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mp3" ContentType="audio/mp3"/>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slideMasters/slideMaster21.xml" ContentType="application/vnd.openxmlformats-officedocument.presentationml.slideMaster+xml"/>
  <Override PartName="/ppt/slides/slide21.xml" ContentType="application/vnd.openxmlformats-officedocument.presentationml.slide+xml"/>
  <Override PartName="/ppt/slideMasters/slideMaster22.xml" ContentType="application/vnd.openxmlformats-officedocument.presentationml.slideMaster+xml"/>
  <Override PartName="/ppt/slides/slide22.xml" ContentType="application/vnd.openxmlformats-officedocument.presentationml.slide+xml"/>
  <Override PartName="/ppt/slideMasters/slideMaster23.xml" ContentType="application/vnd.openxmlformats-officedocument.presentationml.slideMaster+xml"/>
  <Override PartName="/ppt/slides/slide23.xml" ContentType="application/vnd.openxmlformats-officedocument.presentationml.slide+xml"/>
  <Override PartName="/ppt/slideMasters/slideMaster24.xml" ContentType="application/vnd.openxmlformats-officedocument.presentationml.slideMaster+xml"/>
  <Override PartName="/ppt/slides/slide24.xml" ContentType="application/vnd.openxmlformats-officedocument.presentationml.slide+xml"/>
  <Override PartName="/ppt/slideMasters/slideMaster25.xml" ContentType="application/vnd.openxmlformats-officedocument.presentationml.slideMaster+xml"/>
  <Override PartName="/ppt/slides/slide25.xml" ContentType="application/vnd.openxmlformats-officedocument.presentationml.slide+xml"/>
  <Override PartName="/ppt/slideMasters/slideMaster26.xml" ContentType="application/vnd.openxmlformats-officedocument.presentationml.slideMaster+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notesMasterIdLst>
    <p:notesMasterId r:id="rId28"/>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Llegar" id="{98f39d8a-803e-0c62-c1c7-30309d8b7694}">
          <p14:sldIdLst>
            <p14:sldId id="256"/>
            <p14:sldId id="257"/>
            <p14:sldId id="258"/>
            <p14:sldId id="259"/>
            <p14:sldId id="260"/>
            <p14:sldId id="261"/>
          </p14:sldIdLst>
        </p14:section>
        <p14:section name="Mindfulness" id="{e1da3b31-a6e1-dd87-ffcb-c875eb5ca29d}">
          <p14:sldIdLst>
            <p14:sldId id="262"/>
            <p14:sldId id="263"/>
            <p14:sldId id="264"/>
            <p14:sldId id="265"/>
          </p14:sldIdLst>
        </p14:section>
        <p14:section name="Práctica en tierra" id="{2a6404b5-001a-26b3-f9cb-71c556e48127}">
          <p14:sldIdLst>
            <p14:sldId id="266"/>
            <p14:sldId id="267"/>
            <p14:sldId id="268"/>
            <p14:sldId id="269"/>
            <p14:sldId id="270"/>
            <p14:sldId id="271"/>
            <p14:sldId id="272"/>
            <p14:sldId id="273"/>
            <p14:sldId id="274"/>
          </p14:sldIdLst>
        </p14:section>
        <p14:section name="Al agua" id="{75f99ee9-9421-4acb-b7da-57331c8b4002}">
          <p14:sldIdLst>
            <p14:sldId id="275"/>
            <p14:sldId id="276"/>
            <p14:sldId id="277"/>
            <p14:sldId id="278"/>
          </p14:sldIdLst>
        </p14:section>
        <p14:section name="Cierre" id="{69f01704-a386-ae66-f752-73d19a91dcb8}">
          <p14:sldIdLst>
            <p14:sldId id="279"/>
            <p14:sldId id="280"/>
            <p14:sldId id="28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notesMaster" Target="notesMasters/notesMaster1.xml"/><Relationship Id="rId29" Type="http://schemas.openxmlformats.org/officeDocument/2006/relationships/presProps" Target="presProps.xml"/><Relationship Id="rId30" Type="http://schemas.openxmlformats.org/officeDocument/2006/relationships/viewProps" Target="viewProps.xml"/><Relationship Id="rId31" Type="http://schemas.openxmlformats.org/officeDocument/2006/relationships/theme" Target="theme/theme1.xml"/><Relationship Id="rId32"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_rels/notesSlide2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2.xml"/>
		</Relationships>
</file>

<file path=ppt/notesSlides/_rels/notesSlide2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3.xml"/>
		</Relationships>
</file>

<file path=ppt/notesSlides/_rels/notesSlide2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4.xml"/>
		</Relationships>
</file>

<file path=ppt/notesSlides/_rels/notesSlide2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5.xml"/>
		</Relationships>
</file>

<file path=ppt/notesSlides/_rels/notesSlide2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6.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Bienvenida al primer día de tres. Hoy: presencia y MD-1. Presentar al equipo de Planeta Azul (Amelia, Fernando) y a quien observa/verifica las inmersiones. Horario orientativo: 09:00–11:00 aula; 11:30–15:30 dos inmersiones; cierre breve en el centro.</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0–10'. Guiar ARRIVE en vivo: cada palabra en voz alta, 8–10 segundos de silencio entre ellas. Invitación opcional; nadie tiene que compartir. Después, bienvenida y ronda rápida de nombres (nombre + desde dónde vienes).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Enseñar el arco del día. Las dos inmersiones las decide el centro: punto, profundidad, tiempo, gas e intervalo.</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10–15'. El mapa: hoy MD-1 (sesiones 1 y 2); mañana y pasado MD-2 (sesiones 1 a 4). El día 3 abrimos MD-3 en el aula. Insistir: una inmersión real = una sesión oficial. Nunca contamos una inmersión como dos.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15–20'. Ser muy claro: el objetivo realista y certificable de estos tres días es MD-2. MD-3 necesita cuatro inmersiones de liderazgo propias. Preguntar quién tiene ya la teoría en línea de MD-1 completada y quién no: quien no, la completa esta tarde/noche.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Leer en voz alta. Es el acuerdo de la página 3 del cuaderno: cada persona lo revisa con su pareja. MDI certifica solo la capa de presencia; todo el buceo va dentro de los estándares de la agencia y del plan del centro.</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20–27'. Kabat-Zinn (1994). Tres componentes según Shapiro, Carlson, Astin y Freedman (2006): intención, atención y actitud. Cada uno tiene su práctica en Mindful Diving™.</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27–32'. Cinco razones concretas. Ojo con la respiración: notar sin manipular. No vendemos ahorro de aire ni técnicas respiratorias bajo el agua (canon 4 nov).</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32–35'. Paz Fundamental (Gallardo y Chetri, Behavioral Sciences 2026): capacidad integrada de regulación en condiciones cambiantes. Cuatro caras: atención flexible sin forzar, coherencia emocional, un yo que se sostiene ligero, autoconciencia compasiva. El mar es, exactamente, condiciones que cambian.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35–45'. Parejas, 3 minutos por caso. Pedir a dos parejas que compartan. Resolución: Ana usa ARRIVE y se lo dice a su compañero; Jon lo dice en una frase antes de entrar; Marta pregunta al guía «¿esta corriente está dentro del plan?» y decide con el plan, no con la presión del grupo.</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45–50'. Que voten con la mano A, B o C. Después, la respuesta.</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50–60'. Ronda real: cada persona dice su color y, si quiere, una palabra. El ámbar recibe un ajuste, no un debate. El rojo recibe las gracias. Recordar: verde no es ausencia de miedo ni autorización médica.</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60–68'. Tarjeta 01, reverso. Las dos personas completan las cinco frases en voz alta, en los dos sentidos. Va dentro del chequeo de pareja de la agencia, nunca lo sustituye. Dejar 6–7 minutos y pasar a la música.</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68–75'. Reproducir el audio incrustado (5 min). Sentados, en tierra. Al terminar, 20 segundos de silencio antes de hablar.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75–83'. Los cinco canales son la conciencia situacional que ya practicas, con nombre. Ancla y escanea: estrecho y después amplio. Nunca en una fase crítica. El ciclo Percibe·Nombra·Elige·Regresa se practica en tierra (90 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83–90'. Votación rápida.</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90–95'. Tarjeta 03 del cuaderno. Todo opcional. La gratitud va dentro de la parada prevista, sin alargarla: profundidad, tiempo, gas, flotabilidad y pareja siguen presentes.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95–100'. MD-1 Sesión 1 — Preparación y primera presencia. Objetivos oficiales literales: (1) Escaneo de preparación en tierra, con color declarado (verde/ámbar/rojo). (2) Respiración continua por el regulador durante toda la inmersión, tal como la enseña la agencia del buceador: sin apneas. (3) Conciencia situacional sobre profundidad, gas, pareja y rumbo, devolviendo la atención a las prioridades de la inmersión cada vez que se desvía. (4) Contacto y señales con la pareja confirmados antes y durante la inmersión. Bajo el agua: observar sin sobrecargar; no se crea ninguna distracción. Entrada, descenso y ascenso sin prácticas añadidas.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100–105'. MD-1 Sesión 2 — Integración. Objetivos oficiales literales: (1) Respiración, flotabilidad, presencia con la pareja y cuidado del océano integrados en una inmersión continua. (2) Distancia respetuosa y conducta de no contacto mantenidas. (3) Intervalo de superficie dedicado a la práctica del Entre: recuperar primero, reflexionar después. (4) Plan de integración declarado para bucear más allá del curso. El minuto de quietud es opcional, solo en punto estable con autorización; no se persigue como objetivo temporal.</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105–115'. Primero recuperarse: abrigo, hidratación, comodidad. Después FFLN. El sentido es opcional y privado. Se escribe en el cuaderno, página «Lo que me llevo».</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115–120'. Intención escrita. Recordar la teoría en línea pendiente. Despedida hasta el barco.</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Cierre opcional en el centro, tras las dos inmersiones y el FFLN. Si no hay tiempo, recomendar escucharla en casa.</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Gracias. Nos vemos mañana.</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image" Target="../media/image-1002-1.png"/><Relationship Id="rId2" Type="http://schemas.openxmlformats.org/officeDocument/2006/relationships/image" Target="../media/DARK-image-2.png"/><Relationship Id="rId3"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image" Target="../media/image-1003-1.png"/><Relationship Id="rId2" Type="http://schemas.openxmlformats.org/officeDocument/2006/relationships/image" Target="../media/DEEP-image-2.png"/><Relationship Id="rId3"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image" Target="../media/image-1004-1.png"/><Relationship Id="rId2" Type="http://schemas.openxmlformats.org/officeDocument/2006/relationships/image" Target="../media/LIGHT-image-2.png"/><Relationship Id="rId3"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image" Target="../media/image-1005-1.png"/><Relationship Id="rId2" Type="http://schemas.openxmlformats.org/officeDocument/2006/relationships/image" Target="../media/P_DESCENT-image-2.jpeg"/><Relationship Id="rId3"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image" Target="../media/image-1006-1.png"/><Relationship Id="rId2" Type="http://schemas.openxmlformats.org/officeDocument/2006/relationships/image" Target="../media/P_DOLPHINS-image-2.jpeg"/><Relationship Id="rId3"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image" Target="../media/image-1007-1.png"/><Relationship Id="rId2" Type="http://schemas.openxmlformats.org/officeDocument/2006/relationships/image" Target="../media/P_REEF-image-2.jpeg"/><Relationship Id="rId3"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image" Target="../media/image-1008-1.png"/><Relationship Id="rId2" Type="http://schemas.openxmlformats.org/officeDocument/2006/relationships/image" Target="../media/P_GODRAYS-image-2.jpeg"/><Relationship Id="rId3"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image" Target="../media/image-1009-1.png"/><Relationship Id="rId2" Type="http://schemas.openxmlformats.org/officeDocument/2006/relationships/image" Target="../media/P_TURTLE-image-2.jpeg"/><Relationship Id="rId3"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image" Target="../media/image-1010-1.png"/><Relationship Id="rId2" Type="http://schemas.openxmlformats.org/officeDocument/2006/relationships/image" Target="../media/P_COUPLE-image-2.jpeg"/><Relationship Id="rId3"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image" Target="../media/image-1011-1.png"/><Relationship Id="rId2" Type="http://schemas.openxmlformats.org/officeDocument/2006/relationships/image" Target="../media/P_CABO-image-2.jpeg"/><Relationship Id="rId3"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image" Target="../media/image-1012-1.png"/><Relationship Id="rId2" Type="http://schemas.openxmlformats.org/officeDocument/2006/relationships/image" Target="../media/P_RESERVA-image-2.jpeg"/><Relationship Id="rId3"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image" Target="../media/image-1013-1.png"/><Relationship Id="rId2" Type="http://schemas.openxmlformats.org/officeDocument/2006/relationships/image" Target="../media/P_OK-image-2.jpeg"/><Relationship Id="rId3"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image" Target="../media/COVER-image-1.png"/><Relationship Id="rId2"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DAR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Diving into Presence  ·  Planeta Azul, Cabo de Palos  ·  Día 1 · Presencia</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1002</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DEEP">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Diving into Presence  ·  Planeta Azul, Cabo de Palos  ·  Día 1 · Presencia</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1003</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LIGH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tx2"/>
                </a:solidFill>
              </a:rPr>
              <a:t>Mindful Diving™  ·  Diving into Presence  ·  Planeta Azul, Cabo de Palos  ·  Día 1 · Presencia</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tx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1004</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P_DESC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Diving into Presence  ·  Planeta Azul, Cabo de Palos  ·  Día 1 · Presencia</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1005</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P_DOLPHIN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Diving into Presence  ·  Planeta Azul, Cabo de Palos  ·  Día 1 · Presencia</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1006</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P_REEF">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Diving into Presence  ·  Planeta Azul, Cabo de Palos  ·  Día 1 · Presencia</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1007</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P_GODRAY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Diving into Presence  ·  Planeta Azul, Cabo de Palos  ·  Día 1 · Presencia</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1008</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_TURT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Diving into Presence  ·  Planeta Azul, Cabo de Palos  ·  Día 1 · Presencia</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1009</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_COUP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Diving into Presence  ·  Planeta Azul, Cabo de Palos  ·  Día 1 · Presencia</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1010</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_CAB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Diving into Presence  ·  Planeta Azul, Cabo de Palos  ·  Día 1 · Presencia</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1011</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P_RESERV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Diving into Presence  ·  Planeta Azul, Cabo de Palos  ·  Día 1 · Presencia</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1012</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P_O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Diving into Presence  ·  Planeta Azul, Cabo de Palos  ·  Día 1 · Presencia</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1013</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VER">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null</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image" Target="../media/image-1-2.png"/><Relationship Id="rId3" Type="http://schemas.openxmlformats.org/officeDocument/2006/relationships/image" Target="../media/image-1-1.png"/><Relationship Id="rId4" Type="http://schemas.openxmlformats.org/officeDocument/2006/relationships/slideLayout" Target="../slideLayouts/slideLayout14.xml"/><Relationship Id="rId5"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slideLayout" Target="../slideLayouts/slideLayout2.xml"/><Relationship Id="rId3"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image" Target="../media/image-3-2.png"/><Relationship Id="rId3" Type="http://schemas.openxmlformats.org/officeDocument/2006/relationships/image" Target="../media/image-3-3.png"/><Relationship Id="rId4" Type="http://schemas.openxmlformats.org/officeDocument/2006/relationships/image" Target="../media/image-3-4.png"/><Relationship Id="rId5" Type="http://schemas.openxmlformats.org/officeDocument/2006/relationships/image" Target="../media/image-3-5.png"/><Relationship Id="rId6" Type="http://schemas.openxmlformats.org/officeDocument/2006/relationships/image" Target="../media/image-3-6.png"/><Relationship Id="rId7" Type="http://schemas.openxmlformats.org/officeDocument/2006/relationships/image" Target="../media/image-3-7.png"/><Relationship Id="rId8" Type="http://schemas.openxmlformats.org/officeDocument/2006/relationships/image" Target="../media/image-3-8.png"/><Relationship Id="rId9" Type="http://schemas.openxmlformats.org/officeDocument/2006/relationships/image" Target="../media/image-3-9.png"/><Relationship Id="rId10" Type="http://schemas.openxmlformats.org/officeDocument/2006/relationships/image" Target="../media/image-3-10.png"/><Relationship Id="rId11" Type="http://schemas.openxmlformats.org/officeDocument/2006/relationships/slideLayout" Target="../slideLayouts/slideLayout4.xml"/><Relationship Id="rId1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png"/><Relationship Id="rId2" Type="http://schemas.openxmlformats.org/officeDocument/2006/relationships/image" Target="../media/image-4-2.png"/><Relationship Id="rId3" Type="http://schemas.openxmlformats.org/officeDocument/2006/relationships/image" Target="../media/image-4-3.png"/><Relationship Id="rId4" Type="http://schemas.openxmlformats.org/officeDocument/2006/relationships/slideLayout" Target="../slideLayouts/slideLayout4.xml"/><Relationship Id="rId5"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image" Target="../media/image-5-2.png"/><Relationship Id="rId3" Type="http://schemas.openxmlformats.org/officeDocument/2006/relationships/image" Target="../media/image-5-3.png"/><Relationship Id="rId4" Type="http://schemas.openxmlformats.org/officeDocument/2006/relationships/image" Target="../media/image-5-4.png"/><Relationship Id="rId5" Type="http://schemas.openxmlformats.org/officeDocument/2006/relationships/slideLayout" Target="../slideLayouts/slideLayout4.xml"/><Relationship Id="rId6"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png"/><Relationship Id="rId2" Type="http://schemas.openxmlformats.org/officeDocument/2006/relationships/image" Target="../media/image-6-2.png"/><Relationship Id="rId3" Type="http://schemas.openxmlformats.org/officeDocument/2006/relationships/image" Target="../media/image-6-3.png"/><Relationship Id="rId4" Type="http://schemas.openxmlformats.org/officeDocument/2006/relationships/image" Target="../media/image-6-4.png"/><Relationship Id="rId5" Type="http://schemas.openxmlformats.org/officeDocument/2006/relationships/image" Target="../media/image-6-5.png"/><Relationship Id="rId6" Type="http://schemas.openxmlformats.org/officeDocument/2006/relationships/slideLayout" Target="../slideLayouts/slideLayout2.xml"/><Relationship Id="rId7"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slideLayout" Target="../slideLayouts/slideLayout5.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image" Target="../media/image-8-2.png"/><Relationship Id="rId3" Type="http://schemas.openxmlformats.org/officeDocument/2006/relationships/image" Target="../media/image-8-3.png"/><Relationship Id="rId4" Type="http://schemas.openxmlformats.org/officeDocument/2006/relationships/slideLayout" Target="../slideLayouts/slideLayout4.xml"/><Relationship Id="rId5"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png"/><Relationship Id="rId2" Type="http://schemas.openxmlformats.org/officeDocument/2006/relationships/image" Target="../media/image-9-2.png"/><Relationship Id="rId3" Type="http://schemas.openxmlformats.org/officeDocument/2006/relationships/image" Target="../media/image-9-3.png"/><Relationship Id="rId4" Type="http://schemas.openxmlformats.org/officeDocument/2006/relationships/image" Target="../media/image-9-4.png"/><Relationship Id="rId5" Type="http://schemas.openxmlformats.org/officeDocument/2006/relationships/image" Target="../media/image-9-5.png"/><Relationship Id="rId6" Type="http://schemas.openxmlformats.org/officeDocument/2006/relationships/slideLayout" Target="../slideLayouts/slideLayout4.xml"/><Relationship Id="rId7"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image-14-1.png"/><Relationship Id="rId2" Type="http://schemas.openxmlformats.org/officeDocument/2006/relationships/image" Target="../media/image-14-2.png"/><Relationship Id="rId3" Type="http://schemas.openxmlformats.org/officeDocument/2006/relationships/image" Target="../media/image-14-3.png"/><Relationship Id="rId4" Type="http://schemas.openxmlformats.org/officeDocument/2006/relationships/image" Target="../media/image-14-4.png"/><Relationship Id="rId5" Type="http://schemas.openxmlformats.org/officeDocument/2006/relationships/slideLayout" Target="../slideLayouts/slideLayout4.xml"/><Relationship Id="rId6"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image-15-1.png"/><Relationship Id="rId2" Type="http://schemas.openxmlformats.org/officeDocument/2006/relationships/slideLayout" Target="../slideLayouts/slideLayout4.xml"/><Relationship Id="rId3"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image" Target="../media/image-16-1.png"/><Relationship Id="rId2" Type="http://schemas.openxmlformats.org/officeDocument/2006/relationships/audio" Target="../media/media-16-2.mp3"/><Relationship Id="rId3" Type="http://schemas.microsoft.com/office/2007/relationships/media" Target="../media/media-16-2.mp3"/><Relationship Id="rId4" Type="http://schemas.openxmlformats.org/officeDocument/2006/relationships/image" Target="../media/image-16-4.png"/><Relationship Id="rId5" Type="http://schemas.openxmlformats.org/officeDocument/2006/relationships/image" Target="../media/image-16-5.png"/><Relationship Id="rId6" Type="http://schemas.openxmlformats.org/officeDocument/2006/relationships/image" Target="../media/image-16-6.png"/><Relationship Id="rId7" Type="http://schemas.openxmlformats.org/officeDocument/2006/relationships/image" Target="../media/image-16-7.png"/><Relationship Id="rId8" Type="http://schemas.openxmlformats.org/officeDocument/2006/relationships/image" Target="../media/image-16-8.png"/><Relationship Id="rId9" Type="http://schemas.openxmlformats.org/officeDocument/2006/relationships/slideLayout" Target="../slideLayouts/slideLayout2.xml"/><Relationship Id="rId10"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image" Target="../media/image-21-1.png"/><Relationship Id="rId2" Type="http://schemas.openxmlformats.org/officeDocument/2006/relationships/image" Target="../media/image-21-1.png"/><Relationship Id="rId3" Type="http://schemas.openxmlformats.org/officeDocument/2006/relationships/image" Target="../media/image-21-1.png"/><Relationship Id="rId4" Type="http://schemas.openxmlformats.org/officeDocument/2006/relationships/image" Target="../media/image-21-1.png"/><Relationship Id="rId5" Type="http://schemas.openxmlformats.org/officeDocument/2006/relationships/slideLayout" Target="../slideLayouts/slideLayout3.xml"/><Relationship Id="rId6"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image" Target="../media/image-22-1.png"/><Relationship Id="rId2" Type="http://schemas.openxmlformats.org/officeDocument/2006/relationships/image" Target="../media/image-22-1.png"/><Relationship Id="rId3" Type="http://schemas.openxmlformats.org/officeDocument/2006/relationships/image" Target="../media/image-22-1.png"/><Relationship Id="rId4" Type="http://schemas.openxmlformats.org/officeDocument/2006/relationships/image" Target="../media/image-22-1.png"/><Relationship Id="rId5" Type="http://schemas.openxmlformats.org/officeDocument/2006/relationships/slideLayout" Target="../slideLayouts/slideLayout3.xml"/><Relationship Id="rId6"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image" Target="../media/image-23-1.png"/><Relationship Id="rId2" Type="http://schemas.openxmlformats.org/officeDocument/2006/relationships/image" Target="../media/image-23-2.png"/><Relationship Id="rId3" Type="http://schemas.openxmlformats.org/officeDocument/2006/relationships/image" Target="../media/image-23-3.png"/><Relationship Id="rId4" Type="http://schemas.openxmlformats.org/officeDocument/2006/relationships/image" Target="../media/image-23-4.png"/><Relationship Id="rId5" Type="http://schemas.openxmlformats.org/officeDocument/2006/relationships/slideLayout" Target="../slideLayouts/slideLayout4.xml"/><Relationship Id="rId6"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image" Target="../media/image-24-1.png"/><Relationship Id="rId2" Type="http://schemas.openxmlformats.org/officeDocument/2006/relationships/image" Target="../media/image-24-2.png"/><Relationship Id="rId3" Type="http://schemas.openxmlformats.org/officeDocument/2006/relationships/image" Target="../media/image-24-3.png"/><Relationship Id="rId4" Type="http://schemas.openxmlformats.org/officeDocument/2006/relationships/image" Target="../media/image-24-4.png"/><Relationship Id="rId5" Type="http://schemas.openxmlformats.org/officeDocument/2006/relationships/image" Target="../media/image-24-5.png"/><Relationship Id="rId6" Type="http://schemas.openxmlformats.org/officeDocument/2006/relationships/slideLayout" Target="../slideLayouts/slideLayout2.xml"/><Relationship Id="rId7"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image" Target="../media/image-25-1.png"/><Relationship Id="rId2" Type="http://schemas.openxmlformats.org/officeDocument/2006/relationships/audio" Target="../media/media-25-2.mp3"/><Relationship Id="rId3" Type="http://schemas.microsoft.com/office/2007/relationships/media" Target="../media/media-25-2.mp3"/><Relationship Id="rId4" Type="http://schemas.openxmlformats.org/officeDocument/2006/relationships/image" Target="../media/image-25-4.png"/><Relationship Id="rId5" Type="http://schemas.openxmlformats.org/officeDocument/2006/relationships/image" Target="../media/image-25-5.png"/><Relationship Id="rId6" Type="http://schemas.openxmlformats.org/officeDocument/2006/relationships/image" Target="../media/image-25-6.png"/><Relationship Id="rId7" Type="http://schemas.openxmlformats.org/officeDocument/2006/relationships/image" Target="../media/image-25-7.png"/><Relationship Id="rId8" Type="http://schemas.openxmlformats.org/officeDocument/2006/relationships/image" Target="../media/image-25-8.png"/><Relationship Id="rId9" Type="http://schemas.openxmlformats.org/officeDocument/2006/relationships/slideLayout" Target="../slideLayouts/slideLayout2.xml"/><Relationship Id="rId10"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image" Target="../media/image-26-1.png"/><Relationship Id="rId2" Type="http://schemas.openxmlformats.org/officeDocument/2006/relationships/image" Target="../media/image-26-2.png"/><Relationship Id="rId3" Type="http://schemas.openxmlformats.org/officeDocument/2006/relationships/slideLayout" Target="../slideLayouts/slideLayout10.xml"/><Relationship Id="rId4" Type="http://schemas.openxmlformats.org/officeDocument/2006/relationships/notesSlide" Target="../notesSlides/notesSlide26.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8549640" y="868680"/>
            <a:ext cx="2926080" cy="5047488"/>
          </a:xfrm>
          <a:prstGeom prst="rect">
            <a:avLst/>
          </a:prstGeom>
        </p:spPr>
      </p:pic>
      <p:pic>
        <p:nvPicPr>
          <p:cNvPr id="3" name="Image 1" descr="/home/claude/mdi/assets/planeta_azul_white.png">    </p:cNvPr>
          <p:cNvPicPr>
            <a:picLocks noChangeAspect="1"/>
          </p:cNvPicPr>
          <p:nvPr/>
        </p:nvPicPr>
        <p:blipFill>
          <a:blip r:embed="rId2"/>
          <a:srcRect l="0" r="0" t="0" b="0"/>
          <a:stretch/>
        </p:blipFill>
        <p:spPr>
          <a:xfrm>
            <a:off x="9628632" y="411480"/>
            <a:ext cx="2011680" cy="502920"/>
          </a:xfrm>
          <a:prstGeom prst="rect">
            <a:avLst/>
          </a:prstGeom>
        </p:spPr>
      </p:pic>
      <p:pic>
        <p:nvPicPr>
          <p:cNvPr id="4" name="Image 2" descr="/home/claude/mdi/assets/logo3.png">    </p:cNvPr>
          <p:cNvPicPr>
            <a:picLocks noChangeAspect="1"/>
          </p:cNvPicPr>
          <p:nvPr/>
        </p:nvPicPr>
        <p:blipFill>
          <a:blip r:embed="rId3"/>
          <a:stretch>
            <a:fillRect/>
          </a:stretch>
        </p:blipFill>
        <p:spPr>
          <a:xfrm>
            <a:off x="548640" y="411480"/>
            <a:ext cx="502920" cy="868680"/>
          </a:xfrm>
          <a:prstGeom prst="rect">
            <a:avLst/>
          </a:prstGeom>
        </p:spPr>
      </p:pic>
      <p:sp>
        <p:nvSpPr>
          <p:cNvPr id="5" name="Text 0"/>
          <p:cNvSpPr txBox="1"/>
          <p:nvPr/>
        </p:nvSpPr>
        <p:spPr>
          <a:xfrm>
            <a:off x="1234440" y="502920"/>
            <a:ext cx="7498080" cy="365760"/>
          </a:xfrm>
          <a:prstGeom prst="rect">
            <a:avLst/>
          </a:prstGeom>
          <a:noFill/>
          <a:ln/>
        </p:spPr>
        <p:txBody>
          <a:bodyPr wrap="square" lIns="0" tIns="0" rIns="0" bIns="0" rtlCol="0" anchor="ctr"/>
          <a:lstStyle/>
          <a:p>
            <a:pPr indent="0" marL="0">
              <a:buNone/>
            </a:pPr>
            <a:r>
              <a:rPr lang="en-US" sz="1200" b="1" spc="400" kern="0" dirty="0">
                <a:solidFill>
                  <a:schemeClr val="accent3"/>
                </a:solidFill>
              </a:rPr>
              <a:t>MINDFUL DIVING INSTITUTE  ·  DIVING INTO PRESENCE</a:t>
            </a:r>
            <a:endParaRPr lang="en-US" sz="1200" dirty="0"/>
          </a:p>
        </p:txBody>
      </p:sp>
      <p:sp>
        <p:nvSpPr>
          <p:cNvPr id="6" name="Text 1"/>
          <p:cNvSpPr txBox="1"/>
          <p:nvPr/>
        </p:nvSpPr>
        <p:spPr>
          <a:xfrm>
            <a:off x="1234440" y="822960"/>
            <a:ext cx="7498080" cy="365760"/>
          </a:xfrm>
          <a:prstGeom prst="rect">
            <a:avLst/>
          </a:prstGeom>
          <a:noFill/>
          <a:ln/>
        </p:spPr>
        <p:txBody>
          <a:bodyPr wrap="square" lIns="0" tIns="0" rIns="0" bIns="0" rtlCol="0" anchor="ctr"/>
          <a:lstStyle/>
          <a:p>
            <a:pPr indent="0" marL="0">
              <a:buNone/>
            </a:pPr>
            <a:r>
              <a:rPr lang="en-US" sz="1000" spc="300" kern="0" dirty="0">
                <a:solidFill>
                  <a:schemeClr val="accent3"/>
                </a:solidFill>
              </a:rPr>
              <a:t>CABO DE PALOS  ·  3 DÍAS  ·  6 H DE AULA  ·  6 INMERSIONES</a:t>
            </a:r>
            <a:endParaRPr lang="en-US" sz="1000" dirty="0"/>
          </a:p>
        </p:txBody>
      </p:sp>
      <p:sp>
        <p:nvSpPr>
          <p:cNvPr id="7" name="Text 2"/>
          <p:cNvSpPr txBox="1"/>
          <p:nvPr/>
        </p:nvSpPr>
        <p:spPr>
          <a:xfrm>
            <a:off x="548640" y="1737360"/>
            <a:ext cx="7315200" cy="411480"/>
          </a:xfrm>
          <a:prstGeom prst="rect">
            <a:avLst/>
          </a:prstGeom>
          <a:noFill/>
          <a:ln/>
        </p:spPr>
        <p:txBody>
          <a:bodyPr wrap="square" lIns="0" tIns="0" rIns="0" bIns="0" rtlCol="0" anchor="t"/>
          <a:lstStyle/>
          <a:p>
            <a:pPr indent="0" marL="0">
              <a:buNone/>
            </a:pPr>
            <a:r>
              <a:rPr lang="en-US" sz="1600" b="1" spc="500" kern="0" dirty="0">
                <a:solidFill>
                  <a:schemeClr val="accent2"/>
                </a:solidFill>
              </a:rPr>
              <a:t>DÍA 1  ·  PRESENCIA</a:t>
            </a:r>
            <a:endParaRPr lang="en-US" sz="1600" dirty="0"/>
          </a:p>
        </p:txBody>
      </p:sp>
      <p:sp>
        <p:nvSpPr>
          <p:cNvPr id="8" name="Text 3"/>
          <p:cNvSpPr txBox="1"/>
          <p:nvPr/>
        </p:nvSpPr>
        <p:spPr>
          <a:xfrm>
            <a:off x="548640" y="2194560"/>
            <a:ext cx="7863840" cy="2651760"/>
          </a:xfrm>
          <a:prstGeom prst="rect">
            <a:avLst/>
          </a:prstGeom>
          <a:noFill/>
          <a:ln/>
        </p:spPr>
        <p:txBody>
          <a:bodyPr wrap="square" lIns="0" tIns="0" rIns="0" bIns="0" rtlCol="0" anchor="t"/>
          <a:lstStyle/>
          <a:p>
            <a:pPr indent="0" marL="0">
              <a:lnSpc>
                <a:spcPct val="95000"/>
              </a:lnSpc>
              <a:buNone/>
            </a:pPr>
            <a:r>
              <a:rPr lang="en-US" sz="5200" b="1" dirty="0">
                <a:solidFill>
                  <a:schemeClr val="bg1"/>
                </a:solidFill>
                <a:latin typeface="Cambria" pitchFamily="34" charset="0"/>
                <a:ea typeface="Cambria" pitchFamily="34" charset="-122"/>
                <a:cs typeface="Cambria" pitchFamily="34" charset="-120"/>
              </a:rPr>
              <a:t>Estar donde</a:t>
            </a:r>
            <a:endParaRPr lang="en-US" sz="5200" dirty="0"/>
          </a:p>
          <a:p>
            <a:pPr indent="0" marL="0">
              <a:lnSpc>
                <a:spcPct val="95000"/>
              </a:lnSpc>
              <a:buNone/>
            </a:pPr>
            <a:r>
              <a:rPr lang="en-US" sz="5200" b="1" i="1" dirty="0">
                <a:solidFill>
                  <a:schemeClr val="accent3"/>
                </a:solidFill>
                <a:latin typeface="Cambria" pitchFamily="34" charset="0"/>
                <a:ea typeface="Cambria" pitchFamily="34" charset="-122"/>
                <a:cs typeface="Cambria" pitchFamily="34" charset="-120"/>
              </a:rPr>
              <a:t>está tu cuerpo</a:t>
            </a:r>
            <a:endParaRPr lang="en-US" sz="5200" dirty="0"/>
          </a:p>
        </p:txBody>
      </p:sp>
      <p:sp>
        <p:nvSpPr>
          <p:cNvPr id="9" name="chip"/>
          <p:cNvSpPr txBox="1"/>
          <p:nvPr/>
        </p:nvSpPr>
        <p:spPr>
          <a:xfrm>
            <a:off x="548640" y="4983480"/>
            <a:ext cx="4485132" cy="347472"/>
          </a:xfrm>
          <a:prstGeom prst="roundRect">
            <a:avLst>
              <a:gd name="adj" fmla="val 50000"/>
            </a:avLst>
          </a:prstGeom>
          <a:solidFill>
            <a:schemeClr val="accent2"/>
          </a:solidFill>
          <a:ln/>
        </p:spPr>
        <p:txBody>
          <a:bodyPr wrap="square" lIns="0" tIns="0" rIns="0" bIns="0" rtlCol="0" anchor="ctr"/>
          <a:lstStyle/>
          <a:p>
            <a:pPr algn="ctr" indent="0" marL="0">
              <a:buNone/>
            </a:pPr>
            <a:r>
              <a:rPr lang="en-US" sz="1100" b="1" spc="200" kern="0" dirty="0">
                <a:solidFill>
                  <a:schemeClr val="bg1"/>
                </a:solidFill>
              </a:rPr>
              <a:t>MD-1 MINDFUL DIVER™  ·  INMERSIONES 1 Y 2</a:t>
            </a:r>
            <a:endParaRPr lang="en-US" sz="1100" dirty="0"/>
          </a:p>
        </p:txBody>
      </p:sp>
      <p:sp>
        <p:nvSpPr>
          <p:cNvPr id="10" name="Text 5"/>
          <p:cNvSpPr txBox="1"/>
          <p:nvPr/>
        </p:nvSpPr>
        <p:spPr>
          <a:xfrm>
            <a:off x="548640" y="5532120"/>
            <a:ext cx="7863840" cy="731520"/>
          </a:xfrm>
          <a:prstGeom prst="rect">
            <a:avLst/>
          </a:prstGeom>
          <a:noFill/>
          <a:ln/>
        </p:spPr>
        <p:txBody>
          <a:bodyPr wrap="square" lIns="0" tIns="0" rIns="0" bIns="0" rtlCol="0" anchor="t"/>
          <a:lstStyle/>
          <a:p>
            <a:pPr indent="0" marL="0">
              <a:buNone/>
            </a:pPr>
            <a:r>
              <a:rPr lang="en-US" sz="1400" dirty="0">
                <a:solidFill>
                  <a:schemeClr val="accent3"/>
                </a:solidFill>
              </a:rPr>
              <a:t>Luis Miguel Gallardo · Mindful Diving Institute · Planeta Azul, Cabo de Palos · Aula 2 h + 2 inmersiones</a:t>
            </a:r>
            <a:endParaRPr lang="en-US" sz="14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bg1"/>
                </a:solidFill>
              </a:rPr>
              <a:t>Antes de empezar: sesenta segundos</a:t>
            </a:r>
            <a:endParaRPr lang="en-US" sz="3200" dirty="0"/>
          </a:p>
        </p:txBody>
      </p:sp>
      <p:pic>
        <p:nvPicPr>
          <p:cNvPr id="4" name="Image 0" descr="/home/claude/mdi/assets/mark_faint.png">    </p:cNvPr>
          <p:cNvPicPr>
            <a:picLocks noChangeAspect="1"/>
          </p:cNvPicPr>
          <p:nvPr/>
        </p:nvPicPr>
        <p:blipFill>
          <a:blip r:embed="rId1"/>
          <a:stretch>
            <a:fillRect/>
          </a:stretch>
        </p:blipFill>
        <p:spPr>
          <a:xfrm>
            <a:off x="7863840" y="1188720"/>
            <a:ext cx="4754880" cy="4754880"/>
          </a:xfrm>
          <a:prstGeom prst="rect">
            <a:avLst/>
          </a:prstGeom>
        </p:spPr>
      </p:pic>
      <p:sp>
        <p:nvSpPr>
          <p:cNvPr id="5" name="Text 1"/>
          <p:cNvSpPr txBox="1"/>
          <p:nvPr/>
        </p:nvSpPr>
        <p:spPr>
          <a:xfrm>
            <a:off x="548640" y="1325880"/>
            <a:ext cx="6035040" cy="914400"/>
          </a:xfrm>
          <a:prstGeom prst="rect">
            <a:avLst/>
          </a:prstGeom>
          <a:noFill/>
          <a:ln/>
        </p:spPr>
        <p:txBody>
          <a:bodyPr wrap="square" lIns="0" tIns="0" rIns="0" bIns="0" rtlCol="0" anchor="t"/>
          <a:lstStyle/>
          <a:p>
            <a:pPr indent="0" marL="0">
              <a:buNone/>
            </a:pPr>
            <a:r>
              <a:rPr lang="en-US" sz="1700" i="1" dirty="0">
                <a:solidFill>
                  <a:schemeClr val="bg1"/>
                </a:solidFill>
                <a:latin typeface="Cambria" pitchFamily="34" charset="0"/>
                <a:ea typeface="Cambria" pitchFamily="34" charset="-122"/>
                <a:cs typeface="Cambria" pitchFamily="34" charset="-120"/>
              </a:rPr>
              <a:t>Lo primero en Mindful Diving™ no es hablar. Es llegar. Como en cubierta antes de equiparte: ahora, en esta sala.</a:t>
            </a:r>
            <a:endParaRPr lang="en-US" sz="1700" dirty="0"/>
          </a:p>
        </p:txBody>
      </p:sp>
      <p:sp>
        <p:nvSpPr>
          <p:cNvPr id="6" name="dot"/>
          <p:cNvSpPr/>
          <p:nvPr/>
        </p:nvSpPr>
        <p:spPr>
          <a:xfrm>
            <a:off x="548640" y="2377440"/>
            <a:ext cx="512064" cy="512064"/>
          </a:xfrm>
          <a:prstGeom prst="ellipse">
            <a:avLst/>
          </a:prstGeom>
          <a:solidFill>
            <a:schemeClr val="accent2"/>
          </a:solidFill>
          <a:ln w="12700">
            <a:solidFill>
              <a:schemeClr val="accent2"/>
            </a:solidFill>
            <a:prstDash val="solid"/>
          </a:ln>
        </p:spPr>
      </p:sp>
      <p:sp>
        <p:nvSpPr>
          <p:cNvPr id="7" name="Text 3"/>
          <p:cNvSpPr txBox="1"/>
          <p:nvPr/>
        </p:nvSpPr>
        <p:spPr>
          <a:xfrm>
            <a:off x="548640" y="2377440"/>
            <a:ext cx="512064" cy="512064"/>
          </a:xfrm>
          <a:prstGeom prst="rect">
            <a:avLst/>
          </a:prstGeom>
          <a:noFill/>
          <a:ln/>
        </p:spPr>
        <p:txBody>
          <a:bodyPr wrap="square" lIns="0" tIns="0" rIns="0" bIns="0" rtlCol="0" anchor="ctr"/>
          <a:lstStyle/>
          <a:p>
            <a:pPr algn="ctr" indent="0" marL="0">
              <a:buNone/>
            </a:pPr>
            <a:r>
              <a:rPr lang="en-US" sz="1900" b="1" dirty="0">
                <a:solidFill>
                  <a:schemeClr val="bg1"/>
                </a:solidFill>
                <a:latin typeface="Cambria" pitchFamily="34" charset="0"/>
                <a:ea typeface="Cambria" pitchFamily="34" charset="-122"/>
                <a:cs typeface="Cambria" pitchFamily="34" charset="-120"/>
              </a:rPr>
              <a:t>A</a:t>
            </a:r>
            <a:endParaRPr lang="en-US" sz="1900" dirty="0"/>
          </a:p>
        </p:txBody>
      </p:sp>
      <p:sp>
        <p:nvSpPr>
          <p:cNvPr id="8" name="Text 4"/>
          <p:cNvSpPr txBox="1"/>
          <p:nvPr/>
        </p:nvSpPr>
        <p:spPr>
          <a:xfrm>
            <a:off x="1243584" y="2340864"/>
            <a:ext cx="5340096" cy="566928"/>
          </a:xfrm>
          <a:prstGeom prst="rect">
            <a:avLst/>
          </a:prstGeom>
          <a:noFill/>
          <a:ln/>
        </p:spPr>
        <p:txBody>
          <a:bodyPr wrap="square" lIns="0" tIns="0" rIns="0" bIns="0" rtlCol="0" anchor="t"/>
          <a:lstStyle/>
          <a:p>
            <a:pPr indent="0" marL="0">
              <a:buNone/>
            </a:pPr>
            <a:r>
              <a:rPr lang="en-US" sz="1600" b="1" dirty="0">
                <a:solidFill>
                  <a:schemeClr val="bg1"/>
                </a:solidFill>
              </a:rPr>
              <a:t>Acepta</a:t>
            </a:r>
            <a:endParaRPr lang="en-US" sz="1600" dirty="0"/>
          </a:p>
          <a:p>
            <a:pPr indent="0" marL="0">
              <a:buNone/>
            </a:pPr>
            <a:r>
              <a:rPr lang="en-US" sz="1300" dirty="0">
                <a:solidFill>
                  <a:schemeClr val="accent3"/>
                </a:solidFill>
              </a:rPr>
              <a:t>tu estado, sin arreglarlo ni compartirlo</a:t>
            </a:r>
            <a:endParaRPr lang="en-US" sz="1600" dirty="0"/>
          </a:p>
        </p:txBody>
      </p:sp>
      <p:sp>
        <p:nvSpPr>
          <p:cNvPr id="9" name="dot"/>
          <p:cNvSpPr/>
          <p:nvPr/>
        </p:nvSpPr>
        <p:spPr>
          <a:xfrm>
            <a:off x="548640" y="2980944"/>
            <a:ext cx="512064" cy="512064"/>
          </a:xfrm>
          <a:prstGeom prst="ellipse">
            <a:avLst/>
          </a:prstGeom>
          <a:solidFill>
            <a:schemeClr val="accent2"/>
          </a:solidFill>
          <a:ln w="12700">
            <a:solidFill>
              <a:schemeClr val="accent2"/>
            </a:solidFill>
            <a:prstDash val="solid"/>
          </a:ln>
        </p:spPr>
      </p:sp>
      <p:sp>
        <p:nvSpPr>
          <p:cNvPr id="10" name="Text 6"/>
          <p:cNvSpPr txBox="1"/>
          <p:nvPr/>
        </p:nvSpPr>
        <p:spPr>
          <a:xfrm>
            <a:off x="548640" y="2980944"/>
            <a:ext cx="512064" cy="512064"/>
          </a:xfrm>
          <a:prstGeom prst="rect">
            <a:avLst/>
          </a:prstGeom>
          <a:noFill/>
          <a:ln/>
        </p:spPr>
        <p:txBody>
          <a:bodyPr wrap="square" lIns="0" tIns="0" rIns="0" bIns="0" rtlCol="0" anchor="ctr"/>
          <a:lstStyle/>
          <a:p>
            <a:pPr algn="ctr" indent="0" marL="0">
              <a:buNone/>
            </a:pPr>
            <a:r>
              <a:rPr lang="en-US" sz="1900" b="1" dirty="0">
                <a:solidFill>
                  <a:schemeClr val="bg1"/>
                </a:solidFill>
                <a:latin typeface="Cambria" pitchFamily="34" charset="0"/>
                <a:ea typeface="Cambria" pitchFamily="34" charset="-122"/>
                <a:cs typeface="Cambria" pitchFamily="34" charset="-120"/>
              </a:rPr>
              <a:t>R</a:t>
            </a:r>
            <a:endParaRPr lang="en-US" sz="1900" dirty="0"/>
          </a:p>
        </p:txBody>
      </p:sp>
      <p:sp>
        <p:nvSpPr>
          <p:cNvPr id="11" name="Text 7"/>
          <p:cNvSpPr txBox="1"/>
          <p:nvPr/>
        </p:nvSpPr>
        <p:spPr>
          <a:xfrm>
            <a:off x="1243584" y="2944368"/>
            <a:ext cx="5340096" cy="566928"/>
          </a:xfrm>
          <a:prstGeom prst="rect">
            <a:avLst/>
          </a:prstGeom>
          <a:noFill/>
          <a:ln/>
        </p:spPr>
        <p:txBody>
          <a:bodyPr wrap="square" lIns="0" tIns="0" rIns="0" bIns="0" rtlCol="0" anchor="t"/>
          <a:lstStyle/>
          <a:p>
            <a:pPr indent="0" marL="0">
              <a:buNone/>
            </a:pPr>
            <a:r>
              <a:rPr lang="en-US" sz="1600" b="1" dirty="0">
                <a:solidFill>
                  <a:schemeClr val="bg1"/>
                </a:solidFill>
              </a:rPr>
              <a:t>Relaja</a:t>
            </a:r>
            <a:endParaRPr lang="en-US" sz="1600" dirty="0"/>
          </a:p>
          <a:p>
            <a:pPr indent="0" marL="0">
              <a:buNone/>
            </a:pPr>
            <a:r>
              <a:rPr lang="en-US" sz="1300" dirty="0">
                <a:solidFill>
                  <a:schemeClr val="accent3"/>
                </a:solidFill>
              </a:rPr>
              <a:t>mandíbula · hombros · manos</a:t>
            </a:r>
            <a:endParaRPr lang="en-US" sz="1600" dirty="0"/>
          </a:p>
        </p:txBody>
      </p:sp>
      <p:sp>
        <p:nvSpPr>
          <p:cNvPr id="12" name="dot"/>
          <p:cNvSpPr/>
          <p:nvPr/>
        </p:nvSpPr>
        <p:spPr>
          <a:xfrm>
            <a:off x="548640" y="3584448"/>
            <a:ext cx="512064" cy="512064"/>
          </a:xfrm>
          <a:prstGeom prst="ellipse">
            <a:avLst/>
          </a:prstGeom>
          <a:solidFill>
            <a:schemeClr val="accent2"/>
          </a:solidFill>
          <a:ln w="12700">
            <a:solidFill>
              <a:schemeClr val="accent2"/>
            </a:solidFill>
            <a:prstDash val="solid"/>
          </a:ln>
        </p:spPr>
      </p:sp>
      <p:sp>
        <p:nvSpPr>
          <p:cNvPr id="13" name="Text 9"/>
          <p:cNvSpPr txBox="1"/>
          <p:nvPr/>
        </p:nvSpPr>
        <p:spPr>
          <a:xfrm>
            <a:off x="548640" y="3584448"/>
            <a:ext cx="512064" cy="512064"/>
          </a:xfrm>
          <a:prstGeom prst="rect">
            <a:avLst/>
          </a:prstGeom>
          <a:noFill/>
          <a:ln/>
        </p:spPr>
        <p:txBody>
          <a:bodyPr wrap="square" lIns="0" tIns="0" rIns="0" bIns="0" rtlCol="0" anchor="ctr"/>
          <a:lstStyle/>
          <a:p>
            <a:pPr algn="ctr" indent="0" marL="0">
              <a:buNone/>
            </a:pPr>
            <a:r>
              <a:rPr lang="en-US" sz="1900" b="1" dirty="0">
                <a:solidFill>
                  <a:schemeClr val="bg1"/>
                </a:solidFill>
                <a:latin typeface="Cambria" pitchFamily="34" charset="0"/>
                <a:ea typeface="Cambria" pitchFamily="34" charset="-122"/>
                <a:cs typeface="Cambria" pitchFamily="34" charset="-120"/>
              </a:rPr>
              <a:t>R</a:t>
            </a:r>
            <a:endParaRPr lang="en-US" sz="1900" dirty="0"/>
          </a:p>
        </p:txBody>
      </p:sp>
      <p:sp>
        <p:nvSpPr>
          <p:cNvPr id="14" name="Text 10"/>
          <p:cNvSpPr txBox="1"/>
          <p:nvPr/>
        </p:nvSpPr>
        <p:spPr>
          <a:xfrm>
            <a:off x="1243584" y="3547872"/>
            <a:ext cx="5340096" cy="566928"/>
          </a:xfrm>
          <a:prstGeom prst="rect">
            <a:avLst/>
          </a:prstGeom>
          <a:noFill/>
          <a:ln/>
        </p:spPr>
        <p:txBody>
          <a:bodyPr wrap="square" lIns="0" tIns="0" rIns="0" bIns="0" rtlCol="0" anchor="t"/>
          <a:lstStyle/>
          <a:p>
            <a:pPr indent="0" marL="0">
              <a:buNone/>
            </a:pPr>
            <a:r>
              <a:rPr lang="en-US" sz="1600" b="1" dirty="0">
                <a:solidFill>
                  <a:schemeClr val="bg1"/>
                </a:solidFill>
              </a:rPr>
              <a:t>Revisa</a:t>
            </a:r>
            <a:endParaRPr lang="en-US" sz="1600" dirty="0"/>
          </a:p>
          <a:p>
            <a:pPr indent="0" marL="0">
              <a:buNone/>
            </a:pPr>
            <a:r>
              <a:rPr lang="en-US" sz="1300" dirty="0">
                <a:solidFill>
                  <a:schemeClr val="accent3"/>
                </a:solidFill>
              </a:rPr>
              <a:t>agua, viento, entrada, salida y equipo</a:t>
            </a:r>
            <a:endParaRPr lang="en-US" sz="1600" dirty="0"/>
          </a:p>
        </p:txBody>
      </p:sp>
      <p:sp>
        <p:nvSpPr>
          <p:cNvPr id="15" name="dot"/>
          <p:cNvSpPr/>
          <p:nvPr/>
        </p:nvSpPr>
        <p:spPr>
          <a:xfrm>
            <a:off x="548640" y="4187952"/>
            <a:ext cx="512064" cy="512064"/>
          </a:xfrm>
          <a:prstGeom prst="ellipse">
            <a:avLst/>
          </a:prstGeom>
          <a:solidFill>
            <a:schemeClr val="accent2"/>
          </a:solidFill>
          <a:ln w="12700">
            <a:solidFill>
              <a:schemeClr val="accent2"/>
            </a:solidFill>
            <a:prstDash val="solid"/>
          </a:ln>
        </p:spPr>
      </p:sp>
      <p:sp>
        <p:nvSpPr>
          <p:cNvPr id="16" name="Text 12"/>
          <p:cNvSpPr txBox="1"/>
          <p:nvPr/>
        </p:nvSpPr>
        <p:spPr>
          <a:xfrm>
            <a:off x="548640" y="4187952"/>
            <a:ext cx="512064" cy="512064"/>
          </a:xfrm>
          <a:prstGeom prst="rect">
            <a:avLst/>
          </a:prstGeom>
          <a:noFill/>
          <a:ln/>
        </p:spPr>
        <p:txBody>
          <a:bodyPr wrap="square" lIns="0" tIns="0" rIns="0" bIns="0" rtlCol="0" anchor="ctr"/>
          <a:lstStyle/>
          <a:p>
            <a:pPr algn="ctr" indent="0" marL="0">
              <a:buNone/>
            </a:pPr>
            <a:r>
              <a:rPr lang="en-US" sz="1900" b="1" dirty="0">
                <a:solidFill>
                  <a:schemeClr val="bg1"/>
                </a:solidFill>
                <a:latin typeface="Cambria" pitchFamily="34" charset="0"/>
                <a:ea typeface="Cambria" pitchFamily="34" charset="-122"/>
                <a:cs typeface="Cambria" pitchFamily="34" charset="-120"/>
              </a:rPr>
              <a:t>I</a:t>
            </a:r>
            <a:endParaRPr lang="en-US" sz="1900" dirty="0"/>
          </a:p>
        </p:txBody>
      </p:sp>
      <p:sp>
        <p:nvSpPr>
          <p:cNvPr id="17" name="Text 13"/>
          <p:cNvSpPr txBox="1"/>
          <p:nvPr/>
        </p:nvSpPr>
        <p:spPr>
          <a:xfrm>
            <a:off x="1243584" y="4151376"/>
            <a:ext cx="5340096" cy="566928"/>
          </a:xfrm>
          <a:prstGeom prst="rect">
            <a:avLst/>
          </a:prstGeom>
          <a:noFill/>
          <a:ln/>
        </p:spPr>
        <p:txBody>
          <a:bodyPr wrap="square" lIns="0" tIns="0" rIns="0" bIns="0" rtlCol="0" anchor="t"/>
          <a:lstStyle/>
          <a:p>
            <a:pPr indent="0" marL="0">
              <a:buNone/>
            </a:pPr>
            <a:r>
              <a:rPr lang="en-US" sz="1600" b="1" dirty="0">
                <a:solidFill>
                  <a:schemeClr val="bg1"/>
                </a:solidFill>
              </a:rPr>
              <a:t>Intención</a:t>
            </a:r>
            <a:endParaRPr lang="en-US" sz="1600" dirty="0"/>
          </a:p>
          <a:p>
            <a:pPr indent="0" marL="0">
              <a:buNone/>
            </a:pPr>
            <a:r>
              <a:rPr lang="en-US" sz="1300" dirty="0">
                <a:solidFill>
                  <a:schemeClr val="accent3"/>
                </a:solidFill>
              </a:rPr>
              <a:t>una conducta observable para hoy</a:t>
            </a:r>
            <a:endParaRPr lang="en-US" sz="1600" dirty="0"/>
          </a:p>
        </p:txBody>
      </p:sp>
      <p:sp>
        <p:nvSpPr>
          <p:cNvPr id="18" name="dot"/>
          <p:cNvSpPr/>
          <p:nvPr/>
        </p:nvSpPr>
        <p:spPr>
          <a:xfrm>
            <a:off x="548640" y="4791456"/>
            <a:ext cx="512064" cy="512064"/>
          </a:xfrm>
          <a:prstGeom prst="ellipse">
            <a:avLst/>
          </a:prstGeom>
          <a:solidFill>
            <a:schemeClr val="accent2"/>
          </a:solidFill>
          <a:ln w="12700">
            <a:solidFill>
              <a:schemeClr val="accent2"/>
            </a:solidFill>
            <a:prstDash val="solid"/>
          </a:ln>
        </p:spPr>
      </p:sp>
      <p:sp>
        <p:nvSpPr>
          <p:cNvPr id="19" name="Text 15"/>
          <p:cNvSpPr txBox="1"/>
          <p:nvPr/>
        </p:nvSpPr>
        <p:spPr>
          <a:xfrm>
            <a:off x="548640" y="4791456"/>
            <a:ext cx="512064" cy="512064"/>
          </a:xfrm>
          <a:prstGeom prst="rect">
            <a:avLst/>
          </a:prstGeom>
          <a:noFill/>
          <a:ln/>
        </p:spPr>
        <p:txBody>
          <a:bodyPr wrap="square" lIns="0" tIns="0" rIns="0" bIns="0" rtlCol="0" anchor="ctr"/>
          <a:lstStyle/>
          <a:p>
            <a:pPr algn="ctr" indent="0" marL="0">
              <a:buNone/>
            </a:pPr>
            <a:r>
              <a:rPr lang="en-US" sz="1900" b="1" dirty="0">
                <a:solidFill>
                  <a:schemeClr val="bg1"/>
                </a:solidFill>
                <a:latin typeface="Cambria" pitchFamily="34" charset="0"/>
                <a:ea typeface="Cambria" pitchFamily="34" charset="-122"/>
                <a:cs typeface="Cambria" pitchFamily="34" charset="-120"/>
              </a:rPr>
              <a:t>V</a:t>
            </a:r>
            <a:endParaRPr lang="en-US" sz="1900" dirty="0"/>
          </a:p>
        </p:txBody>
      </p:sp>
      <p:sp>
        <p:nvSpPr>
          <p:cNvPr id="20" name="Text 16"/>
          <p:cNvSpPr txBox="1"/>
          <p:nvPr/>
        </p:nvSpPr>
        <p:spPr>
          <a:xfrm>
            <a:off x="1243584" y="4754880"/>
            <a:ext cx="5340096" cy="566928"/>
          </a:xfrm>
          <a:prstGeom prst="rect">
            <a:avLst/>
          </a:prstGeom>
          <a:noFill/>
          <a:ln/>
        </p:spPr>
        <p:txBody>
          <a:bodyPr wrap="square" lIns="0" tIns="0" rIns="0" bIns="0" rtlCol="0" anchor="t"/>
          <a:lstStyle/>
          <a:p>
            <a:pPr indent="0" marL="0">
              <a:buNone/>
            </a:pPr>
            <a:r>
              <a:rPr lang="en-US" sz="1600" b="1" dirty="0">
                <a:solidFill>
                  <a:schemeClr val="bg1"/>
                </a:solidFill>
              </a:rPr>
              <a:t>Verifica</a:t>
            </a:r>
            <a:endParaRPr lang="en-US" sz="1600" dirty="0"/>
          </a:p>
          <a:p>
            <a:pPr indent="0" marL="0">
              <a:buNone/>
            </a:pPr>
            <a:r>
              <a:rPr lang="en-US" sz="1300" dirty="0">
                <a:solidFill>
                  <a:schemeClr val="accent3"/>
                </a:solidFill>
              </a:rPr>
              <a:t>plan, señales y retorno con tu pareja</a:t>
            </a:r>
            <a:endParaRPr lang="en-US" sz="1600" dirty="0"/>
          </a:p>
        </p:txBody>
      </p:sp>
      <p:sp>
        <p:nvSpPr>
          <p:cNvPr id="21" name="dot"/>
          <p:cNvSpPr/>
          <p:nvPr/>
        </p:nvSpPr>
        <p:spPr>
          <a:xfrm>
            <a:off x="548640" y="5394960"/>
            <a:ext cx="512064" cy="512064"/>
          </a:xfrm>
          <a:prstGeom prst="ellipse">
            <a:avLst/>
          </a:prstGeom>
          <a:solidFill>
            <a:schemeClr val="accent2"/>
          </a:solidFill>
          <a:ln w="12700">
            <a:solidFill>
              <a:schemeClr val="accent2"/>
            </a:solidFill>
            <a:prstDash val="solid"/>
          </a:ln>
        </p:spPr>
      </p:sp>
      <p:sp>
        <p:nvSpPr>
          <p:cNvPr id="22" name="Text 18"/>
          <p:cNvSpPr txBox="1"/>
          <p:nvPr/>
        </p:nvSpPr>
        <p:spPr>
          <a:xfrm>
            <a:off x="548640" y="5394960"/>
            <a:ext cx="512064" cy="512064"/>
          </a:xfrm>
          <a:prstGeom prst="rect">
            <a:avLst/>
          </a:prstGeom>
          <a:noFill/>
          <a:ln/>
        </p:spPr>
        <p:txBody>
          <a:bodyPr wrap="square" lIns="0" tIns="0" rIns="0" bIns="0" rtlCol="0" anchor="ctr"/>
          <a:lstStyle/>
          <a:p>
            <a:pPr algn="ctr" indent="0" marL="0">
              <a:buNone/>
            </a:pPr>
            <a:r>
              <a:rPr lang="en-US" sz="1900" b="1" dirty="0">
                <a:solidFill>
                  <a:schemeClr val="bg1"/>
                </a:solidFill>
                <a:latin typeface="Cambria" pitchFamily="34" charset="0"/>
                <a:ea typeface="Cambria" pitchFamily="34" charset="-122"/>
                <a:cs typeface="Cambria" pitchFamily="34" charset="-120"/>
              </a:rPr>
              <a:t>E</a:t>
            </a:r>
            <a:endParaRPr lang="en-US" sz="1900" dirty="0"/>
          </a:p>
        </p:txBody>
      </p:sp>
      <p:sp>
        <p:nvSpPr>
          <p:cNvPr id="23" name="Text 19"/>
          <p:cNvSpPr txBox="1"/>
          <p:nvPr/>
        </p:nvSpPr>
        <p:spPr>
          <a:xfrm>
            <a:off x="1243584" y="5358384"/>
            <a:ext cx="5340096" cy="566928"/>
          </a:xfrm>
          <a:prstGeom prst="rect">
            <a:avLst/>
          </a:prstGeom>
          <a:noFill/>
          <a:ln/>
        </p:spPr>
        <p:txBody>
          <a:bodyPr wrap="square" lIns="0" tIns="0" rIns="0" bIns="0" rtlCol="0" anchor="t"/>
          <a:lstStyle/>
          <a:p>
            <a:pPr indent="0" marL="0">
              <a:buNone/>
            </a:pPr>
            <a:r>
              <a:rPr lang="en-US" sz="1600" b="1" dirty="0">
                <a:solidFill>
                  <a:schemeClr val="bg1"/>
                </a:solidFill>
              </a:rPr>
              <a:t>Entra</a:t>
            </a:r>
            <a:endParaRPr lang="en-US" sz="1600" dirty="0"/>
          </a:p>
          <a:p>
            <a:pPr indent="0" marL="0">
              <a:buNone/>
            </a:pPr>
            <a:r>
              <a:rPr lang="en-US" sz="1300" dirty="0">
                <a:solidFill>
                  <a:schemeClr val="accent3"/>
                </a:solidFill>
              </a:rPr>
              <a:t>con el plan, no por delante; aplazar también vale</a:t>
            </a:r>
            <a:endParaRPr lang="en-US" sz="1600" dirty="0"/>
          </a:p>
        </p:txBody>
      </p:sp>
      <p:sp>
        <p:nvSpPr>
          <p:cNvPr id="24" name="card"/>
          <p:cNvSpPr/>
          <p:nvPr/>
        </p:nvSpPr>
        <p:spPr>
          <a:xfrm>
            <a:off x="6949440" y="1463040"/>
            <a:ext cx="4663440" cy="4480560"/>
          </a:xfrm>
          <a:prstGeom prst="roundRect">
            <a:avLst>
              <a:gd name="adj" fmla="val 3265"/>
            </a:avLst>
          </a:prstGeom>
          <a:solidFill>
            <a:schemeClr val="tx2">
              <a:alpha val="75000"/>
            </a:schemeClr>
          </a:solidFill>
          <a:ln w="12700">
            <a:solidFill>
              <a:schemeClr val="accent1"/>
            </a:solidFill>
            <a:prstDash val="solid"/>
          </a:ln>
        </p:spPr>
      </p:sp>
      <p:sp>
        <p:nvSpPr>
          <p:cNvPr id="25" name="Text 21"/>
          <p:cNvSpPr txBox="1"/>
          <p:nvPr/>
        </p:nvSpPr>
        <p:spPr>
          <a:xfrm>
            <a:off x="7269480" y="1783080"/>
            <a:ext cx="4069080" cy="2103120"/>
          </a:xfrm>
          <a:prstGeom prst="rect">
            <a:avLst/>
          </a:prstGeom>
          <a:noFill/>
          <a:ln/>
        </p:spPr>
        <p:txBody>
          <a:bodyPr wrap="square" lIns="0" tIns="0" rIns="0" bIns="0" rtlCol="0" anchor="t"/>
          <a:lstStyle/>
          <a:p>
            <a:pPr indent="0" marL="0">
              <a:buNone/>
            </a:pPr>
            <a:r>
              <a:rPr lang="en-US" sz="2500" b="1" dirty="0">
                <a:solidFill>
                  <a:schemeClr val="bg1"/>
                </a:solidFill>
                <a:latin typeface="Cambria" pitchFamily="34" charset="0"/>
                <a:ea typeface="Cambria" pitchFamily="34" charset="-122"/>
                <a:cs typeface="Cambria" pitchFamily="34" charset="-120"/>
              </a:rPr>
              <a:t>Tu atención es un músculo. Estos tres días lo entrenamos como entrenas la flotabilidad.</a:t>
            </a:r>
            <a:endParaRPr lang="en-US" sz="2500" dirty="0"/>
          </a:p>
        </p:txBody>
      </p:sp>
      <p:sp>
        <p:nvSpPr>
          <p:cNvPr id="26" name="Text 22"/>
          <p:cNvSpPr txBox="1"/>
          <p:nvPr/>
        </p:nvSpPr>
        <p:spPr>
          <a:xfrm>
            <a:off x="7269480" y="3886200"/>
            <a:ext cx="4069080" cy="1188720"/>
          </a:xfrm>
          <a:prstGeom prst="rect">
            <a:avLst/>
          </a:prstGeom>
          <a:noFill/>
          <a:ln/>
        </p:spPr>
        <p:txBody>
          <a:bodyPr wrap="square" lIns="0" tIns="0" rIns="0" bIns="0" rtlCol="0" anchor="t"/>
          <a:lstStyle/>
          <a:p>
            <a:pPr indent="0" marL="0">
              <a:buNone/>
            </a:pPr>
            <a:r>
              <a:rPr lang="en-US" sz="1400" dirty="0">
                <a:solidFill>
                  <a:schemeClr val="accent3"/>
                </a:solidFill>
              </a:rPr>
              <a:t>ARRIVE dura un minuto, es opcional y no cambia nada de tu briefing ni de tu plan: solo te ayuda a llegar a ellos presente.</a:t>
            </a:r>
            <a:endParaRPr lang="en-US" sz="1400" dirty="0"/>
          </a:p>
        </p:txBody>
      </p:sp>
      <p:sp>
        <p:nvSpPr>
          <p:cNvPr id="27" name="Text 23"/>
          <p:cNvSpPr txBox="1"/>
          <p:nvPr/>
        </p:nvSpPr>
        <p:spPr>
          <a:xfrm>
            <a:off x="7269480" y="5166360"/>
            <a:ext cx="4069080" cy="640080"/>
          </a:xfrm>
          <a:prstGeom prst="rect">
            <a:avLst/>
          </a:prstGeom>
          <a:noFill/>
          <a:ln/>
        </p:spPr>
        <p:txBody>
          <a:bodyPr wrap="square" lIns="0" tIns="0" rIns="0" bIns="0" rtlCol="0" anchor="t"/>
          <a:lstStyle/>
          <a:p>
            <a:pPr indent="0" marL="0">
              <a:buNone/>
            </a:pPr>
            <a:r>
              <a:rPr lang="en-US" sz="1200" i="1" dirty="0">
                <a:solidFill>
                  <a:schemeClr val="accent3"/>
                </a:solidFill>
              </a:rPr>
              <a:t>No es un ejercicio respiratorio. Respiras como siempre.</a:t>
            </a:r>
            <a:endParaRPr lang="en-US" sz="1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Hoy, en 120 minutos</a:t>
            </a:r>
            <a:endParaRPr lang="en-US" sz="3200" dirty="0"/>
          </a:p>
        </p:txBody>
      </p:sp>
      <p:sp>
        <p:nvSpPr>
          <p:cNvPr id="4" name="agenda Llegar"/>
          <p:cNvSpPr/>
          <p:nvPr/>
        </p:nvSpPr>
        <p:spPr>
          <a:xfrm>
            <a:off x="548640" y="1417320"/>
            <a:ext cx="5440680" cy="786384"/>
          </a:xfrm>
          <a:prstGeom prst="roundRect">
            <a:avLst>
              <a:gd name="adj" fmla="val 18605"/>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5" name="icon clock"/>
          <p:cNvSpPr/>
          <p:nvPr/>
        </p:nvSpPr>
        <p:spPr>
          <a:xfrm>
            <a:off x="694944" y="1554480"/>
            <a:ext cx="512064" cy="512064"/>
          </a:xfrm>
          <a:prstGeom prst="ellipse">
            <a:avLst/>
          </a:prstGeom>
          <a:solidFill>
            <a:schemeClr val="accent3"/>
          </a:solidFill>
          <a:ln w="12700">
            <a:solidFill>
              <a:schemeClr val="accent3"/>
            </a:solidFill>
            <a:prstDash val="solid"/>
          </a:ln>
        </p:spPr>
      </p:sp>
      <p:pic>
        <p:nvPicPr>
          <p:cNvPr id="6" name="Image 0" descr="/home/claude/mdi/assets/ic_clock_ab.png">    </p:cNvPr>
          <p:cNvPicPr>
            <a:picLocks noChangeAspect="1"/>
          </p:cNvPicPr>
          <p:nvPr/>
        </p:nvPicPr>
        <p:blipFill>
          <a:blip r:embed="rId1"/>
          <a:stretch>
            <a:fillRect/>
          </a:stretch>
        </p:blipFill>
        <p:spPr>
          <a:xfrm>
            <a:off x="817839" y="1677375"/>
            <a:ext cx="266273" cy="266273"/>
          </a:xfrm>
          <a:prstGeom prst="rect">
            <a:avLst/>
          </a:prstGeom>
        </p:spPr>
      </p:pic>
      <p:sp>
        <p:nvSpPr>
          <p:cNvPr id="7" name="Text 3"/>
          <p:cNvSpPr txBox="1"/>
          <p:nvPr/>
        </p:nvSpPr>
        <p:spPr>
          <a:xfrm>
            <a:off x="1335024" y="1527048"/>
            <a:ext cx="914400" cy="274320"/>
          </a:xfrm>
          <a:prstGeom prst="rect">
            <a:avLst/>
          </a:prstGeom>
          <a:noFill/>
          <a:ln/>
        </p:spPr>
        <p:txBody>
          <a:bodyPr wrap="square" lIns="0" tIns="0" rIns="0" bIns="0" rtlCol="0" anchor="t"/>
          <a:lstStyle/>
          <a:p>
            <a:pPr indent="0" marL="0">
              <a:buNone/>
            </a:pPr>
            <a:r>
              <a:rPr lang="en-US" sz="1100" b="1" spc="100" kern="0" dirty="0">
                <a:solidFill>
                  <a:schemeClr val="accent1"/>
                </a:solidFill>
              </a:rPr>
              <a:t>0–10'</a:t>
            </a:r>
            <a:endParaRPr lang="en-US" sz="1100" dirty="0"/>
          </a:p>
        </p:txBody>
      </p:sp>
      <p:sp>
        <p:nvSpPr>
          <p:cNvPr id="8" name="Text 4"/>
          <p:cNvSpPr txBox="1"/>
          <p:nvPr/>
        </p:nvSpPr>
        <p:spPr>
          <a:xfrm>
            <a:off x="2286000" y="1490472"/>
            <a:ext cx="3566160" cy="329184"/>
          </a:xfrm>
          <a:prstGeom prst="rect">
            <a:avLst/>
          </a:prstGeom>
          <a:noFill/>
          <a:ln/>
        </p:spPr>
        <p:txBody>
          <a:bodyPr wrap="square" lIns="0" tIns="0" rIns="0" bIns="0" rtlCol="0" anchor="t"/>
          <a:lstStyle/>
          <a:p>
            <a:pPr indent="0" marL="0">
              <a:buNone/>
            </a:pPr>
            <a:r>
              <a:rPr lang="en-US" sz="1500" b="1" dirty="0">
                <a:solidFill>
                  <a:schemeClr val="tx1"/>
                </a:solidFill>
              </a:rPr>
              <a:t>Llegar</a:t>
            </a:r>
            <a:endParaRPr lang="en-US" sz="1500" dirty="0"/>
          </a:p>
        </p:txBody>
      </p:sp>
      <p:sp>
        <p:nvSpPr>
          <p:cNvPr id="9" name="Text 5"/>
          <p:cNvSpPr txBox="1"/>
          <p:nvPr/>
        </p:nvSpPr>
        <p:spPr>
          <a:xfrm>
            <a:off x="2286000" y="1819656"/>
            <a:ext cx="3566160" cy="347472"/>
          </a:xfrm>
          <a:prstGeom prst="rect">
            <a:avLst/>
          </a:prstGeom>
          <a:noFill/>
          <a:ln/>
        </p:spPr>
        <p:txBody>
          <a:bodyPr wrap="square" lIns="0" tIns="0" rIns="0" bIns="0" rtlCol="0" anchor="t"/>
          <a:lstStyle/>
          <a:p>
            <a:pPr indent="0" marL="0">
              <a:buNone/>
            </a:pPr>
            <a:r>
              <a:rPr lang="en-US" sz="1150" dirty="0">
                <a:solidFill>
                  <a:schemeClr val="tx2"/>
                </a:solidFill>
              </a:rPr>
              <a:t>ARRIVE en vivo y bienvenida</a:t>
            </a:r>
            <a:endParaRPr lang="en-US" sz="1150" dirty="0"/>
          </a:p>
        </p:txBody>
      </p:sp>
      <p:sp>
        <p:nvSpPr>
          <p:cNvPr id="10" name="agenda El encuentro"/>
          <p:cNvSpPr/>
          <p:nvPr/>
        </p:nvSpPr>
        <p:spPr>
          <a:xfrm>
            <a:off x="548640" y="2295144"/>
            <a:ext cx="5440680" cy="786384"/>
          </a:xfrm>
          <a:prstGeom prst="roundRect">
            <a:avLst>
              <a:gd name="adj" fmla="val 18605"/>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1" name="icon map"/>
          <p:cNvSpPr/>
          <p:nvPr/>
        </p:nvSpPr>
        <p:spPr>
          <a:xfrm>
            <a:off x="694944" y="2432304"/>
            <a:ext cx="512064" cy="512064"/>
          </a:xfrm>
          <a:prstGeom prst="ellipse">
            <a:avLst/>
          </a:prstGeom>
          <a:solidFill>
            <a:schemeClr val="accent3"/>
          </a:solidFill>
          <a:ln w="12700">
            <a:solidFill>
              <a:schemeClr val="accent3"/>
            </a:solidFill>
            <a:prstDash val="solid"/>
          </a:ln>
        </p:spPr>
      </p:sp>
      <p:pic>
        <p:nvPicPr>
          <p:cNvPr id="12" name="Image 1" descr="/home/claude/mdi/assets/ic_map_ab.png">    </p:cNvPr>
          <p:cNvPicPr>
            <a:picLocks noChangeAspect="1"/>
          </p:cNvPicPr>
          <p:nvPr/>
        </p:nvPicPr>
        <p:blipFill>
          <a:blip r:embed="rId2"/>
          <a:stretch>
            <a:fillRect/>
          </a:stretch>
        </p:blipFill>
        <p:spPr>
          <a:xfrm>
            <a:off x="817839" y="2555199"/>
            <a:ext cx="266273" cy="266273"/>
          </a:xfrm>
          <a:prstGeom prst="rect">
            <a:avLst/>
          </a:prstGeom>
        </p:spPr>
      </p:pic>
      <p:sp>
        <p:nvSpPr>
          <p:cNvPr id="13" name="Text 8"/>
          <p:cNvSpPr txBox="1"/>
          <p:nvPr/>
        </p:nvSpPr>
        <p:spPr>
          <a:xfrm>
            <a:off x="1335024" y="2404872"/>
            <a:ext cx="914400" cy="274320"/>
          </a:xfrm>
          <a:prstGeom prst="rect">
            <a:avLst/>
          </a:prstGeom>
          <a:noFill/>
          <a:ln/>
        </p:spPr>
        <p:txBody>
          <a:bodyPr wrap="square" lIns="0" tIns="0" rIns="0" bIns="0" rtlCol="0" anchor="t"/>
          <a:lstStyle/>
          <a:p>
            <a:pPr indent="0" marL="0">
              <a:buNone/>
            </a:pPr>
            <a:r>
              <a:rPr lang="en-US" sz="1100" b="1" spc="100" kern="0" dirty="0">
                <a:solidFill>
                  <a:schemeClr val="accent1"/>
                </a:solidFill>
              </a:rPr>
              <a:t>10–20'</a:t>
            </a:r>
            <a:endParaRPr lang="en-US" sz="1100" dirty="0"/>
          </a:p>
        </p:txBody>
      </p:sp>
      <p:sp>
        <p:nvSpPr>
          <p:cNvPr id="14" name="Text 9"/>
          <p:cNvSpPr txBox="1"/>
          <p:nvPr/>
        </p:nvSpPr>
        <p:spPr>
          <a:xfrm>
            <a:off x="2286000" y="2368296"/>
            <a:ext cx="3566160" cy="329184"/>
          </a:xfrm>
          <a:prstGeom prst="rect">
            <a:avLst/>
          </a:prstGeom>
          <a:noFill/>
          <a:ln/>
        </p:spPr>
        <p:txBody>
          <a:bodyPr wrap="square" lIns="0" tIns="0" rIns="0" bIns="0" rtlCol="0" anchor="t"/>
          <a:lstStyle/>
          <a:p>
            <a:pPr indent="0" marL="0">
              <a:buNone/>
            </a:pPr>
            <a:r>
              <a:rPr lang="en-US" sz="1500" b="1" dirty="0">
                <a:solidFill>
                  <a:schemeClr val="tx1"/>
                </a:solidFill>
              </a:rPr>
              <a:t>El encuentro</a:t>
            </a:r>
            <a:endParaRPr lang="en-US" sz="1500" dirty="0"/>
          </a:p>
        </p:txBody>
      </p:sp>
      <p:sp>
        <p:nvSpPr>
          <p:cNvPr id="15" name="Text 10"/>
          <p:cNvSpPr txBox="1"/>
          <p:nvPr/>
        </p:nvSpPr>
        <p:spPr>
          <a:xfrm>
            <a:off x="2286000" y="2697480"/>
            <a:ext cx="3566160" cy="347472"/>
          </a:xfrm>
          <a:prstGeom prst="rect">
            <a:avLst/>
          </a:prstGeom>
          <a:noFill/>
          <a:ln/>
        </p:spPr>
        <p:txBody>
          <a:bodyPr wrap="square" lIns="0" tIns="0" rIns="0" bIns="0" rtlCol="0" anchor="t"/>
          <a:lstStyle/>
          <a:p>
            <a:pPr indent="0" marL="0">
              <a:buNone/>
            </a:pPr>
            <a:r>
              <a:rPr lang="en-US" sz="1150" dirty="0">
                <a:solidFill>
                  <a:schemeClr val="tx2"/>
                </a:solidFill>
              </a:rPr>
              <a:t>3 días, 6 inmersiones, qué certificas</a:t>
            </a:r>
            <a:endParaRPr lang="en-US" sz="1150" dirty="0"/>
          </a:p>
        </p:txBody>
      </p:sp>
      <p:sp>
        <p:nvSpPr>
          <p:cNvPr id="16" name="agenda Mindfulness"/>
          <p:cNvSpPr/>
          <p:nvPr/>
        </p:nvSpPr>
        <p:spPr>
          <a:xfrm>
            <a:off x="548640" y="3172968"/>
            <a:ext cx="5440680" cy="786384"/>
          </a:xfrm>
          <a:prstGeom prst="roundRect">
            <a:avLst>
              <a:gd name="adj" fmla="val 18605"/>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7" name="icon brain"/>
          <p:cNvSpPr/>
          <p:nvPr/>
        </p:nvSpPr>
        <p:spPr>
          <a:xfrm>
            <a:off x="694944" y="3310128"/>
            <a:ext cx="512064" cy="512064"/>
          </a:xfrm>
          <a:prstGeom prst="ellipse">
            <a:avLst/>
          </a:prstGeom>
          <a:solidFill>
            <a:schemeClr val="accent3"/>
          </a:solidFill>
          <a:ln w="12700">
            <a:solidFill>
              <a:schemeClr val="accent3"/>
            </a:solidFill>
            <a:prstDash val="solid"/>
          </a:ln>
        </p:spPr>
      </p:sp>
      <p:pic>
        <p:nvPicPr>
          <p:cNvPr id="18" name="Image 2" descr="/home/claude/mdi/assets/ic_brain_ab.png">    </p:cNvPr>
          <p:cNvPicPr>
            <a:picLocks noChangeAspect="1"/>
          </p:cNvPicPr>
          <p:nvPr/>
        </p:nvPicPr>
        <p:blipFill>
          <a:blip r:embed="rId3"/>
          <a:stretch>
            <a:fillRect/>
          </a:stretch>
        </p:blipFill>
        <p:spPr>
          <a:xfrm>
            <a:off x="817839" y="3433023"/>
            <a:ext cx="266273" cy="266273"/>
          </a:xfrm>
          <a:prstGeom prst="rect">
            <a:avLst/>
          </a:prstGeom>
        </p:spPr>
      </p:pic>
      <p:sp>
        <p:nvSpPr>
          <p:cNvPr id="19" name="Text 13"/>
          <p:cNvSpPr txBox="1"/>
          <p:nvPr/>
        </p:nvSpPr>
        <p:spPr>
          <a:xfrm>
            <a:off x="1335024" y="3282696"/>
            <a:ext cx="914400" cy="274320"/>
          </a:xfrm>
          <a:prstGeom prst="rect">
            <a:avLst/>
          </a:prstGeom>
          <a:noFill/>
          <a:ln/>
        </p:spPr>
        <p:txBody>
          <a:bodyPr wrap="square" lIns="0" tIns="0" rIns="0" bIns="0" rtlCol="0" anchor="t"/>
          <a:lstStyle/>
          <a:p>
            <a:pPr indent="0" marL="0">
              <a:buNone/>
            </a:pPr>
            <a:r>
              <a:rPr lang="en-US" sz="1100" b="1" spc="100" kern="0" dirty="0">
                <a:solidFill>
                  <a:schemeClr val="accent1"/>
                </a:solidFill>
              </a:rPr>
              <a:t>20–35'</a:t>
            </a:r>
            <a:endParaRPr lang="en-US" sz="1100" dirty="0"/>
          </a:p>
        </p:txBody>
      </p:sp>
      <p:sp>
        <p:nvSpPr>
          <p:cNvPr id="20" name="Text 14"/>
          <p:cNvSpPr txBox="1"/>
          <p:nvPr/>
        </p:nvSpPr>
        <p:spPr>
          <a:xfrm>
            <a:off x="2286000" y="3246120"/>
            <a:ext cx="3566160" cy="329184"/>
          </a:xfrm>
          <a:prstGeom prst="rect">
            <a:avLst/>
          </a:prstGeom>
          <a:noFill/>
          <a:ln/>
        </p:spPr>
        <p:txBody>
          <a:bodyPr wrap="square" lIns="0" tIns="0" rIns="0" bIns="0" rtlCol="0" anchor="t"/>
          <a:lstStyle/>
          <a:p>
            <a:pPr indent="0" marL="0">
              <a:buNone/>
            </a:pPr>
            <a:r>
              <a:rPr lang="en-US" sz="1500" b="1" dirty="0">
                <a:solidFill>
                  <a:schemeClr val="tx1"/>
                </a:solidFill>
              </a:rPr>
              <a:t>Mindfulness</a:t>
            </a:r>
            <a:endParaRPr lang="en-US" sz="1500" dirty="0"/>
          </a:p>
        </p:txBody>
      </p:sp>
      <p:sp>
        <p:nvSpPr>
          <p:cNvPr id="21" name="Text 15"/>
          <p:cNvSpPr txBox="1"/>
          <p:nvPr/>
        </p:nvSpPr>
        <p:spPr>
          <a:xfrm>
            <a:off x="2286000" y="3575304"/>
            <a:ext cx="3566160" cy="347472"/>
          </a:xfrm>
          <a:prstGeom prst="rect">
            <a:avLst/>
          </a:prstGeom>
          <a:noFill/>
          <a:ln/>
        </p:spPr>
        <p:txBody>
          <a:bodyPr wrap="square" lIns="0" tIns="0" rIns="0" bIns="0" rtlCol="0" anchor="t"/>
          <a:lstStyle/>
          <a:p>
            <a:pPr indent="0" marL="0">
              <a:buNone/>
            </a:pPr>
            <a:r>
              <a:rPr lang="en-US" sz="1150" dirty="0">
                <a:solidFill>
                  <a:schemeClr val="tx2"/>
                </a:solidFill>
              </a:rPr>
              <a:t>Qué es y por qué le importa a quien bucea</a:t>
            </a:r>
            <a:endParaRPr lang="en-US" sz="1150" dirty="0"/>
          </a:p>
        </p:txBody>
      </p:sp>
      <p:sp>
        <p:nvSpPr>
          <p:cNvPr id="22" name="agenda Hecho · historia · conducta"/>
          <p:cNvSpPr/>
          <p:nvPr/>
        </p:nvSpPr>
        <p:spPr>
          <a:xfrm>
            <a:off x="548640" y="4050792"/>
            <a:ext cx="5440680" cy="786384"/>
          </a:xfrm>
          <a:prstGeom prst="roundRect">
            <a:avLst>
              <a:gd name="adj" fmla="val 18605"/>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23" name="icon pen"/>
          <p:cNvSpPr/>
          <p:nvPr/>
        </p:nvSpPr>
        <p:spPr>
          <a:xfrm>
            <a:off x="694944" y="4187952"/>
            <a:ext cx="512064" cy="512064"/>
          </a:xfrm>
          <a:prstGeom prst="ellipse">
            <a:avLst/>
          </a:prstGeom>
          <a:solidFill>
            <a:schemeClr val="accent3"/>
          </a:solidFill>
          <a:ln w="12700">
            <a:solidFill>
              <a:schemeClr val="accent3"/>
            </a:solidFill>
            <a:prstDash val="solid"/>
          </a:ln>
        </p:spPr>
      </p:sp>
      <p:pic>
        <p:nvPicPr>
          <p:cNvPr id="24" name="Image 3" descr="/home/claude/mdi/assets/ic_pen_ab.png">    </p:cNvPr>
          <p:cNvPicPr>
            <a:picLocks noChangeAspect="1"/>
          </p:cNvPicPr>
          <p:nvPr/>
        </p:nvPicPr>
        <p:blipFill>
          <a:blip r:embed="rId4"/>
          <a:stretch>
            <a:fillRect/>
          </a:stretch>
        </p:blipFill>
        <p:spPr>
          <a:xfrm>
            <a:off x="817839" y="4310847"/>
            <a:ext cx="266273" cy="266273"/>
          </a:xfrm>
          <a:prstGeom prst="rect">
            <a:avLst/>
          </a:prstGeom>
        </p:spPr>
      </p:pic>
      <p:sp>
        <p:nvSpPr>
          <p:cNvPr id="25" name="Text 18"/>
          <p:cNvSpPr txBox="1"/>
          <p:nvPr/>
        </p:nvSpPr>
        <p:spPr>
          <a:xfrm>
            <a:off x="1335024" y="4160520"/>
            <a:ext cx="914400" cy="274320"/>
          </a:xfrm>
          <a:prstGeom prst="rect">
            <a:avLst/>
          </a:prstGeom>
          <a:noFill/>
          <a:ln/>
        </p:spPr>
        <p:txBody>
          <a:bodyPr wrap="square" lIns="0" tIns="0" rIns="0" bIns="0" rtlCol="0" anchor="t"/>
          <a:lstStyle/>
          <a:p>
            <a:pPr indent="0" marL="0">
              <a:buNone/>
            </a:pPr>
            <a:r>
              <a:rPr lang="en-US" sz="1100" b="1" spc="100" kern="0" dirty="0">
                <a:solidFill>
                  <a:schemeClr val="accent1"/>
                </a:solidFill>
              </a:rPr>
              <a:t>35–50'</a:t>
            </a:r>
            <a:endParaRPr lang="en-US" sz="1100" dirty="0"/>
          </a:p>
        </p:txBody>
      </p:sp>
      <p:sp>
        <p:nvSpPr>
          <p:cNvPr id="26" name="Text 19"/>
          <p:cNvSpPr txBox="1"/>
          <p:nvPr/>
        </p:nvSpPr>
        <p:spPr>
          <a:xfrm>
            <a:off x="2286000" y="4123944"/>
            <a:ext cx="3566160" cy="329184"/>
          </a:xfrm>
          <a:prstGeom prst="rect">
            <a:avLst/>
          </a:prstGeom>
          <a:noFill/>
          <a:ln/>
        </p:spPr>
        <p:txBody>
          <a:bodyPr wrap="square" lIns="0" tIns="0" rIns="0" bIns="0" rtlCol="0" anchor="t"/>
          <a:lstStyle/>
          <a:p>
            <a:pPr indent="0" marL="0">
              <a:buNone/>
            </a:pPr>
            <a:r>
              <a:rPr lang="en-US" sz="1500" b="1" dirty="0">
                <a:solidFill>
                  <a:schemeClr val="tx1"/>
                </a:solidFill>
              </a:rPr>
              <a:t>Hecho · historia · conducta</a:t>
            </a:r>
            <a:endParaRPr lang="en-US" sz="1500" dirty="0"/>
          </a:p>
        </p:txBody>
      </p:sp>
      <p:sp>
        <p:nvSpPr>
          <p:cNvPr id="27" name="Text 20"/>
          <p:cNvSpPr txBox="1"/>
          <p:nvPr/>
        </p:nvSpPr>
        <p:spPr>
          <a:xfrm>
            <a:off x="2286000" y="4453128"/>
            <a:ext cx="3566160" cy="347472"/>
          </a:xfrm>
          <a:prstGeom prst="rect">
            <a:avLst/>
          </a:prstGeom>
          <a:noFill/>
          <a:ln/>
        </p:spPr>
        <p:txBody>
          <a:bodyPr wrap="square" lIns="0" tIns="0" rIns="0" bIns="0" rtlCol="0" anchor="t"/>
          <a:lstStyle/>
          <a:p>
            <a:pPr indent="0" marL="0">
              <a:buNone/>
            </a:pPr>
            <a:r>
              <a:rPr lang="en-US" sz="1150" dirty="0">
                <a:solidFill>
                  <a:schemeClr val="tx2"/>
                </a:solidFill>
              </a:rPr>
              <a:t>Ejercicio en parejas + comprobación</a:t>
            </a:r>
            <a:endParaRPr lang="en-US" sz="1150" dirty="0"/>
          </a:p>
        </p:txBody>
      </p:sp>
      <p:sp>
        <p:nvSpPr>
          <p:cNvPr id="28" name="agenda Tu color de hoy"/>
          <p:cNvSpPr/>
          <p:nvPr/>
        </p:nvSpPr>
        <p:spPr>
          <a:xfrm>
            <a:off x="548640" y="4928616"/>
            <a:ext cx="5440680" cy="786384"/>
          </a:xfrm>
          <a:prstGeom prst="roundRect">
            <a:avLst>
              <a:gd name="adj" fmla="val 18605"/>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29" name="icon compass"/>
          <p:cNvSpPr/>
          <p:nvPr/>
        </p:nvSpPr>
        <p:spPr>
          <a:xfrm>
            <a:off x="694944" y="5065776"/>
            <a:ext cx="512064" cy="512064"/>
          </a:xfrm>
          <a:prstGeom prst="ellipse">
            <a:avLst/>
          </a:prstGeom>
          <a:solidFill>
            <a:schemeClr val="accent3"/>
          </a:solidFill>
          <a:ln w="12700">
            <a:solidFill>
              <a:schemeClr val="accent3"/>
            </a:solidFill>
            <a:prstDash val="solid"/>
          </a:ln>
        </p:spPr>
      </p:sp>
      <p:pic>
        <p:nvPicPr>
          <p:cNvPr id="30" name="Image 4" descr="/home/claude/mdi/assets/ic_compass_ab.png">    </p:cNvPr>
          <p:cNvPicPr>
            <a:picLocks noChangeAspect="1"/>
          </p:cNvPicPr>
          <p:nvPr/>
        </p:nvPicPr>
        <p:blipFill>
          <a:blip r:embed="rId5"/>
          <a:stretch>
            <a:fillRect/>
          </a:stretch>
        </p:blipFill>
        <p:spPr>
          <a:xfrm>
            <a:off x="817839" y="5188671"/>
            <a:ext cx="266273" cy="266273"/>
          </a:xfrm>
          <a:prstGeom prst="rect">
            <a:avLst/>
          </a:prstGeom>
        </p:spPr>
      </p:pic>
      <p:sp>
        <p:nvSpPr>
          <p:cNvPr id="31" name="Text 23"/>
          <p:cNvSpPr txBox="1"/>
          <p:nvPr/>
        </p:nvSpPr>
        <p:spPr>
          <a:xfrm>
            <a:off x="1335024" y="5038344"/>
            <a:ext cx="914400" cy="274320"/>
          </a:xfrm>
          <a:prstGeom prst="rect">
            <a:avLst/>
          </a:prstGeom>
          <a:noFill/>
          <a:ln/>
        </p:spPr>
        <p:txBody>
          <a:bodyPr wrap="square" lIns="0" tIns="0" rIns="0" bIns="0" rtlCol="0" anchor="t"/>
          <a:lstStyle/>
          <a:p>
            <a:pPr indent="0" marL="0">
              <a:buNone/>
            </a:pPr>
            <a:r>
              <a:rPr lang="en-US" sz="1100" b="1" spc="100" kern="0" dirty="0">
                <a:solidFill>
                  <a:schemeClr val="accent1"/>
                </a:solidFill>
              </a:rPr>
              <a:t>50–60'</a:t>
            </a:r>
            <a:endParaRPr lang="en-US" sz="1100" dirty="0"/>
          </a:p>
        </p:txBody>
      </p:sp>
      <p:sp>
        <p:nvSpPr>
          <p:cNvPr id="32" name="Text 24"/>
          <p:cNvSpPr txBox="1"/>
          <p:nvPr/>
        </p:nvSpPr>
        <p:spPr>
          <a:xfrm>
            <a:off x="2286000" y="5001768"/>
            <a:ext cx="3566160" cy="329184"/>
          </a:xfrm>
          <a:prstGeom prst="rect">
            <a:avLst/>
          </a:prstGeom>
          <a:noFill/>
          <a:ln/>
        </p:spPr>
        <p:txBody>
          <a:bodyPr wrap="square" lIns="0" tIns="0" rIns="0" bIns="0" rtlCol="0" anchor="t"/>
          <a:lstStyle/>
          <a:p>
            <a:pPr indent="0" marL="0">
              <a:buNone/>
            </a:pPr>
            <a:r>
              <a:rPr lang="en-US" sz="1500" b="1" dirty="0">
                <a:solidFill>
                  <a:schemeClr val="tx1"/>
                </a:solidFill>
              </a:rPr>
              <a:t>Tu color de hoy</a:t>
            </a:r>
            <a:endParaRPr lang="en-US" sz="1500" dirty="0"/>
          </a:p>
        </p:txBody>
      </p:sp>
      <p:sp>
        <p:nvSpPr>
          <p:cNvPr id="33" name="Text 25"/>
          <p:cNvSpPr txBox="1"/>
          <p:nvPr/>
        </p:nvSpPr>
        <p:spPr>
          <a:xfrm>
            <a:off x="2286000" y="5330952"/>
            <a:ext cx="3566160" cy="347472"/>
          </a:xfrm>
          <a:prstGeom prst="rect">
            <a:avLst/>
          </a:prstGeom>
          <a:noFill/>
          <a:ln/>
        </p:spPr>
        <p:txBody>
          <a:bodyPr wrap="square" lIns="0" tIns="0" rIns="0" bIns="0" rtlCol="0" anchor="t"/>
          <a:lstStyle/>
          <a:p>
            <a:pPr indent="0" marL="0">
              <a:buNone/>
            </a:pPr>
            <a:r>
              <a:rPr lang="en-US" sz="1150" dirty="0">
                <a:solidFill>
                  <a:schemeClr val="tx2"/>
                </a:solidFill>
              </a:rPr>
              <a:t>Escaneo de disposición en ronda</a:t>
            </a:r>
            <a:endParaRPr lang="en-US" sz="1150" dirty="0"/>
          </a:p>
        </p:txBody>
      </p:sp>
      <p:sp>
        <p:nvSpPr>
          <p:cNvPr id="34" name="agenda El acuerdo de compañeros"/>
          <p:cNvSpPr/>
          <p:nvPr/>
        </p:nvSpPr>
        <p:spPr>
          <a:xfrm>
            <a:off x="6199632" y="1417320"/>
            <a:ext cx="5440680" cy="786384"/>
          </a:xfrm>
          <a:prstGeom prst="roundRect">
            <a:avLst>
              <a:gd name="adj" fmla="val 18605"/>
            </a:avLst>
          </a:prstGeom>
          <a:solidFill>
            <a:schemeClr val="tx1"/>
          </a:solidFill>
          <a:ln w="12700">
            <a:solidFill>
              <a:schemeClr val="tx1"/>
            </a:solidFill>
            <a:prstDash val="solid"/>
          </a:ln>
          <a:effectLst>
            <a:outerShdw sx="100000" sy="100000" kx="0" ky="0" algn="bl" rotWithShape="0" blurRad="127000" dist="38100" dir="5400000">
              <a:srgbClr val="06202E">
                <a:alpha val="18000"/>
              </a:srgbClr>
            </a:outerShdw>
          </a:effectLst>
        </p:spPr>
      </p:sp>
      <p:sp>
        <p:nvSpPr>
          <p:cNvPr id="35" name="icon music"/>
          <p:cNvSpPr/>
          <p:nvPr/>
        </p:nvSpPr>
        <p:spPr>
          <a:xfrm>
            <a:off x="6345936" y="1554480"/>
            <a:ext cx="512064" cy="512064"/>
          </a:xfrm>
          <a:prstGeom prst="ellipse">
            <a:avLst/>
          </a:prstGeom>
          <a:solidFill>
            <a:schemeClr val="accent2"/>
          </a:solidFill>
          <a:ln w="12700">
            <a:solidFill>
              <a:schemeClr val="accent2"/>
            </a:solidFill>
            <a:prstDash val="solid"/>
          </a:ln>
        </p:spPr>
      </p:sp>
      <p:pic>
        <p:nvPicPr>
          <p:cNvPr id="36" name="Image 5" descr="/home/claude/mdi/assets/ic_music_fo.png">    </p:cNvPr>
          <p:cNvPicPr>
            <a:picLocks noChangeAspect="1"/>
          </p:cNvPicPr>
          <p:nvPr/>
        </p:nvPicPr>
        <p:blipFill>
          <a:blip r:embed="rId6"/>
          <a:stretch>
            <a:fillRect/>
          </a:stretch>
        </p:blipFill>
        <p:spPr>
          <a:xfrm>
            <a:off x="6468831" y="1677375"/>
            <a:ext cx="266273" cy="266273"/>
          </a:xfrm>
          <a:prstGeom prst="rect">
            <a:avLst/>
          </a:prstGeom>
        </p:spPr>
      </p:pic>
      <p:sp>
        <p:nvSpPr>
          <p:cNvPr id="37" name="Text 28"/>
          <p:cNvSpPr txBox="1"/>
          <p:nvPr/>
        </p:nvSpPr>
        <p:spPr>
          <a:xfrm>
            <a:off x="6986016" y="1527048"/>
            <a:ext cx="914400" cy="274320"/>
          </a:xfrm>
          <a:prstGeom prst="rect">
            <a:avLst/>
          </a:prstGeom>
          <a:noFill/>
          <a:ln/>
        </p:spPr>
        <p:txBody>
          <a:bodyPr wrap="square" lIns="0" tIns="0" rIns="0" bIns="0" rtlCol="0" anchor="t"/>
          <a:lstStyle/>
          <a:p>
            <a:pPr indent="0" marL="0">
              <a:buNone/>
            </a:pPr>
            <a:r>
              <a:rPr lang="en-US" sz="1100" b="1" spc="100" kern="0" dirty="0">
                <a:solidFill>
                  <a:schemeClr val="accent3"/>
                </a:solidFill>
              </a:rPr>
              <a:t>60–75'</a:t>
            </a:r>
            <a:endParaRPr lang="en-US" sz="1100" dirty="0"/>
          </a:p>
        </p:txBody>
      </p:sp>
      <p:sp>
        <p:nvSpPr>
          <p:cNvPr id="38" name="Text 29"/>
          <p:cNvSpPr txBox="1"/>
          <p:nvPr/>
        </p:nvSpPr>
        <p:spPr>
          <a:xfrm>
            <a:off x="7936992" y="1490472"/>
            <a:ext cx="3566160" cy="329184"/>
          </a:xfrm>
          <a:prstGeom prst="rect">
            <a:avLst/>
          </a:prstGeom>
          <a:noFill/>
          <a:ln/>
        </p:spPr>
        <p:txBody>
          <a:bodyPr wrap="square" lIns="0" tIns="0" rIns="0" bIns="0" rtlCol="0" anchor="t"/>
          <a:lstStyle/>
          <a:p>
            <a:pPr indent="0" marL="0">
              <a:buNone/>
            </a:pPr>
            <a:r>
              <a:rPr lang="en-US" sz="1500" b="1" dirty="0">
                <a:solidFill>
                  <a:schemeClr val="bg1"/>
                </a:solidFill>
              </a:rPr>
              <a:t>El acuerdo de compañeros</a:t>
            </a:r>
            <a:endParaRPr lang="en-US" sz="1500" dirty="0"/>
          </a:p>
        </p:txBody>
      </p:sp>
      <p:sp>
        <p:nvSpPr>
          <p:cNvPr id="39" name="Text 30"/>
          <p:cNvSpPr txBox="1"/>
          <p:nvPr/>
        </p:nvSpPr>
        <p:spPr>
          <a:xfrm>
            <a:off x="7936992" y="1819656"/>
            <a:ext cx="3566160" cy="347472"/>
          </a:xfrm>
          <a:prstGeom prst="rect">
            <a:avLst/>
          </a:prstGeom>
          <a:noFill/>
          <a:ln/>
        </p:spPr>
        <p:txBody>
          <a:bodyPr wrap="square" lIns="0" tIns="0" rIns="0" bIns="0" rtlCol="0" anchor="t"/>
          <a:lstStyle/>
          <a:p>
            <a:pPr indent="0" marL="0">
              <a:buNone/>
            </a:pPr>
            <a:r>
              <a:rPr lang="en-US" sz="1150" dirty="0">
                <a:solidFill>
                  <a:schemeClr val="accent3"/>
                </a:solidFill>
              </a:rPr>
              <a:t>Cinco frases + «La respiración compartida»</a:t>
            </a:r>
            <a:endParaRPr lang="en-US" sz="1150" dirty="0"/>
          </a:p>
        </p:txBody>
      </p:sp>
      <p:sp>
        <p:nvSpPr>
          <p:cNvPr id="40" name="agenda Cinco canales"/>
          <p:cNvSpPr/>
          <p:nvPr/>
        </p:nvSpPr>
        <p:spPr>
          <a:xfrm>
            <a:off x="6199632" y="2295144"/>
            <a:ext cx="5440680" cy="786384"/>
          </a:xfrm>
          <a:prstGeom prst="roundRect">
            <a:avLst>
              <a:gd name="adj" fmla="val 18605"/>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41" name="icon eye"/>
          <p:cNvSpPr/>
          <p:nvPr/>
        </p:nvSpPr>
        <p:spPr>
          <a:xfrm>
            <a:off x="6345936" y="2432304"/>
            <a:ext cx="512064" cy="512064"/>
          </a:xfrm>
          <a:prstGeom prst="ellipse">
            <a:avLst/>
          </a:prstGeom>
          <a:solidFill>
            <a:schemeClr val="accent3"/>
          </a:solidFill>
          <a:ln w="12700">
            <a:solidFill>
              <a:schemeClr val="accent3"/>
            </a:solidFill>
            <a:prstDash val="solid"/>
          </a:ln>
        </p:spPr>
      </p:sp>
      <p:pic>
        <p:nvPicPr>
          <p:cNvPr id="42" name="Image 6" descr="/home/claude/mdi/assets/ic_eye_ab.png">    </p:cNvPr>
          <p:cNvPicPr>
            <a:picLocks noChangeAspect="1"/>
          </p:cNvPicPr>
          <p:nvPr/>
        </p:nvPicPr>
        <p:blipFill>
          <a:blip r:embed="rId7"/>
          <a:stretch>
            <a:fillRect/>
          </a:stretch>
        </p:blipFill>
        <p:spPr>
          <a:xfrm>
            <a:off x="6468831" y="2555199"/>
            <a:ext cx="266273" cy="266273"/>
          </a:xfrm>
          <a:prstGeom prst="rect">
            <a:avLst/>
          </a:prstGeom>
        </p:spPr>
      </p:pic>
      <p:sp>
        <p:nvSpPr>
          <p:cNvPr id="43" name="Text 33"/>
          <p:cNvSpPr txBox="1"/>
          <p:nvPr/>
        </p:nvSpPr>
        <p:spPr>
          <a:xfrm>
            <a:off x="6986016" y="2404872"/>
            <a:ext cx="914400" cy="274320"/>
          </a:xfrm>
          <a:prstGeom prst="rect">
            <a:avLst/>
          </a:prstGeom>
          <a:noFill/>
          <a:ln/>
        </p:spPr>
        <p:txBody>
          <a:bodyPr wrap="square" lIns="0" tIns="0" rIns="0" bIns="0" rtlCol="0" anchor="t"/>
          <a:lstStyle/>
          <a:p>
            <a:pPr indent="0" marL="0">
              <a:buNone/>
            </a:pPr>
            <a:r>
              <a:rPr lang="en-US" sz="1100" b="1" spc="100" kern="0" dirty="0">
                <a:solidFill>
                  <a:schemeClr val="accent1"/>
                </a:solidFill>
              </a:rPr>
              <a:t>75–90'</a:t>
            </a:r>
            <a:endParaRPr lang="en-US" sz="1100" dirty="0"/>
          </a:p>
        </p:txBody>
      </p:sp>
      <p:sp>
        <p:nvSpPr>
          <p:cNvPr id="44" name="Text 34"/>
          <p:cNvSpPr txBox="1"/>
          <p:nvPr/>
        </p:nvSpPr>
        <p:spPr>
          <a:xfrm>
            <a:off x="7936992" y="2368296"/>
            <a:ext cx="3566160" cy="329184"/>
          </a:xfrm>
          <a:prstGeom prst="rect">
            <a:avLst/>
          </a:prstGeom>
          <a:noFill/>
          <a:ln/>
        </p:spPr>
        <p:txBody>
          <a:bodyPr wrap="square" lIns="0" tIns="0" rIns="0" bIns="0" rtlCol="0" anchor="t"/>
          <a:lstStyle/>
          <a:p>
            <a:pPr indent="0" marL="0">
              <a:buNone/>
            </a:pPr>
            <a:r>
              <a:rPr lang="en-US" sz="1500" b="1" dirty="0">
                <a:solidFill>
                  <a:schemeClr val="tx1"/>
                </a:solidFill>
              </a:rPr>
              <a:t>Cinco canales</a:t>
            </a:r>
            <a:endParaRPr lang="en-US" sz="1500" dirty="0"/>
          </a:p>
        </p:txBody>
      </p:sp>
      <p:sp>
        <p:nvSpPr>
          <p:cNvPr id="45" name="Text 35"/>
          <p:cNvSpPr txBox="1"/>
          <p:nvPr/>
        </p:nvSpPr>
        <p:spPr>
          <a:xfrm>
            <a:off x="7936992" y="2697480"/>
            <a:ext cx="3566160" cy="347472"/>
          </a:xfrm>
          <a:prstGeom prst="rect">
            <a:avLst/>
          </a:prstGeom>
          <a:noFill/>
          <a:ln/>
        </p:spPr>
        <p:txBody>
          <a:bodyPr wrap="square" lIns="0" tIns="0" rIns="0" bIns="0" rtlCol="0" anchor="t"/>
          <a:lstStyle/>
          <a:p>
            <a:pPr indent="0" marL="0">
              <a:buNone/>
            </a:pPr>
            <a:r>
              <a:rPr lang="en-US" sz="1150" dirty="0">
                <a:solidFill>
                  <a:schemeClr val="tx2"/>
                </a:solidFill>
              </a:rPr>
              <a:t>Dónde está tu atención · la regla de la respiración</a:t>
            </a:r>
            <a:endParaRPr lang="en-US" sz="1150" dirty="0"/>
          </a:p>
        </p:txBody>
      </p:sp>
      <p:sp>
        <p:nvSpPr>
          <p:cNvPr id="46" name="agenda Inmersiones 1 y 2"/>
          <p:cNvSpPr/>
          <p:nvPr/>
        </p:nvSpPr>
        <p:spPr>
          <a:xfrm>
            <a:off x="6199632" y="3172968"/>
            <a:ext cx="5440680" cy="786384"/>
          </a:xfrm>
          <a:prstGeom prst="roundRect">
            <a:avLst>
              <a:gd name="adj" fmla="val 18605"/>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47" name="icon mask"/>
          <p:cNvSpPr/>
          <p:nvPr/>
        </p:nvSpPr>
        <p:spPr>
          <a:xfrm>
            <a:off x="6345936" y="3310128"/>
            <a:ext cx="512064" cy="512064"/>
          </a:xfrm>
          <a:prstGeom prst="ellipse">
            <a:avLst/>
          </a:prstGeom>
          <a:solidFill>
            <a:schemeClr val="accent3"/>
          </a:solidFill>
          <a:ln w="12700">
            <a:solidFill>
              <a:schemeClr val="accent3"/>
            </a:solidFill>
            <a:prstDash val="solid"/>
          </a:ln>
        </p:spPr>
      </p:sp>
      <p:pic>
        <p:nvPicPr>
          <p:cNvPr id="48" name="Image 7" descr="/home/claude/mdi/assets/ic_mask_ab.png">    </p:cNvPr>
          <p:cNvPicPr>
            <a:picLocks noChangeAspect="1"/>
          </p:cNvPicPr>
          <p:nvPr/>
        </p:nvPicPr>
        <p:blipFill>
          <a:blip r:embed="rId8"/>
          <a:stretch>
            <a:fillRect/>
          </a:stretch>
        </p:blipFill>
        <p:spPr>
          <a:xfrm>
            <a:off x="6468831" y="3433023"/>
            <a:ext cx="266273" cy="266273"/>
          </a:xfrm>
          <a:prstGeom prst="rect">
            <a:avLst/>
          </a:prstGeom>
        </p:spPr>
      </p:pic>
      <p:sp>
        <p:nvSpPr>
          <p:cNvPr id="49" name="Text 38"/>
          <p:cNvSpPr txBox="1"/>
          <p:nvPr/>
        </p:nvSpPr>
        <p:spPr>
          <a:xfrm>
            <a:off x="6986016" y="3282696"/>
            <a:ext cx="914400" cy="274320"/>
          </a:xfrm>
          <a:prstGeom prst="rect">
            <a:avLst/>
          </a:prstGeom>
          <a:noFill/>
          <a:ln/>
        </p:spPr>
        <p:txBody>
          <a:bodyPr wrap="square" lIns="0" tIns="0" rIns="0" bIns="0" rtlCol="0" anchor="t"/>
          <a:lstStyle/>
          <a:p>
            <a:pPr indent="0" marL="0">
              <a:buNone/>
            </a:pPr>
            <a:r>
              <a:rPr lang="en-US" sz="1100" b="1" spc="100" kern="0" dirty="0">
                <a:solidFill>
                  <a:schemeClr val="accent1"/>
                </a:solidFill>
              </a:rPr>
              <a:t>90–105'</a:t>
            </a:r>
            <a:endParaRPr lang="en-US" sz="1100" dirty="0"/>
          </a:p>
        </p:txBody>
      </p:sp>
      <p:sp>
        <p:nvSpPr>
          <p:cNvPr id="50" name="Text 39"/>
          <p:cNvSpPr txBox="1"/>
          <p:nvPr/>
        </p:nvSpPr>
        <p:spPr>
          <a:xfrm>
            <a:off x="7936992" y="3246120"/>
            <a:ext cx="3566160" cy="329184"/>
          </a:xfrm>
          <a:prstGeom prst="rect">
            <a:avLst/>
          </a:prstGeom>
          <a:noFill/>
          <a:ln/>
        </p:spPr>
        <p:txBody>
          <a:bodyPr wrap="square" lIns="0" tIns="0" rIns="0" bIns="0" rtlCol="0" anchor="t"/>
          <a:lstStyle/>
          <a:p>
            <a:pPr indent="0" marL="0">
              <a:buNone/>
            </a:pPr>
            <a:r>
              <a:rPr lang="en-US" sz="1500" b="1" dirty="0">
                <a:solidFill>
                  <a:schemeClr val="tx1"/>
                </a:solidFill>
              </a:rPr>
              <a:t>Inmersiones 1 y 2</a:t>
            </a:r>
            <a:endParaRPr lang="en-US" sz="1500" dirty="0"/>
          </a:p>
        </p:txBody>
      </p:sp>
      <p:sp>
        <p:nvSpPr>
          <p:cNvPr id="51" name="Text 40"/>
          <p:cNvSpPr txBox="1"/>
          <p:nvPr/>
        </p:nvSpPr>
        <p:spPr>
          <a:xfrm>
            <a:off x="7936992" y="3575304"/>
            <a:ext cx="3566160" cy="347472"/>
          </a:xfrm>
          <a:prstGeom prst="rect">
            <a:avLst/>
          </a:prstGeom>
          <a:noFill/>
          <a:ln/>
        </p:spPr>
        <p:txBody>
          <a:bodyPr wrap="square" lIns="0" tIns="0" rIns="0" bIns="0" rtlCol="0" anchor="t"/>
          <a:lstStyle/>
          <a:p>
            <a:pPr indent="0" marL="0">
              <a:buNone/>
            </a:pPr>
            <a:r>
              <a:rPr lang="en-US" sz="1150" dirty="0">
                <a:solidFill>
                  <a:schemeClr val="tx2"/>
                </a:solidFill>
              </a:rPr>
              <a:t>Briefing: foco, consigna, qué se observa</a:t>
            </a:r>
            <a:endParaRPr lang="en-US" sz="1150" dirty="0"/>
          </a:p>
        </p:txBody>
      </p:sp>
      <p:sp>
        <p:nvSpPr>
          <p:cNvPr id="52" name="agenda FFLN"/>
          <p:cNvSpPr/>
          <p:nvPr/>
        </p:nvSpPr>
        <p:spPr>
          <a:xfrm>
            <a:off x="6199632" y="4050792"/>
            <a:ext cx="5440680" cy="786384"/>
          </a:xfrm>
          <a:prstGeom prst="roundRect">
            <a:avLst>
              <a:gd name="adj" fmla="val 18605"/>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53" name="icon book"/>
          <p:cNvSpPr/>
          <p:nvPr/>
        </p:nvSpPr>
        <p:spPr>
          <a:xfrm>
            <a:off x="6345936" y="4187952"/>
            <a:ext cx="512064" cy="512064"/>
          </a:xfrm>
          <a:prstGeom prst="ellipse">
            <a:avLst/>
          </a:prstGeom>
          <a:solidFill>
            <a:schemeClr val="accent3"/>
          </a:solidFill>
          <a:ln w="12700">
            <a:solidFill>
              <a:schemeClr val="accent3"/>
            </a:solidFill>
            <a:prstDash val="solid"/>
          </a:ln>
        </p:spPr>
      </p:sp>
      <p:pic>
        <p:nvPicPr>
          <p:cNvPr id="54" name="Image 8" descr="/home/claude/mdi/assets/ic_book_ab.png">    </p:cNvPr>
          <p:cNvPicPr>
            <a:picLocks noChangeAspect="1"/>
          </p:cNvPicPr>
          <p:nvPr/>
        </p:nvPicPr>
        <p:blipFill>
          <a:blip r:embed="rId9"/>
          <a:stretch>
            <a:fillRect/>
          </a:stretch>
        </p:blipFill>
        <p:spPr>
          <a:xfrm>
            <a:off x="6468831" y="4310847"/>
            <a:ext cx="266273" cy="266273"/>
          </a:xfrm>
          <a:prstGeom prst="rect">
            <a:avLst/>
          </a:prstGeom>
        </p:spPr>
      </p:pic>
      <p:sp>
        <p:nvSpPr>
          <p:cNvPr id="55" name="Text 43"/>
          <p:cNvSpPr txBox="1"/>
          <p:nvPr/>
        </p:nvSpPr>
        <p:spPr>
          <a:xfrm>
            <a:off x="6986016" y="4160520"/>
            <a:ext cx="914400" cy="274320"/>
          </a:xfrm>
          <a:prstGeom prst="rect">
            <a:avLst/>
          </a:prstGeom>
          <a:noFill/>
          <a:ln/>
        </p:spPr>
        <p:txBody>
          <a:bodyPr wrap="square" lIns="0" tIns="0" rIns="0" bIns="0" rtlCol="0" anchor="t"/>
          <a:lstStyle/>
          <a:p>
            <a:pPr indent="0" marL="0">
              <a:buNone/>
            </a:pPr>
            <a:r>
              <a:rPr lang="en-US" sz="1100" b="1" spc="100" kern="0" dirty="0">
                <a:solidFill>
                  <a:schemeClr val="accent1"/>
                </a:solidFill>
              </a:rPr>
              <a:t>105–115'</a:t>
            </a:r>
            <a:endParaRPr lang="en-US" sz="1100" dirty="0"/>
          </a:p>
        </p:txBody>
      </p:sp>
      <p:sp>
        <p:nvSpPr>
          <p:cNvPr id="56" name="Text 44"/>
          <p:cNvSpPr txBox="1"/>
          <p:nvPr/>
        </p:nvSpPr>
        <p:spPr>
          <a:xfrm>
            <a:off x="7936992" y="4123944"/>
            <a:ext cx="3566160" cy="329184"/>
          </a:xfrm>
          <a:prstGeom prst="rect">
            <a:avLst/>
          </a:prstGeom>
          <a:noFill/>
          <a:ln/>
        </p:spPr>
        <p:txBody>
          <a:bodyPr wrap="square" lIns="0" tIns="0" rIns="0" bIns="0" rtlCol="0" anchor="t"/>
          <a:lstStyle/>
          <a:p>
            <a:pPr indent="0" marL="0">
              <a:buNone/>
            </a:pPr>
            <a:r>
              <a:rPr lang="en-US" sz="1500" b="1" dirty="0">
                <a:solidFill>
                  <a:schemeClr val="tx1"/>
                </a:solidFill>
              </a:rPr>
              <a:t>FFLN</a:t>
            </a:r>
            <a:endParaRPr lang="en-US" sz="1500" dirty="0"/>
          </a:p>
        </p:txBody>
      </p:sp>
      <p:sp>
        <p:nvSpPr>
          <p:cNvPr id="57" name="Text 45"/>
          <p:cNvSpPr txBox="1"/>
          <p:nvPr/>
        </p:nvSpPr>
        <p:spPr>
          <a:xfrm>
            <a:off x="7936992" y="4453128"/>
            <a:ext cx="3566160" cy="347472"/>
          </a:xfrm>
          <a:prstGeom prst="rect">
            <a:avLst/>
          </a:prstGeom>
          <a:noFill/>
          <a:ln/>
        </p:spPr>
        <p:txBody>
          <a:bodyPr wrap="square" lIns="0" tIns="0" rIns="0" bIns="0" rtlCol="0" anchor="t"/>
          <a:lstStyle/>
          <a:p>
            <a:pPr indent="0" marL="0">
              <a:buNone/>
            </a:pPr>
            <a:r>
              <a:rPr lang="en-US" sz="1150" dirty="0">
                <a:solidFill>
                  <a:schemeClr val="tx2"/>
                </a:solidFill>
              </a:rPr>
              <a:t>Cómo cerraremos cada inmersión</a:t>
            </a:r>
            <a:endParaRPr lang="en-US" sz="1150" dirty="0"/>
          </a:p>
        </p:txBody>
      </p:sp>
      <p:sp>
        <p:nvSpPr>
          <p:cNvPr id="58" name="agenda Intención"/>
          <p:cNvSpPr/>
          <p:nvPr/>
        </p:nvSpPr>
        <p:spPr>
          <a:xfrm>
            <a:off x="6199632" y="4928616"/>
            <a:ext cx="5440680" cy="786384"/>
          </a:xfrm>
          <a:prstGeom prst="roundRect">
            <a:avLst>
              <a:gd name="adj" fmla="val 18605"/>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59" name="icon flag"/>
          <p:cNvSpPr/>
          <p:nvPr/>
        </p:nvSpPr>
        <p:spPr>
          <a:xfrm>
            <a:off x="6345936" y="5065776"/>
            <a:ext cx="512064" cy="512064"/>
          </a:xfrm>
          <a:prstGeom prst="ellipse">
            <a:avLst/>
          </a:prstGeom>
          <a:solidFill>
            <a:schemeClr val="accent3"/>
          </a:solidFill>
          <a:ln w="12700">
            <a:solidFill>
              <a:schemeClr val="accent3"/>
            </a:solidFill>
            <a:prstDash val="solid"/>
          </a:ln>
        </p:spPr>
      </p:sp>
      <p:pic>
        <p:nvPicPr>
          <p:cNvPr id="60" name="Image 9" descr="/home/claude/mdi/assets/ic_flag_ab.png">    </p:cNvPr>
          <p:cNvPicPr>
            <a:picLocks noChangeAspect="1"/>
          </p:cNvPicPr>
          <p:nvPr/>
        </p:nvPicPr>
        <p:blipFill>
          <a:blip r:embed="rId10"/>
          <a:stretch>
            <a:fillRect/>
          </a:stretch>
        </p:blipFill>
        <p:spPr>
          <a:xfrm>
            <a:off x="6468831" y="5188671"/>
            <a:ext cx="266273" cy="266273"/>
          </a:xfrm>
          <a:prstGeom prst="rect">
            <a:avLst/>
          </a:prstGeom>
        </p:spPr>
      </p:pic>
      <p:sp>
        <p:nvSpPr>
          <p:cNvPr id="61" name="Text 48"/>
          <p:cNvSpPr txBox="1"/>
          <p:nvPr/>
        </p:nvSpPr>
        <p:spPr>
          <a:xfrm>
            <a:off x="6986016" y="5038344"/>
            <a:ext cx="914400" cy="274320"/>
          </a:xfrm>
          <a:prstGeom prst="rect">
            <a:avLst/>
          </a:prstGeom>
          <a:noFill/>
          <a:ln/>
        </p:spPr>
        <p:txBody>
          <a:bodyPr wrap="square" lIns="0" tIns="0" rIns="0" bIns="0" rtlCol="0" anchor="t"/>
          <a:lstStyle/>
          <a:p>
            <a:pPr indent="0" marL="0">
              <a:buNone/>
            </a:pPr>
            <a:r>
              <a:rPr lang="en-US" sz="1100" b="1" spc="100" kern="0" dirty="0">
                <a:solidFill>
                  <a:schemeClr val="accent1"/>
                </a:solidFill>
              </a:rPr>
              <a:t>115–120'</a:t>
            </a:r>
            <a:endParaRPr lang="en-US" sz="1100" dirty="0"/>
          </a:p>
        </p:txBody>
      </p:sp>
      <p:sp>
        <p:nvSpPr>
          <p:cNvPr id="62" name="Text 49"/>
          <p:cNvSpPr txBox="1"/>
          <p:nvPr/>
        </p:nvSpPr>
        <p:spPr>
          <a:xfrm>
            <a:off x="7936992" y="5001768"/>
            <a:ext cx="3566160" cy="329184"/>
          </a:xfrm>
          <a:prstGeom prst="rect">
            <a:avLst/>
          </a:prstGeom>
          <a:noFill/>
          <a:ln/>
        </p:spPr>
        <p:txBody>
          <a:bodyPr wrap="square" lIns="0" tIns="0" rIns="0" bIns="0" rtlCol="0" anchor="t"/>
          <a:lstStyle/>
          <a:p>
            <a:pPr indent="0" marL="0">
              <a:buNone/>
            </a:pPr>
            <a:r>
              <a:rPr lang="en-US" sz="1500" b="1" dirty="0">
                <a:solidFill>
                  <a:schemeClr val="tx1"/>
                </a:solidFill>
              </a:rPr>
              <a:t>Intención</a:t>
            </a:r>
            <a:endParaRPr lang="en-US" sz="1500" dirty="0"/>
          </a:p>
        </p:txBody>
      </p:sp>
      <p:sp>
        <p:nvSpPr>
          <p:cNvPr id="63" name="Text 50"/>
          <p:cNvSpPr txBox="1"/>
          <p:nvPr/>
        </p:nvSpPr>
        <p:spPr>
          <a:xfrm>
            <a:off x="7936992" y="5330952"/>
            <a:ext cx="3566160" cy="347472"/>
          </a:xfrm>
          <a:prstGeom prst="rect">
            <a:avLst/>
          </a:prstGeom>
          <a:noFill/>
          <a:ln/>
        </p:spPr>
        <p:txBody>
          <a:bodyPr wrap="square" lIns="0" tIns="0" rIns="0" bIns="0" rtlCol="0" anchor="t"/>
          <a:lstStyle/>
          <a:p>
            <a:pPr indent="0" marL="0">
              <a:buNone/>
            </a:pPr>
            <a:r>
              <a:rPr lang="en-US" sz="1150" dirty="0">
                <a:solidFill>
                  <a:schemeClr val="tx2"/>
                </a:solidFill>
              </a:rPr>
              <a:t>Tu conducta de hoy y la tarea de la noche</a:t>
            </a:r>
            <a:endParaRPr lang="en-US" sz="1150" dirty="0"/>
          </a:p>
        </p:txBody>
      </p:sp>
      <p:sp>
        <p:nvSpPr>
          <p:cNvPr id="64" name="after"/>
          <p:cNvSpPr/>
          <p:nvPr/>
        </p:nvSpPr>
        <p:spPr>
          <a:xfrm>
            <a:off x="548640" y="5943600"/>
            <a:ext cx="11091672" cy="384048"/>
          </a:xfrm>
          <a:prstGeom prst="roundRect">
            <a:avLst>
              <a:gd name="adj" fmla="val 38095"/>
            </a:avLst>
          </a:prstGeom>
          <a:solidFill>
            <a:schemeClr val="accent3"/>
          </a:solidFill>
          <a:ln w="12700">
            <a:solidFill>
              <a:schemeClr val="accent3"/>
            </a:solidFill>
            <a:prstDash val="solid"/>
          </a:ln>
        </p:spPr>
      </p:sp>
      <p:sp>
        <p:nvSpPr>
          <p:cNvPr id="65" name="Text 52"/>
          <p:cNvSpPr txBox="1"/>
          <p:nvPr/>
        </p:nvSpPr>
        <p:spPr>
          <a:xfrm>
            <a:off x="777240" y="5943600"/>
            <a:ext cx="10634472" cy="384048"/>
          </a:xfrm>
          <a:prstGeom prst="rect">
            <a:avLst/>
          </a:prstGeom>
          <a:noFill/>
          <a:ln/>
        </p:spPr>
        <p:txBody>
          <a:bodyPr wrap="square" lIns="0" tIns="0" rIns="0" bIns="0" rtlCol="0" anchor="ctr"/>
          <a:lstStyle/>
          <a:p>
            <a:pPr indent="0" marL="0">
              <a:buNone/>
            </a:pPr>
            <a:r>
              <a:rPr lang="en-US" sz="1250" b="1" dirty="0">
                <a:solidFill>
                  <a:schemeClr val="tx1"/>
                </a:solidFill>
              </a:rPr>
              <a:t>Después: 2 inmersiones con Planeta Azul (MD-1 · Sesiones 1 y 2) · cierre del día con «El océano interior»</a:t>
            </a:r>
            <a:endParaRPr lang="en-US" sz="12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Tres días, seis inmersiones, un camino</a:t>
            </a:r>
            <a:endParaRPr lang="en-US" sz="3200" dirty="0"/>
          </a:p>
        </p:txBody>
      </p:sp>
      <p:sp>
        <p:nvSpPr>
          <p:cNvPr id="4" name="day 1"/>
          <p:cNvSpPr/>
          <p:nvPr/>
        </p:nvSpPr>
        <p:spPr>
          <a:xfrm>
            <a:off x="548640" y="1417320"/>
            <a:ext cx="3566160" cy="4160520"/>
          </a:xfrm>
          <a:prstGeom prst="roundRect">
            <a:avLst>
              <a:gd name="adj" fmla="val 4103"/>
            </a:avLst>
          </a:prstGeom>
          <a:solidFill>
            <a:schemeClr val="tx1"/>
          </a:solidFill>
          <a:ln w="12700">
            <a:solidFill>
              <a:schemeClr val="tx1"/>
            </a:solidFill>
            <a:prstDash val="solid"/>
          </a:ln>
          <a:effectLst>
            <a:outerShdw sx="100000" sy="100000" kx="0" ky="0" algn="bl" rotWithShape="0" blurRad="127000" dist="38100" dir="5400000">
              <a:srgbClr val="06202E">
                <a:alpha val="18000"/>
              </a:srgbClr>
            </a:outerShdw>
          </a:effectLst>
        </p:spPr>
      </p:sp>
      <p:sp>
        <p:nvSpPr>
          <p:cNvPr id="5" name="icon eye"/>
          <p:cNvSpPr/>
          <p:nvPr/>
        </p:nvSpPr>
        <p:spPr>
          <a:xfrm>
            <a:off x="777240" y="1645920"/>
            <a:ext cx="685800" cy="685800"/>
          </a:xfrm>
          <a:prstGeom prst="ellipse">
            <a:avLst/>
          </a:prstGeom>
          <a:solidFill>
            <a:schemeClr val="accent2"/>
          </a:solidFill>
          <a:ln w="12700">
            <a:solidFill>
              <a:schemeClr val="accent2"/>
            </a:solidFill>
            <a:prstDash val="solid"/>
          </a:ln>
        </p:spPr>
      </p:sp>
      <p:pic>
        <p:nvPicPr>
          <p:cNvPr id="6" name="Image 0" descr="/home/claude/mdi/assets/ic_eye_fo.png">    </p:cNvPr>
          <p:cNvPicPr>
            <a:picLocks noChangeAspect="1"/>
          </p:cNvPicPr>
          <p:nvPr/>
        </p:nvPicPr>
        <p:blipFill>
          <a:blip r:embed="rId1"/>
          <a:stretch>
            <a:fillRect/>
          </a:stretch>
        </p:blipFill>
        <p:spPr>
          <a:xfrm>
            <a:off x="941832" y="1810512"/>
            <a:ext cx="356616" cy="356616"/>
          </a:xfrm>
          <a:prstGeom prst="rect">
            <a:avLst/>
          </a:prstGeom>
        </p:spPr>
      </p:pic>
      <p:sp>
        <p:nvSpPr>
          <p:cNvPr id="7" name="Text 3"/>
          <p:cNvSpPr txBox="1"/>
          <p:nvPr/>
        </p:nvSpPr>
        <p:spPr>
          <a:xfrm>
            <a:off x="1645920" y="1664208"/>
            <a:ext cx="2286000" cy="274320"/>
          </a:xfrm>
          <a:prstGeom prst="rect">
            <a:avLst/>
          </a:prstGeom>
          <a:noFill/>
          <a:ln/>
        </p:spPr>
        <p:txBody>
          <a:bodyPr wrap="square" lIns="0" tIns="0" rIns="0" bIns="0" rtlCol="0" anchor="t"/>
          <a:lstStyle/>
          <a:p>
            <a:pPr indent="0" marL="0">
              <a:buNone/>
            </a:pPr>
            <a:r>
              <a:rPr lang="en-US" sz="1200" b="1" spc="300" kern="0" dirty="0">
                <a:solidFill>
                  <a:schemeClr val="accent3"/>
                </a:solidFill>
              </a:rPr>
              <a:t>DÍA 1</a:t>
            </a:r>
            <a:endParaRPr lang="en-US" sz="1200" dirty="0"/>
          </a:p>
        </p:txBody>
      </p:sp>
      <p:sp>
        <p:nvSpPr>
          <p:cNvPr id="8" name="Text 4"/>
          <p:cNvSpPr txBox="1"/>
          <p:nvPr/>
        </p:nvSpPr>
        <p:spPr>
          <a:xfrm>
            <a:off x="1645920" y="1920240"/>
            <a:ext cx="2377440" cy="411480"/>
          </a:xfrm>
          <a:prstGeom prst="rect">
            <a:avLst/>
          </a:prstGeom>
          <a:noFill/>
          <a:ln/>
        </p:spPr>
        <p:txBody>
          <a:bodyPr wrap="square" lIns="0" tIns="0" rIns="0" bIns="0" rtlCol="0" anchor="t"/>
          <a:lstStyle/>
          <a:p>
            <a:pPr indent="0" marL="0">
              <a:buNone/>
            </a:pPr>
            <a:r>
              <a:rPr lang="en-US" sz="2100" b="1" dirty="0">
                <a:solidFill>
                  <a:schemeClr val="bg1"/>
                </a:solidFill>
                <a:latin typeface="Cambria" pitchFamily="34" charset="0"/>
                <a:ea typeface="Cambria" pitchFamily="34" charset="-122"/>
                <a:cs typeface="Cambria" pitchFamily="34" charset="-120"/>
              </a:rPr>
              <a:t>PRESENCIA</a:t>
            </a:r>
            <a:endParaRPr lang="en-US" sz="2100" dirty="0"/>
          </a:p>
        </p:txBody>
      </p:sp>
      <p:sp>
        <p:nvSpPr>
          <p:cNvPr id="9" name="Text 5"/>
          <p:cNvSpPr txBox="1"/>
          <p:nvPr/>
        </p:nvSpPr>
        <p:spPr>
          <a:xfrm>
            <a:off x="777240" y="2560320"/>
            <a:ext cx="3108960" cy="457200"/>
          </a:xfrm>
          <a:prstGeom prst="rect">
            <a:avLst/>
          </a:prstGeom>
          <a:noFill/>
          <a:ln/>
        </p:spPr>
        <p:txBody>
          <a:bodyPr wrap="square" lIns="0" tIns="0" rIns="0" bIns="0" rtlCol="0" anchor="t"/>
          <a:lstStyle/>
          <a:p>
            <a:pPr indent="0" marL="0">
              <a:buNone/>
            </a:pPr>
            <a:r>
              <a:rPr lang="en-US" sz="1250" dirty="0">
                <a:solidFill>
                  <a:schemeClr val="accent3"/>
                </a:solidFill>
              </a:rPr>
              <a:t>2 h de aula · MD-1 · Mindful Diver™</a:t>
            </a:r>
            <a:endParaRPr lang="en-US" sz="1250" dirty="0"/>
          </a:p>
        </p:txBody>
      </p:sp>
      <p:sp>
        <p:nvSpPr>
          <p:cNvPr id="10" name="dot"/>
          <p:cNvSpPr/>
          <p:nvPr/>
        </p:nvSpPr>
        <p:spPr>
          <a:xfrm>
            <a:off x="777240" y="3200400"/>
            <a:ext cx="713232" cy="713232"/>
          </a:xfrm>
          <a:prstGeom prst="ellipse">
            <a:avLst/>
          </a:prstGeom>
          <a:solidFill>
            <a:schemeClr val="accent2"/>
          </a:solidFill>
          <a:ln w="12700">
            <a:solidFill>
              <a:schemeClr val="accent2"/>
            </a:solidFill>
            <a:prstDash val="solid"/>
          </a:ln>
        </p:spPr>
      </p:sp>
      <p:sp>
        <p:nvSpPr>
          <p:cNvPr id="11" name="Text 7"/>
          <p:cNvSpPr txBox="1"/>
          <p:nvPr/>
        </p:nvSpPr>
        <p:spPr>
          <a:xfrm>
            <a:off x="777240" y="3200400"/>
            <a:ext cx="713232" cy="713232"/>
          </a:xfrm>
          <a:prstGeom prst="rect">
            <a:avLst/>
          </a:prstGeom>
          <a:noFill/>
          <a:ln/>
        </p:spPr>
        <p:txBody>
          <a:bodyPr wrap="square" lIns="0" tIns="0" rIns="0" bIns="0" rtlCol="0" anchor="ctr"/>
          <a:lstStyle/>
          <a:p>
            <a:pPr algn="ctr" indent="0" marL="0">
              <a:buNone/>
            </a:pPr>
            <a:r>
              <a:rPr lang="en-US" sz="2200" b="1" dirty="0">
                <a:solidFill>
                  <a:schemeClr val="bg1"/>
                </a:solidFill>
                <a:latin typeface="Cambria" pitchFamily="34" charset="0"/>
                <a:ea typeface="Cambria" pitchFamily="34" charset="-122"/>
                <a:cs typeface="Cambria" pitchFamily="34" charset="-120"/>
              </a:rPr>
              <a:t>1</a:t>
            </a:r>
            <a:endParaRPr lang="en-US" sz="2200" dirty="0"/>
          </a:p>
        </p:txBody>
      </p:sp>
      <p:sp>
        <p:nvSpPr>
          <p:cNvPr id="12" name="Text 8"/>
          <p:cNvSpPr txBox="1"/>
          <p:nvPr/>
        </p:nvSpPr>
        <p:spPr>
          <a:xfrm>
            <a:off x="1627632" y="3218688"/>
            <a:ext cx="2331720" cy="310896"/>
          </a:xfrm>
          <a:prstGeom prst="rect">
            <a:avLst/>
          </a:prstGeom>
          <a:noFill/>
          <a:ln/>
        </p:spPr>
        <p:txBody>
          <a:bodyPr wrap="square" lIns="0" tIns="0" rIns="0" bIns="0" rtlCol="0" anchor="t"/>
          <a:lstStyle/>
          <a:p>
            <a:pPr indent="0" marL="0">
              <a:buNone/>
            </a:pPr>
            <a:r>
              <a:rPr lang="en-US" sz="1300" b="1" dirty="0">
                <a:solidFill>
                  <a:schemeClr val="accent3"/>
                </a:solidFill>
              </a:rPr>
              <a:t>Inmersión 1 · MD-1 · S1</a:t>
            </a:r>
            <a:endParaRPr lang="en-US" sz="1300" dirty="0"/>
          </a:p>
        </p:txBody>
      </p:sp>
      <p:sp>
        <p:nvSpPr>
          <p:cNvPr id="13" name="Text 9"/>
          <p:cNvSpPr txBox="1"/>
          <p:nvPr/>
        </p:nvSpPr>
        <p:spPr>
          <a:xfrm>
            <a:off x="1627632" y="3529584"/>
            <a:ext cx="2331720" cy="548640"/>
          </a:xfrm>
          <a:prstGeom prst="rect">
            <a:avLst/>
          </a:prstGeom>
          <a:noFill/>
          <a:ln/>
        </p:spPr>
        <p:txBody>
          <a:bodyPr wrap="square" lIns="0" tIns="0" rIns="0" bIns="0" rtlCol="0" anchor="t"/>
          <a:lstStyle/>
          <a:p>
            <a:pPr indent="0" marL="0">
              <a:buNone/>
            </a:pPr>
            <a:r>
              <a:rPr lang="en-US" sz="1400" dirty="0">
                <a:solidFill>
                  <a:schemeClr val="bg1"/>
                </a:solidFill>
              </a:rPr>
              <a:t>Preparación y primera presencia</a:t>
            </a:r>
            <a:endParaRPr lang="en-US" sz="1400" dirty="0"/>
          </a:p>
        </p:txBody>
      </p:sp>
      <p:sp>
        <p:nvSpPr>
          <p:cNvPr id="14" name="dot"/>
          <p:cNvSpPr/>
          <p:nvPr/>
        </p:nvSpPr>
        <p:spPr>
          <a:xfrm>
            <a:off x="777240" y="4279392"/>
            <a:ext cx="713232" cy="713232"/>
          </a:xfrm>
          <a:prstGeom prst="ellipse">
            <a:avLst/>
          </a:prstGeom>
          <a:solidFill>
            <a:schemeClr val="accent2"/>
          </a:solidFill>
          <a:ln w="12700">
            <a:solidFill>
              <a:schemeClr val="accent2"/>
            </a:solidFill>
            <a:prstDash val="solid"/>
          </a:ln>
        </p:spPr>
      </p:sp>
      <p:sp>
        <p:nvSpPr>
          <p:cNvPr id="15" name="Text 11"/>
          <p:cNvSpPr txBox="1"/>
          <p:nvPr/>
        </p:nvSpPr>
        <p:spPr>
          <a:xfrm>
            <a:off x="777240" y="4279392"/>
            <a:ext cx="713232" cy="713232"/>
          </a:xfrm>
          <a:prstGeom prst="rect">
            <a:avLst/>
          </a:prstGeom>
          <a:noFill/>
          <a:ln/>
        </p:spPr>
        <p:txBody>
          <a:bodyPr wrap="square" lIns="0" tIns="0" rIns="0" bIns="0" rtlCol="0" anchor="ctr"/>
          <a:lstStyle/>
          <a:p>
            <a:pPr algn="ctr" indent="0" marL="0">
              <a:buNone/>
            </a:pPr>
            <a:r>
              <a:rPr lang="en-US" sz="2200" b="1" dirty="0">
                <a:solidFill>
                  <a:schemeClr val="bg1"/>
                </a:solidFill>
                <a:latin typeface="Cambria" pitchFamily="34" charset="0"/>
                <a:ea typeface="Cambria" pitchFamily="34" charset="-122"/>
                <a:cs typeface="Cambria" pitchFamily="34" charset="-120"/>
              </a:rPr>
              <a:t>2</a:t>
            </a:r>
            <a:endParaRPr lang="en-US" sz="2200" dirty="0"/>
          </a:p>
        </p:txBody>
      </p:sp>
      <p:sp>
        <p:nvSpPr>
          <p:cNvPr id="16" name="Text 12"/>
          <p:cNvSpPr txBox="1"/>
          <p:nvPr/>
        </p:nvSpPr>
        <p:spPr>
          <a:xfrm>
            <a:off x="1627632" y="4297680"/>
            <a:ext cx="2331720" cy="310896"/>
          </a:xfrm>
          <a:prstGeom prst="rect">
            <a:avLst/>
          </a:prstGeom>
          <a:noFill/>
          <a:ln/>
        </p:spPr>
        <p:txBody>
          <a:bodyPr wrap="square" lIns="0" tIns="0" rIns="0" bIns="0" rtlCol="0" anchor="t"/>
          <a:lstStyle/>
          <a:p>
            <a:pPr indent="0" marL="0">
              <a:buNone/>
            </a:pPr>
            <a:r>
              <a:rPr lang="en-US" sz="1300" b="1" dirty="0">
                <a:solidFill>
                  <a:schemeClr val="accent3"/>
                </a:solidFill>
              </a:rPr>
              <a:t>Inmersión 2 · MD-1 · S2</a:t>
            </a:r>
            <a:endParaRPr lang="en-US" sz="1300" dirty="0"/>
          </a:p>
        </p:txBody>
      </p:sp>
      <p:sp>
        <p:nvSpPr>
          <p:cNvPr id="17" name="Text 13"/>
          <p:cNvSpPr txBox="1"/>
          <p:nvPr/>
        </p:nvSpPr>
        <p:spPr>
          <a:xfrm>
            <a:off x="1627632" y="4608576"/>
            <a:ext cx="2331720" cy="548640"/>
          </a:xfrm>
          <a:prstGeom prst="rect">
            <a:avLst/>
          </a:prstGeom>
          <a:noFill/>
          <a:ln/>
        </p:spPr>
        <p:txBody>
          <a:bodyPr wrap="square" lIns="0" tIns="0" rIns="0" bIns="0" rtlCol="0" anchor="t"/>
          <a:lstStyle/>
          <a:p>
            <a:pPr indent="0" marL="0">
              <a:buNone/>
            </a:pPr>
            <a:r>
              <a:rPr lang="en-US" sz="1400" dirty="0">
                <a:solidFill>
                  <a:schemeClr val="bg1"/>
                </a:solidFill>
              </a:rPr>
              <a:t>Integración</a:t>
            </a:r>
            <a:endParaRPr lang="en-US" sz="1400" dirty="0"/>
          </a:p>
        </p:txBody>
      </p:sp>
      <p:sp>
        <p:nvSpPr>
          <p:cNvPr id="18" name="day 2"/>
          <p:cNvSpPr/>
          <p:nvPr/>
        </p:nvSpPr>
        <p:spPr>
          <a:xfrm>
            <a:off x="4315968" y="1417320"/>
            <a:ext cx="3566160" cy="4160520"/>
          </a:xfrm>
          <a:prstGeom prst="roundRect">
            <a:avLst>
              <a:gd name="adj" fmla="val 4103"/>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9" name="icon waves"/>
          <p:cNvSpPr/>
          <p:nvPr/>
        </p:nvSpPr>
        <p:spPr>
          <a:xfrm>
            <a:off x="4544568" y="1645920"/>
            <a:ext cx="685800" cy="685800"/>
          </a:xfrm>
          <a:prstGeom prst="ellipse">
            <a:avLst/>
          </a:prstGeom>
          <a:solidFill>
            <a:schemeClr val="accent3"/>
          </a:solidFill>
          <a:ln w="12700">
            <a:solidFill>
              <a:schemeClr val="accent3"/>
            </a:solidFill>
            <a:prstDash val="solid"/>
          </a:ln>
        </p:spPr>
      </p:sp>
      <p:pic>
        <p:nvPicPr>
          <p:cNvPr id="20" name="Image 1" descr="/home/claude/mdi/assets/ic_waves_ab.png">    </p:cNvPr>
          <p:cNvPicPr>
            <a:picLocks noChangeAspect="1"/>
          </p:cNvPicPr>
          <p:nvPr/>
        </p:nvPicPr>
        <p:blipFill>
          <a:blip r:embed="rId2"/>
          <a:stretch>
            <a:fillRect/>
          </a:stretch>
        </p:blipFill>
        <p:spPr>
          <a:xfrm>
            <a:off x="4709160" y="1810512"/>
            <a:ext cx="356616" cy="356616"/>
          </a:xfrm>
          <a:prstGeom prst="rect">
            <a:avLst/>
          </a:prstGeom>
        </p:spPr>
      </p:pic>
      <p:sp>
        <p:nvSpPr>
          <p:cNvPr id="21" name="Text 16"/>
          <p:cNvSpPr txBox="1"/>
          <p:nvPr/>
        </p:nvSpPr>
        <p:spPr>
          <a:xfrm>
            <a:off x="5413248" y="1664208"/>
            <a:ext cx="2286000" cy="274320"/>
          </a:xfrm>
          <a:prstGeom prst="rect">
            <a:avLst/>
          </a:prstGeom>
          <a:noFill/>
          <a:ln/>
        </p:spPr>
        <p:txBody>
          <a:bodyPr wrap="square" lIns="0" tIns="0" rIns="0" bIns="0" rtlCol="0" anchor="t"/>
          <a:lstStyle/>
          <a:p>
            <a:pPr indent="0" marL="0">
              <a:buNone/>
            </a:pPr>
            <a:r>
              <a:rPr lang="en-US" sz="1200" b="1" spc="300" kern="0" dirty="0">
                <a:solidFill>
                  <a:schemeClr val="accent1"/>
                </a:solidFill>
              </a:rPr>
              <a:t>DÍA 2</a:t>
            </a:r>
            <a:endParaRPr lang="en-US" sz="1200" dirty="0"/>
          </a:p>
        </p:txBody>
      </p:sp>
      <p:sp>
        <p:nvSpPr>
          <p:cNvPr id="22" name="Text 17"/>
          <p:cNvSpPr txBox="1"/>
          <p:nvPr/>
        </p:nvSpPr>
        <p:spPr>
          <a:xfrm>
            <a:off x="5413248" y="1920240"/>
            <a:ext cx="2377440" cy="411480"/>
          </a:xfrm>
          <a:prstGeom prst="rect">
            <a:avLst/>
          </a:prstGeom>
          <a:noFill/>
          <a:ln/>
        </p:spPr>
        <p:txBody>
          <a:bodyPr wrap="square" lIns="0" tIns="0" rIns="0" bIns="0" rtlCol="0" anchor="t"/>
          <a:lstStyle/>
          <a:p>
            <a:pPr indent="0" marL="0">
              <a:buNone/>
            </a:pPr>
            <a:r>
              <a:rPr lang="en-US" sz="2100" b="1" dirty="0">
                <a:solidFill>
                  <a:schemeClr val="tx1"/>
                </a:solidFill>
                <a:latin typeface="Cambria" pitchFamily="34" charset="0"/>
                <a:ea typeface="Cambria" pitchFamily="34" charset="-122"/>
                <a:cs typeface="Cambria" pitchFamily="34" charset="-120"/>
              </a:rPr>
              <a:t>REGULACIÓN</a:t>
            </a:r>
            <a:endParaRPr lang="en-US" sz="2100" dirty="0"/>
          </a:p>
        </p:txBody>
      </p:sp>
      <p:sp>
        <p:nvSpPr>
          <p:cNvPr id="23" name="Text 18"/>
          <p:cNvSpPr txBox="1"/>
          <p:nvPr/>
        </p:nvSpPr>
        <p:spPr>
          <a:xfrm>
            <a:off x="4544568" y="2560320"/>
            <a:ext cx="3108960" cy="457200"/>
          </a:xfrm>
          <a:prstGeom prst="rect">
            <a:avLst/>
          </a:prstGeom>
          <a:noFill/>
          <a:ln/>
        </p:spPr>
        <p:txBody>
          <a:bodyPr wrap="square" lIns="0" tIns="0" rIns="0" bIns="0" rtlCol="0" anchor="t"/>
          <a:lstStyle/>
          <a:p>
            <a:pPr indent="0" marL="0">
              <a:buNone/>
            </a:pPr>
            <a:r>
              <a:rPr lang="en-US" sz="1250" dirty="0">
                <a:solidFill>
                  <a:schemeClr val="tx2"/>
                </a:solidFill>
              </a:rPr>
              <a:t>2 h de aula · MD-2 · Advanced Mindful Diver™</a:t>
            </a:r>
            <a:endParaRPr lang="en-US" sz="1250" dirty="0"/>
          </a:p>
        </p:txBody>
      </p:sp>
      <p:sp>
        <p:nvSpPr>
          <p:cNvPr id="24" name="dot"/>
          <p:cNvSpPr/>
          <p:nvPr/>
        </p:nvSpPr>
        <p:spPr>
          <a:xfrm>
            <a:off x="4544568" y="3200400"/>
            <a:ext cx="713232" cy="713232"/>
          </a:xfrm>
          <a:prstGeom prst="ellipse">
            <a:avLst/>
          </a:prstGeom>
          <a:solidFill>
            <a:schemeClr val="accent1"/>
          </a:solidFill>
          <a:ln w="12700">
            <a:solidFill>
              <a:schemeClr val="accent1"/>
            </a:solidFill>
            <a:prstDash val="solid"/>
          </a:ln>
        </p:spPr>
      </p:sp>
      <p:sp>
        <p:nvSpPr>
          <p:cNvPr id="25" name="Text 20"/>
          <p:cNvSpPr txBox="1"/>
          <p:nvPr/>
        </p:nvSpPr>
        <p:spPr>
          <a:xfrm>
            <a:off x="4544568" y="3200400"/>
            <a:ext cx="713232" cy="713232"/>
          </a:xfrm>
          <a:prstGeom prst="rect">
            <a:avLst/>
          </a:prstGeom>
          <a:noFill/>
          <a:ln/>
        </p:spPr>
        <p:txBody>
          <a:bodyPr wrap="square" lIns="0" tIns="0" rIns="0" bIns="0" rtlCol="0" anchor="ctr"/>
          <a:lstStyle/>
          <a:p>
            <a:pPr algn="ctr" indent="0" marL="0">
              <a:buNone/>
            </a:pPr>
            <a:r>
              <a:rPr lang="en-US" sz="2200" b="1" dirty="0">
                <a:solidFill>
                  <a:schemeClr val="bg1"/>
                </a:solidFill>
                <a:latin typeface="Cambria" pitchFamily="34" charset="0"/>
                <a:ea typeface="Cambria" pitchFamily="34" charset="-122"/>
                <a:cs typeface="Cambria" pitchFamily="34" charset="-120"/>
              </a:rPr>
              <a:t>3</a:t>
            </a:r>
            <a:endParaRPr lang="en-US" sz="2200" dirty="0"/>
          </a:p>
        </p:txBody>
      </p:sp>
      <p:sp>
        <p:nvSpPr>
          <p:cNvPr id="26" name="Text 21"/>
          <p:cNvSpPr txBox="1"/>
          <p:nvPr/>
        </p:nvSpPr>
        <p:spPr>
          <a:xfrm>
            <a:off x="5394960" y="3218688"/>
            <a:ext cx="2331720" cy="310896"/>
          </a:xfrm>
          <a:prstGeom prst="rect">
            <a:avLst/>
          </a:prstGeom>
          <a:noFill/>
          <a:ln/>
        </p:spPr>
        <p:txBody>
          <a:bodyPr wrap="square" lIns="0" tIns="0" rIns="0" bIns="0" rtlCol="0" anchor="t"/>
          <a:lstStyle/>
          <a:p>
            <a:pPr indent="0" marL="0">
              <a:buNone/>
            </a:pPr>
            <a:r>
              <a:rPr lang="en-US" sz="1300" b="1" dirty="0">
                <a:solidFill>
                  <a:schemeClr val="accent1"/>
                </a:solidFill>
              </a:rPr>
              <a:t>Inmersión 3 · MD-2 · S1</a:t>
            </a:r>
            <a:endParaRPr lang="en-US" sz="1300" dirty="0"/>
          </a:p>
        </p:txBody>
      </p:sp>
      <p:sp>
        <p:nvSpPr>
          <p:cNvPr id="27" name="Text 22"/>
          <p:cNvSpPr txBox="1"/>
          <p:nvPr/>
        </p:nvSpPr>
        <p:spPr>
          <a:xfrm>
            <a:off x="5394960" y="3529584"/>
            <a:ext cx="2331720" cy="548640"/>
          </a:xfrm>
          <a:prstGeom prst="rect">
            <a:avLst/>
          </a:prstGeom>
          <a:noFill/>
          <a:ln/>
        </p:spPr>
        <p:txBody>
          <a:bodyPr wrap="square" lIns="0" tIns="0" rIns="0" bIns="0" rtlCol="0" anchor="t"/>
          <a:lstStyle/>
          <a:p>
            <a:pPr indent="0" marL="0">
              <a:buNone/>
            </a:pPr>
            <a:r>
              <a:rPr lang="en-US" sz="1400" dirty="0">
                <a:solidFill>
                  <a:schemeClr val="tx1"/>
                </a:solidFill>
              </a:rPr>
              <a:t>Regulación y atención flexible</a:t>
            </a:r>
            <a:endParaRPr lang="en-US" sz="1400" dirty="0"/>
          </a:p>
        </p:txBody>
      </p:sp>
      <p:sp>
        <p:nvSpPr>
          <p:cNvPr id="28" name="dot"/>
          <p:cNvSpPr/>
          <p:nvPr/>
        </p:nvSpPr>
        <p:spPr>
          <a:xfrm>
            <a:off x="4544568" y="4279392"/>
            <a:ext cx="713232" cy="713232"/>
          </a:xfrm>
          <a:prstGeom prst="ellipse">
            <a:avLst/>
          </a:prstGeom>
          <a:solidFill>
            <a:schemeClr val="accent1"/>
          </a:solidFill>
          <a:ln w="12700">
            <a:solidFill>
              <a:schemeClr val="accent1"/>
            </a:solidFill>
            <a:prstDash val="solid"/>
          </a:ln>
        </p:spPr>
      </p:sp>
      <p:sp>
        <p:nvSpPr>
          <p:cNvPr id="29" name="Text 24"/>
          <p:cNvSpPr txBox="1"/>
          <p:nvPr/>
        </p:nvSpPr>
        <p:spPr>
          <a:xfrm>
            <a:off x="4544568" y="4279392"/>
            <a:ext cx="713232" cy="713232"/>
          </a:xfrm>
          <a:prstGeom prst="rect">
            <a:avLst/>
          </a:prstGeom>
          <a:noFill/>
          <a:ln/>
        </p:spPr>
        <p:txBody>
          <a:bodyPr wrap="square" lIns="0" tIns="0" rIns="0" bIns="0" rtlCol="0" anchor="ctr"/>
          <a:lstStyle/>
          <a:p>
            <a:pPr algn="ctr" indent="0" marL="0">
              <a:buNone/>
            </a:pPr>
            <a:r>
              <a:rPr lang="en-US" sz="2200" b="1" dirty="0">
                <a:solidFill>
                  <a:schemeClr val="bg1"/>
                </a:solidFill>
                <a:latin typeface="Cambria" pitchFamily="34" charset="0"/>
                <a:ea typeface="Cambria" pitchFamily="34" charset="-122"/>
                <a:cs typeface="Cambria" pitchFamily="34" charset="-120"/>
              </a:rPr>
              <a:t>4</a:t>
            </a:r>
            <a:endParaRPr lang="en-US" sz="2200" dirty="0"/>
          </a:p>
        </p:txBody>
      </p:sp>
      <p:sp>
        <p:nvSpPr>
          <p:cNvPr id="30" name="Text 25"/>
          <p:cNvSpPr txBox="1"/>
          <p:nvPr/>
        </p:nvSpPr>
        <p:spPr>
          <a:xfrm>
            <a:off x="5394960" y="4297680"/>
            <a:ext cx="2331720" cy="310896"/>
          </a:xfrm>
          <a:prstGeom prst="rect">
            <a:avLst/>
          </a:prstGeom>
          <a:noFill/>
          <a:ln/>
        </p:spPr>
        <p:txBody>
          <a:bodyPr wrap="square" lIns="0" tIns="0" rIns="0" bIns="0" rtlCol="0" anchor="t"/>
          <a:lstStyle/>
          <a:p>
            <a:pPr indent="0" marL="0">
              <a:buNone/>
            </a:pPr>
            <a:r>
              <a:rPr lang="en-US" sz="1300" b="1" dirty="0">
                <a:solidFill>
                  <a:schemeClr val="accent1"/>
                </a:solidFill>
              </a:rPr>
              <a:t>Inmersión 4 · MD-2 · S2</a:t>
            </a:r>
            <a:endParaRPr lang="en-US" sz="1300" dirty="0"/>
          </a:p>
        </p:txBody>
      </p:sp>
      <p:sp>
        <p:nvSpPr>
          <p:cNvPr id="31" name="Text 26"/>
          <p:cNvSpPr txBox="1"/>
          <p:nvPr/>
        </p:nvSpPr>
        <p:spPr>
          <a:xfrm>
            <a:off x="5394960" y="4608576"/>
            <a:ext cx="2331720" cy="548640"/>
          </a:xfrm>
          <a:prstGeom prst="rect">
            <a:avLst/>
          </a:prstGeom>
          <a:noFill/>
          <a:ln/>
        </p:spPr>
        <p:txBody>
          <a:bodyPr wrap="square" lIns="0" tIns="0" rIns="0" bIns="0" rtlCol="0" anchor="t"/>
          <a:lstStyle/>
          <a:p>
            <a:pPr indent="0" marL="0">
              <a:buNone/>
            </a:pPr>
            <a:r>
              <a:rPr lang="en-US" sz="1400" dirty="0">
                <a:solidFill>
                  <a:schemeClr val="tx1"/>
                </a:solidFill>
              </a:rPr>
              <a:t>Precisión y cuidado del arrecife</a:t>
            </a:r>
            <a:endParaRPr lang="en-US" sz="1400" dirty="0"/>
          </a:p>
        </p:txBody>
      </p:sp>
      <p:sp>
        <p:nvSpPr>
          <p:cNvPr id="32" name="day 3"/>
          <p:cNvSpPr/>
          <p:nvPr/>
        </p:nvSpPr>
        <p:spPr>
          <a:xfrm>
            <a:off x="8083296" y="1417320"/>
            <a:ext cx="3566160" cy="4160520"/>
          </a:xfrm>
          <a:prstGeom prst="roundRect">
            <a:avLst>
              <a:gd name="adj" fmla="val 4103"/>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33" name="icon users"/>
          <p:cNvSpPr/>
          <p:nvPr/>
        </p:nvSpPr>
        <p:spPr>
          <a:xfrm>
            <a:off x="8311896" y="1645920"/>
            <a:ext cx="685800" cy="685800"/>
          </a:xfrm>
          <a:prstGeom prst="ellipse">
            <a:avLst/>
          </a:prstGeom>
          <a:solidFill>
            <a:schemeClr val="accent3"/>
          </a:solidFill>
          <a:ln w="12700">
            <a:solidFill>
              <a:schemeClr val="accent3"/>
            </a:solidFill>
            <a:prstDash val="solid"/>
          </a:ln>
        </p:spPr>
      </p:sp>
      <p:pic>
        <p:nvPicPr>
          <p:cNvPr id="34" name="Image 2" descr="/home/claude/mdi/assets/ic_users_ab.png">    </p:cNvPr>
          <p:cNvPicPr>
            <a:picLocks noChangeAspect="1"/>
          </p:cNvPicPr>
          <p:nvPr/>
        </p:nvPicPr>
        <p:blipFill>
          <a:blip r:embed="rId3"/>
          <a:stretch>
            <a:fillRect/>
          </a:stretch>
        </p:blipFill>
        <p:spPr>
          <a:xfrm>
            <a:off x="8476488" y="1810512"/>
            <a:ext cx="356616" cy="356616"/>
          </a:xfrm>
          <a:prstGeom prst="rect">
            <a:avLst/>
          </a:prstGeom>
        </p:spPr>
      </p:pic>
      <p:sp>
        <p:nvSpPr>
          <p:cNvPr id="35" name="Text 29"/>
          <p:cNvSpPr txBox="1"/>
          <p:nvPr/>
        </p:nvSpPr>
        <p:spPr>
          <a:xfrm>
            <a:off x="9180576" y="1664208"/>
            <a:ext cx="2286000" cy="274320"/>
          </a:xfrm>
          <a:prstGeom prst="rect">
            <a:avLst/>
          </a:prstGeom>
          <a:noFill/>
          <a:ln/>
        </p:spPr>
        <p:txBody>
          <a:bodyPr wrap="square" lIns="0" tIns="0" rIns="0" bIns="0" rtlCol="0" anchor="t"/>
          <a:lstStyle/>
          <a:p>
            <a:pPr indent="0" marL="0">
              <a:buNone/>
            </a:pPr>
            <a:r>
              <a:rPr lang="en-US" sz="1200" b="1" spc="300" kern="0" dirty="0">
                <a:solidFill>
                  <a:schemeClr val="accent1"/>
                </a:solidFill>
              </a:rPr>
              <a:t>DÍA 3</a:t>
            </a:r>
            <a:endParaRPr lang="en-US" sz="1200" dirty="0"/>
          </a:p>
        </p:txBody>
      </p:sp>
      <p:sp>
        <p:nvSpPr>
          <p:cNvPr id="36" name="Text 30"/>
          <p:cNvSpPr txBox="1"/>
          <p:nvPr/>
        </p:nvSpPr>
        <p:spPr>
          <a:xfrm>
            <a:off x="9180576" y="1920240"/>
            <a:ext cx="2377440" cy="411480"/>
          </a:xfrm>
          <a:prstGeom prst="rect">
            <a:avLst/>
          </a:prstGeom>
          <a:noFill/>
          <a:ln/>
        </p:spPr>
        <p:txBody>
          <a:bodyPr wrap="square" lIns="0" tIns="0" rIns="0" bIns="0" rtlCol="0" anchor="t"/>
          <a:lstStyle/>
          <a:p>
            <a:pPr indent="0" marL="0">
              <a:buNone/>
            </a:pPr>
            <a:r>
              <a:rPr lang="en-US" sz="2100" b="1" dirty="0">
                <a:solidFill>
                  <a:schemeClr val="tx1"/>
                </a:solidFill>
                <a:latin typeface="Cambria" pitchFamily="34" charset="0"/>
                <a:ea typeface="Cambria" pitchFamily="34" charset="-122"/>
                <a:cs typeface="Cambria" pitchFamily="34" charset="-120"/>
              </a:rPr>
              <a:t>LIDERAZGO</a:t>
            </a:r>
            <a:endParaRPr lang="en-US" sz="2100" dirty="0"/>
          </a:p>
        </p:txBody>
      </p:sp>
      <p:sp>
        <p:nvSpPr>
          <p:cNvPr id="37" name="Text 31"/>
          <p:cNvSpPr txBox="1"/>
          <p:nvPr/>
        </p:nvSpPr>
        <p:spPr>
          <a:xfrm>
            <a:off x="8311896" y="2560320"/>
            <a:ext cx="3108960" cy="457200"/>
          </a:xfrm>
          <a:prstGeom prst="rect">
            <a:avLst/>
          </a:prstGeom>
          <a:noFill/>
          <a:ln/>
        </p:spPr>
        <p:txBody>
          <a:bodyPr wrap="square" lIns="0" tIns="0" rIns="0" bIns="0" rtlCol="0" anchor="t"/>
          <a:lstStyle/>
          <a:p>
            <a:pPr indent="0" marL="0">
              <a:buNone/>
            </a:pPr>
            <a:r>
              <a:rPr lang="en-US" sz="1250" dirty="0">
                <a:solidFill>
                  <a:schemeClr val="tx2"/>
                </a:solidFill>
              </a:rPr>
              <a:t>2 h de aula · MD-2 · Advanced + puerta a MD-3</a:t>
            </a:r>
            <a:endParaRPr lang="en-US" sz="1250" dirty="0"/>
          </a:p>
        </p:txBody>
      </p:sp>
      <p:sp>
        <p:nvSpPr>
          <p:cNvPr id="38" name="dot"/>
          <p:cNvSpPr/>
          <p:nvPr/>
        </p:nvSpPr>
        <p:spPr>
          <a:xfrm>
            <a:off x="8311896" y="3200400"/>
            <a:ext cx="713232" cy="713232"/>
          </a:xfrm>
          <a:prstGeom prst="ellipse">
            <a:avLst/>
          </a:prstGeom>
          <a:solidFill>
            <a:schemeClr val="accent1"/>
          </a:solidFill>
          <a:ln w="12700">
            <a:solidFill>
              <a:schemeClr val="accent1"/>
            </a:solidFill>
            <a:prstDash val="solid"/>
          </a:ln>
        </p:spPr>
      </p:sp>
      <p:sp>
        <p:nvSpPr>
          <p:cNvPr id="39" name="Text 33"/>
          <p:cNvSpPr txBox="1"/>
          <p:nvPr/>
        </p:nvSpPr>
        <p:spPr>
          <a:xfrm>
            <a:off x="8311896" y="3200400"/>
            <a:ext cx="713232" cy="713232"/>
          </a:xfrm>
          <a:prstGeom prst="rect">
            <a:avLst/>
          </a:prstGeom>
          <a:noFill/>
          <a:ln/>
        </p:spPr>
        <p:txBody>
          <a:bodyPr wrap="square" lIns="0" tIns="0" rIns="0" bIns="0" rtlCol="0" anchor="ctr"/>
          <a:lstStyle/>
          <a:p>
            <a:pPr algn="ctr" indent="0" marL="0">
              <a:buNone/>
            </a:pPr>
            <a:r>
              <a:rPr lang="en-US" sz="2200" b="1" dirty="0">
                <a:solidFill>
                  <a:schemeClr val="bg1"/>
                </a:solidFill>
                <a:latin typeface="Cambria" pitchFamily="34" charset="0"/>
                <a:ea typeface="Cambria" pitchFamily="34" charset="-122"/>
                <a:cs typeface="Cambria" pitchFamily="34" charset="-120"/>
              </a:rPr>
              <a:t>5</a:t>
            </a:r>
            <a:endParaRPr lang="en-US" sz="2200" dirty="0"/>
          </a:p>
        </p:txBody>
      </p:sp>
      <p:sp>
        <p:nvSpPr>
          <p:cNvPr id="40" name="Text 34"/>
          <p:cNvSpPr txBox="1"/>
          <p:nvPr/>
        </p:nvSpPr>
        <p:spPr>
          <a:xfrm>
            <a:off x="9162288" y="3218688"/>
            <a:ext cx="2331720" cy="310896"/>
          </a:xfrm>
          <a:prstGeom prst="rect">
            <a:avLst/>
          </a:prstGeom>
          <a:noFill/>
          <a:ln/>
        </p:spPr>
        <p:txBody>
          <a:bodyPr wrap="square" lIns="0" tIns="0" rIns="0" bIns="0" rtlCol="0" anchor="t"/>
          <a:lstStyle/>
          <a:p>
            <a:pPr indent="0" marL="0">
              <a:buNone/>
            </a:pPr>
            <a:r>
              <a:rPr lang="en-US" sz="1300" b="1" dirty="0">
                <a:solidFill>
                  <a:schemeClr val="accent1"/>
                </a:solidFill>
              </a:rPr>
              <a:t>Inmersión 5 · MD-2 · S3</a:t>
            </a:r>
            <a:endParaRPr lang="en-US" sz="1300" dirty="0"/>
          </a:p>
        </p:txBody>
      </p:sp>
      <p:sp>
        <p:nvSpPr>
          <p:cNvPr id="41" name="Text 35"/>
          <p:cNvSpPr txBox="1"/>
          <p:nvPr/>
        </p:nvSpPr>
        <p:spPr>
          <a:xfrm>
            <a:off x="9162288" y="3529584"/>
            <a:ext cx="2331720" cy="548640"/>
          </a:xfrm>
          <a:prstGeom prst="rect">
            <a:avLst/>
          </a:prstGeom>
          <a:noFill/>
          <a:ln/>
        </p:spPr>
        <p:txBody>
          <a:bodyPr wrap="square" lIns="0" tIns="0" rIns="0" bIns="0" rtlCol="0" anchor="t"/>
          <a:lstStyle/>
          <a:p>
            <a:pPr indent="0" marL="0">
              <a:buNone/>
            </a:pPr>
            <a:r>
              <a:rPr lang="en-US" sz="1400" dirty="0">
                <a:solidFill>
                  <a:schemeClr val="tx1"/>
                </a:solidFill>
              </a:rPr>
              <a:t>Equipo y autoridad de parada</a:t>
            </a:r>
            <a:endParaRPr lang="en-US" sz="1400" dirty="0"/>
          </a:p>
        </p:txBody>
      </p:sp>
      <p:sp>
        <p:nvSpPr>
          <p:cNvPr id="42" name="dot"/>
          <p:cNvSpPr/>
          <p:nvPr/>
        </p:nvSpPr>
        <p:spPr>
          <a:xfrm>
            <a:off x="8311896" y="4279392"/>
            <a:ext cx="713232" cy="713232"/>
          </a:xfrm>
          <a:prstGeom prst="ellipse">
            <a:avLst/>
          </a:prstGeom>
          <a:solidFill>
            <a:schemeClr val="accent1"/>
          </a:solidFill>
          <a:ln w="12700">
            <a:solidFill>
              <a:schemeClr val="accent1"/>
            </a:solidFill>
            <a:prstDash val="solid"/>
          </a:ln>
        </p:spPr>
      </p:sp>
      <p:sp>
        <p:nvSpPr>
          <p:cNvPr id="43" name="Text 37"/>
          <p:cNvSpPr txBox="1"/>
          <p:nvPr/>
        </p:nvSpPr>
        <p:spPr>
          <a:xfrm>
            <a:off x="8311896" y="4279392"/>
            <a:ext cx="713232" cy="713232"/>
          </a:xfrm>
          <a:prstGeom prst="rect">
            <a:avLst/>
          </a:prstGeom>
          <a:noFill/>
          <a:ln/>
        </p:spPr>
        <p:txBody>
          <a:bodyPr wrap="square" lIns="0" tIns="0" rIns="0" bIns="0" rtlCol="0" anchor="ctr"/>
          <a:lstStyle/>
          <a:p>
            <a:pPr algn="ctr" indent="0" marL="0">
              <a:buNone/>
            </a:pPr>
            <a:r>
              <a:rPr lang="en-US" sz="2200" b="1" dirty="0">
                <a:solidFill>
                  <a:schemeClr val="bg1"/>
                </a:solidFill>
                <a:latin typeface="Cambria" pitchFamily="34" charset="0"/>
                <a:ea typeface="Cambria" pitchFamily="34" charset="-122"/>
                <a:cs typeface="Cambria" pitchFamily="34" charset="-120"/>
              </a:rPr>
              <a:t>6</a:t>
            </a:r>
            <a:endParaRPr lang="en-US" sz="2200" dirty="0"/>
          </a:p>
        </p:txBody>
      </p:sp>
      <p:sp>
        <p:nvSpPr>
          <p:cNvPr id="44" name="Text 38"/>
          <p:cNvSpPr txBox="1"/>
          <p:nvPr/>
        </p:nvSpPr>
        <p:spPr>
          <a:xfrm>
            <a:off x="9162288" y="4297680"/>
            <a:ext cx="2331720" cy="310896"/>
          </a:xfrm>
          <a:prstGeom prst="rect">
            <a:avLst/>
          </a:prstGeom>
          <a:noFill/>
          <a:ln/>
        </p:spPr>
        <p:txBody>
          <a:bodyPr wrap="square" lIns="0" tIns="0" rIns="0" bIns="0" rtlCol="0" anchor="t"/>
          <a:lstStyle/>
          <a:p>
            <a:pPr indent="0" marL="0">
              <a:buNone/>
            </a:pPr>
            <a:r>
              <a:rPr lang="en-US" sz="1300" b="1" dirty="0">
                <a:solidFill>
                  <a:schemeClr val="accent1"/>
                </a:solidFill>
              </a:rPr>
              <a:t>Inmersión 6 · MD-2 · S4</a:t>
            </a:r>
            <a:endParaRPr lang="en-US" sz="1300" dirty="0"/>
          </a:p>
        </p:txBody>
      </p:sp>
      <p:sp>
        <p:nvSpPr>
          <p:cNvPr id="45" name="Text 39"/>
          <p:cNvSpPr txBox="1"/>
          <p:nvPr/>
        </p:nvSpPr>
        <p:spPr>
          <a:xfrm>
            <a:off x="9162288" y="4608576"/>
            <a:ext cx="2331720" cy="548640"/>
          </a:xfrm>
          <a:prstGeom prst="rect">
            <a:avLst/>
          </a:prstGeom>
          <a:noFill/>
          <a:ln/>
        </p:spPr>
        <p:txBody>
          <a:bodyPr wrap="square" lIns="0" tIns="0" rIns="0" bIns="0" rtlCol="0" anchor="t"/>
          <a:lstStyle/>
          <a:p>
            <a:pPr indent="0" marL="0">
              <a:buNone/>
            </a:pPr>
            <a:r>
              <a:rPr lang="en-US" sz="1400" dirty="0">
                <a:solidFill>
                  <a:schemeClr val="tx1"/>
                </a:solidFill>
              </a:rPr>
              <a:t>Arco completo</a:t>
            </a:r>
            <a:endParaRPr lang="en-US" sz="1400" dirty="0"/>
          </a:p>
        </p:txBody>
      </p:sp>
      <p:sp>
        <p:nvSpPr>
          <p:cNvPr id="46" name="card"/>
          <p:cNvSpPr/>
          <p:nvPr/>
        </p:nvSpPr>
        <p:spPr>
          <a:xfrm>
            <a:off x="548640" y="5715000"/>
            <a:ext cx="11091672" cy="566928"/>
          </a:xfrm>
          <a:prstGeom prst="roundRect">
            <a:avLst>
              <a:gd name="adj" fmla="val 25806"/>
            </a:avLst>
          </a:prstGeom>
          <a:solidFill>
            <a:schemeClr val="accent3"/>
          </a:solidFill>
          <a:ln w="12700">
            <a:solidFill>
              <a:schemeClr val="accent3"/>
            </a:solidFill>
            <a:prstDash val="solid"/>
          </a:ln>
        </p:spPr>
      </p:sp>
      <p:sp>
        <p:nvSpPr>
          <p:cNvPr id="47" name="Text 41"/>
          <p:cNvSpPr txBox="1"/>
          <p:nvPr/>
        </p:nvSpPr>
        <p:spPr>
          <a:xfrm>
            <a:off x="822960" y="5715000"/>
            <a:ext cx="10543032" cy="566928"/>
          </a:xfrm>
          <a:prstGeom prst="rect">
            <a:avLst/>
          </a:prstGeom>
          <a:noFill/>
          <a:ln/>
        </p:spPr>
        <p:txBody>
          <a:bodyPr wrap="square" lIns="0" tIns="0" rIns="0" bIns="0" rtlCol="0" anchor="ctr"/>
          <a:lstStyle/>
          <a:p>
            <a:pPr indent="0" marL="0">
              <a:buNone/>
            </a:pPr>
            <a:r>
              <a:rPr lang="en-US" sz="1350" b="1" dirty="0">
                <a:solidFill>
                  <a:schemeClr val="tx1"/>
                </a:solidFill>
              </a:rPr>
              <a:t>Una inmersión = una sesión oficial. MD-1 pide 2 · MD-2 pide 4 · MD-3 pide 4 (después, en otra salida).</a:t>
            </a:r>
            <a:endParaRPr lang="en-US" sz="13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Qué puedes certificar en tres días (y qué hace falta)</a:t>
            </a:r>
            <a:endParaRPr lang="en-US" sz="3200" dirty="0"/>
          </a:p>
        </p:txBody>
      </p:sp>
      <p:sp>
        <p:nvSpPr>
          <p:cNvPr id="4" name="icon check"/>
          <p:cNvSpPr/>
          <p:nvPr/>
        </p:nvSpPr>
        <p:spPr>
          <a:xfrm>
            <a:off x="548640" y="1417320"/>
            <a:ext cx="640080" cy="640080"/>
          </a:xfrm>
          <a:prstGeom prst="ellipse">
            <a:avLst/>
          </a:prstGeom>
          <a:solidFill>
            <a:schemeClr val="accent3"/>
          </a:solidFill>
          <a:ln w="12700">
            <a:solidFill>
              <a:schemeClr val="accent3"/>
            </a:solidFill>
            <a:prstDash val="solid"/>
          </a:ln>
        </p:spPr>
      </p:sp>
      <p:pic>
        <p:nvPicPr>
          <p:cNvPr id="5" name="Image 0" descr="/home/claude/mdi/assets/ic_check_ab.png">    </p:cNvPr>
          <p:cNvPicPr>
            <a:picLocks noChangeAspect="1"/>
          </p:cNvPicPr>
          <p:nvPr/>
        </p:nvPicPr>
        <p:blipFill>
          <a:blip r:embed="rId1"/>
          <a:stretch>
            <a:fillRect/>
          </a:stretch>
        </p:blipFill>
        <p:spPr>
          <a:xfrm>
            <a:off x="702259" y="1570939"/>
            <a:ext cx="332842" cy="332842"/>
          </a:xfrm>
          <a:prstGeom prst="rect">
            <a:avLst/>
          </a:prstGeom>
        </p:spPr>
      </p:pic>
      <p:sp>
        <p:nvSpPr>
          <p:cNvPr id="6" name="Text 2"/>
          <p:cNvSpPr txBox="1"/>
          <p:nvPr/>
        </p:nvSpPr>
        <p:spPr>
          <a:xfrm>
            <a:off x="1417320" y="1399032"/>
            <a:ext cx="6766560" cy="365760"/>
          </a:xfrm>
          <a:prstGeom prst="rect">
            <a:avLst/>
          </a:prstGeom>
          <a:noFill/>
          <a:ln/>
        </p:spPr>
        <p:txBody>
          <a:bodyPr wrap="square" lIns="0" tIns="0" rIns="0" bIns="0" rtlCol="0" anchor="t"/>
          <a:lstStyle/>
          <a:p>
            <a:pPr indent="0" marL="0">
              <a:buNone/>
            </a:pPr>
            <a:r>
              <a:rPr lang="en-US" sz="1700" b="1" dirty="0">
                <a:solidFill>
                  <a:schemeClr val="tx1"/>
                </a:solidFill>
              </a:rPr>
              <a:t>MD-1 Mindful Diver™ · hoy</a:t>
            </a:r>
            <a:endParaRPr lang="en-US" sz="1700" dirty="0"/>
          </a:p>
        </p:txBody>
      </p:sp>
      <p:sp>
        <p:nvSpPr>
          <p:cNvPr id="7" name="Text 3"/>
          <p:cNvSpPr txBox="1"/>
          <p:nvPr/>
        </p:nvSpPr>
        <p:spPr>
          <a:xfrm>
            <a:off x="1417320" y="1755648"/>
            <a:ext cx="6766560" cy="713232"/>
          </a:xfrm>
          <a:prstGeom prst="rect">
            <a:avLst/>
          </a:prstGeom>
          <a:noFill/>
          <a:ln/>
        </p:spPr>
        <p:txBody>
          <a:bodyPr wrap="square" lIns="0" tIns="0" rIns="0" bIns="0" rtlCol="0" anchor="t"/>
          <a:lstStyle/>
          <a:p>
            <a:pPr indent="0" marL="0">
              <a:buNone/>
            </a:pPr>
            <a:r>
              <a:rPr lang="en-US" sz="1350" dirty="0">
                <a:solidFill>
                  <a:schemeClr val="tx2"/>
                </a:solidFill>
              </a:rPr>
              <a:t>Dos sesiones en el agua verificadas, más la teoría en línea y el examen de MD-1 (unas 2–3 horas).</a:t>
            </a:r>
            <a:endParaRPr lang="en-US" sz="1350" dirty="0"/>
          </a:p>
        </p:txBody>
      </p:sp>
      <p:sp>
        <p:nvSpPr>
          <p:cNvPr id="8" name="icon waves"/>
          <p:cNvSpPr/>
          <p:nvPr/>
        </p:nvSpPr>
        <p:spPr>
          <a:xfrm>
            <a:off x="548640" y="2496312"/>
            <a:ext cx="640080" cy="640080"/>
          </a:xfrm>
          <a:prstGeom prst="ellipse">
            <a:avLst/>
          </a:prstGeom>
          <a:solidFill>
            <a:schemeClr val="accent3"/>
          </a:solidFill>
          <a:ln w="12700">
            <a:solidFill>
              <a:schemeClr val="accent3"/>
            </a:solidFill>
            <a:prstDash val="solid"/>
          </a:ln>
        </p:spPr>
      </p:sp>
      <p:pic>
        <p:nvPicPr>
          <p:cNvPr id="9" name="Image 1" descr="/home/claude/mdi/assets/ic_waves_ab.png">    </p:cNvPr>
          <p:cNvPicPr>
            <a:picLocks noChangeAspect="1"/>
          </p:cNvPicPr>
          <p:nvPr/>
        </p:nvPicPr>
        <p:blipFill>
          <a:blip r:embed="rId2"/>
          <a:stretch>
            <a:fillRect/>
          </a:stretch>
        </p:blipFill>
        <p:spPr>
          <a:xfrm>
            <a:off x="702259" y="2649931"/>
            <a:ext cx="332842" cy="332842"/>
          </a:xfrm>
          <a:prstGeom prst="rect">
            <a:avLst/>
          </a:prstGeom>
        </p:spPr>
      </p:pic>
      <p:sp>
        <p:nvSpPr>
          <p:cNvPr id="10" name="Text 5"/>
          <p:cNvSpPr txBox="1"/>
          <p:nvPr/>
        </p:nvSpPr>
        <p:spPr>
          <a:xfrm>
            <a:off x="1417320" y="2478024"/>
            <a:ext cx="6766560" cy="365760"/>
          </a:xfrm>
          <a:prstGeom prst="rect">
            <a:avLst/>
          </a:prstGeom>
          <a:noFill/>
          <a:ln/>
        </p:spPr>
        <p:txBody>
          <a:bodyPr wrap="square" lIns="0" tIns="0" rIns="0" bIns="0" rtlCol="0" anchor="t"/>
          <a:lstStyle/>
          <a:p>
            <a:pPr indent="0" marL="0">
              <a:buNone/>
            </a:pPr>
            <a:r>
              <a:rPr lang="en-US" sz="1700" b="1" dirty="0">
                <a:solidFill>
                  <a:schemeClr val="tx1"/>
                </a:solidFill>
              </a:rPr>
              <a:t>MD-2 Advanced Mindful Diver™ · día 3</a:t>
            </a:r>
            <a:endParaRPr lang="en-US" sz="1700" dirty="0"/>
          </a:p>
        </p:txBody>
      </p:sp>
      <p:sp>
        <p:nvSpPr>
          <p:cNvPr id="11" name="Text 6"/>
          <p:cNvSpPr txBox="1"/>
          <p:nvPr/>
        </p:nvSpPr>
        <p:spPr>
          <a:xfrm>
            <a:off x="1417320" y="2834640"/>
            <a:ext cx="6766560" cy="713232"/>
          </a:xfrm>
          <a:prstGeom prst="rect">
            <a:avLst/>
          </a:prstGeom>
          <a:noFill/>
          <a:ln/>
        </p:spPr>
        <p:txBody>
          <a:bodyPr wrap="square" lIns="0" tIns="0" rIns="0" bIns="0" rtlCol="0" anchor="t"/>
          <a:lstStyle/>
          <a:p>
            <a:pPr indent="0" marL="0">
              <a:buNone/>
            </a:pPr>
            <a:r>
              <a:rPr lang="en-US" sz="1350" dirty="0">
                <a:solidFill>
                  <a:schemeClr val="tx2"/>
                </a:solidFill>
              </a:rPr>
              <a:t>Cuatro sesiones verificadas (inmersiones 3 a 6), la teoría y el examen de MD-2 y sus puertas previas: certificación, cribado médico y experiencia reciente.</a:t>
            </a:r>
            <a:endParaRPr lang="en-US" sz="1350" dirty="0"/>
          </a:p>
        </p:txBody>
      </p:sp>
      <p:sp>
        <p:nvSpPr>
          <p:cNvPr id="12" name="icon users"/>
          <p:cNvSpPr/>
          <p:nvPr/>
        </p:nvSpPr>
        <p:spPr>
          <a:xfrm>
            <a:off x="548640" y="3575304"/>
            <a:ext cx="640080" cy="640080"/>
          </a:xfrm>
          <a:prstGeom prst="ellipse">
            <a:avLst/>
          </a:prstGeom>
          <a:solidFill>
            <a:schemeClr val="accent3"/>
          </a:solidFill>
          <a:ln w="12700">
            <a:solidFill>
              <a:schemeClr val="accent3"/>
            </a:solidFill>
            <a:prstDash val="solid"/>
          </a:ln>
        </p:spPr>
      </p:sp>
      <p:pic>
        <p:nvPicPr>
          <p:cNvPr id="13" name="Image 2" descr="/home/claude/mdi/assets/ic_users_ab.png">    </p:cNvPr>
          <p:cNvPicPr>
            <a:picLocks noChangeAspect="1"/>
          </p:cNvPicPr>
          <p:nvPr/>
        </p:nvPicPr>
        <p:blipFill>
          <a:blip r:embed="rId3"/>
          <a:stretch>
            <a:fillRect/>
          </a:stretch>
        </p:blipFill>
        <p:spPr>
          <a:xfrm>
            <a:off x="702259" y="3728923"/>
            <a:ext cx="332842" cy="332842"/>
          </a:xfrm>
          <a:prstGeom prst="rect">
            <a:avLst/>
          </a:prstGeom>
        </p:spPr>
      </p:pic>
      <p:sp>
        <p:nvSpPr>
          <p:cNvPr id="14" name="Text 8"/>
          <p:cNvSpPr txBox="1"/>
          <p:nvPr/>
        </p:nvSpPr>
        <p:spPr>
          <a:xfrm>
            <a:off x="1417320" y="3557016"/>
            <a:ext cx="6766560" cy="365760"/>
          </a:xfrm>
          <a:prstGeom prst="rect">
            <a:avLst/>
          </a:prstGeom>
          <a:noFill/>
          <a:ln/>
        </p:spPr>
        <p:txBody>
          <a:bodyPr wrap="square" lIns="0" tIns="0" rIns="0" bIns="0" rtlCol="0" anchor="t"/>
          <a:lstStyle/>
          <a:p>
            <a:pPr indent="0" marL="0">
              <a:buNone/>
            </a:pPr>
            <a:r>
              <a:rPr lang="en-US" sz="1700" b="1" dirty="0">
                <a:solidFill>
                  <a:schemeClr val="tx1"/>
                </a:solidFill>
              </a:rPr>
              <a:t>MD-3 Mindful Dive Leader™ · se abre el día 3</a:t>
            </a:r>
            <a:endParaRPr lang="en-US" sz="1700" dirty="0"/>
          </a:p>
        </p:txBody>
      </p:sp>
      <p:sp>
        <p:nvSpPr>
          <p:cNvPr id="15" name="Text 9"/>
          <p:cNvSpPr txBox="1"/>
          <p:nvPr/>
        </p:nvSpPr>
        <p:spPr>
          <a:xfrm>
            <a:off x="1417320" y="3913632"/>
            <a:ext cx="6766560" cy="713232"/>
          </a:xfrm>
          <a:prstGeom prst="rect">
            <a:avLst/>
          </a:prstGeom>
          <a:noFill/>
          <a:ln/>
        </p:spPr>
        <p:txBody>
          <a:bodyPr wrap="square" lIns="0" tIns="0" rIns="0" bIns="0" rtlCol="0" anchor="t"/>
          <a:lstStyle/>
          <a:p>
            <a:pPr indent="0" marL="0">
              <a:buNone/>
            </a:pPr>
            <a:r>
              <a:rPr lang="en-US" sz="1350" dirty="0">
                <a:solidFill>
                  <a:schemeClr val="tx2"/>
                </a:solidFill>
              </a:rPr>
              <a:t>Lo empezamos en el aula y lo ensayamos en tierra. Sus cuatro inmersiones de liderazgo se hacen después, en otra salida.</a:t>
            </a:r>
            <a:endParaRPr lang="en-US" sz="1350" dirty="0"/>
          </a:p>
        </p:txBody>
      </p:sp>
      <p:sp>
        <p:nvSpPr>
          <p:cNvPr id="16" name="icon pen"/>
          <p:cNvSpPr/>
          <p:nvPr/>
        </p:nvSpPr>
        <p:spPr>
          <a:xfrm>
            <a:off x="548640" y="4654296"/>
            <a:ext cx="640080" cy="640080"/>
          </a:xfrm>
          <a:prstGeom prst="ellipse">
            <a:avLst/>
          </a:prstGeom>
          <a:solidFill>
            <a:schemeClr val="accent3"/>
          </a:solidFill>
          <a:ln w="12700">
            <a:solidFill>
              <a:schemeClr val="accent3"/>
            </a:solidFill>
            <a:prstDash val="solid"/>
          </a:ln>
        </p:spPr>
      </p:sp>
      <p:pic>
        <p:nvPicPr>
          <p:cNvPr id="17" name="Image 3" descr="/home/claude/mdi/assets/ic_pen_ab.png">    </p:cNvPr>
          <p:cNvPicPr>
            <a:picLocks noChangeAspect="1"/>
          </p:cNvPicPr>
          <p:nvPr/>
        </p:nvPicPr>
        <p:blipFill>
          <a:blip r:embed="rId4"/>
          <a:stretch>
            <a:fillRect/>
          </a:stretch>
        </p:blipFill>
        <p:spPr>
          <a:xfrm>
            <a:off x="702259" y="4807915"/>
            <a:ext cx="332842" cy="332842"/>
          </a:xfrm>
          <a:prstGeom prst="rect">
            <a:avLst/>
          </a:prstGeom>
        </p:spPr>
      </p:pic>
      <p:sp>
        <p:nvSpPr>
          <p:cNvPr id="18" name="Text 11"/>
          <p:cNvSpPr txBox="1"/>
          <p:nvPr/>
        </p:nvSpPr>
        <p:spPr>
          <a:xfrm>
            <a:off x="1417320" y="4636008"/>
            <a:ext cx="6766560" cy="365760"/>
          </a:xfrm>
          <a:prstGeom prst="rect">
            <a:avLst/>
          </a:prstGeom>
          <a:noFill/>
          <a:ln/>
        </p:spPr>
        <p:txBody>
          <a:bodyPr wrap="square" lIns="0" tIns="0" rIns="0" bIns="0" rtlCol="0" anchor="t"/>
          <a:lstStyle/>
          <a:p>
            <a:pPr indent="0" marL="0">
              <a:buNone/>
            </a:pPr>
            <a:r>
              <a:rPr lang="en-US" sz="1700" b="1" dirty="0">
                <a:solidFill>
                  <a:schemeClr val="tx1"/>
                </a:solidFill>
              </a:rPr>
              <a:t>Lo observado, no lo supuesto</a:t>
            </a:r>
            <a:endParaRPr lang="en-US" sz="1700" dirty="0"/>
          </a:p>
        </p:txBody>
      </p:sp>
      <p:sp>
        <p:nvSpPr>
          <p:cNvPr id="19" name="Text 12"/>
          <p:cNvSpPr txBox="1"/>
          <p:nvPr/>
        </p:nvSpPr>
        <p:spPr>
          <a:xfrm>
            <a:off x="1417320" y="4992624"/>
            <a:ext cx="6766560" cy="713232"/>
          </a:xfrm>
          <a:prstGeom prst="rect">
            <a:avLst/>
          </a:prstGeom>
          <a:noFill/>
          <a:ln/>
        </p:spPr>
        <p:txBody>
          <a:bodyPr wrap="square" lIns="0" tIns="0" rIns="0" bIns="0" rtlCol="0" anchor="t"/>
          <a:lstStyle/>
          <a:p>
            <a:pPr indent="0" marL="0">
              <a:buNone/>
            </a:pPr>
            <a:r>
              <a:rPr lang="en-US" sz="1350" dirty="0">
                <a:solidFill>
                  <a:schemeClr val="tx2"/>
                </a:solidFill>
              </a:rPr>
              <a:t>Cada inmersión se registra una sola vez, con evidencia. La decisión la toma la persona autorizada.</a:t>
            </a:r>
            <a:endParaRPr lang="en-US" sz="1350" dirty="0"/>
          </a:p>
        </p:txBody>
      </p:sp>
      <p:sp>
        <p:nvSpPr>
          <p:cNvPr id="20" name="side"/>
          <p:cNvSpPr/>
          <p:nvPr/>
        </p:nvSpPr>
        <p:spPr>
          <a:xfrm>
            <a:off x="8503920" y="1417320"/>
            <a:ext cx="3136392" cy="4526280"/>
          </a:xfrm>
          <a:prstGeom prst="roundRect">
            <a:avLst>
              <a:gd name="adj" fmla="val 4665"/>
            </a:avLst>
          </a:prstGeom>
          <a:solidFill>
            <a:schemeClr val="tx1"/>
          </a:solidFill>
          <a:ln w="12700">
            <a:solidFill>
              <a:schemeClr val="tx1"/>
            </a:solidFill>
            <a:prstDash val="solid"/>
          </a:ln>
          <a:effectLst>
            <a:outerShdw sx="100000" sy="100000" kx="0" ky="0" algn="bl" rotWithShape="0" blurRad="127000" dist="38100" dir="5400000">
              <a:srgbClr val="06202E">
                <a:alpha val="18000"/>
              </a:srgbClr>
            </a:outerShdw>
          </a:effectLst>
        </p:spPr>
      </p:sp>
      <p:sp>
        <p:nvSpPr>
          <p:cNvPr id="21" name="Text 14"/>
          <p:cNvSpPr txBox="1"/>
          <p:nvPr/>
        </p:nvSpPr>
        <p:spPr>
          <a:xfrm>
            <a:off x="8778240" y="1709928"/>
            <a:ext cx="2587752" cy="320040"/>
          </a:xfrm>
          <a:prstGeom prst="rect">
            <a:avLst/>
          </a:prstGeom>
          <a:noFill/>
          <a:ln/>
        </p:spPr>
        <p:txBody>
          <a:bodyPr wrap="square" lIns="0" tIns="0" rIns="0" bIns="0" rtlCol="0" anchor="t"/>
          <a:lstStyle/>
          <a:p>
            <a:pPr indent="0" marL="0">
              <a:buNone/>
            </a:pPr>
            <a:r>
              <a:rPr lang="en-US" sz="1100" b="1" spc="300" kern="0" dirty="0">
                <a:solidFill>
                  <a:schemeClr val="accent2"/>
                </a:solidFill>
              </a:rPr>
              <a:t>CON HONESTIDAD</a:t>
            </a:r>
            <a:endParaRPr lang="en-US" sz="1100" dirty="0"/>
          </a:p>
        </p:txBody>
      </p:sp>
      <p:sp>
        <p:nvSpPr>
          <p:cNvPr id="22" name="Text 15"/>
          <p:cNvSpPr txBox="1"/>
          <p:nvPr/>
        </p:nvSpPr>
        <p:spPr>
          <a:xfrm>
            <a:off x="8778240" y="2075688"/>
            <a:ext cx="2587752" cy="1280160"/>
          </a:xfrm>
          <a:prstGeom prst="rect">
            <a:avLst/>
          </a:prstGeom>
          <a:noFill/>
          <a:ln/>
        </p:spPr>
        <p:txBody>
          <a:bodyPr wrap="square" lIns="0" tIns="0" rIns="0" bIns="0" rtlCol="0" anchor="t"/>
          <a:lstStyle/>
          <a:p>
            <a:pPr indent="0" marL="0">
              <a:buNone/>
            </a:pPr>
            <a:r>
              <a:rPr lang="en-US" sz="2100" b="1" dirty="0">
                <a:solidFill>
                  <a:schemeClr val="bg1"/>
                </a:solidFill>
                <a:latin typeface="Cambria" pitchFamily="34" charset="0"/>
                <a:ea typeface="Cambria" pitchFamily="34" charset="-122"/>
                <a:cs typeface="Cambria" pitchFamily="34" charset="-120"/>
              </a:rPr>
              <a:t>Asistir no es lo mismo que certificar.</a:t>
            </a:r>
            <a:endParaRPr lang="en-US" sz="2100" dirty="0"/>
          </a:p>
        </p:txBody>
      </p:sp>
      <p:sp>
        <p:nvSpPr>
          <p:cNvPr id="23" name="Text 16"/>
          <p:cNvSpPr txBox="1"/>
          <p:nvPr/>
        </p:nvSpPr>
        <p:spPr>
          <a:xfrm>
            <a:off x="8778240" y="3493008"/>
            <a:ext cx="2587752" cy="2240280"/>
          </a:xfrm>
          <a:prstGeom prst="rect">
            <a:avLst/>
          </a:prstGeom>
          <a:noFill/>
          <a:ln/>
        </p:spPr>
        <p:txBody>
          <a:bodyPr wrap="square" lIns="0" tIns="0" rIns="0" bIns="0" rtlCol="0" anchor="t"/>
          <a:lstStyle/>
          <a:p>
            <a:pPr indent="0" marL="0">
              <a:buNone/>
            </a:pPr>
            <a:r>
              <a:rPr lang="en-US" sz="1250" dirty="0">
                <a:solidFill>
                  <a:schemeClr val="accent3"/>
                </a:solidFill>
              </a:rPr>
              <a:t>Puedes terminar el día 3 como Advanced Mindful Diver™ si cumples todos los requisitos. Si algo queda pendiente, saldrás con un plan claro para completarlo.</a:t>
            </a:r>
            <a:endParaRPr lang="en-US" sz="1250" dirty="0"/>
          </a:p>
          <a:p>
            <a:pPr indent="0" marL="0">
              <a:buNone/>
            </a:pPr>
            <a:endParaRPr lang="en-US" sz="1250" dirty="0"/>
          </a:p>
          <a:p>
            <a:pPr indent="0" marL="0">
              <a:buNone/>
            </a:pPr>
            <a:r>
              <a:rPr lang="en-US" sz="1250" dirty="0">
                <a:solidFill>
                  <a:schemeClr val="accent3"/>
                </a:solidFill>
              </a:rPr>
              <a:t>Tu capacidad para pedir apoyo y decidir no continuar también cuenta.</a:t>
            </a:r>
            <a:endParaRPr lang="en-US" sz="12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bg1"/>
                </a:solidFill>
              </a:rPr>
              <a:t>Mi acuerdo de seguridad: puedo pedir, puedo parar</a:t>
            </a:r>
            <a:endParaRPr lang="en-US" sz="3200" dirty="0"/>
          </a:p>
        </p:txBody>
      </p:sp>
      <p:sp>
        <p:nvSpPr>
          <p:cNvPr id="4" name="icon hand"/>
          <p:cNvSpPr/>
          <p:nvPr/>
        </p:nvSpPr>
        <p:spPr>
          <a:xfrm>
            <a:off x="548640" y="1417320"/>
            <a:ext cx="640080" cy="640080"/>
          </a:xfrm>
          <a:prstGeom prst="ellipse">
            <a:avLst/>
          </a:prstGeom>
          <a:solidFill>
            <a:schemeClr val="accent3"/>
          </a:solidFill>
          <a:ln w="12700">
            <a:solidFill>
              <a:schemeClr val="accent3"/>
            </a:solidFill>
            <a:prstDash val="solid"/>
          </a:ln>
        </p:spPr>
      </p:sp>
      <p:pic>
        <p:nvPicPr>
          <p:cNvPr id="5" name="Image 0" descr="/home/claude/mdi/assets/ic_hand_ab.png">    </p:cNvPr>
          <p:cNvPicPr>
            <a:picLocks noChangeAspect="1"/>
          </p:cNvPicPr>
          <p:nvPr/>
        </p:nvPicPr>
        <p:blipFill>
          <a:blip r:embed="rId1"/>
          <a:stretch>
            <a:fillRect/>
          </a:stretch>
        </p:blipFill>
        <p:spPr>
          <a:xfrm>
            <a:off x="702259" y="1570939"/>
            <a:ext cx="332842" cy="332842"/>
          </a:xfrm>
          <a:prstGeom prst="rect">
            <a:avLst/>
          </a:prstGeom>
        </p:spPr>
      </p:pic>
      <p:sp>
        <p:nvSpPr>
          <p:cNvPr id="6" name="Text 2"/>
          <p:cNvSpPr txBox="1"/>
          <p:nvPr/>
        </p:nvSpPr>
        <p:spPr>
          <a:xfrm>
            <a:off x="1417320" y="1399032"/>
            <a:ext cx="10058400" cy="365760"/>
          </a:xfrm>
          <a:prstGeom prst="rect">
            <a:avLst/>
          </a:prstGeom>
          <a:noFill/>
          <a:ln/>
        </p:spPr>
        <p:txBody>
          <a:bodyPr wrap="square" lIns="0" tIns="0" rIns="0" bIns="0" rtlCol="0" anchor="t"/>
          <a:lstStyle/>
          <a:p>
            <a:pPr indent="0" marL="0">
              <a:buNone/>
            </a:pPr>
            <a:r>
              <a:rPr lang="en-US" sz="1700" b="1" dirty="0">
                <a:solidFill>
                  <a:schemeClr val="bg1"/>
                </a:solidFill>
              </a:rPr>
              <a:t>Puedo aplazar, no participar o terminar</a:t>
            </a:r>
            <a:endParaRPr lang="en-US" sz="1700" dirty="0"/>
          </a:p>
        </p:txBody>
      </p:sp>
      <p:sp>
        <p:nvSpPr>
          <p:cNvPr id="7" name="Text 3"/>
          <p:cNvSpPr txBox="1"/>
          <p:nvPr/>
        </p:nvSpPr>
        <p:spPr>
          <a:xfrm>
            <a:off x="1417320" y="1755648"/>
            <a:ext cx="10058400" cy="548640"/>
          </a:xfrm>
          <a:prstGeom prst="rect">
            <a:avLst/>
          </a:prstGeom>
          <a:noFill/>
          <a:ln/>
        </p:spPr>
        <p:txBody>
          <a:bodyPr wrap="square" lIns="0" tIns="0" rIns="0" bIns="0" rtlCol="0" anchor="t"/>
          <a:lstStyle/>
          <a:p>
            <a:pPr indent="0" marL="0">
              <a:buNone/>
            </a:pPr>
            <a:r>
              <a:rPr lang="en-US" sz="1350" dirty="0">
                <a:solidFill>
                  <a:schemeClr val="accent3"/>
                </a:solidFill>
              </a:rPr>
              <a:t>Sin vergüenza y sin tener que justificar una emoción. A quien termina se le dan las gracias.</a:t>
            </a:r>
            <a:endParaRPr lang="en-US" sz="1350" dirty="0"/>
          </a:p>
        </p:txBody>
      </p:sp>
      <p:sp>
        <p:nvSpPr>
          <p:cNvPr id="8" name="icon lungs"/>
          <p:cNvSpPr/>
          <p:nvPr/>
        </p:nvSpPr>
        <p:spPr>
          <a:xfrm>
            <a:off x="548640" y="2331720"/>
            <a:ext cx="640080" cy="640080"/>
          </a:xfrm>
          <a:prstGeom prst="ellipse">
            <a:avLst/>
          </a:prstGeom>
          <a:solidFill>
            <a:schemeClr val="accent3"/>
          </a:solidFill>
          <a:ln w="12700">
            <a:solidFill>
              <a:schemeClr val="accent3"/>
            </a:solidFill>
            <a:prstDash val="solid"/>
          </a:ln>
        </p:spPr>
      </p:sp>
      <p:pic>
        <p:nvPicPr>
          <p:cNvPr id="9" name="Image 1" descr="/home/claude/mdi/assets/ic_lungs_ab.png">    </p:cNvPr>
          <p:cNvPicPr>
            <a:picLocks noChangeAspect="1"/>
          </p:cNvPicPr>
          <p:nvPr/>
        </p:nvPicPr>
        <p:blipFill>
          <a:blip r:embed="rId2"/>
          <a:stretch>
            <a:fillRect/>
          </a:stretch>
        </p:blipFill>
        <p:spPr>
          <a:xfrm>
            <a:off x="702259" y="2485339"/>
            <a:ext cx="332842" cy="332842"/>
          </a:xfrm>
          <a:prstGeom prst="rect">
            <a:avLst/>
          </a:prstGeom>
        </p:spPr>
      </p:pic>
      <p:sp>
        <p:nvSpPr>
          <p:cNvPr id="10" name="Text 5"/>
          <p:cNvSpPr txBox="1"/>
          <p:nvPr/>
        </p:nvSpPr>
        <p:spPr>
          <a:xfrm>
            <a:off x="1417320" y="2313432"/>
            <a:ext cx="10058400" cy="365760"/>
          </a:xfrm>
          <a:prstGeom prst="rect">
            <a:avLst/>
          </a:prstGeom>
          <a:noFill/>
          <a:ln/>
        </p:spPr>
        <p:txBody>
          <a:bodyPr wrap="square" lIns="0" tIns="0" rIns="0" bIns="0" rtlCol="0" anchor="t"/>
          <a:lstStyle/>
          <a:p>
            <a:pPr indent="0" marL="0">
              <a:buNone/>
            </a:pPr>
            <a:r>
              <a:rPr lang="en-US" sz="1700" b="1" dirty="0">
                <a:solidFill>
                  <a:schemeClr val="bg1"/>
                </a:solidFill>
              </a:rPr>
              <a:t>Respiro como aprendí</a:t>
            </a:r>
            <a:endParaRPr lang="en-US" sz="1700" dirty="0"/>
          </a:p>
        </p:txBody>
      </p:sp>
      <p:sp>
        <p:nvSpPr>
          <p:cNvPr id="11" name="Text 6"/>
          <p:cNvSpPr txBox="1"/>
          <p:nvPr/>
        </p:nvSpPr>
        <p:spPr>
          <a:xfrm>
            <a:off x="1417320" y="2670048"/>
            <a:ext cx="10058400" cy="548640"/>
          </a:xfrm>
          <a:prstGeom prst="rect">
            <a:avLst/>
          </a:prstGeom>
          <a:noFill/>
          <a:ln/>
        </p:spPr>
        <p:txBody>
          <a:bodyPr wrap="square" lIns="0" tIns="0" rIns="0" bIns="0" rtlCol="0" anchor="t"/>
          <a:lstStyle/>
          <a:p>
            <a:pPr indent="0" marL="0">
              <a:buNone/>
            </a:pPr>
            <a:r>
              <a:rPr lang="en-US" sz="1350" dirty="0">
                <a:solidFill>
                  <a:schemeClr val="accent3"/>
                </a:solidFill>
              </a:rPr>
              <a:t>Respiración habitual y continua por el regulador. Sin apneas, sin respiración pautada, sin exhalación prolongada, sin objetivo de reducir consumo.</a:t>
            </a:r>
            <a:endParaRPr lang="en-US" sz="1350" dirty="0"/>
          </a:p>
        </p:txBody>
      </p:sp>
      <p:sp>
        <p:nvSpPr>
          <p:cNvPr id="12" name="icon eye"/>
          <p:cNvSpPr/>
          <p:nvPr/>
        </p:nvSpPr>
        <p:spPr>
          <a:xfrm>
            <a:off x="548640" y="3246120"/>
            <a:ext cx="640080" cy="640080"/>
          </a:xfrm>
          <a:prstGeom prst="ellipse">
            <a:avLst/>
          </a:prstGeom>
          <a:solidFill>
            <a:schemeClr val="accent3"/>
          </a:solidFill>
          <a:ln w="12700">
            <a:solidFill>
              <a:schemeClr val="accent3"/>
            </a:solidFill>
            <a:prstDash val="solid"/>
          </a:ln>
        </p:spPr>
      </p:sp>
      <p:pic>
        <p:nvPicPr>
          <p:cNvPr id="13" name="Image 2" descr="/home/claude/mdi/assets/ic_eye_ab.png">    </p:cNvPr>
          <p:cNvPicPr>
            <a:picLocks noChangeAspect="1"/>
          </p:cNvPicPr>
          <p:nvPr/>
        </p:nvPicPr>
        <p:blipFill>
          <a:blip r:embed="rId3"/>
          <a:stretch>
            <a:fillRect/>
          </a:stretch>
        </p:blipFill>
        <p:spPr>
          <a:xfrm>
            <a:off x="702259" y="3399739"/>
            <a:ext cx="332842" cy="332842"/>
          </a:xfrm>
          <a:prstGeom prst="rect">
            <a:avLst/>
          </a:prstGeom>
        </p:spPr>
      </p:pic>
      <p:sp>
        <p:nvSpPr>
          <p:cNvPr id="14" name="Text 8"/>
          <p:cNvSpPr txBox="1"/>
          <p:nvPr/>
        </p:nvSpPr>
        <p:spPr>
          <a:xfrm>
            <a:off x="1417320" y="3227832"/>
            <a:ext cx="10058400" cy="365760"/>
          </a:xfrm>
          <a:prstGeom prst="rect">
            <a:avLst/>
          </a:prstGeom>
          <a:noFill/>
          <a:ln/>
        </p:spPr>
        <p:txBody>
          <a:bodyPr wrap="square" lIns="0" tIns="0" rIns="0" bIns="0" rtlCol="0" anchor="t"/>
          <a:lstStyle/>
          <a:p>
            <a:pPr indent="0" marL="0">
              <a:buNone/>
            </a:pPr>
            <a:r>
              <a:rPr lang="en-US" sz="1700" b="1" dirty="0">
                <a:solidFill>
                  <a:schemeClr val="bg1"/>
                </a:solidFill>
              </a:rPr>
              <a:t>Nada interno bajo el agua</a:t>
            </a:r>
            <a:endParaRPr lang="en-US" sz="1700" dirty="0"/>
          </a:p>
        </p:txBody>
      </p:sp>
      <p:sp>
        <p:nvSpPr>
          <p:cNvPr id="15" name="Text 9"/>
          <p:cNvSpPr txBox="1"/>
          <p:nvPr/>
        </p:nvSpPr>
        <p:spPr>
          <a:xfrm>
            <a:off x="1417320" y="3584448"/>
            <a:ext cx="10058400" cy="548640"/>
          </a:xfrm>
          <a:prstGeom prst="rect">
            <a:avLst/>
          </a:prstGeom>
          <a:noFill/>
          <a:ln/>
        </p:spPr>
        <p:txBody>
          <a:bodyPr wrap="square" lIns="0" tIns="0" rIns="0" bIns="0" rtlCol="0" anchor="t"/>
          <a:lstStyle/>
          <a:p>
            <a:pPr indent="0" marL="0">
              <a:buNone/>
            </a:pPr>
            <a:r>
              <a:rPr lang="en-US" sz="1350" dirty="0">
                <a:solidFill>
                  <a:schemeClr val="accent3"/>
                </a:solidFill>
              </a:rPr>
              <a:t>No cierro los ojos ni hago ejercicios internos. Descensos, ascensos, gas y tareas críticas siempre van primero.</a:t>
            </a:r>
            <a:endParaRPr lang="en-US" sz="1350" dirty="0"/>
          </a:p>
        </p:txBody>
      </p:sp>
      <p:sp>
        <p:nvSpPr>
          <p:cNvPr id="16" name="icon anchor"/>
          <p:cNvSpPr/>
          <p:nvPr/>
        </p:nvSpPr>
        <p:spPr>
          <a:xfrm>
            <a:off x="548640" y="4160520"/>
            <a:ext cx="640080" cy="640080"/>
          </a:xfrm>
          <a:prstGeom prst="ellipse">
            <a:avLst/>
          </a:prstGeom>
          <a:solidFill>
            <a:schemeClr val="accent3"/>
          </a:solidFill>
          <a:ln w="12700">
            <a:solidFill>
              <a:schemeClr val="accent3"/>
            </a:solidFill>
            <a:prstDash val="solid"/>
          </a:ln>
        </p:spPr>
      </p:sp>
      <p:pic>
        <p:nvPicPr>
          <p:cNvPr id="17" name="Image 3" descr="/home/claude/mdi/assets/ic_anchor_ab.png">    </p:cNvPr>
          <p:cNvPicPr>
            <a:picLocks noChangeAspect="1"/>
          </p:cNvPicPr>
          <p:nvPr/>
        </p:nvPicPr>
        <p:blipFill>
          <a:blip r:embed="rId4"/>
          <a:stretch>
            <a:fillRect/>
          </a:stretch>
        </p:blipFill>
        <p:spPr>
          <a:xfrm>
            <a:off x="702259" y="4314139"/>
            <a:ext cx="332842" cy="332842"/>
          </a:xfrm>
          <a:prstGeom prst="rect">
            <a:avLst/>
          </a:prstGeom>
        </p:spPr>
      </p:pic>
      <p:sp>
        <p:nvSpPr>
          <p:cNvPr id="18" name="Text 11"/>
          <p:cNvSpPr txBox="1"/>
          <p:nvPr/>
        </p:nvSpPr>
        <p:spPr>
          <a:xfrm>
            <a:off x="1417320" y="4142232"/>
            <a:ext cx="10058400" cy="365760"/>
          </a:xfrm>
          <a:prstGeom prst="rect">
            <a:avLst/>
          </a:prstGeom>
          <a:noFill/>
          <a:ln/>
        </p:spPr>
        <p:txBody>
          <a:bodyPr wrap="square" lIns="0" tIns="0" rIns="0" bIns="0" rtlCol="0" anchor="t"/>
          <a:lstStyle/>
          <a:p>
            <a:pPr indent="0" marL="0">
              <a:buNone/>
            </a:pPr>
            <a:r>
              <a:rPr lang="en-US" sz="1700" b="1" dirty="0">
                <a:solidFill>
                  <a:schemeClr val="bg1"/>
                </a:solidFill>
              </a:rPr>
              <a:t>El plan del centro manda</a:t>
            </a:r>
            <a:endParaRPr lang="en-US" sz="1700" dirty="0"/>
          </a:p>
        </p:txBody>
      </p:sp>
      <p:sp>
        <p:nvSpPr>
          <p:cNvPr id="19" name="Text 12"/>
          <p:cNvSpPr txBox="1"/>
          <p:nvPr/>
        </p:nvSpPr>
        <p:spPr>
          <a:xfrm>
            <a:off x="1417320" y="4498848"/>
            <a:ext cx="10058400" cy="548640"/>
          </a:xfrm>
          <a:prstGeom prst="rect">
            <a:avLst/>
          </a:prstGeom>
          <a:noFill/>
          <a:ln/>
        </p:spPr>
        <p:txBody>
          <a:bodyPr wrap="square" lIns="0" tIns="0" rIns="0" bIns="0" rtlCol="0" anchor="t"/>
          <a:lstStyle/>
          <a:p>
            <a:pPr indent="0" marL="0">
              <a:buNone/>
            </a:pPr>
            <a:r>
              <a:rPr lang="en-US" sz="1350" dirty="0">
                <a:solidFill>
                  <a:schemeClr val="accent3"/>
                </a:solidFill>
              </a:rPr>
              <a:t>Lugar, profundidad, gas, pareja, retorno, ascenso y salida. Las señales son las de mi agencia: no se inventan gestos.</a:t>
            </a:r>
            <a:endParaRPr lang="en-US" sz="1350" dirty="0"/>
          </a:p>
        </p:txBody>
      </p:sp>
      <p:sp>
        <p:nvSpPr>
          <p:cNvPr id="20" name="icon heart"/>
          <p:cNvSpPr/>
          <p:nvPr/>
        </p:nvSpPr>
        <p:spPr>
          <a:xfrm>
            <a:off x="548640" y="5074920"/>
            <a:ext cx="640080" cy="640080"/>
          </a:xfrm>
          <a:prstGeom prst="ellipse">
            <a:avLst/>
          </a:prstGeom>
          <a:solidFill>
            <a:schemeClr val="accent3"/>
          </a:solidFill>
          <a:ln w="12700">
            <a:solidFill>
              <a:schemeClr val="accent3"/>
            </a:solidFill>
            <a:prstDash val="solid"/>
          </a:ln>
        </p:spPr>
      </p:sp>
      <p:pic>
        <p:nvPicPr>
          <p:cNvPr id="21" name="Image 4" descr="/home/claude/mdi/assets/ic_heart_ab.png">    </p:cNvPr>
          <p:cNvPicPr>
            <a:picLocks noChangeAspect="1"/>
          </p:cNvPicPr>
          <p:nvPr/>
        </p:nvPicPr>
        <p:blipFill>
          <a:blip r:embed="rId5"/>
          <a:stretch>
            <a:fillRect/>
          </a:stretch>
        </p:blipFill>
        <p:spPr>
          <a:xfrm>
            <a:off x="702259" y="5228539"/>
            <a:ext cx="332842" cy="332842"/>
          </a:xfrm>
          <a:prstGeom prst="rect">
            <a:avLst/>
          </a:prstGeom>
        </p:spPr>
      </p:pic>
      <p:sp>
        <p:nvSpPr>
          <p:cNvPr id="22" name="Text 14"/>
          <p:cNvSpPr txBox="1"/>
          <p:nvPr/>
        </p:nvSpPr>
        <p:spPr>
          <a:xfrm>
            <a:off x="1417320" y="5056632"/>
            <a:ext cx="10058400" cy="365760"/>
          </a:xfrm>
          <a:prstGeom prst="rect">
            <a:avLst/>
          </a:prstGeom>
          <a:noFill/>
          <a:ln/>
        </p:spPr>
        <p:txBody>
          <a:bodyPr wrap="square" lIns="0" tIns="0" rIns="0" bIns="0" rtlCol="0" anchor="t"/>
          <a:lstStyle/>
          <a:p>
            <a:pPr indent="0" marL="0">
              <a:buNone/>
            </a:pPr>
            <a:r>
              <a:rPr lang="en-US" sz="1700" b="1" dirty="0">
                <a:solidFill>
                  <a:schemeClr val="bg1"/>
                </a:solidFill>
              </a:rPr>
              <a:t>Un malestar no es «ansiedad» por defecto</a:t>
            </a:r>
            <a:endParaRPr lang="en-US" sz="1700" dirty="0"/>
          </a:p>
        </p:txBody>
      </p:sp>
      <p:sp>
        <p:nvSpPr>
          <p:cNvPr id="23" name="Text 15"/>
          <p:cNvSpPr txBox="1"/>
          <p:nvPr/>
        </p:nvSpPr>
        <p:spPr>
          <a:xfrm>
            <a:off x="1417320" y="5413248"/>
            <a:ext cx="10058400" cy="548640"/>
          </a:xfrm>
          <a:prstGeom prst="rect">
            <a:avLst/>
          </a:prstGeom>
          <a:noFill/>
          <a:ln/>
        </p:spPr>
        <p:txBody>
          <a:bodyPr wrap="square" lIns="0" tIns="0" rIns="0" bIns="0" rtlCol="0" anchor="t"/>
          <a:lstStyle/>
          <a:p>
            <a:pPr indent="0" marL="0">
              <a:buNone/>
            </a:pPr>
            <a:r>
              <a:rPr lang="en-US" sz="1350" dirty="0">
                <a:solidFill>
                  <a:schemeClr val="accent3"/>
                </a:solidFill>
              </a:rPr>
              <a:t>Si algo físico aparece, se comunica y se atiende según la formación y el plan.</a:t>
            </a:r>
            <a:endParaRPr lang="en-US" sz="13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1463040" y="1600200"/>
            <a:ext cx="1920240" cy="3310128"/>
          </a:xfrm>
          <a:prstGeom prst="rect">
            <a:avLst/>
          </a:prstGeom>
        </p:spPr>
      </p:pic>
      <p:sp>
        <p:nvSpPr>
          <p:cNvPr id="3" name="Text 0"/>
          <p:cNvSpPr txBox="1"/>
          <p:nvPr/>
        </p:nvSpPr>
        <p:spPr>
          <a:xfrm>
            <a:off x="4480560" y="2057400"/>
            <a:ext cx="6858000" cy="365760"/>
          </a:xfrm>
          <a:prstGeom prst="rect">
            <a:avLst/>
          </a:prstGeom>
          <a:noFill/>
          <a:ln/>
        </p:spPr>
        <p:txBody>
          <a:bodyPr wrap="square" lIns="0" tIns="0" rIns="0" bIns="0" rtlCol="0" anchor="t"/>
          <a:lstStyle/>
          <a:p>
            <a:pPr indent="0" marL="0">
              <a:buNone/>
            </a:pPr>
            <a:r>
              <a:rPr lang="en-US" sz="1300" b="1" spc="500" kern="0" dirty="0">
                <a:solidFill>
                  <a:schemeClr val="accent2"/>
                </a:solidFill>
              </a:rPr>
              <a:t>PARTE 1</a:t>
            </a:r>
            <a:endParaRPr lang="en-US" sz="1300" dirty="0"/>
          </a:p>
        </p:txBody>
      </p:sp>
      <p:sp>
        <p:nvSpPr>
          <p:cNvPr id="4" name="Text 1"/>
          <p:cNvSpPr txBox="1"/>
          <p:nvPr/>
        </p:nvSpPr>
        <p:spPr>
          <a:xfrm>
            <a:off x="4480560" y="2423160"/>
            <a:ext cx="7223760" cy="1188720"/>
          </a:xfrm>
          <a:prstGeom prst="rect">
            <a:avLst/>
          </a:prstGeom>
          <a:noFill/>
          <a:ln/>
        </p:spPr>
        <p:txBody>
          <a:bodyPr wrap="square" lIns="0" tIns="0" rIns="0" bIns="0" rtlCol="0" anchor="ctr"/>
          <a:lstStyle/>
          <a:p>
            <a:pPr indent="0" marL="0">
              <a:buNone/>
            </a:pPr>
            <a:r>
              <a:rPr lang="en-US" sz="5000" b="1" dirty="0">
                <a:solidFill>
                  <a:schemeClr val="bg1"/>
                </a:solidFill>
                <a:latin typeface="Cambria" pitchFamily="34" charset="0"/>
                <a:ea typeface="Cambria" pitchFamily="34" charset="-122"/>
                <a:cs typeface="Cambria" pitchFamily="34" charset="-120"/>
              </a:rPr>
              <a:t>Mindfulness</a:t>
            </a:r>
            <a:endParaRPr lang="en-US" sz="5000" dirty="0"/>
          </a:p>
        </p:txBody>
      </p:sp>
      <p:sp>
        <p:nvSpPr>
          <p:cNvPr id="5" name="Text 2"/>
          <p:cNvSpPr txBox="1"/>
          <p:nvPr/>
        </p:nvSpPr>
        <p:spPr>
          <a:xfrm>
            <a:off x="4480560" y="3657600"/>
            <a:ext cx="7132320" cy="914400"/>
          </a:xfrm>
          <a:prstGeom prst="rect">
            <a:avLst/>
          </a:prstGeom>
          <a:noFill/>
          <a:ln/>
        </p:spPr>
        <p:txBody>
          <a:bodyPr wrap="square" lIns="0" tIns="0" rIns="0" bIns="0" rtlCol="0" anchor="t"/>
          <a:lstStyle/>
          <a:p>
            <a:pPr indent="0" marL="0">
              <a:buNone/>
            </a:pPr>
            <a:r>
              <a:rPr lang="en-US" sz="2000" i="1" dirty="0">
                <a:solidFill>
                  <a:schemeClr val="accent3"/>
                </a:solidFill>
                <a:latin typeface="Cambria" pitchFamily="34" charset="0"/>
                <a:ea typeface="Cambria" pitchFamily="34" charset="-122"/>
                <a:cs typeface="Cambria" pitchFamily="34" charset="-120"/>
              </a:rPr>
              <a:t>Qué es. Y qué cambia cuando lo llevas al agua.</a:t>
            </a:r>
            <a:endParaRPr lang="en-US" sz="2000" dirty="0"/>
          </a:p>
        </p:txBody>
      </p:sp>
      <p:sp>
        <p:nvSpPr>
          <p:cNvPr id="6"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Mindfulness: una definición</a:t>
            </a:r>
            <a:endParaRPr lang="en-US" sz="3200" dirty="0"/>
          </a:p>
        </p:txBody>
      </p:sp>
      <p:sp>
        <p:nvSpPr>
          <p:cNvPr id="4" name="def"/>
          <p:cNvSpPr/>
          <p:nvPr/>
        </p:nvSpPr>
        <p:spPr>
          <a:xfrm>
            <a:off x="548640" y="1417320"/>
            <a:ext cx="6675120" cy="2331720"/>
          </a:xfrm>
          <a:prstGeom prst="roundRect">
            <a:avLst>
              <a:gd name="adj" fmla="val 6275"/>
            </a:avLst>
          </a:prstGeom>
          <a:solidFill>
            <a:schemeClr val="tx1"/>
          </a:solidFill>
          <a:ln w="12700">
            <a:solidFill>
              <a:schemeClr val="tx1"/>
            </a:solidFill>
            <a:prstDash val="solid"/>
          </a:ln>
          <a:effectLst>
            <a:outerShdw sx="100000" sy="100000" kx="0" ky="0" algn="bl" rotWithShape="0" blurRad="127000" dist="38100" dir="5400000">
              <a:srgbClr val="06202E">
                <a:alpha val="18000"/>
              </a:srgbClr>
            </a:outerShdw>
          </a:effectLst>
        </p:spPr>
      </p:sp>
      <p:sp>
        <p:nvSpPr>
          <p:cNvPr id="5" name="Text 2"/>
          <p:cNvSpPr txBox="1"/>
          <p:nvPr/>
        </p:nvSpPr>
        <p:spPr>
          <a:xfrm>
            <a:off x="777240" y="1234440"/>
            <a:ext cx="914400" cy="914400"/>
          </a:xfrm>
          <a:prstGeom prst="rect">
            <a:avLst/>
          </a:prstGeom>
          <a:noFill/>
          <a:ln/>
        </p:spPr>
        <p:txBody>
          <a:bodyPr wrap="square" lIns="0" tIns="0" rIns="0" bIns="0" rtlCol="0" anchor="ctr"/>
          <a:lstStyle/>
          <a:p>
            <a:pPr indent="0" marL="0">
              <a:buNone/>
            </a:pPr>
            <a:r>
              <a:rPr lang="en-US" sz="8000" dirty="0">
                <a:solidFill>
                  <a:srgbClr val="E7674A"/>
                </a:solidFill>
                <a:latin typeface="Cambria" pitchFamily="34" charset="0"/>
                <a:ea typeface="Cambria" pitchFamily="34" charset="-122"/>
                <a:cs typeface="Cambria" pitchFamily="34" charset="-120"/>
              </a:rPr>
              <a:t>“</a:t>
            </a:r>
            <a:endParaRPr lang="en-US" sz="8000" dirty="0"/>
          </a:p>
        </p:txBody>
      </p:sp>
      <p:sp>
        <p:nvSpPr>
          <p:cNvPr id="6" name="Text 3"/>
          <p:cNvSpPr txBox="1"/>
          <p:nvPr/>
        </p:nvSpPr>
        <p:spPr>
          <a:xfrm>
            <a:off x="1463040" y="1737360"/>
            <a:ext cx="5486400" cy="1828800"/>
          </a:xfrm>
          <a:prstGeom prst="rect">
            <a:avLst/>
          </a:prstGeom>
          <a:noFill/>
          <a:ln/>
        </p:spPr>
        <p:txBody>
          <a:bodyPr wrap="square" lIns="0" tIns="0" rIns="0" bIns="0" rtlCol="0" anchor="ctr"/>
          <a:lstStyle/>
          <a:p>
            <a:pPr indent="0" marL="0">
              <a:spcBef>
                <a:spcPts val="600"/>
              </a:spcBef>
              <a:buNone/>
            </a:pPr>
            <a:r>
              <a:rPr lang="en-US" sz="2200" i="1" dirty="0">
                <a:solidFill>
                  <a:schemeClr val="bg1"/>
                </a:solidFill>
                <a:latin typeface="Cambria" pitchFamily="34" charset="0"/>
                <a:ea typeface="Cambria" pitchFamily="34" charset="-122"/>
                <a:cs typeface="Cambria" pitchFamily="34" charset="-120"/>
              </a:rPr>
              <a:t>Prestar atención de una manera particular: a propósito, en el momento presente y sin juzgar.</a:t>
            </a:r>
            <a:endParaRPr lang="en-US" sz="2200" dirty="0"/>
          </a:p>
          <a:p>
            <a:pPr indent="0" marL="0">
              <a:spcBef>
                <a:spcPts val="600"/>
              </a:spcBef>
              <a:buNone/>
            </a:pPr>
            <a:r>
              <a:rPr lang="en-US" sz="1300" b="1" dirty="0">
                <a:solidFill>
                  <a:schemeClr val="accent3"/>
                </a:solidFill>
              </a:rPr>
              <a:t>Jon Kabat-Zinn, 1994</a:t>
            </a:r>
            <a:endParaRPr lang="en-US" sz="2200" dirty="0"/>
          </a:p>
        </p:txBody>
      </p:sp>
      <p:sp>
        <p:nvSpPr>
          <p:cNvPr id="7" name="Text 4"/>
          <p:cNvSpPr txBox="1"/>
          <p:nvPr/>
        </p:nvSpPr>
        <p:spPr>
          <a:xfrm>
            <a:off x="548640" y="4023360"/>
            <a:ext cx="6675120" cy="320040"/>
          </a:xfrm>
          <a:prstGeom prst="rect">
            <a:avLst/>
          </a:prstGeom>
          <a:noFill/>
          <a:ln/>
        </p:spPr>
        <p:txBody>
          <a:bodyPr wrap="square" lIns="0" tIns="0" rIns="0" bIns="0" rtlCol="0" anchor="t"/>
          <a:lstStyle/>
          <a:p>
            <a:pPr indent="0" marL="0">
              <a:buNone/>
            </a:pPr>
            <a:r>
              <a:rPr lang="en-US" sz="1200" b="1" spc="300" kern="0" dirty="0">
                <a:solidFill>
                  <a:schemeClr val="accent1"/>
                </a:solidFill>
              </a:rPr>
              <a:t>TRADUCIDO AL AGUA</a:t>
            </a:r>
            <a:endParaRPr lang="en-US" sz="1200" dirty="0"/>
          </a:p>
        </p:txBody>
      </p:sp>
      <p:sp>
        <p:nvSpPr>
          <p:cNvPr id="8" name="Text 5"/>
          <p:cNvSpPr txBox="1"/>
          <p:nvPr/>
        </p:nvSpPr>
        <p:spPr>
          <a:xfrm>
            <a:off x="548640" y="4389120"/>
            <a:ext cx="6675120" cy="1188720"/>
          </a:xfrm>
          <a:prstGeom prst="rect">
            <a:avLst/>
          </a:prstGeom>
          <a:noFill/>
          <a:ln/>
        </p:spPr>
        <p:txBody>
          <a:bodyPr wrap="square" lIns="0" tIns="0" rIns="0" bIns="0" rtlCol="0" anchor="t"/>
          <a:lstStyle/>
          <a:p>
            <a:pPr indent="0" marL="0">
              <a:buNone/>
            </a:pPr>
            <a:r>
              <a:rPr lang="en-US" sz="2100" i="1" dirty="0">
                <a:solidFill>
                  <a:schemeClr val="tx1"/>
                </a:solidFill>
                <a:latin typeface="Cambria" pitchFamily="34" charset="0"/>
                <a:ea typeface="Cambria" pitchFamily="34" charset="-122"/>
                <a:cs typeface="Cambria" pitchFamily="34" charset="-120"/>
              </a:rPr>
              <a:t>Estar donde está tu cuerpo. A diez metros, con este compañero, en esta respiración. No en la siguiente ni en la de ayer.</a:t>
            </a:r>
            <a:endParaRPr lang="en-US" sz="2100" dirty="0"/>
          </a:p>
        </p:txBody>
      </p:sp>
      <p:sp>
        <p:nvSpPr>
          <p:cNvPr id="9" name="Intención"/>
          <p:cNvSpPr/>
          <p:nvPr/>
        </p:nvSpPr>
        <p:spPr>
          <a:xfrm>
            <a:off x="7589520" y="1417320"/>
            <a:ext cx="4069080" cy="1280160"/>
          </a:xfrm>
          <a:prstGeom prst="roundRect">
            <a:avLst>
              <a:gd name="adj" fmla="val 11429"/>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0" name="icon flag"/>
          <p:cNvSpPr/>
          <p:nvPr/>
        </p:nvSpPr>
        <p:spPr>
          <a:xfrm>
            <a:off x="7772400" y="1691640"/>
            <a:ext cx="731520" cy="731520"/>
          </a:xfrm>
          <a:prstGeom prst="ellipse">
            <a:avLst/>
          </a:prstGeom>
          <a:solidFill>
            <a:schemeClr val="accent3"/>
          </a:solidFill>
          <a:ln w="12700">
            <a:solidFill>
              <a:schemeClr val="accent3"/>
            </a:solidFill>
            <a:prstDash val="solid"/>
          </a:ln>
        </p:spPr>
      </p:sp>
      <p:pic>
        <p:nvPicPr>
          <p:cNvPr id="11" name="Image 0" descr="/home/claude/mdi/assets/ic_flag_ab.png">    </p:cNvPr>
          <p:cNvPicPr>
            <a:picLocks noChangeAspect="1"/>
          </p:cNvPicPr>
          <p:nvPr/>
        </p:nvPicPr>
        <p:blipFill>
          <a:blip r:embed="rId1"/>
          <a:stretch>
            <a:fillRect/>
          </a:stretch>
        </p:blipFill>
        <p:spPr>
          <a:xfrm>
            <a:off x="7947965" y="1867205"/>
            <a:ext cx="380390" cy="380390"/>
          </a:xfrm>
          <a:prstGeom prst="rect">
            <a:avLst/>
          </a:prstGeom>
        </p:spPr>
      </p:pic>
      <p:sp>
        <p:nvSpPr>
          <p:cNvPr id="12" name="Text 8"/>
          <p:cNvSpPr txBox="1"/>
          <p:nvPr/>
        </p:nvSpPr>
        <p:spPr>
          <a:xfrm>
            <a:off x="8686800" y="1618488"/>
            <a:ext cx="1737360" cy="365760"/>
          </a:xfrm>
          <a:prstGeom prst="rect">
            <a:avLst/>
          </a:prstGeom>
          <a:noFill/>
          <a:ln/>
        </p:spPr>
        <p:txBody>
          <a:bodyPr wrap="square" lIns="0" tIns="0" rIns="0" bIns="0" rtlCol="0" anchor="t"/>
          <a:lstStyle/>
          <a:p>
            <a:pPr indent="0" marL="0">
              <a:buNone/>
            </a:pPr>
            <a:r>
              <a:rPr lang="en-US" sz="1800" b="1" dirty="0">
                <a:solidFill>
                  <a:schemeClr val="tx1"/>
                </a:solidFill>
              </a:rPr>
              <a:t>Intención</a:t>
            </a:r>
            <a:endParaRPr lang="en-US" sz="1800" dirty="0"/>
          </a:p>
        </p:txBody>
      </p:sp>
      <p:sp>
        <p:nvSpPr>
          <p:cNvPr id="13" name="chip"/>
          <p:cNvSpPr txBox="1"/>
          <p:nvPr/>
        </p:nvSpPr>
        <p:spPr>
          <a:xfrm>
            <a:off x="10332720" y="1636776"/>
            <a:ext cx="1188720" cy="347472"/>
          </a:xfrm>
          <a:prstGeom prst="roundRect">
            <a:avLst>
              <a:gd name="adj" fmla="val 50000"/>
            </a:avLst>
          </a:prstGeom>
          <a:solidFill>
            <a:schemeClr val="accent1"/>
          </a:solidFill>
          <a:ln/>
        </p:spPr>
        <p:txBody>
          <a:bodyPr wrap="square" lIns="0" tIns="0" rIns="0" bIns="0" rtlCol="0" anchor="ctr"/>
          <a:lstStyle/>
          <a:p>
            <a:pPr algn="ctr" indent="0" marL="0">
              <a:buNone/>
            </a:pPr>
            <a:r>
              <a:rPr lang="en-US" sz="1100" b="1" spc="200" kern="0" dirty="0">
                <a:solidFill>
                  <a:schemeClr val="bg1"/>
                </a:solidFill>
              </a:rPr>
              <a:t>ARRIVE</a:t>
            </a:r>
            <a:endParaRPr lang="en-US" sz="1100" dirty="0"/>
          </a:p>
        </p:txBody>
      </p:sp>
      <p:sp>
        <p:nvSpPr>
          <p:cNvPr id="14" name="Text 10"/>
          <p:cNvSpPr txBox="1"/>
          <p:nvPr/>
        </p:nvSpPr>
        <p:spPr>
          <a:xfrm>
            <a:off x="8686800" y="2020824"/>
            <a:ext cx="2834640" cy="640080"/>
          </a:xfrm>
          <a:prstGeom prst="rect">
            <a:avLst/>
          </a:prstGeom>
          <a:noFill/>
          <a:ln/>
        </p:spPr>
        <p:txBody>
          <a:bodyPr wrap="square" lIns="0" tIns="0" rIns="0" bIns="0" rtlCol="0" anchor="t"/>
          <a:lstStyle/>
          <a:p>
            <a:pPr indent="0" marL="0">
              <a:buNone/>
            </a:pPr>
            <a:r>
              <a:rPr lang="en-US" sz="1250" dirty="0">
                <a:solidFill>
                  <a:schemeClr val="tx2"/>
                </a:solidFill>
              </a:rPr>
              <a:t>Por qué entras hoy: una conducta observable.</a:t>
            </a:r>
            <a:endParaRPr lang="en-US" sz="1250" dirty="0"/>
          </a:p>
        </p:txBody>
      </p:sp>
      <p:sp>
        <p:nvSpPr>
          <p:cNvPr id="15" name="Atención"/>
          <p:cNvSpPr/>
          <p:nvPr/>
        </p:nvSpPr>
        <p:spPr>
          <a:xfrm>
            <a:off x="7589520" y="2880360"/>
            <a:ext cx="4069080" cy="1280160"/>
          </a:xfrm>
          <a:prstGeom prst="roundRect">
            <a:avLst>
              <a:gd name="adj" fmla="val 11429"/>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6" name="icon eye"/>
          <p:cNvSpPr/>
          <p:nvPr/>
        </p:nvSpPr>
        <p:spPr>
          <a:xfrm>
            <a:off x="7772400" y="3154680"/>
            <a:ext cx="731520" cy="731520"/>
          </a:xfrm>
          <a:prstGeom prst="ellipse">
            <a:avLst/>
          </a:prstGeom>
          <a:solidFill>
            <a:schemeClr val="accent3"/>
          </a:solidFill>
          <a:ln w="12700">
            <a:solidFill>
              <a:schemeClr val="accent3"/>
            </a:solidFill>
            <a:prstDash val="solid"/>
          </a:ln>
        </p:spPr>
      </p:sp>
      <p:pic>
        <p:nvPicPr>
          <p:cNvPr id="17" name="Image 1" descr="/home/claude/mdi/assets/ic_eye_ab.png">    </p:cNvPr>
          <p:cNvPicPr>
            <a:picLocks noChangeAspect="1"/>
          </p:cNvPicPr>
          <p:nvPr/>
        </p:nvPicPr>
        <p:blipFill>
          <a:blip r:embed="rId2"/>
          <a:stretch>
            <a:fillRect/>
          </a:stretch>
        </p:blipFill>
        <p:spPr>
          <a:xfrm>
            <a:off x="7947965" y="3330245"/>
            <a:ext cx="380390" cy="380390"/>
          </a:xfrm>
          <a:prstGeom prst="rect">
            <a:avLst/>
          </a:prstGeom>
        </p:spPr>
      </p:pic>
      <p:sp>
        <p:nvSpPr>
          <p:cNvPr id="18" name="Text 13"/>
          <p:cNvSpPr txBox="1"/>
          <p:nvPr/>
        </p:nvSpPr>
        <p:spPr>
          <a:xfrm>
            <a:off x="8686800" y="3081528"/>
            <a:ext cx="1737360" cy="365760"/>
          </a:xfrm>
          <a:prstGeom prst="rect">
            <a:avLst/>
          </a:prstGeom>
          <a:noFill/>
          <a:ln/>
        </p:spPr>
        <p:txBody>
          <a:bodyPr wrap="square" lIns="0" tIns="0" rIns="0" bIns="0" rtlCol="0" anchor="t"/>
          <a:lstStyle/>
          <a:p>
            <a:pPr indent="0" marL="0">
              <a:buNone/>
            </a:pPr>
            <a:r>
              <a:rPr lang="en-US" sz="1800" b="1" dirty="0">
                <a:solidFill>
                  <a:schemeClr val="tx1"/>
                </a:solidFill>
              </a:rPr>
              <a:t>Atención</a:t>
            </a:r>
            <a:endParaRPr lang="en-US" sz="1800" dirty="0"/>
          </a:p>
        </p:txBody>
      </p:sp>
      <p:sp>
        <p:nvSpPr>
          <p:cNvPr id="19" name="chip"/>
          <p:cNvSpPr txBox="1"/>
          <p:nvPr/>
        </p:nvSpPr>
        <p:spPr>
          <a:xfrm>
            <a:off x="10332720" y="3099816"/>
            <a:ext cx="1188720" cy="347472"/>
          </a:xfrm>
          <a:prstGeom prst="roundRect">
            <a:avLst>
              <a:gd name="adj" fmla="val 50000"/>
            </a:avLst>
          </a:prstGeom>
          <a:solidFill>
            <a:schemeClr val="accent1"/>
          </a:solidFill>
          <a:ln/>
        </p:spPr>
        <p:txBody>
          <a:bodyPr wrap="square" lIns="0" tIns="0" rIns="0" bIns="0" rtlCol="0" anchor="ctr"/>
          <a:lstStyle/>
          <a:p>
            <a:pPr algn="ctr" indent="0" marL="0">
              <a:buNone/>
            </a:pPr>
            <a:r>
              <a:rPr lang="en-US" sz="1100" b="1" spc="200" kern="0" dirty="0">
                <a:solidFill>
                  <a:schemeClr val="bg1"/>
                </a:solidFill>
              </a:rPr>
              <a:t>5 CANALES</a:t>
            </a:r>
            <a:endParaRPr lang="en-US" sz="1100" dirty="0"/>
          </a:p>
        </p:txBody>
      </p:sp>
      <p:sp>
        <p:nvSpPr>
          <p:cNvPr id="20" name="Text 15"/>
          <p:cNvSpPr txBox="1"/>
          <p:nvPr/>
        </p:nvSpPr>
        <p:spPr>
          <a:xfrm>
            <a:off x="8686800" y="3483864"/>
            <a:ext cx="2834640" cy="640080"/>
          </a:xfrm>
          <a:prstGeom prst="rect">
            <a:avLst/>
          </a:prstGeom>
          <a:noFill/>
          <a:ln/>
        </p:spPr>
        <p:txBody>
          <a:bodyPr wrap="square" lIns="0" tIns="0" rIns="0" bIns="0" rtlCol="0" anchor="t"/>
          <a:lstStyle/>
          <a:p>
            <a:pPr indent="0" marL="0">
              <a:buNone/>
            </a:pPr>
            <a:r>
              <a:rPr lang="en-US" sz="1250" dirty="0">
                <a:solidFill>
                  <a:schemeClr val="tx2"/>
                </a:solidFill>
              </a:rPr>
              <a:t>Dónde está tu mente: yo, gas, compañero, ruta, entorno.</a:t>
            </a:r>
            <a:endParaRPr lang="en-US" sz="1250" dirty="0"/>
          </a:p>
        </p:txBody>
      </p:sp>
      <p:sp>
        <p:nvSpPr>
          <p:cNvPr id="21" name="Actitud"/>
          <p:cNvSpPr/>
          <p:nvPr/>
        </p:nvSpPr>
        <p:spPr>
          <a:xfrm>
            <a:off x="7589520" y="4343400"/>
            <a:ext cx="4069080" cy="1280160"/>
          </a:xfrm>
          <a:prstGeom prst="roundRect">
            <a:avLst>
              <a:gd name="adj" fmla="val 11429"/>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22" name="icon heart"/>
          <p:cNvSpPr/>
          <p:nvPr/>
        </p:nvSpPr>
        <p:spPr>
          <a:xfrm>
            <a:off x="7772400" y="4617720"/>
            <a:ext cx="731520" cy="731520"/>
          </a:xfrm>
          <a:prstGeom prst="ellipse">
            <a:avLst/>
          </a:prstGeom>
          <a:solidFill>
            <a:schemeClr val="accent3"/>
          </a:solidFill>
          <a:ln w="12700">
            <a:solidFill>
              <a:schemeClr val="accent3"/>
            </a:solidFill>
            <a:prstDash val="solid"/>
          </a:ln>
        </p:spPr>
      </p:sp>
      <p:pic>
        <p:nvPicPr>
          <p:cNvPr id="23" name="Image 2" descr="/home/claude/mdi/assets/ic_heart_ab.png">    </p:cNvPr>
          <p:cNvPicPr>
            <a:picLocks noChangeAspect="1"/>
          </p:cNvPicPr>
          <p:nvPr/>
        </p:nvPicPr>
        <p:blipFill>
          <a:blip r:embed="rId3"/>
          <a:stretch>
            <a:fillRect/>
          </a:stretch>
        </p:blipFill>
        <p:spPr>
          <a:xfrm>
            <a:off x="7947965" y="4793285"/>
            <a:ext cx="380390" cy="380390"/>
          </a:xfrm>
          <a:prstGeom prst="rect">
            <a:avLst/>
          </a:prstGeom>
        </p:spPr>
      </p:pic>
      <p:sp>
        <p:nvSpPr>
          <p:cNvPr id="24" name="Text 18"/>
          <p:cNvSpPr txBox="1"/>
          <p:nvPr/>
        </p:nvSpPr>
        <p:spPr>
          <a:xfrm>
            <a:off x="8686800" y="4544568"/>
            <a:ext cx="1737360" cy="365760"/>
          </a:xfrm>
          <a:prstGeom prst="rect">
            <a:avLst/>
          </a:prstGeom>
          <a:noFill/>
          <a:ln/>
        </p:spPr>
        <p:txBody>
          <a:bodyPr wrap="square" lIns="0" tIns="0" rIns="0" bIns="0" rtlCol="0" anchor="t"/>
          <a:lstStyle/>
          <a:p>
            <a:pPr indent="0" marL="0">
              <a:buNone/>
            </a:pPr>
            <a:r>
              <a:rPr lang="en-US" sz="1800" b="1" dirty="0">
                <a:solidFill>
                  <a:schemeClr val="tx1"/>
                </a:solidFill>
              </a:rPr>
              <a:t>Actitud</a:t>
            </a:r>
            <a:endParaRPr lang="en-US" sz="1800" dirty="0"/>
          </a:p>
        </p:txBody>
      </p:sp>
      <p:sp>
        <p:nvSpPr>
          <p:cNvPr id="25" name="chip"/>
          <p:cNvSpPr txBox="1"/>
          <p:nvPr/>
        </p:nvSpPr>
        <p:spPr>
          <a:xfrm>
            <a:off x="10332720" y="4562856"/>
            <a:ext cx="1188720" cy="347472"/>
          </a:xfrm>
          <a:prstGeom prst="roundRect">
            <a:avLst>
              <a:gd name="adj" fmla="val 50000"/>
            </a:avLst>
          </a:prstGeom>
          <a:solidFill>
            <a:schemeClr val="accent1"/>
          </a:solidFill>
          <a:ln/>
        </p:spPr>
        <p:txBody>
          <a:bodyPr wrap="square" lIns="0" tIns="0" rIns="0" bIns="0" rtlCol="0" anchor="ctr"/>
          <a:lstStyle/>
          <a:p>
            <a:pPr algn="ctr" indent="0" marL="0">
              <a:buNone/>
            </a:pPr>
            <a:r>
              <a:rPr lang="en-US" sz="1100" b="1" spc="200" kern="0" dirty="0">
                <a:solidFill>
                  <a:schemeClr val="bg1"/>
                </a:solidFill>
              </a:rPr>
              <a:t>COLORES</a:t>
            </a:r>
            <a:endParaRPr lang="en-US" sz="1100" dirty="0"/>
          </a:p>
        </p:txBody>
      </p:sp>
      <p:sp>
        <p:nvSpPr>
          <p:cNvPr id="26" name="Text 20"/>
          <p:cNvSpPr txBox="1"/>
          <p:nvPr/>
        </p:nvSpPr>
        <p:spPr>
          <a:xfrm>
            <a:off x="8686800" y="4946904"/>
            <a:ext cx="2834640" cy="640080"/>
          </a:xfrm>
          <a:prstGeom prst="rect">
            <a:avLst/>
          </a:prstGeom>
          <a:noFill/>
          <a:ln/>
        </p:spPr>
        <p:txBody>
          <a:bodyPr wrap="square" lIns="0" tIns="0" rIns="0" bIns="0" rtlCol="0" anchor="t"/>
          <a:lstStyle/>
          <a:p>
            <a:pPr indent="0" marL="0">
              <a:buNone/>
            </a:pPr>
            <a:r>
              <a:rPr lang="en-US" sz="1250" dirty="0">
                <a:solidFill>
                  <a:schemeClr val="tx2"/>
                </a:solidFill>
              </a:rPr>
              <a:t>Curiosidad en vez de juicio; decir pronto lo que es verdad.</a:t>
            </a:r>
            <a:endParaRPr lang="en-US" sz="12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Cómo ayuda a bucear</a:t>
            </a:r>
            <a:endParaRPr lang="en-US" sz="3200" dirty="0"/>
          </a:p>
        </p:txBody>
      </p:sp>
      <p:sp>
        <p:nvSpPr>
          <p:cNvPr id="4" name="icon eye"/>
          <p:cNvSpPr/>
          <p:nvPr/>
        </p:nvSpPr>
        <p:spPr>
          <a:xfrm>
            <a:off x="548640" y="1417320"/>
            <a:ext cx="640080" cy="640080"/>
          </a:xfrm>
          <a:prstGeom prst="ellipse">
            <a:avLst/>
          </a:prstGeom>
          <a:solidFill>
            <a:schemeClr val="accent3"/>
          </a:solidFill>
          <a:ln w="12700">
            <a:solidFill>
              <a:schemeClr val="accent3"/>
            </a:solidFill>
            <a:prstDash val="solid"/>
          </a:ln>
        </p:spPr>
      </p:sp>
      <p:pic>
        <p:nvPicPr>
          <p:cNvPr id="5" name="Image 0" descr="/home/claude/mdi/assets/ic_eye_ab.png">    </p:cNvPr>
          <p:cNvPicPr>
            <a:picLocks noChangeAspect="1"/>
          </p:cNvPicPr>
          <p:nvPr/>
        </p:nvPicPr>
        <p:blipFill>
          <a:blip r:embed="rId1"/>
          <a:stretch>
            <a:fillRect/>
          </a:stretch>
        </p:blipFill>
        <p:spPr>
          <a:xfrm>
            <a:off x="702259" y="1570939"/>
            <a:ext cx="332842" cy="332842"/>
          </a:xfrm>
          <a:prstGeom prst="rect">
            <a:avLst/>
          </a:prstGeom>
        </p:spPr>
      </p:pic>
      <p:sp>
        <p:nvSpPr>
          <p:cNvPr id="6" name="Text 2"/>
          <p:cNvSpPr txBox="1"/>
          <p:nvPr/>
        </p:nvSpPr>
        <p:spPr>
          <a:xfrm>
            <a:off x="1417320" y="1399032"/>
            <a:ext cx="6766560" cy="365760"/>
          </a:xfrm>
          <a:prstGeom prst="rect">
            <a:avLst/>
          </a:prstGeom>
          <a:noFill/>
          <a:ln/>
        </p:spPr>
        <p:txBody>
          <a:bodyPr wrap="square" lIns="0" tIns="0" rIns="0" bIns="0" rtlCol="0" anchor="t"/>
          <a:lstStyle/>
          <a:p>
            <a:pPr indent="0" marL="0">
              <a:buNone/>
            </a:pPr>
            <a:r>
              <a:rPr lang="en-US" sz="1700" b="1" dirty="0">
                <a:solidFill>
                  <a:schemeClr val="tx1"/>
                </a:solidFill>
              </a:rPr>
              <a:t>Conciencia situacional</a:t>
            </a:r>
            <a:endParaRPr lang="en-US" sz="1700" dirty="0"/>
          </a:p>
        </p:txBody>
      </p:sp>
      <p:sp>
        <p:nvSpPr>
          <p:cNvPr id="7" name="Text 3"/>
          <p:cNvSpPr txBox="1"/>
          <p:nvPr/>
        </p:nvSpPr>
        <p:spPr>
          <a:xfrm>
            <a:off x="1417320" y="1755648"/>
            <a:ext cx="6766560" cy="548640"/>
          </a:xfrm>
          <a:prstGeom prst="rect">
            <a:avLst/>
          </a:prstGeom>
          <a:noFill/>
          <a:ln/>
        </p:spPr>
        <p:txBody>
          <a:bodyPr wrap="square" lIns="0" tIns="0" rIns="0" bIns="0" rtlCol="0" anchor="t"/>
          <a:lstStyle/>
          <a:p>
            <a:pPr indent="0" marL="0">
              <a:buNone/>
            </a:pPr>
            <a:r>
              <a:rPr lang="en-US" sz="1350" dirty="0">
                <a:solidFill>
                  <a:schemeClr val="tx2"/>
                </a:solidFill>
              </a:rPr>
              <a:t>La que ya practicas —yo, gas, compañero, ruta, entorno— funciona mejor sin túnel: estrecha y después amplia.</a:t>
            </a:r>
            <a:endParaRPr lang="en-US" sz="1350" dirty="0"/>
          </a:p>
        </p:txBody>
      </p:sp>
      <p:sp>
        <p:nvSpPr>
          <p:cNvPr id="8" name="icon anchor"/>
          <p:cNvSpPr/>
          <p:nvPr/>
        </p:nvSpPr>
        <p:spPr>
          <a:xfrm>
            <a:off x="548640" y="2331720"/>
            <a:ext cx="640080" cy="640080"/>
          </a:xfrm>
          <a:prstGeom prst="ellipse">
            <a:avLst/>
          </a:prstGeom>
          <a:solidFill>
            <a:schemeClr val="accent3"/>
          </a:solidFill>
          <a:ln w="12700">
            <a:solidFill>
              <a:schemeClr val="accent3"/>
            </a:solidFill>
            <a:prstDash val="solid"/>
          </a:ln>
        </p:spPr>
      </p:sp>
      <p:pic>
        <p:nvPicPr>
          <p:cNvPr id="9" name="Image 1" descr="/home/claude/mdi/assets/ic_anchor_ab.png">    </p:cNvPr>
          <p:cNvPicPr>
            <a:picLocks noChangeAspect="1"/>
          </p:cNvPicPr>
          <p:nvPr/>
        </p:nvPicPr>
        <p:blipFill>
          <a:blip r:embed="rId2"/>
          <a:stretch>
            <a:fillRect/>
          </a:stretch>
        </p:blipFill>
        <p:spPr>
          <a:xfrm>
            <a:off x="702259" y="2485339"/>
            <a:ext cx="332842" cy="332842"/>
          </a:xfrm>
          <a:prstGeom prst="rect">
            <a:avLst/>
          </a:prstGeom>
        </p:spPr>
      </p:pic>
      <p:sp>
        <p:nvSpPr>
          <p:cNvPr id="10" name="Text 5"/>
          <p:cNvSpPr txBox="1"/>
          <p:nvPr/>
        </p:nvSpPr>
        <p:spPr>
          <a:xfrm>
            <a:off x="1417320" y="2313432"/>
            <a:ext cx="6766560" cy="365760"/>
          </a:xfrm>
          <a:prstGeom prst="rect">
            <a:avLst/>
          </a:prstGeom>
          <a:noFill/>
          <a:ln/>
        </p:spPr>
        <p:txBody>
          <a:bodyPr wrap="square" lIns="0" tIns="0" rIns="0" bIns="0" rtlCol="0" anchor="t"/>
          <a:lstStyle/>
          <a:p>
            <a:pPr indent="0" marL="0">
              <a:buNone/>
            </a:pPr>
            <a:r>
              <a:rPr lang="en-US" sz="1700" b="1" dirty="0">
                <a:solidFill>
                  <a:schemeClr val="tx1"/>
                </a:solidFill>
              </a:rPr>
              <a:t>Flotabilidad fina</a:t>
            </a:r>
            <a:endParaRPr lang="en-US" sz="1700" dirty="0"/>
          </a:p>
        </p:txBody>
      </p:sp>
      <p:sp>
        <p:nvSpPr>
          <p:cNvPr id="11" name="Text 6"/>
          <p:cNvSpPr txBox="1"/>
          <p:nvPr/>
        </p:nvSpPr>
        <p:spPr>
          <a:xfrm>
            <a:off x="1417320" y="2670048"/>
            <a:ext cx="6766560" cy="548640"/>
          </a:xfrm>
          <a:prstGeom prst="rect">
            <a:avLst/>
          </a:prstGeom>
          <a:noFill/>
          <a:ln/>
        </p:spPr>
        <p:txBody>
          <a:bodyPr wrap="square" lIns="0" tIns="0" rIns="0" bIns="0" rtlCol="0" anchor="t"/>
          <a:lstStyle/>
          <a:p>
            <a:pPr indent="0" marL="0">
              <a:buNone/>
            </a:pPr>
            <a:r>
              <a:rPr lang="en-US" sz="1350" dirty="0">
                <a:solidFill>
                  <a:schemeClr val="tx2"/>
                </a:solidFill>
              </a:rPr>
              <a:t>Es atención fina: notas el cambio antes de corregirlo, y corriges con la técnica que ya aprendiste.</a:t>
            </a:r>
            <a:endParaRPr lang="en-US" sz="1350" dirty="0"/>
          </a:p>
        </p:txBody>
      </p:sp>
      <p:sp>
        <p:nvSpPr>
          <p:cNvPr id="12" name="icon users"/>
          <p:cNvSpPr/>
          <p:nvPr/>
        </p:nvSpPr>
        <p:spPr>
          <a:xfrm>
            <a:off x="548640" y="3246120"/>
            <a:ext cx="640080" cy="640080"/>
          </a:xfrm>
          <a:prstGeom prst="ellipse">
            <a:avLst/>
          </a:prstGeom>
          <a:solidFill>
            <a:schemeClr val="accent3"/>
          </a:solidFill>
          <a:ln w="12700">
            <a:solidFill>
              <a:schemeClr val="accent3"/>
            </a:solidFill>
            <a:prstDash val="solid"/>
          </a:ln>
        </p:spPr>
      </p:sp>
      <p:pic>
        <p:nvPicPr>
          <p:cNvPr id="13" name="Image 2" descr="/home/claude/mdi/assets/ic_users_ab.png">    </p:cNvPr>
          <p:cNvPicPr>
            <a:picLocks noChangeAspect="1"/>
          </p:cNvPicPr>
          <p:nvPr/>
        </p:nvPicPr>
        <p:blipFill>
          <a:blip r:embed="rId3"/>
          <a:stretch>
            <a:fillRect/>
          </a:stretch>
        </p:blipFill>
        <p:spPr>
          <a:xfrm>
            <a:off x="702259" y="3399739"/>
            <a:ext cx="332842" cy="332842"/>
          </a:xfrm>
          <a:prstGeom prst="rect">
            <a:avLst/>
          </a:prstGeom>
        </p:spPr>
      </p:pic>
      <p:sp>
        <p:nvSpPr>
          <p:cNvPr id="14" name="Text 8"/>
          <p:cNvSpPr txBox="1"/>
          <p:nvPr/>
        </p:nvSpPr>
        <p:spPr>
          <a:xfrm>
            <a:off x="1417320" y="3227832"/>
            <a:ext cx="6766560" cy="365760"/>
          </a:xfrm>
          <a:prstGeom prst="rect">
            <a:avLst/>
          </a:prstGeom>
          <a:noFill/>
          <a:ln/>
        </p:spPr>
        <p:txBody>
          <a:bodyPr wrap="square" lIns="0" tIns="0" rIns="0" bIns="0" rtlCol="0" anchor="t"/>
          <a:lstStyle/>
          <a:p>
            <a:pPr indent="0" marL="0">
              <a:buNone/>
            </a:pPr>
            <a:r>
              <a:rPr lang="en-US" sz="1700" b="1" dirty="0">
                <a:solidFill>
                  <a:schemeClr val="tx1"/>
                </a:solidFill>
              </a:rPr>
              <a:t>Comunicación temprana</a:t>
            </a:r>
            <a:endParaRPr lang="en-US" sz="1700" dirty="0"/>
          </a:p>
        </p:txBody>
      </p:sp>
      <p:sp>
        <p:nvSpPr>
          <p:cNvPr id="15" name="Text 9"/>
          <p:cNvSpPr txBox="1"/>
          <p:nvPr/>
        </p:nvSpPr>
        <p:spPr>
          <a:xfrm>
            <a:off x="1417320" y="3584448"/>
            <a:ext cx="6766560" cy="548640"/>
          </a:xfrm>
          <a:prstGeom prst="rect">
            <a:avLst/>
          </a:prstGeom>
          <a:noFill/>
          <a:ln/>
        </p:spPr>
        <p:txBody>
          <a:bodyPr wrap="square" lIns="0" tIns="0" rIns="0" bIns="0" rtlCol="0" anchor="t"/>
          <a:lstStyle/>
          <a:p>
            <a:pPr indent="0" marL="0">
              <a:buNone/>
            </a:pPr>
            <a:r>
              <a:rPr lang="en-US" sz="1350" dirty="0">
                <a:solidFill>
                  <a:schemeClr val="tx2"/>
                </a:solidFill>
              </a:rPr>
              <a:t>Lo que notas pronto se dice pronto. Un problema pequeño en superficie no crece bajo el agua.</a:t>
            </a:r>
            <a:endParaRPr lang="en-US" sz="1350" dirty="0"/>
          </a:p>
        </p:txBody>
      </p:sp>
      <p:sp>
        <p:nvSpPr>
          <p:cNvPr id="16" name="icon hand"/>
          <p:cNvSpPr/>
          <p:nvPr/>
        </p:nvSpPr>
        <p:spPr>
          <a:xfrm>
            <a:off x="548640" y="4160520"/>
            <a:ext cx="640080" cy="640080"/>
          </a:xfrm>
          <a:prstGeom prst="ellipse">
            <a:avLst/>
          </a:prstGeom>
          <a:solidFill>
            <a:schemeClr val="accent3"/>
          </a:solidFill>
          <a:ln w="12700">
            <a:solidFill>
              <a:schemeClr val="accent3"/>
            </a:solidFill>
            <a:prstDash val="solid"/>
          </a:ln>
        </p:spPr>
      </p:sp>
      <p:pic>
        <p:nvPicPr>
          <p:cNvPr id="17" name="Image 3" descr="/home/claude/mdi/assets/ic_hand_ab.png">    </p:cNvPr>
          <p:cNvPicPr>
            <a:picLocks noChangeAspect="1"/>
          </p:cNvPicPr>
          <p:nvPr/>
        </p:nvPicPr>
        <p:blipFill>
          <a:blip r:embed="rId4"/>
          <a:stretch>
            <a:fillRect/>
          </a:stretch>
        </p:blipFill>
        <p:spPr>
          <a:xfrm>
            <a:off x="702259" y="4314139"/>
            <a:ext cx="332842" cy="332842"/>
          </a:xfrm>
          <a:prstGeom prst="rect">
            <a:avLst/>
          </a:prstGeom>
        </p:spPr>
      </p:pic>
      <p:sp>
        <p:nvSpPr>
          <p:cNvPr id="18" name="Text 11"/>
          <p:cNvSpPr txBox="1"/>
          <p:nvPr/>
        </p:nvSpPr>
        <p:spPr>
          <a:xfrm>
            <a:off x="1417320" y="4142232"/>
            <a:ext cx="6766560" cy="365760"/>
          </a:xfrm>
          <a:prstGeom prst="rect">
            <a:avLst/>
          </a:prstGeom>
          <a:noFill/>
          <a:ln/>
        </p:spPr>
        <p:txBody>
          <a:bodyPr wrap="square" lIns="0" tIns="0" rIns="0" bIns="0" rtlCol="0" anchor="t"/>
          <a:lstStyle/>
          <a:p>
            <a:pPr indent="0" marL="0">
              <a:buNone/>
            </a:pPr>
            <a:r>
              <a:rPr lang="en-US" sz="1700" b="1" dirty="0">
                <a:solidFill>
                  <a:schemeClr val="tx1"/>
                </a:solidFill>
              </a:rPr>
              <a:t>El miedo como información</a:t>
            </a:r>
            <a:endParaRPr lang="en-US" sz="1700" dirty="0"/>
          </a:p>
        </p:txBody>
      </p:sp>
      <p:sp>
        <p:nvSpPr>
          <p:cNvPr id="19" name="Text 12"/>
          <p:cNvSpPr txBox="1"/>
          <p:nvPr/>
        </p:nvSpPr>
        <p:spPr>
          <a:xfrm>
            <a:off x="1417320" y="4498848"/>
            <a:ext cx="6766560" cy="548640"/>
          </a:xfrm>
          <a:prstGeom prst="rect">
            <a:avLst/>
          </a:prstGeom>
          <a:noFill/>
          <a:ln/>
        </p:spPr>
        <p:txBody>
          <a:bodyPr wrap="square" lIns="0" tIns="0" rIns="0" bIns="0" rtlCol="0" anchor="t"/>
          <a:lstStyle/>
          <a:p>
            <a:pPr indent="0" marL="0">
              <a:buNone/>
            </a:pPr>
            <a:r>
              <a:rPr lang="en-US" sz="1350" dirty="0">
                <a:solidFill>
                  <a:schemeClr val="tx2"/>
                </a:solidFill>
              </a:rPr>
              <a:t>El miedo no es el problema; lo es el miedo sin compañía. Nombrarlo y avisar lo convierte en un dato.</a:t>
            </a:r>
            <a:endParaRPr lang="en-US" sz="1350" dirty="0"/>
          </a:p>
        </p:txBody>
      </p:sp>
      <p:sp>
        <p:nvSpPr>
          <p:cNvPr id="20" name="icon turtle"/>
          <p:cNvSpPr/>
          <p:nvPr/>
        </p:nvSpPr>
        <p:spPr>
          <a:xfrm>
            <a:off x="548640" y="5074920"/>
            <a:ext cx="640080" cy="640080"/>
          </a:xfrm>
          <a:prstGeom prst="ellipse">
            <a:avLst/>
          </a:prstGeom>
          <a:solidFill>
            <a:schemeClr val="accent3"/>
          </a:solidFill>
          <a:ln w="12700">
            <a:solidFill>
              <a:schemeClr val="accent3"/>
            </a:solidFill>
            <a:prstDash val="solid"/>
          </a:ln>
        </p:spPr>
      </p:sp>
      <p:pic>
        <p:nvPicPr>
          <p:cNvPr id="21" name="Image 4" descr="/home/claude/mdi/assets/ic_turtle_ab.png">    </p:cNvPr>
          <p:cNvPicPr>
            <a:picLocks noChangeAspect="1"/>
          </p:cNvPicPr>
          <p:nvPr/>
        </p:nvPicPr>
        <p:blipFill>
          <a:blip r:embed="rId5"/>
          <a:stretch>
            <a:fillRect/>
          </a:stretch>
        </p:blipFill>
        <p:spPr>
          <a:xfrm>
            <a:off x="702259" y="5228539"/>
            <a:ext cx="332842" cy="332842"/>
          </a:xfrm>
          <a:prstGeom prst="rect">
            <a:avLst/>
          </a:prstGeom>
        </p:spPr>
      </p:pic>
      <p:sp>
        <p:nvSpPr>
          <p:cNvPr id="22" name="Text 14"/>
          <p:cNvSpPr txBox="1"/>
          <p:nvPr/>
        </p:nvSpPr>
        <p:spPr>
          <a:xfrm>
            <a:off x="1417320" y="5056632"/>
            <a:ext cx="6766560" cy="365760"/>
          </a:xfrm>
          <a:prstGeom prst="rect">
            <a:avLst/>
          </a:prstGeom>
          <a:noFill/>
          <a:ln/>
        </p:spPr>
        <p:txBody>
          <a:bodyPr wrap="square" lIns="0" tIns="0" rIns="0" bIns="0" rtlCol="0" anchor="t"/>
          <a:lstStyle/>
          <a:p>
            <a:pPr indent="0" marL="0">
              <a:buNone/>
            </a:pPr>
            <a:r>
              <a:rPr lang="en-US" sz="1700" b="1" dirty="0">
                <a:solidFill>
                  <a:schemeClr val="tx1"/>
                </a:solidFill>
              </a:rPr>
              <a:t>El encuentro</a:t>
            </a:r>
            <a:endParaRPr lang="en-US" sz="1700" dirty="0"/>
          </a:p>
        </p:txBody>
      </p:sp>
      <p:sp>
        <p:nvSpPr>
          <p:cNvPr id="23" name="Text 15"/>
          <p:cNvSpPr txBox="1"/>
          <p:nvPr/>
        </p:nvSpPr>
        <p:spPr>
          <a:xfrm>
            <a:off x="1417320" y="5413248"/>
            <a:ext cx="6766560" cy="548640"/>
          </a:xfrm>
          <a:prstGeom prst="rect">
            <a:avLst/>
          </a:prstGeom>
          <a:noFill/>
          <a:ln/>
        </p:spPr>
        <p:txBody>
          <a:bodyPr wrap="square" lIns="0" tIns="0" rIns="0" bIns="0" rtlCol="0" anchor="t"/>
          <a:lstStyle/>
          <a:p>
            <a:pPr indent="0" marL="0">
              <a:buNone/>
            </a:pPr>
            <a:r>
              <a:rPr lang="en-US" sz="1350" dirty="0">
                <a:solidFill>
                  <a:schemeClr val="tx2"/>
                </a:solidFill>
              </a:rPr>
              <a:t>Observar sin interferir: el mero, la nacra, la Posidonia de Cabo de Palos. Estar ahí, no solo pasar por ahí.</a:t>
            </a:r>
            <a:endParaRPr lang="en-US" sz="1350" dirty="0"/>
          </a:p>
        </p:txBody>
      </p:sp>
      <p:sp>
        <p:nvSpPr>
          <p:cNvPr id="24" name="side"/>
          <p:cNvSpPr/>
          <p:nvPr/>
        </p:nvSpPr>
        <p:spPr>
          <a:xfrm>
            <a:off x="8503920" y="1417320"/>
            <a:ext cx="3136392" cy="4526280"/>
          </a:xfrm>
          <a:prstGeom prst="roundRect">
            <a:avLst>
              <a:gd name="adj" fmla="val 4665"/>
            </a:avLst>
          </a:prstGeom>
          <a:solidFill>
            <a:schemeClr val="tx1"/>
          </a:solidFill>
          <a:ln w="12700">
            <a:solidFill>
              <a:schemeClr val="tx1"/>
            </a:solidFill>
            <a:prstDash val="solid"/>
          </a:ln>
          <a:effectLst>
            <a:outerShdw sx="100000" sy="100000" kx="0" ky="0" algn="bl" rotWithShape="0" blurRad="127000" dist="38100" dir="5400000">
              <a:srgbClr val="06202E">
                <a:alpha val="18000"/>
              </a:srgbClr>
            </a:outerShdw>
          </a:effectLst>
        </p:spPr>
      </p:sp>
      <p:sp>
        <p:nvSpPr>
          <p:cNvPr id="25" name="Text 17"/>
          <p:cNvSpPr txBox="1"/>
          <p:nvPr/>
        </p:nvSpPr>
        <p:spPr>
          <a:xfrm>
            <a:off x="8778240" y="1709928"/>
            <a:ext cx="2587752" cy="320040"/>
          </a:xfrm>
          <a:prstGeom prst="rect">
            <a:avLst/>
          </a:prstGeom>
          <a:noFill/>
          <a:ln/>
        </p:spPr>
        <p:txBody>
          <a:bodyPr wrap="square" lIns="0" tIns="0" rIns="0" bIns="0" rtlCol="0" anchor="t"/>
          <a:lstStyle/>
          <a:p>
            <a:pPr indent="0" marL="0">
              <a:buNone/>
            </a:pPr>
            <a:r>
              <a:rPr lang="en-US" sz="1100" b="1" spc="300" kern="0" dirty="0">
                <a:solidFill>
                  <a:schemeClr val="accent2"/>
                </a:solidFill>
              </a:rPr>
              <a:t>LA PRIMERA PRÁCTICA</a:t>
            </a:r>
            <a:endParaRPr lang="en-US" sz="1100" dirty="0"/>
          </a:p>
        </p:txBody>
      </p:sp>
      <p:sp>
        <p:nvSpPr>
          <p:cNvPr id="26" name="Text 18"/>
          <p:cNvSpPr txBox="1"/>
          <p:nvPr/>
        </p:nvSpPr>
        <p:spPr>
          <a:xfrm>
            <a:off x="8778240" y="2075688"/>
            <a:ext cx="2587752" cy="1554480"/>
          </a:xfrm>
          <a:prstGeom prst="rect">
            <a:avLst/>
          </a:prstGeom>
          <a:noFill/>
          <a:ln/>
        </p:spPr>
        <p:txBody>
          <a:bodyPr wrap="square" lIns="0" tIns="0" rIns="0" bIns="0" rtlCol="0" anchor="t"/>
          <a:lstStyle/>
          <a:p>
            <a:pPr indent="0" marL="0">
              <a:buNone/>
            </a:pPr>
            <a:r>
              <a:rPr lang="en-US" sz="2100" b="1" dirty="0">
                <a:solidFill>
                  <a:schemeClr val="bg1"/>
                </a:solidFill>
                <a:latin typeface="Cambria" pitchFamily="34" charset="0"/>
                <a:ea typeface="Cambria" pitchFamily="34" charset="-122"/>
                <a:cs typeface="Cambria" pitchFamily="34" charset="-120"/>
              </a:rPr>
              <a:t>La seguridad es la primera práctica de mindfulness.</a:t>
            </a:r>
            <a:endParaRPr lang="en-US" sz="2100" dirty="0"/>
          </a:p>
        </p:txBody>
      </p:sp>
      <p:sp>
        <p:nvSpPr>
          <p:cNvPr id="27" name="Text 19"/>
          <p:cNvSpPr txBox="1"/>
          <p:nvPr/>
        </p:nvSpPr>
        <p:spPr>
          <a:xfrm>
            <a:off x="8778240" y="3767328"/>
            <a:ext cx="2587752" cy="1965960"/>
          </a:xfrm>
          <a:prstGeom prst="rect">
            <a:avLst/>
          </a:prstGeom>
          <a:noFill/>
          <a:ln/>
        </p:spPr>
        <p:txBody>
          <a:bodyPr wrap="square" lIns="0" tIns="0" rIns="0" bIns="0" rtlCol="0" anchor="t"/>
          <a:lstStyle/>
          <a:p>
            <a:pPr indent="0" marL="0">
              <a:buNone/>
            </a:pPr>
            <a:r>
              <a:rPr lang="en-US" sz="1250" dirty="0">
                <a:solidFill>
                  <a:schemeClr val="accent3"/>
                </a:solidFill>
              </a:rPr>
              <a:t>La atención acompaña a la respiración; no la cambia. En buceo con escafandra se respira de forma habitual y continua, siempre.</a:t>
            </a:r>
            <a:endParaRPr lang="en-US" sz="12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3" name="Text 0"/>
          <p:cNvSpPr txBox="1"/>
          <p:nvPr/>
        </p:nvSpPr>
        <p:spPr>
          <a:xfrm>
            <a:off x="548640" y="1188720"/>
            <a:ext cx="11091672" cy="365760"/>
          </a:xfrm>
          <a:prstGeom prst="rect">
            <a:avLst/>
          </a:prstGeom>
          <a:noFill/>
          <a:ln/>
        </p:spPr>
        <p:txBody>
          <a:bodyPr wrap="square" lIns="0" tIns="0" rIns="0" bIns="0" rtlCol="0" anchor="t"/>
          <a:lstStyle/>
          <a:p>
            <a:pPr algn="ctr" indent="0" marL="0">
              <a:buNone/>
            </a:pPr>
            <a:r>
              <a:rPr lang="en-US" sz="1300" b="1" spc="500" kern="0" dirty="0">
                <a:solidFill>
                  <a:schemeClr val="accent2"/>
                </a:solidFill>
              </a:rPr>
              <a:t>LO QUE EL OCÉANO ENTRENA</a:t>
            </a:r>
            <a:endParaRPr lang="en-US" sz="1300" dirty="0"/>
          </a:p>
        </p:txBody>
      </p:sp>
      <p:sp>
        <p:nvSpPr>
          <p:cNvPr id="4" name="Text 1"/>
          <p:cNvSpPr txBox="1"/>
          <p:nvPr/>
        </p:nvSpPr>
        <p:spPr>
          <a:xfrm>
            <a:off x="914400" y="1737360"/>
            <a:ext cx="10360152" cy="3291840"/>
          </a:xfrm>
          <a:prstGeom prst="rect">
            <a:avLst/>
          </a:prstGeom>
          <a:noFill/>
          <a:ln/>
        </p:spPr>
        <p:txBody>
          <a:bodyPr wrap="square" lIns="0" tIns="0" rIns="0" bIns="0" rtlCol="0" anchor="ctr"/>
          <a:lstStyle/>
          <a:p>
            <a:pPr algn="ctr" indent="0" marL="0">
              <a:buNone/>
            </a:pPr>
            <a:r>
              <a:rPr lang="en-US" sz="4000" b="1" dirty="0">
                <a:solidFill>
                  <a:schemeClr val="bg1"/>
                </a:solidFill>
                <a:latin typeface="Cambria" pitchFamily="34" charset="0"/>
                <a:ea typeface="Cambria" pitchFamily="34" charset="-122"/>
                <a:cs typeface="Cambria" pitchFamily="34" charset="-120"/>
              </a:rPr>
              <a:t>Paz Fundamental:</a:t>
            </a:r>
            <a:endParaRPr lang="en-US" sz="4000" dirty="0"/>
          </a:p>
          <a:p>
            <a:pPr algn="ctr" indent="0" marL="0">
              <a:buNone/>
            </a:pPr>
            <a:r>
              <a:rPr lang="en-US" sz="4000" b="1" dirty="0">
                <a:solidFill>
                  <a:schemeClr val="bg1"/>
                </a:solidFill>
                <a:latin typeface="Cambria" pitchFamily="34" charset="0"/>
                <a:ea typeface="Cambria" pitchFamily="34" charset="-122"/>
                <a:cs typeface="Cambria" pitchFamily="34" charset="-120"/>
              </a:rPr>
              <a:t>regularte cuando</a:t>
            </a:r>
            <a:endParaRPr lang="en-US" sz="4000" dirty="0"/>
          </a:p>
          <a:p>
            <a:pPr algn="ctr" indent="0" marL="0">
              <a:buNone/>
            </a:pPr>
            <a:r>
              <a:rPr lang="en-US" sz="4000" b="1" dirty="0">
                <a:solidFill>
                  <a:schemeClr val="accent3"/>
                </a:solidFill>
                <a:latin typeface="Cambria" pitchFamily="34" charset="0"/>
                <a:ea typeface="Cambria" pitchFamily="34" charset="-122"/>
                <a:cs typeface="Cambria" pitchFamily="34" charset="-120"/>
              </a:rPr>
              <a:t>las condiciones cambian.</a:t>
            </a:r>
            <a:endParaRPr lang="en-US" sz="4000" dirty="0"/>
          </a:p>
        </p:txBody>
      </p:sp>
      <p:sp>
        <p:nvSpPr>
          <p:cNvPr id="5" name="Text 2"/>
          <p:cNvSpPr txBox="1"/>
          <p:nvPr/>
        </p:nvSpPr>
        <p:spPr>
          <a:xfrm>
            <a:off x="548640" y="5257800"/>
            <a:ext cx="11091672" cy="365760"/>
          </a:xfrm>
          <a:prstGeom prst="rect">
            <a:avLst/>
          </a:prstGeom>
          <a:noFill/>
          <a:ln/>
        </p:spPr>
        <p:txBody>
          <a:bodyPr wrap="square" lIns="0" tIns="0" rIns="0" bIns="0" rtlCol="0" anchor="t"/>
          <a:lstStyle/>
          <a:p>
            <a:pPr algn="ctr" indent="0" marL="0">
              <a:buNone/>
            </a:pPr>
            <a:r>
              <a:rPr lang="en-US" sz="1400" i="1" dirty="0">
                <a:solidFill>
                  <a:schemeClr val="accent3"/>
                </a:solidFill>
              </a:rPr>
              <a:t>«La Paz Fundamental no es la ausencia de dolor… es la transmutación de su energía en amor y compasión.» — Luis Miguel Gallardo</a:t>
            </a:r>
            <a:endParaRPr lang="en-US" sz="1400" dirty="0"/>
          </a:p>
        </p:txBody>
      </p:sp>
      <p:sp>
        <p:nvSpPr>
          <p:cNvPr id="6"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Hecho · historia · conducta</a:t>
            </a:r>
            <a:endParaRPr lang="en-US" sz="3200" dirty="0"/>
          </a:p>
        </p:txBody>
      </p:sp>
      <p:sp>
        <p:nvSpPr>
          <p:cNvPr id="4" name="chip"/>
          <p:cNvSpPr txBox="1"/>
          <p:nvPr/>
        </p:nvSpPr>
        <p:spPr>
          <a:xfrm>
            <a:off x="548640" y="1298448"/>
            <a:ext cx="2377440" cy="347472"/>
          </a:xfrm>
          <a:prstGeom prst="roundRect">
            <a:avLst>
              <a:gd name="adj" fmla="val 50000"/>
            </a:avLst>
          </a:prstGeom>
          <a:solidFill>
            <a:schemeClr val="accent1"/>
          </a:solidFill>
          <a:ln/>
        </p:spPr>
        <p:txBody>
          <a:bodyPr wrap="square" lIns="0" tIns="0" rIns="0" bIns="0" rtlCol="0" anchor="ctr"/>
          <a:lstStyle/>
          <a:p>
            <a:pPr algn="ctr" indent="0" marL="0">
              <a:buNone/>
            </a:pPr>
            <a:r>
              <a:rPr lang="en-US" sz="1100" b="1" spc="200" kern="0" dirty="0">
                <a:solidFill>
                  <a:schemeClr val="bg1"/>
                </a:solidFill>
              </a:rPr>
              <a:t>EN PAREJAS · 10 MIN</a:t>
            </a:r>
            <a:endParaRPr lang="en-US" sz="1100" dirty="0"/>
          </a:p>
        </p:txBody>
      </p:sp>
      <p:sp>
        <p:nvSpPr>
          <p:cNvPr id="5" name="dot"/>
          <p:cNvSpPr/>
          <p:nvPr/>
        </p:nvSpPr>
        <p:spPr>
          <a:xfrm>
            <a:off x="548640" y="1920240"/>
            <a:ext cx="530352" cy="530352"/>
          </a:xfrm>
          <a:prstGeom prst="ellipse">
            <a:avLst/>
          </a:prstGeom>
          <a:solidFill>
            <a:schemeClr val="accent2"/>
          </a:solidFill>
          <a:ln w="12700">
            <a:solidFill>
              <a:schemeClr val="accent2"/>
            </a:solidFill>
            <a:prstDash val="solid"/>
          </a:ln>
        </p:spPr>
      </p:sp>
      <p:sp>
        <p:nvSpPr>
          <p:cNvPr id="6" name="Text 3"/>
          <p:cNvSpPr txBox="1"/>
          <p:nvPr/>
        </p:nvSpPr>
        <p:spPr>
          <a:xfrm>
            <a:off x="548640" y="1920240"/>
            <a:ext cx="530352" cy="530352"/>
          </a:xfrm>
          <a:prstGeom prst="rect">
            <a:avLst/>
          </a:prstGeom>
          <a:noFill/>
          <a:ln/>
        </p:spPr>
        <p:txBody>
          <a:bodyPr wrap="square" lIns="0" tIns="0" rIns="0" bIns="0" rtlCol="0" anchor="ctr"/>
          <a:lstStyle/>
          <a:p>
            <a:pPr algn="ctr" indent="0" marL="0">
              <a:buNone/>
            </a:pPr>
            <a:r>
              <a:rPr lang="en-US" sz="1800" b="1" dirty="0">
                <a:solidFill>
                  <a:schemeClr val="bg1"/>
                </a:solidFill>
                <a:latin typeface="Cambria" pitchFamily="34" charset="0"/>
                <a:ea typeface="Cambria" pitchFamily="34" charset="-122"/>
                <a:cs typeface="Cambria" pitchFamily="34" charset="-120"/>
              </a:rPr>
              <a:t>1</a:t>
            </a:r>
            <a:endParaRPr lang="en-US" sz="1800" dirty="0"/>
          </a:p>
        </p:txBody>
      </p:sp>
      <p:sp>
        <p:nvSpPr>
          <p:cNvPr id="7" name="Text 4"/>
          <p:cNvSpPr txBox="1"/>
          <p:nvPr/>
        </p:nvSpPr>
        <p:spPr>
          <a:xfrm>
            <a:off x="1280160" y="1892808"/>
            <a:ext cx="5029200" cy="347472"/>
          </a:xfrm>
          <a:prstGeom prst="rect">
            <a:avLst/>
          </a:prstGeom>
          <a:noFill/>
          <a:ln/>
        </p:spPr>
        <p:txBody>
          <a:bodyPr wrap="square" lIns="0" tIns="0" rIns="0" bIns="0" rtlCol="0" anchor="t"/>
          <a:lstStyle/>
          <a:p>
            <a:pPr indent="0" marL="0">
              <a:buNone/>
            </a:pPr>
            <a:r>
              <a:rPr lang="en-US" sz="1650" b="1" dirty="0">
                <a:solidFill>
                  <a:schemeClr val="tx1"/>
                </a:solidFill>
              </a:rPr>
              <a:t>El hecho</a:t>
            </a:r>
            <a:endParaRPr lang="en-US" sz="1650" dirty="0"/>
          </a:p>
        </p:txBody>
      </p:sp>
      <p:sp>
        <p:nvSpPr>
          <p:cNvPr id="8" name="Text 5"/>
          <p:cNvSpPr txBox="1"/>
          <p:nvPr/>
        </p:nvSpPr>
        <p:spPr>
          <a:xfrm>
            <a:off x="1280160" y="2240280"/>
            <a:ext cx="5029200" cy="566928"/>
          </a:xfrm>
          <a:prstGeom prst="rect">
            <a:avLst/>
          </a:prstGeom>
          <a:noFill/>
          <a:ln/>
        </p:spPr>
        <p:txBody>
          <a:bodyPr wrap="square" lIns="0" tIns="0" rIns="0" bIns="0" rtlCol="0" anchor="t"/>
          <a:lstStyle/>
          <a:p>
            <a:pPr indent="0" marL="0">
              <a:buNone/>
            </a:pPr>
            <a:r>
              <a:rPr lang="en-US" sz="1300" dirty="0">
                <a:solidFill>
                  <a:schemeClr val="tx2"/>
                </a:solidFill>
              </a:rPr>
              <a:t>Lo que grabaría una cámara: «No oí dónde está la salida».</a:t>
            </a:r>
            <a:endParaRPr lang="en-US" sz="1300" dirty="0"/>
          </a:p>
        </p:txBody>
      </p:sp>
      <p:sp>
        <p:nvSpPr>
          <p:cNvPr id="9" name="dot"/>
          <p:cNvSpPr/>
          <p:nvPr/>
        </p:nvSpPr>
        <p:spPr>
          <a:xfrm>
            <a:off x="548640" y="2852928"/>
            <a:ext cx="530352" cy="530352"/>
          </a:xfrm>
          <a:prstGeom prst="ellipse">
            <a:avLst/>
          </a:prstGeom>
          <a:solidFill>
            <a:schemeClr val="accent2"/>
          </a:solidFill>
          <a:ln w="12700">
            <a:solidFill>
              <a:schemeClr val="accent2"/>
            </a:solidFill>
            <a:prstDash val="solid"/>
          </a:ln>
        </p:spPr>
      </p:sp>
      <p:sp>
        <p:nvSpPr>
          <p:cNvPr id="10" name="Text 7"/>
          <p:cNvSpPr txBox="1"/>
          <p:nvPr/>
        </p:nvSpPr>
        <p:spPr>
          <a:xfrm>
            <a:off x="548640" y="2852928"/>
            <a:ext cx="530352" cy="530352"/>
          </a:xfrm>
          <a:prstGeom prst="rect">
            <a:avLst/>
          </a:prstGeom>
          <a:noFill/>
          <a:ln/>
        </p:spPr>
        <p:txBody>
          <a:bodyPr wrap="square" lIns="0" tIns="0" rIns="0" bIns="0" rtlCol="0" anchor="ctr"/>
          <a:lstStyle/>
          <a:p>
            <a:pPr algn="ctr" indent="0" marL="0">
              <a:buNone/>
            </a:pPr>
            <a:r>
              <a:rPr lang="en-US" sz="1800" b="1" dirty="0">
                <a:solidFill>
                  <a:schemeClr val="bg1"/>
                </a:solidFill>
                <a:latin typeface="Cambria" pitchFamily="34" charset="0"/>
                <a:ea typeface="Cambria" pitchFamily="34" charset="-122"/>
                <a:cs typeface="Cambria" pitchFamily="34" charset="-120"/>
              </a:rPr>
              <a:t>2</a:t>
            </a:r>
            <a:endParaRPr lang="en-US" sz="1800" dirty="0"/>
          </a:p>
        </p:txBody>
      </p:sp>
      <p:sp>
        <p:nvSpPr>
          <p:cNvPr id="11" name="Text 8"/>
          <p:cNvSpPr txBox="1"/>
          <p:nvPr/>
        </p:nvSpPr>
        <p:spPr>
          <a:xfrm>
            <a:off x="1280160" y="2825496"/>
            <a:ext cx="5029200" cy="347472"/>
          </a:xfrm>
          <a:prstGeom prst="rect">
            <a:avLst/>
          </a:prstGeom>
          <a:noFill/>
          <a:ln/>
        </p:spPr>
        <p:txBody>
          <a:bodyPr wrap="square" lIns="0" tIns="0" rIns="0" bIns="0" rtlCol="0" anchor="t"/>
          <a:lstStyle/>
          <a:p>
            <a:pPr indent="0" marL="0">
              <a:buNone/>
            </a:pPr>
            <a:r>
              <a:rPr lang="en-US" sz="1650" b="1" dirty="0">
                <a:solidFill>
                  <a:schemeClr val="tx1"/>
                </a:solidFill>
              </a:rPr>
              <a:t>La historia</a:t>
            </a:r>
            <a:endParaRPr lang="en-US" sz="1650" dirty="0"/>
          </a:p>
        </p:txBody>
      </p:sp>
      <p:sp>
        <p:nvSpPr>
          <p:cNvPr id="12" name="Text 9"/>
          <p:cNvSpPr txBox="1"/>
          <p:nvPr/>
        </p:nvSpPr>
        <p:spPr>
          <a:xfrm>
            <a:off x="1280160" y="3172968"/>
            <a:ext cx="5029200" cy="566928"/>
          </a:xfrm>
          <a:prstGeom prst="rect">
            <a:avLst/>
          </a:prstGeom>
          <a:noFill/>
          <a:ln/>
        </p:spPr>
        <p:txBody>
          <a:bodyPr wrap="square" lIns="0" tIns="0" rIns="0" bIns="0" rtlCol="0" anchor="t"/>
          <a:lstStyle/>
          <a:p>
            <a:pPr indent="0" marL="0">
              <a:buNone/>
            </a:pPr>
            <a:r>
              <a:rPr lang="en-US" sz="1300" dirty="0">
                <a:solidFill>
                  <a:schemeClr val="tx2"/>
                </a:solidFill>
              </a:rPr>
              <a:t>Lo que añado: «Seguro que lo voy a hacer mal».</a:t>
            </a:r>
            <a:endParaRPr lang="en-US" sz="1300" dirty="0"/>
          </a:p>
        </p:txBody>
      </p:sp>
      <p:sp>
        <p:nvSpPr>
          <p:cNvPr id="13" name="dot"/>
          <p:cNvSpPr/>
          <p:nvPr/>
        </p:nvSpPr>
        <p:spPr>
          <a:xfrm>
            <a:off x="548640" y="3785616"/>
            <a:ext cx="530352" cy="530352"/>
          </a:xfrm>
          <a:prstGeom prst="ellipse">
            <a:avLst/>
          </a:prstGeom>
          <a:solidFill>
            <a:schemeClr val="accent2"/>
          </a:solidFill>
          <a:ln w="12700">
            <a:solidFill>
              <a:schemeClr val="accent2"/>
            </a:solidFill>
            <a:prstDash val="solid"/>
          </a:ln>
        </p:spPr>
      </p:sp>
      <p:sp>
        <p:nvSpPr>
          <p:cNvPr id="14" name="Text 11"/>
          <p:cNvSpPr txBox="1"/>
          <p:nvPr/>
        </p:nvSpPr>
        <p:spPr>
          <a:xfrm>
            <a:off x="548640" y="3785616"/>
            <a:ext cx="530352" cy="530352"/>
          </a:xfrm>
          <a:prstGeom prst="rect">
            <a:avLst/>
          </a:prstGeom>
          <a:noFill/>
          <a:ln/>
        </p:spPr>
        <p:txBody>
          <a:bodyPr wrap="square" lIns="0" tIns="0" rIns="0" bIns="0" rtlCol="0" anchor="ctr"/>
          <a:lstStyle/>
          <a:p>
            <a:pPr algn="ctr" indent="0" marL="0">
              <a:buNone/>
            </a:pPr>
            <a:r>
              <a:rPr lang="en-US" sz="1800" b="1" dirty="0">
                <a:solidFill>
                  <a:schemeClr val="bg1"/>
                </a:solidFill>
                <a:latin typeface="Cambria" pitchFamily="34" charset="0"/>
                <a:ea typeface="Cambria" pitchFamily="34" charset="-122"/>
                <a:cs typeface="Cambria" pitchFamily="34" charset="-120"/>
              </a:rPr>
              <a:t>3</a:t>
            </a:r>
            <a:endParaRPr lang="en-US" sz="1800" dirty="0"/>
          </a:p>
        </p:txBody>
      </p:sp>
      <p:sp>
        <p:nvSpPr>
          <p:cNvPr id="15" name="Text 12"/>
          <p:cNvSpPr txBox="1"/>
          <p:nvPr/>
        </p:nvSpPr>
        <p:spPr>
          <a:xfrm>
            <a:off x="1280160" y="3758184"/>
            <a:ext cx="5029200" cy="347472"/>
          </a:xfrm>
          <a:prstGeom prst="rect">
            <a:avLst/>
          </a:prstGeom>
          <a:noFill/>
          <a:ln/>
        </p:spPr>
        <p:txBody>
          <a:bodyPr wrap="square" lIns="0" tIns="0" rIns="0" bIns="0" rtlCol="0" anchor="t"/>
          <a:lstStyle/>
          <a:p>
            <a:pPr indent="0" marL="0">
              <a:buNone/>
            </a:pPr>
            <a:r>
              <a:rPr lang="en-US" sz="1650" b="1" dirty="0">
                <a:solidFill>
                  <a:schemeClr val="tx1"/>
                </a:solidFill>
              </a:rPr>
              <a:t>La conducta</a:t>
            </a:r>
            <a:endParaRPr lang="en-US" sz="1650" dirty="0"/>
          </a:p>
        </p:txBody>
      </p:sp>
      <p:sp>
        <p:nvSpPr>
          <p:cNvPr id="16" name="Text 13"/>
          <p:cNvSpPr txBox="1"/>
          <p:nvPr/>
        </p:nvSpPr>
        <p:spPr>
          <a:xfrm>
            <a:off x="1280160" y="4105656"/>
            <a:ext cx="5029200" cy="566928"/>
          </a:xfrm>
          <a:prstGeom prst="rect">
            <a:avLst/>
          </a:prstGeom>
          <a:noFill/>
          <a:ln/>
        </p:spPr>
        <p:txBody>
          <a:bodyPr wrap="square" lIns="0" tIns="0" rIns="0" bIns="0" rtlCol="0" anchor="t"/>
          <a:lstStyle/>
          <a:p>
            <a:pPr indent="0" marL="0">
              <a:buNone/>
            </a:pPr>
            <a:r>
              <a:rPr lang="en-US" sz="1300" dirty="0">
                <a:solidFill>
                  <a:schemeClr val="tx2"/>
                </a:solidFill>
              </a:rPr>
              <a:t>Lo que hago: «Pido al guía que repita la salida y la confirmo».</a:t>
            </a:r>
            <a:endParaRPr lang="en-US" sz="1300" dirty="0"/>
          </a:p>
        </p:txBody>
      </p:sp>
      <p:sp>
        <p:nvSpPr>
          <p:cNvPr id="17" name="dot"/>
          <p:cNvSpPr/>
          <p:nvPr/>
        </p:nvSpPr>
        <p:spPr>
          <a:xfrm>
            <a:off x="548640" y="4718304"/>
            <a:ext cx="530352" cy="530352"/>
          </a:xfrm>
          <a:prstGeom prst="ellipse">
            <a:avLst/>
          </a:prstGeom>
          <a:solidFill>
            <a:schemeClr val="accent2"/>
          </a:solidFill>
          <a:ln w="12700">
            <a:solidFill>
              <a:schemeClr val="accent2"/>
            </a:solidFill>
            <a:prstDash val="solid"/>
          </a:ln>
        </p:spPr>
      </p:sp>
      <p:sp>
        <p:nvSpPr>
          <p:cNvPr id="18" name="Text 15"/>
          <p:cNvSpPr txBox="1"/>
          <p:nvPr/>
        </p:nvSpPr>
        <p:spPr>
          <a:xfrm>
            <a:off x="548640" y="4718304"/>
            <a:ext cx="530352" cy="530352"/>
          </a:xfrm>
          <a:prstGeom prst="rect">
            <a:avLst/>
          </a:prstGeom>
          <a:noFill/>
          <a:ln/>
        </p:spPr>
        <p:txBody>
          <a:bodyPr wrap="square" lIns="0" tIns="0" rIns="0" bIns="0" rtlCol="0" anchor="ctr"/>
          <a:lstStyle/>
          <a:p>
            <a:pPr algn="ctr" indent="0" marL="0">
              <a:buNone/>
            </a:pPr>
            <a:r>
              <a:rPr lang="en-US" sz="1800" b="1" dirty="0">
                <a:solidFill>
                  <a:schemeClr val="bg1"/>
                </a:solidFill>
                <a:latin typeface="Cambria" pitchFamily="34" charset="0"/>
                <a:ea typeface="Cambria" pitchFamily="34" charset="-122"/>
                <a:cs typeface="Cambria" pitchFamily="34" charset="-120"/>
              </a:rPr>
              <a:t>4</a:t>
            </a:r>
            <a:endParaRPr lang="en-US" sz="1800" dirty="0"/>
          </a:p>
        </p:txBody>
      </p:sp>
      <p:sp>
        <p:nvSpPr>
          <p:cNvPr id="19" name="Text 16"/>
          <p:cNvSpPr txBox="1"/>
          <p:nvPr/>
        </p:nvSpPr>
        <p:spPr>
          <a:xfrm>
            <a:off x="1280160" y="4690872"/>
            <a:ext cx="5029200" cy="347472"/>
          </a:xfrm>
          <a:prstGeom prst="rect">
            <a:avLst/>
          </a:prstGeom>
          <a:noFill/>
          <a:ln/>
        </p:spPr>
        <p:txBody>
          <a:bodyPr wrap="square" lIns="0" tIns="0" rIns="0" bIns="0" rtlCol="0" anchor="t"/>
          <a:lstStyle/>
          <a:p>
            <a:pPr indent="0" marL="0">
              <a:buNone/>
            </a:pPr>
            <a:r>
              <a:rPr lang="en-US" sz="1650" b="1" dirty="0">
                <a:solidFill>
                  <a:schemeClr val="tx1"/>
                </a:solidFill>
              </a:rPr>
              <a:t>Vuestro turno</a:t>
            </a:r>
            <a:endParaRPr lang="en-US" sz="1650" dirty="0"/>
          </a:p>
        </p:txBody>
      </p:sp>
      <p:sp>
        <p:nvSpPr>
          <p:cNvPr id="20" name="Text 17"/>
          <p:cNvSpPr txBox="1"/>
          <p:nvPr/>
        </p:nvSpPr>
        <p:spPr>
          <a:xfrm>
            <a:off x="1280160" y="5038344"/>
            <a:ext cx="5029200" cy="566928"/>
          </a:xfrm>
          <a:prstGeom prst="rect">
            <a:avLst/>
          </a:prstGeom>
          <a:noFill/>
          <a:ln/>
        </p:spPr>
        <p:txBody>
          <a:bodyPr wrap="square" lIns="0" tIns="0" rIns="0" bIns="0" rtlCol="0" anchor="t"/>
          <a:lstStyle/>
          <a:p>
            <a:pPr indent="0" marL="0">
              <a:buNone/>
            </a:pPr>
            <a:r>
              <a:rPr lang="en-US" sz="1300" dirty="0">
                <a:solidFill>
                  <a:schemeClr val="tx2"/>
                </a:solidFill>
              </a:rPr>
              <a:t>Elegid un caso de la derecha y separad las tres capas en voz alta.</a:t>
            </a:r>
            <a:endParaRPr lang="en-US" sz="1300" dirty="0"/>
          </a:p>
        </p:txBody>
      </p:sp>
      <p:sp>
        <p:nvSpPr>
          <p:cNvPr id="21" name="cases"/>
          <p:cNvSpPr/>
          <p:nvPr/>
        </p:nvSpPr>
        <p:spPr>
          <a:xfrm>
            <a:off x="6675120" y="1298448"/>
            <a:ext cx="4965192" cy="4709160"/>
          </a:xfrm>
          <a:prstGeom prst="roundRect">
            <a:avLst>
              <a:gd name="adj" fmla="val 3107"/>
            </a:avLst>
          </a:prstGeom>
          <a:solidFill>
            <a:schemeClr val="tx1"/>
          </a:solidFill>
          <a:ln w="12700">
            <a:solidFill>
              <a:schemeClr val="tx1"/>
            </a:solidFill>
            <a:prstDash val="solid"/>
          </a:ln>
          <a:effectLst>
            <a:outerShdw sx="100000" sy="100000" kx="0" ky="0" algn="bl" rotWithShape="0" blurRad="127000" dist="38100" dir="5400000">
              <a:srgbClr val="06202E">
                <a:alpha val="18000"/>
              </a:srgbClr>
            </a:outerShdw>
          </a:effectLst>
        </p:spPr>
      </p:sp>
      <p:sp>
        <p:nvSpPr>
          <p:cNvPr id="22" name="Text 19"/>
          <p:cNvSpPr txBox="1"/>
          <p:nvPr/>
        </p:nvSpPr>
        <p:spPr>
          <a:xfrm>
            <a:off x="6967728" y="1572768"/>
            <a:ext cx="4370832" cy="365760"/>
          </a:xfrm>
          <a:prstGeom prst="rect">
            <a:avLst/>
          </a:prstGeom>
          <a:noFill/>
          <a:ln/>
        </p:spPr>
        <p:txBody>
          <a:bodyPr wrap="square" lIns="0" tIns="0" rIns="0" bIns="0" rtlCol="0" anchor="t"/>
          <a:lstStyle/>
          <a:p>
            <a:pPr indent="0" marL="0">
              <a:buNone/>
            </a:pPr>
            <a:r>
              <a:rPr lang="en-US" sz="1200" b="1" spc="300" kern="0" dirty="0">
                <a:solidFill>
                  <a:schemeClr val="accent2"/>
                </a:solidFill>
              </a:rPr>
              <a:t>TRES CASOS DE BARCO</a:t>
            </a:r>
            <a:endParaRPr lang="en-US" sz="1200" dirty="0"/>
          </a:p>
        </p:txBody>
      </p:sp>
      <p:sp>
        <p:nvSpPr>
          <p:cNvPr id="23" name="Text 20"/>
          <p:cNvSpPr txBox="1"/>
          <p:nvPr/>
        </p:nvSpPr>
        <p:spPr>
          <a:xfrm>
            <a:off x="6967728" y="2057400"/>
            <a:ext cx="4370832" cy="365760"/>
          </a:xfrm>
          <a:prstGeom prst="rect">
            <a:avLst/>
          </a:prstGeom>
          <a:noFill/>
          <a:ln/>
        </p:spPr>
        <p:txBody>
          <a:bodyPr wrap="square" lIns="0" tIns="0" rIns="0" bIns="0" rtlCol="0" anchor="t"/>
          <a:lstStyle/>
          <a:p>
            <a:pPr indent="0" marL="0">
              <a:buNone/>
            </a:pPr>
            <a:r>
              <a:rPr lang="en-US" sz="1500" b="1" dirty="0">
                <a:solidFill>
                  <a:schemeClr val="bg1"/>
                </a:solidFill>
                <a:latin typeface="Cambria" pitchFamily="34" charset="0"/>
                <a:ea typeface="Cambria" pitchFamily="34" charset="-122"/>
                <a:cs typeface="Cambria" pitchFamily="34" charset="-120"/>
              </a:rPr>
              <a:t>Ana, en un barco que se balancea</a:t>
            </a:r>
            <a:endParaRPr lang="en-US" sz="1500" dirty="0"/>
          </a:p>
        </p:txBody>
      </p:sp>
      <p:sp>
        <p:nvSpPr>
          <p:cNvPr id="24" name="Text 21"/>
          <p:cNvSpPr txBox="1"/>
          <p:nvPr/>
        </p:nvSpPr>
        <p:spPr>
          <a:xfrm>
            <a:off x="6967728" y="2423160"/>
            <a:ext cx="4370832" cy="838200"/>
          </a:xfrm>
          <a:prstGeom prst="rect">
            <a:avLst/>
          </a:prstGeom>
          <a:noFill/>
          <a:ln/>
        </p:spPr>
        <p:txBody>
          <a:bodyPr wrap="square" lIns="0" tIns="0" rIns="0" bIns="0" rtlCol="0" anchor="t"/>
          <a:lstStyle/>
          <a:p>
            <a:pPr indent="0" marL="0">
              <a:buNone/>
            </a:pPr>
            <a:r>
              <a:rPr lang="en-US" sz="1250" dirty="0">
                <a:solidFill>
                  <a:schemeClr val="accent3"/>
                </a:solidFill>
              </a:rPr>
              <a:t>El corazón le late deprisa: «¿y si algo sale mal?».</a:t>
            </a:r>
            <a:endParaRPr lang="en-US" sz="1250" dirty="0"/>
          </a:p>
        </p:txBody>
      </p:sp>
      <p:sp>
        <p:nvSpPr>
          <p:cNvPr id="25" name="Text 22"/>
          <p:cNvSpPr txBox="1"/>
          <p:nvPr/>
        </p:nvSpPr>
        <p:spPr>
          <a:xfrm>
            <a:off x="6967728" y="3307080"/>
            <a:ext cx="4370832" cy="365760"/>
          </a:xfrm>
          <a:prstGeom prst="rect">
            <a:avLst/>
          </a:prstGeom>
          <a:noFill/>
          <a:ln/>
        </p:spPr>
        <p:txBody>
          <a:bodyPr wrap="square" lIns="0" tIns="0" rIns="0" bIns="0" rtlCol="0" anchor="t"/>
          <a:lstStyle/>
          <a:p>
            <a:pPr indent="0" marL="0">
              <a:buNone/>
            </a:pPr>
            <a:r>
              <a:rPr lang="en-US" sz="1500" b="1" dirty="0">
                <a:solidFill>
                  <a:schemeClr val="bg1"/>
                </a:solidFill>
                <a:latin typeface="Cambria" pitchFamily="34" charset="0"/>
                <a:ea typeface="Cambria" pitchFamily="34" charset="-122"/>
                <a:cs typeface="Cambria" pitchFamily="34" charset="-120"/>
              </a:rPr>
              <a:t>Jon, el menos experimentado</a:t>
            </a:r>
            <a:endParaRPr lang="en-US" sz="1500" dirty="0"/>
          </a:p>
        </p:txBody>
      </p:sp>
      <p:sp>
        <p:nvSpPr>
          <p:cNvPr id="26" name="Text 23"/>
          <p:cNvSpPr txBox="1"/>
          <p:nvPr/>
        </p:nvSpPr>
        <p:spPr>
          <a:xfrm>
            <a:off x="6967728" y="3672840"/>
            <a:ext cx="4370832" cy="838200"/>
          </a:xfrm>
          <a:prstGeom prst="rect">
            <a:avLst/>
          </a:prstGeom>
          <a:noFill/>
          <a:ln/>
        </p:spPr>
        <p:txBody>
          <a:bodyPr wrap="square" lIns="0" tIns="0" rIns="0" bIns="0" rtlCol="0" anchor="t"/>
          <a:lstStyle/>
          <a:p>
            <a:pPr indent="0" marL="0">
              <a:buNone/>
            </a:pPr>
            <a:r>
              <a:rPr lang="en-US" sz="1250" dirty="0">
                <a:solidFill>
                  <a:schemeClr val="accent3"/>
                </a:solidFill>
              </a:rPr>
              <a:t>No quiere preguntar algo «básico»: no tiene clara la presión de retorno.</a:t>
            </a:r>
            <a:endParaRPr lang="en-US" sz="1250" dirty="0"/>
          </a:p>
        </p:txBody>
      </p:sp>
      <p:sp>
        <p:nvSpPr>
          <p:cNvPr id="27" name="Text 24"/>
          <p:cNvSpPr txBox="1"/>
          <p:nvPr/>
        </p:nvSpPr>
        <p:spPr>
          <a:xfrm>
            <a:off x="6967728" y="4556760"/>
            <a:ext cx="4370832" cy="365760"/>
          </a:xfrm>
          <a:prstGeom prst="rect">
            <a:avLst/>
          </a:prstGeom>
          <a:noFill/>
          <a:ln/>
        </p:spPr>
        <p:txBody>
          <a:bodyPr wrap="square" lIns="0" tIns="0" rIns="0" bIns="0" rtlCol="0" anchor="t"/>
          <a:lstStyle/>
          <a:p>
            <a:pPr indent="0" marL="0">
              <a:buNone/>
            </a:pPr>
            <a:r>
              <a:rPr lang="en-US" sz="1500" b="1" dirty="0">
                <a:solidFill>
                  <a:schemeClr val="bg1"/>
                </a:solidFill>
                <a:latin typeface="Cambria" pitchFamily="34" charset="0"/>
                <a:ea typeface="Cambria" pitchFamily="34" charset="-122"/>
                <a:cs typeface="Cambria" pitchFamily="34" charset="-120"/>
              </a:rPr>
              <a:t>Marta, en la entrada</a:t>
            </a:r>
            <a:endParaRPr lang="en-US" sz="1500" dirty="0"/>
          </a:p>
        </p:txBody>
      </p:sp>
      <p:sp>
        <p:nvSpPr>
          <p:cNvPr id="28" name="Text 25"/>
          <p:cNvSpPr txBox="1"/>
          <p:nvPr/>
        </p:nvSpPr>
        <p:spPr>
          <a:xfrm>
            <a:off x="6967728" y="4922520"/>
            <a:ext cx="4370832" cy="838200"/>
          </a:xfrm>
          <a:prstGeom prst="rect">
            <a:avLst/>
          </a:prstGeom>
          <a:noFill/>
          <a:ln/>
        </p:spPr>
        <p:txBody>
          <a:bodyPr wrap="square" lIns="0" tIns="0" rIns="0" bIns="0" rtlCol="0" anchor="t"/>
          <a:lstStyle/>
          <a:p>
            <a:pPr indent="0" marL="0">
              <a:buNone/>
            </a:pPr>
            <a:r>
              <a:rPr lang="en-US" sz="1250" dirty="0">
                <a:solidFill>
                  <a:schemeClr val="accent3"/>
                </a:solidFill>
              </a:rPr>
              <a:t>La corriente parece más fuerte que en el briefing y el grupo ya está listo.</a:t>
            </a:r>
            <a:endParaRPr lang="en-US" sz="12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3" name="chip"/>
          <p:cNvSpPr txBox="1"/>
          <p:nvPr/>
        </p:nvSpPr>
        <p:spPr>
          <a:xfrm>
            <a:off x="548640" y="548640"/>
            <a:ext cx="3840480"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chemeClr val="tx1"/>
                </a:solidFill>
              </a:rPr>
              <a:t>COMPROBACIÓN 1 · VOTAD CON LA MANO</a:t>
            </a:r>
            <a:endParaRPr lang="en-US" sz="1100" dirty="0"/>
          </a:p>
        </p:txBody>
      </p:sp>
      <p:sp>
        <p:nvSpPr>
          <p:cNvPr id="4" name="Text 1"/>
          <p:cNvSpPr txBox="1"/>
          <p:nvPr/>
        </p:nvSpPr>
        <p:spPr>
          <a:xfrm>
            <a:off x="548640" y="1097280"/>
            <a:ext cx="11091672" cy="1371600"/>
          </a:xfrm>
          <a:prstGeom prst="rect">
            <a:avLst/>
          </a:prstGeom>
          <a:noFill/>
          <a:ln/>
        </p:spPr>
        <p:txBody>
          <a:bodyPr wrap="square" lIns="0" tIns="0" rIns="0" bIns="0" rtlCol="0" anchor="ctr"/>
          <a:lstStyle/>
          <a:p>
            <a:pPr indent="0" marL="0">
              <a:buNone/>
            </a:pPr>
            <a:r>
              <a:rPr lang="en-US" sz="2800" b="1" dirty="0">
                <a:solidFill>
                  <a:schemeClr val="bg1"/>
                </a:solidFill>
                <a:latin typeface="Cambria" pitchFamily="34" charset="0"/>
                <a:ea typeface="Cambria" pitchFamily="34" charset="-122"/>
                <a:cs typeface="Cambria" pitchFamily="34" charset="-120"/>
              </a:rPr>
              <a:t>«No oí el punto de salida en el briefing.» ¿Qué respuesta es una conducta útil?</a:t>
            </a:r>
            <a:endParaRPr lang="en-US" sz="2800" dirty="0"/>
          </a:p>
        </p:txBody>
      </p:sp>
      <p:sp>
        <p:nvSpPr>
          <p:cNvPr id="5" name="card"/>
          <p:cNvSpPr/>
          <p:nvPr/>
        </p:nvSpPr>
        <p:spPr>
          <a:xfrm>
            <a:off x="548640" y="2697480"/>
            <a:ext cx="11091672" cy="868680"/>
          </a:xfrm>
          <a:prstGeom prst="roundRect">
            <a:avLst>
              <a:gd name="adj" fmla="val 16842"/>
            </a:avLst>
          </a:prstGeom>
          <a:solidFill>
            <a:schemeClr val="tx2">
              <a:alpha val="85000"/>
            </a:schemeClr>
          </a:solidFill>
          <a:ln w="12700">
            <a:solidFill>
              <a:schemeClr val="accent1"/>
            </a:solidFill>
            <a:prstDash val="solid"/>
          </a:ln>
        </p:spPr>
      </p:sp>
      <p:sp>
        <p:nvSpPr>
          <p:cNvPr id="6" name="dot"/>
          <p:cNvSpPr/>
          <p:nvPr/>
        </p:nvSpPr>
        <p:spPr>
          <a:xfrm>
            <a:off x="749808" y="2852928"/>
            <a:ext cx="548640" cy="548640"/>
          </a:xfrm>
          <a:prstGeom prst="ellipse">
            <a:avLst/>
          </a:prstGeom>
          <a:solidFill>
            <a:schemeClr val="accent1"/>
          </a:solidFill>
          <a:ln w="12700">
            <a:solidFill>
              <a:schemeClr val="accent1"/>
            </a:solidFill>
            <a:prstDash val="solid"/>
          </a:ln>
        </p:spPr>
      </p:sp>
      <p:sp>
        <p:nvSpPr>
          <p:cNvPr id="7" name="Text 4"/>
          <p:cNvSpPr txBox="1"/>
          <p:nvPr/>
        </p:nvSpPr>
        <p:spPr>
          <a:xfrm>
            <a:off x="749808" y="2852928"/>
            <a:ext cx="548640" cy="548640"/>
          </a:xfrm>
          <a:prstGeom prst="rect">
            <a:avLst/>
          </a:prstGeom>
          <a:noFill/>
          <a:ln/>
        </p:spPr>
        <p:txBody>
          <a:bodyPr wrap="square" lIns="0" tIns="0" rIns="0" bIns="0" rtlCol="0" anchor="ctr"/>
          <a:lstStyle/>
          <a:p>
            <a:pPr algn="ctr" indent="0" marL="0">
              <a:buNone/>
            </a:pPr>
            <a:r>
              <a:rPr lang="en-US" sz="1800" b="1" dirty="0">
                <a:solidFill>
                  <a:schemeClr val="bg1"/>
                </a:solidFill>
                <a:latin typeface="Cambria" pitchFamily="34" charset="0"/>
                <a:ea typeface="Cambria" pitchFamily="34" charset="-122"/>
                <a:cs typeface="Cambria" pitchFamily="34" charset="-120"/>
              </a:rPr>
              <a:t>A</a:t>
            </a:r>
            <a:endParaRPr lang="en-US" sz="1800" dirty="0"/>
          </a:p>
        </p:txBody>
      </p:sp>
      <p:sp>
        <p:nvSpPr>
          <p:cNvPr id="8" name="Text 5"/>
          <p:cNvSpPr txBox="1"/>
          <p:nvPr/>
        </p:nvSpPr>
        <p:spPr>
          <a:xfrm>
            <a:off x="1508760" y="2697480"/>
            <a:ext cx="9902952" cy="868680"/>
          </a:xfrm>
          <a:prstGeom prst="rect">
            <a:avLst/>
          </a:prstGeom>
          <a:noFill/>
          <a:ln/>
        </p:spPr>
        <p:txBody>
          <a:bodyPr wrap="square" lIns="0" tIns="0" rIns="0" bIns="0" rtlCol="0" anchor="ctr"/>
          <a:lstStyle/>
          <a:p>
            <a:pPr indent="0" marL="0">
              <a:buNone/>
            </a:pPr>
            <a:r>
              <a:rPr lang="en-US" sz="1800" dirty="0">
                <a:solidFill>
                  <a:schemeClr val="bg1"/>
                </a:solidFill>
              </a:rPr>
              <a:t>«Siempre lo hago todo mal.»</a:t>
            </a:r>
            <a:endParaRPr lang="en-US" sz="1800" dirty="0"/>
          </a:p>
        </p:txBody>
      </p:sp>
      <p:sp>
        <p:nvSpPr>
          <p:cNvPr id="9" name="card"/>
          <p:cNvSpPr/>
          <p:nvPr/>
        </p:nvSpPr>
        <p:spPr>
          <a:xfrm>
            <a:off x="548640" y="3721608"/>
            <a:ext cx="11091672" cy="868680"/>
          </a:xfrm>
          <a:prstGeom prst="roundRect">
            <a:avLst>
              <a:gd name="adj" fmla="val 16842"/>
            </a:avLst>
          </a:prstGeom>
          <a:solidFill>
            <a:schemeClr val="tx2">
              <a:alpha val="85000"/>
            </a:schemeClr>
          </a:solidFill>
          <a:ln w="12700">
            <a:solidFill>
              <a:schemeClr val="accent1"/>
            </a:solidFill>
            <a:prstDash val="solid"/>
          </a:ln>
        </p:spPr>
      </p:sp>
      <p:sp>
        <p:nvSpPr>
          <p:cNvPr id="10" name="dot"/>
          <p:cNvSpPr/>
          <p:nvPr/>
        </p:nvSpPr>
        <p:spPr>
          <a:xfrm>
            <a:off x="749808" y="3877056"/>
            <a:ext cx="548640" cy="548640"/>
          </a:xfrm>
          <a:prstGeom prst="ellipse">
            <a:avLst/>
          </a:prstGeom>
          <a:solidFill>
            <a:schemeClr val="accent1"/>
          </a:solidFill>
          <a:ln w="12700">
            <a:solidFill>
              <a:schemeClr val="accent1"/>
            </a:solidFill>
            <a:prstDash val="solid"/>
          </a:ln>
        </p:spPr>
      </p:sp>
      <p:sp>
        <p:nvSpPr>
          <p:cNvPr id="11" name="Text 8"/>
          <p:cNvSpPr txBox="1"/>
          <p:nvPr/>
        </p:nvSpPr>
        <p:spPr>
          <a:xfrm>
            <a:off x="749808" y="3877056"/>
            <a:ext cx="548640" cy="548640"/>
          </a:xfrm>
          <a:prstGeom prst="rect">
            <a:avLst/>
          </a:prstGeom>
          <a:noFill/>
          <a:ln/>
        </p:spPr>
        <p:txBody>
          <a:bodyPr wrap="square" lIns="0" tIns="0" rIns="0" bIns="0" rtlCol="0" anchor="ctr"/>
          <a:lstStyle/>
          <a:p>
            <a:pPr algn="ctr" indent="0" marL="0">
              <a:buNone/>
            </a:pPr>
            <a:r>
              <a:rPr lang="en-US" sz="1800" b="1" dirty="0">
                <a:solidFill>
                  <a:schemeClr val="bg1"/>
                </a:solidFill>
                <a:latin typeface="Cambria" pitchFamily="34" charset="0"/>
                <a:ea typeface="Cambria" pitchFamily="34" charset="-122"/>
                <a:cs typeface="Cambria" pitchFamily="34" charset="-120"/>
              </a:rPr>
              <a:t>B</a:t>
            </a:r>
            <a:endParaRPr lang="en-US" sz="1800" dirty="0"/>
          </a:p>
        </p:txBody>
      </p:sp>
      <p:sp>
        <p:nvSpPr>
          <p:cNvPr id="12" name="Text 9"/>
          <p:cNvSpPr txBox="1"/>
          <p:nvPr/>
        </p:nvSpPr>
        <p:spPr>
          <a:xfrm>
            <a:off x="1508760" y="3721608"/>
            <a:ext cx="9902952" cy="868680"/>
          </a:xfrm>
          <a:prstGeom prst="rect">
            <a:avLst/>
          </a:prstGeom>
          <a:noFill/>
          <a:ln/>
        </p:spPr>
        <p:txBody>
          <a:bodyPr wrap="square" lIns="0" tIns="0" rIns="0" bIns="0" rtlCol="0" anchor="ctr"/>
          <a:lstStyle/>
          <a:p>
            <a:pPr indent="0" marL="0">
              <a:buNone/>
            </a:pPr>
            <a:r>
              <a:rPr lang="en-US" sz="1800" dirty="0">
                <a:solidFill>
                  <a:schemeClr val="bg1"/>
                </a:solidFill>
              </a:rPr>
              <a:t>Pedir al guía que repita la salida y confirmarla antes de entrar.</a:t>
            </a:r>
            <a:endParaRPr lang="en-US" sz="1800" dirty="0"/>
          </a:p>
        </p:txBody>
      </p:sp>
      <p:sp>
        <p:nvSpPr>
          <p:cNvPr id="13" name="card"/>
          <p:cNvSpPr/>
          <p:nvPr/>
        </p:nvSpPr>
        <p:spPr>
          <a:xfrm>
            <a:off x="548640" y="4745736"/>
            <a:ext cx="11091672" cy="868680"/>
          </a:xfrm>
          <a:prstGeom prst="roundRect">
            <a:avLst>
              <a:gd name="adj" fmla="val 16842"/>
            </a:avLst>
          </a:prstGeom>
          <a:solidFill>
            <a:schemeClr val="tx2">
              <a:alpha val="85000"/>
            </a:schemeClr>
          </a:solidFill>
          <a:ln w="12700">
            <a:solidFill>
              <a:schemeClr val="accent1"/>
            </a:solidFill>
            <a:prstDash val="solid"/>
          </a:ln>
        </p:spPr>
      </p:sp>
      <p:sp>
        <p:nvSpPr>
          <p:cNvPr id="14" name="dot"/>
          <p:cNvSpPr/>
          <p:nvPr/>
        </p:nvSpPr>
        <p:spPr>
          <a:xfrm>
            <a:off x="749808" y="4901184"/>
            <a:ext cx="548640" cy="548640"/>
          </a:xfrm>
          <a:prstGeom prst="ellipse">
            <a:avLst/>
          </a:prstGeom>
          <a:solidFill>
            <a:schemeClr val="accent1"/>
          </a:solidFill>
          <a:ln w="12700">
            <a:solidFill>
              <a:schemeClr val="accent1"/>
            </a:solidFill>
            <a:prstDash val="solid"/>
          </a:ln>
        </p:spPr>
      </p:sp>
      <p:sp>
        <p:nvSpPr>
          <p:cNvPr id="15" name="Text 12"/>
          <p:cNvSpPr txBox="1"/>
          <p:nvPr/>
        </p:nvSpPr>
        <p:spPr>
          <a:xfrm>
            <a:off x="749808" y="4901184"/>
            <a:ext cx="548640" cy="548640"/>
          </a:xfrm>
          <a:prstGeom prst="rect">
            <a:avLst/>
          </a:prstGeom>
          <a:noFill/>
          <a:ln/>
        </p:spPr>
        <p:txBody>
          <a:bodyPr wrap="square" lIns="0" tIns="0" rIns="0" bIns="0" rtlCol="0" anchor="ctr"/>
          <a:lstStyle/>
          <a:p>
            <a:pPr algn="ctr" indent="0" marL="0">
              <a:buNone/>
            </a:pPr>
            <a:r>
              <a:rPr lang="en-US" sz="1800" b="1" dirty="0">
                <a:solidFill>
                  <a:schemeClr val="bg1"/>
                </a:solidFill>
                <a:latin typeface="Cambria" pitchFamily="34" charset="0"/>
                <a:ea typeface="Cambria" pitchFamily="34" charset="-122"/>
                <a:cs typeface="Cambria" pitchFamily="34" charset="-120"/>
              </a:rPr>
              <a:t>C</a:t>
            </a:r>
            <a:endParaRPr lang="en-US" sz="1800" dirty="0"/>
          </a:p>
        </p:txBody>
      </p:sp>
      <p:sp>
        <p:nvSpPr>
          <p:cNvPr id="16" name="Text 13"/>
          <p:cNvSpPr txBox="1"/>
          <p:nvPr/>
        </p:nvSpPr>
        <p:spPr>
          <a:xfrm>
            <a:off x="1508760" y="4745736"/>
            <a:ext cx="9902952" cy="868680"/>
          </a:xfrm>
          <a:prstGeom prst="rect">
            <a:avLst/>
          </a:prstGeom>
          <a:noFill/>
          <a:ln/>
        </p:spPr>
        <p:txBody>
          <a:bodyPr wrap="square" lIns="0" tIns="0" rIns="0" bIns="0" rtlCol="0" anchor="ctr"/>
          <a:lstStyle/>
          <a:p>
            <a:pPr indent="0" marL="0">
              <a:buNone/>
            </a:pPr>
            <a:r>
              <a:rPr lang="en-US" sz="1800" dirty="0">
                <a:solidFill>
                  <a:schemeClr val="bg1"/>
                </a:solidFill>
              </a:rPr>
              <a:t>Seguir a los demás y esperar que salga bien.</a:t>
            </a:r>
            <a:endParaRPr lang="en-US" sz="1800" dirty="0"/>
          </a:p>
        </p:txBody>
      </p:sp>
      <p:sp>
        <p:nvSpPr>
          <p:cNvPr id="17"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chip"/>
          <p:cNvSpPr txBox="1"/>
          <p:nvPr/>
        </p:nvSpPr>
        <p:spPr>
          <a:xfrm>
            <a:off x="548640" y="548640"/>
            <a:ext cx="3200400" cy="347472"/>
          </a:xfrm>
          <a:prstGeom prst="roundRect">
            <a:avLst>
              <a:gd name="adj" fmla="val 50000"/>
            </a:avLst>
          </a:prstGeom>
          <a:solidFill>
            <a:srgbClr val="2E9E6B"/>
          </a:solidFill>
          <a:ln/>
        </p:spPr>
        <p:txBody>
          <a:bodyPr wrap="square" lIns="0" tIns="0" rIns="0" bIns="0" rtlCol="0" anchor="ctr"/>
          <a:lstStyle/>
          <a:p>
            <a:pPr algn="ctr" indent="0" marL="0">
              <a:buNone/>
            </a:pPr>
            <a:r>
              <a:rPr lang="en-US" sz="1100" b="1" spc="200" kern="0" dirty="0">
                <a:solidFill>
                  <a:schemeClr val="bg1"/>
                </a:solidFill>
              </a:rPr>
              <a:t>COMPROBACIÓN 1 · RESPUESTA</a:t>
            </a:r>
            <a:endParaRPr lang="en-US" sz="1100" dirty="0"/>
          </a:p>
        </p:txBody>
      </p:sp>
      <p:sp>
        <p:nvSpPr>
          <p:cNvPr id="3" name="Text 1"/>
          <p:cNvSpPr txBox="1"/>
          <p:nvPr/>
        </p:nvSpPr>
        <p:spPr>
          <a:xfrm>
            <a:off x="548640" y="1051560"/>
            <a:ext cx="11091672" cy="914400"/>
          </a:xfrm>
          <a:prstGeom prst="rect">
            <a:avLst/>
          </a:prstGeom>
          <a:noFill/>
          <a:ln/>
        </p:spPr>
        <p:txBody>
          <a:bodyPr wrap="square" lIns="0" tIns="0" rIns="0" bIns="0" rtlCol="0" anchor="ctr"/>
          <a:lstStyle/>
          <a:p>
            <a:pPr indent="0" marL="0">
              <a:buNone/>
            </a:pPr>
            <a:r>
              <a:rPr lang="en-US" sz="2100" b="1" dirty="0">
                <a:solidFill>
                  <a:schemeClr val="tx1"/>
                </a:solidFill>
                <a:latin typeface="Cambria" pitchFamily="34" charset="0"/>
                <a:ea typeface="Cambria" pitchFamily="34" charset="-122"/>
                <a:cs typeface="Cambria" pitchFamily="34" charset="-120"/>
              </a:rPr>
              <a:t>«No oí el punto de salida en el briefing.» ¿Qué respuesta es una conducta útil?</a:t>
            </a:r>
            <a:endParaRPr lang="en-US" sz="2100" dirty="0"/>
          </a:p>
        </p:txBody>
      </p:sp>
      <p:sp>
        <p:nvSpPr>
          <p:cNvPr id="4" name="opt"/>
          <p:cNvSpPr/>
          <p:nvPr/>
        </p:nvSpPr>
        <p:spPr>
          <a:xfrm>
            <a:off x="548640" y="2148840"/>
            <a:ext cx="11091672" cy="1115568"/>
          </a:xfrm>
          <a:prstGeom prst="roundRect">
            <a:avLst>
              <a:gd name="adj" fmla="val 13115"/>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5" name="dot"/>
          <p:cNvSpPr/>
          <p:nvPr/>
        </p:nvSpPr>
        <p:spPr>
          <a:xfrm>
            <a:off x="749808" y="2423160"/>
            <a:ext cx="548640" cy="548640"/>
          </a:xfrm>
          <a:prstGeom prst="ellipse">
            <a:avLst/>
          </a:prstGeom>
          <a:solidFill>
            <a:srgbClr val="B8C4C7"/>
          </a:solidFill>
          <a:ln w="12700">
            <a:solidFill>
              <a:srgbClr val="B8C4C7"/>
            </a:solidFill>
            <a:prstDash val="solid"/>
          </a:ln>
        </p:spPr>
      </p:sp>
      <p:sp>
        <p:nvSpPr>
          <p:cNvPr id="6" name="Text 4"/>
          <p:cNvSpPr txBox="1"/>
          <p:nvPr/>
        </p:nvSpPr>
        <p:spPr>
          <a:xfrm>
            <a:off x="749808" y="2423160"/>
            <a:ext cx="548640" cy="548640"/>
          </a:xfrm>
          <a:prstGeom prst="rect">
            <a:avLst/>
          </a:prstGeom>
          <a:noFill/>
          <a:ln/>
        </p:spPr>
        <p:txBody>
          <a:bodyPr wrap="square" lIns="0" tIns="0" rIns="0" bIns="0" rtlCol="0" anchor="ctr"/>
          <a:lstStyle/>
          <a:p>
            <a:pPr algn="ctr" indent="0" marL="0">
              <a:buNone/>
            </a:pPr>
            <a:r>
              <a:rPr lang="en-US" sz="1800" b="1" dirty="0">
                <a:solidFill>
                  <a:schemeClr val="bg1"/>
                </a:solidFill>
                <a:latin typeface="Cambria" pitchFamily="34" charset="0"/>
                <a:ea typeface="Cambria" pitchFamily="34" charset="-122"/>
                <a:cs typeface="Cambria" pitchFamily="34" charset="-120"/>
              </a:rPr>
              <a:t>A</a:t>
            </a:r>
            <a:endParaRPr lang="en-US" sz="1800" dirty="0"/>
          </a:p>
        </p:txBody>
      </p:sp>
      <p:sp>
        <p:nvSpPr>
          <p:cNvPr id="7" name="Text 5"/>
          <p:cNvSpPr txBox="1"/>
          <p:nvPr/>
        </p:nvSpPr>
        <p:spPr>
          <a:xfrm>
            <a:off x="1508760" y="2258568"/>
            <a:ext cx="9902952" cy="411480"/>
          </a:xfrm>
          <a:prstGeom prst="rect">
            <a:avLst/>
          </a:prstGeom>
          <a:noFill/>
          <a:ln/>
        </p:spPr>
        <p:txBody>
          <a:bodyPr wrap="square" lIns="0" tIns="0" rIns="0" bIns="0" rtlCol="0" anchor="t"/>
          <a:lstStyle/>
          <a:p>
            <a:pPr indent="0" marL="0">
              <a:buNone/>
            </a:pPr>
            <a:r>
              <a:rPr lang="en-US" sz="1700" b="1" dirty="0">
                <a:solidFill>
                  <a:schemeClr val="tx1"/>
                </a:solidFill>
              </a:rPr>
              <a:t>«Siempre lo hago todo mal.»</a:t>
            </a:r>
            <a:endParaRPr lang="en-US" sz="1700" dirty="0"/>
          </a:p>
        </p:txBody>
      </p:sp>
      <p:sp>
        <p:nvSpPr>
          <p:cNvPr id="8" name="Text 6"/>
          <p:cNvSpPr txBox="1"/>
          <p:nvPr/>
        </p:nvSpPr>
        <p:spPr>
          <a:xfrm>
            <a:off x="1508760" y="2679192"/>
            <a:ext cx="9902952" cy="502920"/>
          </a:xfrm>
          <a:prstGeom prst="rect">
            <a:avLst/>
          </a:prstGeom>
          <a:noFill/>
          <a:ln/>
        </p:spPr>
        <p:txBody>
          <a:bodyPr wrap="square" lIns="0" tIns="0" rIns="0" bIns="0" rtlCol="0" anchor="t"/>
          <a:lstStyle/>
          <a:p>
            <a:pPr indent="0" marL="0">
              <a:buNone/>
            </a:pPr>
            <a:r>
              <a:rPr lang="en-US" sz="1350" dirty="0">
                <a:solidFill>
                  <a:schemeClr val="tx2"/>
                </a:solidFill>
              </a:rPr>
              <a:t>Es una interpretación: no resuelve la pregunta.</a:t>
            </a:r>
            <a:endParaRPr lang="en-US" sz="1350" dirty="0"/>
          </a:p>
        </p:txBody>
      </p:sp>
      <p:sp>
        <p:nvSpPr>
          <p:cNvPr id="9" name="opt"/>
          <p:cNvSpPr/>
          <p:nvPr/>
        </p:nvSpPr>
        <p:spPr>
          <a:xfrm>
            <a:off x="548640" y="3410712"/>
            <a:ext cx="11091672" cy="1115568"/>
          </a:xfrm>
          <a:prstGeom prst="roundRect">
            <a:avLst>
              <a:gd name="adj" fmla="val 13115"/>
            </a:avLst>
          </a:prstGeom>
          <a:solidFill>
            <a:schemeClr val="tx1"/>
          </a:solidFill>
          <a:ln w="12700">
            <a:solidFill>
              <a:schemeClr val="tx1"/>
            </a:solidFill>
            <a:prstDash val="solid"/>
          </a:ln>
          <a:effectLst>
            <a:outerShdw sx="100000" sy="100000" kx="0" ky="0" algn="bl" rotWithShape="0" blurRad="127000" dist="38100" dir="5400000">
              <a:srgbClr val="06202E">
                <a:alpha val="18000"/>
              </a:srgbClr>
            </a:outerShdw>
          </a:effectLst>
        </p:spPr>
      </p:sp>
      <p:sp>
        <p:nvSpPr>
          <p:cNvPr id="10" name="dot"/>
          <p:cNvSpPr/>
          <p:nvPr/>
        </p:nvSpPr>
        <p:spPr>
          <a:xfrm>
            <a:off x="749808" y="3685032"/>
            <a:ext cx="548640" cy="548640"/>
          </a:xfrm>
          <a:prstGeom prst="ellipse">
            <a:avLst/>
          </a:prstGeom>
          <a:solidFill>
            <a:srgbClr val="2E9E6B"/>
          </a:solidFill>
          <a:ln w="12700">
            <a:solidFill>
              <a:srgbClr val="2E9E6B"/>
            </a:solidFill>
            <a:prstDash val="solid"/>
          </a:ln>
        </p:spPr>
      </p:sp>
      <p:sp>
        <p:nvSpPr>
          <p:cNvPr id="11" name="Text 9"/>
          <p:cNvSpPr txBox="1"/>
          <p:nvPr/>
        </p:nvSpPr>
        <p:spPr>
          <a:xfrm>
            <a:off x="749808" y="3685032"/>
            <a:ext cx="548640" cy="548640"/>
          </a:xfrm>
          <a:prstGeom prst="rect">
            <a:avLst/>
          </a:prstGeom>
          <a:noFill/>
          <a:ln/>
        </p:spPr>
        <p:txBody>
          <a:bodyPr wrap="square" lIns="0" tIns="0" rIns="0" bIns="0" rtlCol="0" anchor="ctr"/>
          <a:lstStyle/>
          <a:p>
            <a:pPr algn="ctr" indent="0" marL="0">
              <a:buNone/>
            </a:pPr>
            <a:r>
              <a:rPr lang="en-US" sz="1800" b="1" dirty="0">
                <a:solidFill>
                  <a:schemeClr val="bg1"/>
                </a:solidFill>
                <a:latin typeface="Cambria" pitchFamily="34" charset="0"/>
                <a:ea typeface="Cambria" pitchFamily="34" charset="-122"/>
                <a:cs typeface="Cambria" pitchFamily="34" charset="-120"/>
              </a:rPr>
              <a:t>✓</a:t>
            </a:r>
            <a:endParaRPr lang="en-US" sz="1800" dirty="0"/>
          </a:p>
        </p:txBody>
      </p:sp>
      <p:sp>
        <p:nvSpPr>
          <p:cNvPr id="12" name="Text 10"/>
          <p:cNvSpPr txBox="1"/>
          <p:nvPr/>
        </p:nvSpPr>
        <p:spPr>
          <a:xfrm>
            <a:off x="1508760" y="3520440"/>
            <a:ext cx="9902952" cy="411480"/>
          </a:xfrm>
          <a:prstGeom prst="rect">
            <a:avLst/>
          </a:prstGeom>
          <a:noFill/>
          <a:ln/>
        </p:spPr>
        <p:txBody>
          <a:bodyPr wrap="square" lIns="0" tIns="0" rIns="0" bIns="0" rtlCol="0" anchor="t"/>
          <a:lstStyle/>
          <a:p>
            <a:pPr indent="0" marL="0">
              <a:buNone/>
            </a:pPr>
            <a:r>
              <a:rPr lang="en-US" sz="1700" b="1" dirty="0">
                <a:solidFill>
                  <a:schemeClr val="bg1"/>
                </a:solidFill>
              </a:rPr>
              <a:t>Pedir al guía que repita la salida y confirmarla antes de entrar.</a:t>
            </a:r>
            <a:endParaRPr lang="en-US" sz="1700" dirty="0"/>
          </a:p>
        </p:txBody>
      </p:sp>
      <p:sp>
        <p:nvSpPr>
          <p:cNvPr id="13" name="Text 11"/>
          <p:cNvSpPr txBox="1"/>
          <p:nvPr/>
        </p:nvSpPr>
        <p:spPr>
          <a:xfrm>
            <a:off x="1508760" y="3941064"/>
            <a:ext cx="9902952" cy="502920"/>
          </a:xfrm>
          <a:prstGeom prst="rect">
            <a:avLst/>
          </a:prstGeom>
          <a:noFill/>
          <a:ln/>
        </p:spPr>
        <p:txBody>
          <a:bodyPr wrap="square" lIns="0" tIns="0" rIns="0" bIns="0" rtlCol="0" anchor="t"/>
          <a:lstStyle/>
          <a:p>
            <a:pPr indent="0" marL="0">
              <a:buNone/>
            </a:pPr>
            <a:r>
              <a:rPr lang="en-US" sz="1350" dirty="0">
                <a:solidFill>
                  <a:schemeClr val="accent3"/>
                </a:solidFill>
              </a:rPr>
              <a:t>Parte del hecho concreto y elige una acción que lo resuelve.</a:t>
            </a:r>
            <a:endParaRPr lang="en-US" sz="1350" dirty="0"/>
          </a:p>
        </p:txBody>
      </p:sp>
      <p:sp>
        <p:nvSpPr>
          <p:cNvPr id="14" name="opt"/>
          <p:cNvSpPr/>
          <p:nvPr/>
        </p:nvSpPr>
        <p:spPr>
          <a:xfrm>
            <a:off x="548640" y="4672584"/>
            <a:ext cx="11091672" cy="1115568"/>
          </a:xfrm>
          <a:prstGeom prst="roundRect">
            <a:avLst>
              <a:gd name="adj" fmla="val 13115"/>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5" name="dot"/>
          <p:cNvSpPr/>
          <p:nvPr/>
        </p:nvSpPr>
        <p:spPr>
          <a:xfrm>
            <a:off x="749808" y="4946904"/>
            <a:ext cx="548640" cy="548640"/>
          </a:xfrm>
          <a:prstGeom prst="ellipse">
            <a:avLst/>
          </a:prstGeom>
          <a:solidFill>
            <a:srgbClr val="B8C4C7"/>
          </a:solidFill>
          <a:ln w="12700">
            <a:solidFill>
              <a:srgbClr val="B8C4C7"/>
            </a:solidFill>
            <a:prstDash val="solid"/>
          </a:ln>
        </p:spPr>
      </p:sp>
      <p:sp>
        <p:nvSpPr>
          <p:cNvPr id="16" name="Text 14"/>
          <p:cNvSpPr txBox="1"/>
          <p:nvPr/>
        </p:nvSpPr>
        <p:spPr>
          <a:xfrm>
            <a:off x="749808" y="4946904"/>
            <a:ext cx="548640" cy="548640"/>
          </a:xfrm>
          <a:prstGeom prst="rect">
            <a:avLst/>
          </a:prstGeom>
          <a:noFill/>
          <a:ln/>
        </p:spPr>
        <p:txBody>
          <a:bodyPr wrap="square" lIns="0" tIns="0" rIns="0" bIns="0" rtlCol="0" anchor="ctr"/>
          <a:lstStyle/>
          <a:p>
            <a:pPr algn="ctr" indent="0" marL="0">
              <a:buNone/>
            </a:pPr>
            <a:r>
              <a:rPr lang="en-US" sz="1800" b="1" dirty="0">
                <a:solidFill>
                  <a:schemeClr val="bg1"/>
                </a:solidFill>
                <a:latin typeface="Cambria" pitchFamily="34" charset="0"/>
                <a:ea typeface="Cambria" pitchFamily="34" charset="-122"/>
                <a:cs typeface="Cambria" pitchFamily="34" charset="-120"/>
              </a:rPr>
              <a:t>C</a:t>
            </a:r>
            <a:endParaRPr lang="en-US" sz="1800" dirty="0"/>
          </a:p>
        </p:txBody>
      </p:sp>
      <p:sp>
        <p:nvSpPr>
          <p:cNvPr id="17" name="Text 15"/>
          <p:cNvSpPr txBox="1"/>
          <p:nvPr/>
        </p:nvSpPr>
        <p:spPr>
          <a:xfrm>
            <a:off x="1508760" y="4782312"/>
            <a:ext cx="9902952" cy="411480"/>
          </a:xfrm>
          <a:prstGeom prst="rect">
            <a:avLst/>
          </a:prstGeom>
          <a:noFill/>
          <a:ln/>
        </p:spPr>
        <p:txBody>
          <a:bodyPr wrap="square" lIns="0" tIns="0" rIns="0" bIns="0" rtlCol="0" anchor="t"/>
          <a:lstStyle/>
          <a:p>
            <a:pPr indent="0" marL="0">
              <a:buNone/>
            </a:pPr>
            <a:r>
              <a:rPr lang="en-US" sz="1700" b="1" dirty="0">
                <a:solidFill>
                  <a:schemeClr val="tx1"/>
                </a:solidFill>
              </a:rPr>
              <a:t>Seguir a los demás y esperar que salga bien.</a:t>
            </a:r>
            <a:endParaRPr lang="en-US" sz="1700" dirty="0"/>
          </a:p>
        </p:txBody>
      </p:sp>
      <p:sp>
        <p:nvSpPr>
          <p:cNvPr id="18" name="Text 16"/>
          <p:cNvSpPr txBox="1"/>
          <p:nvPr/>
        </p:nvSpPr>
        <p:spPr>
          <a:xfrm>
            <a:off x="1508760" y="5202936"/>
            <a:ext cx="9902952" cy="502920"/>
          </a:xfrm>
          <a:prstGeom prst="rect">
            <a:avLst/>
          </a:prstGeom>
          <a:noFill/>
          <a:ln/>
        </p:spPr>
        <p:txBody>
          <a:bodyPr wrap="square" lIns="0" tIns="0" rIns="0" bIns="0" rtlCol="0" anchor="t"/>
          <a:lstStyle/>
          <a:p>
            <a:pPr indent="0" marL="0">
              <a:buNone/>
            </a:pPr>
            <a:r>
              <a:rPr lang="en-US" sz="1350" dirty="0">
                <a:solidFill>
                  <a:schemeClr val="tx2"/>
                </a:solidFill>
              </a:rPr>
              <a:t>Nadie debería tener que adivinar lo que necesitas.</a:t>
            </a:r>
            <a:endParaRPr lang="en-US" sz="1350" dirty="0"/>
          </a:p>
        </p:txBody>
      </p:sp>
      <p:sp>
        <p:nvSpPr>
          <p:cNvPr id="19"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Tu color de hoy: el escaneo de disposición</a:t>
            </a:r>
            <a:endParaRPr lang="en-US" sz="3200" dirty="0"/>
          </a:p>
        </p:txBody>
      </p:sp>
      <p:sp>
        <p:nvSpPr>
          <p:cNvPr id="4" name="chip"/>
          <p:cNvSpPr txBox="1"/>
          <p:nvPr/>
        </p:nvSpPr>
        <p:spPr>
          <a:xfrm>
            <a:off x="548640" y="1298448"/>
            <a:ext cx="3749040" cy="347472"/>
          </a:xfrm>
          <a:prstGeom prst="roundRect">
            <a:avLst>
              <a:gd name="adj" fmla="val 50000"/>
            </a:avLst>
          </a:prstGeom>
          <a:solidFill>
            <a:schemeClr val="accent1"/>
          </a:solidFill>
          <a:ln/>
        </p:spPr>
        <p:txBody>
          <a:bodyPr wrap="square" lIns="0" tIns="0" rIns="0" bIns="0" rtlCol="0" anchor="ctr"/>
          <a:lstStyle/>
          <a:p>
            <a:pPr algn="ctr" indent="0" marL="0">
              <a:buNone/>
            </a:pPr>
            <a:r>
              <a:rPr lang="en-US" sz="1100" b="1" spc="200" kern="0" dirty="0">
                <a:solidFill>
                  <a:schemeClr val="bg1"/>
                </a:solidFill>
              </a:rPr>
              <a:t>40 SEGUNDOS · ANTES DE CADA INMERSIÓN</a:t>
            </a:r>
            <a:endParaRPr lang="en-US" sz="1100" dirty="0"/>
          </a:p>
        </p:txBody>
      </p:sp>
      <p:sp>
        <p:nvSpPr>
          <p:cNvPr id="5" name="icon lungs"/>
          <p:cNvSpPr/>
          <p:nvPr/>
        </p:nvSpPr>
        <p:spPr>
          <a:xfrm>
            <a:off x="548640" y="1874520"/>
            <a:ext cx="658368" cy="658368"/>
          </a:xfrm>
          <a:prstGeom prst="ellipse">
            <a:avLst/>
          </a:prstGeom>
          <a:solidFill>
            <a:schemeClr val="accent3"/>
          </a:solidFill>
          <a:ln w="12700">
            <a:solidFill>
              <a:schemeClr val="accent3"/>
            </a:solidFill>
            <a:prstDash val="solid"/>
          </a:ln>
        </p:spPr>
      </p:sp>
      <p:pic>
        <p:nvPicPr>
          <p:cNvPr id="6" name="Image 0" descr="/home/claude/mdi/assets/ic_lungs_ab.png">    </p:cNvPr>
          <p:cNvPicPr>
            <a:picLocks noChangeAspect="1"/>
          </p:cNvPicPr>
          <p:nvPr/>
        </p:nvPicPr>
        <p:blipFill>
          <a:blip r:embed="rId1"/>
          <a:stretch>
            <a:fillRect/>
          </a:stretch>
        </p:blipFill>
        <p:spPr>
          <a:xfrm>
            <a:off x="706648" y="2032528"/>
            <a:ext cx="342351" cy="342351"/>
          </a:xfrm>
          <a:prstGeom prst="rect">
            <a:avLst/>
          </a:prstGeom>
        </p:spPr>
      </p:pic>
      <p:sp>
        <p:nvSpPr>
          <p:cNvPr id="7" name="Text 3"/>
          <p:cNvSpPr txBox="1"/>
          <p:nvPr/>
        </p:nvSpPr>
        <p:spPr>
          <a:xfrm>
            <a:off x="1417320" y="1856232"/>
            <a:ext cx="2743200" cy="365760"/>
          </a:xfrm>
          <a:prstGeom prst="rect">
            <a:avLst/>
          </a:prstGeom>
          <a:noFill/>
          <a:ln/>
        </p:spPr>
        <p:txBody>
          <a:bodyPr wrap="square" lIns="0" tIns="0" rIns="0" bIns="0" rtlCol="0" anchor="t"/>
          <a:lstStyle/>
          <a:p>
            <a:pPr indent="0" marL="0">
              <a:buNone/>
            </a:pPr>
            <a:r>
              <a:rPr lang="en-US" sz="1800" b="1" dirty="0">
                <a:solidFill>
                  <a:schemeClr val="tx1"/>
                </a:solidFill>
              </a:rPr>
              <a:t>Cuerpo</a:t>
            </a:r>
            <a:endParaRPr lang="en-US" sz="1800" dirty="0"/>
          </a:p>
        </p:txBody>
      </p:sp>
      <p:sp>
        <p:nvSpPr>
          <p:cNvPr id="8" name="Text 4"/>
          <p:cNvSpPr txBox="1"/>
          <p:nvPr/>
        </p:nvSpPr>
        <p:spPr>
          <a:xfrm>
            <a:off x="1417320" y="2221992"/>
            <a:ext cx="5120640" cy="548640"/>
          </a:xfrm>
          <a:prstGeom prst="rect">
            <a:avLst/>
          </a:prstGeom>
          <a:noFill/>
          <a:ln/>
        </p:spPr>
        <p:txBody>
          <a:bodyPr wrap="square" lIns="0" tIns="0" rIns="0" bIns="0" rtlCol="0" anchor="t"/>
          <a:lstStyle/>
          <a:p>
            <a:pPr indent="0" marL="0">
              <a:buNone/>
            </a:pPr>
            <a:r>
              <a:rPr lang="en-US" sz="1300" dirty="0">
                <a:solidFill>
                  <a:schemeClr val="tx2"/>
                </a:solidFill>
              </a:rPr>
              <a:t>enfermedad · dolor · fatiga · frío · hidratación · compensación</a:t>
            </a:r>
            <a:endParaRPr lang="en-US" sz="1300" dirty="0"/>
          </a:p>
        </p:txBody>
      </p:sp>
      <p:sp>
        <p:nvSpPr>
          <p:cNvPr id="9" name="icon brain"/>
          <p:cNvSpPr/>
          <p:nvPr/>
        </p:nvSpPr>
        <p:spPr>
          <a:xfrm>
            <a:off x="548640" y="2862072"/>
            <a:ext cx="658368" cy="658368"/>
          </a:xfrm>
          <a:prstGeom prst="ellipse">
            <a:avLst/>
          </a:prstGeom>
          <a:solidFill>
            <a:schemeClr val="accent3"/>
          </a:solidFill>
          <a:ln w="12700">
            <a:solidFill>
              <a:schemeClr val="accent3"/>
            </a:solidFill>
            <a:prstDash val="solid"/>
          </a:ln>
        </p:spPr>
      </p:sp>
      <p:pic>
        <p:nvPicPr>
          <p:cNvPr id="10" name="Image 1" descr="/home/claude/mdi/assets/ic_brain_ab.png">    </p:cNvPr>
          <p:cNvPicPr>
            <a:picLocks noChangeAspect="1"/>
          </p:cNvPicPr>
          <p:nvPr/>
        </p:nvPicPr>
        <p:blipFill>
          <a:blip r:embed="rId2"/>
          <a:stretch>
            <a:fillRect/>
          </a:stretch>
        </p:blipFill>
        <p:spPr>
          <a:xfrm>
            <a:off x="706648" y="3020080"/>
            <a:ext cx="342351" cy="342351"/>
          </a:xfrm>
          <a:prstGeom prst="rect">
            <a:avLst/>
          </a:prstGeom>
        </p:spPr>
      </p:pic>
      <p:sp>
        <p:nvSpPr>
          <p:cNvPr id="11" name="Text 6"/>
          <p:cNvSpPr txBox="1"/>
          <p:nvPr/>
        </p:nvSpPr>
        <p:spPr>
          <a:xfrm>
            <a:off x="1417320" y="2843784"/>
            <a:ext cx="2743200" cy="365760"/>
          </a:xfrm>
          <a:prstGeom prst="rect">
            <a:avLst/>
          </a:prstGeom>
          <a:noFill/>
          <a:ln/>
        </p:spPr>
        <p:txBody>
          <a:bodyPr wrap="square" lIns="0" tIns="0" rIns="0" bIns="0" rtlCol="0" anchor="t"/>
          <a:lstStyle/>
          <a:p>
            <a:pPr indent="0" marL="0">
              <a:buNone/>
            </a:pPr>
            <a:r>
              <a:rPr lang="en-US" sz="1800" b="1" dirty="0">
                <a:solidFill>
                  <a:schemeClr val="tx1"/>
                </a:solidFill>
              </a:rPr>
              <a:t>Mente</a:t>
            </a:r>
            <a:endParaRPr lang="en-US" sz="1800" dirty="0"/>
          </a:p>
        </p:txBody>
      </p:sp>
      <p:sp>
        <p:nvSpPr>
          <p:cNvPr id="12" name="Text 7"/>
          <p:cNvSpPr txBox="1"/>
          <p:nvPr/>
        </p:nvSpPr>
        <p:spPr>
          <a:xfrm>
            <a:off x="1417320" y="3209544"/>
            <a:ext cx="5120640" cy="548640"/>
          </a:xfrm>
          <a:prstGeom prst="rect">
            <a:avLst/>
          </a:prstGeom>
          <a:noFill/>
          <a:ln/>
        </p:spPr>
        <p:txBody>
          <a:bodyPr wrap="square" lIns="0" tIns="0" rIns="0" bIns="0" rtlCol="0" anchor="t"/>
          <a:lstStyle/>
          <a:p>
            <a:pPr indent="0" marL="0">
              <a:buNone/>
            </a:pPr>
            <a:r>
              <a:rPr lang="en-US" sz="1300" dirty="0">
                <a:solidFill>
                  <a:schemeClr val="tx2"/>
                </a:solidFill>
              </a:rPr>
              <a:t>atención · presión · miedo · urgencia · distracción · ganas</a:t>
            </a:r>
            <a:endParaRPr lang="en-US" sz="1300" dirty="0"/>
          </a:p>
        </p:txBody>
      </p:sp>
      <p:sp>
        <p:nvSpPr>
          <p:cNvPr id="13" name="icon mask"/>
          <p:cNvSpPr/>
          <p:nvPr/>
        </p:nvSpPr>
        <p:spPr>
          <a:xfrm>
            <a:off x="548640" y="3849624"/>
            <a:ext cx="658368" cy="658368"/>
          </a:xfrm>
          <a:prstGeom prst="ellipse">
            <a:avLst/>
          </a:prstGeom>
          <a:solidFill>
            <a:schemeClr val="accent3"/>
          </a:solidFill>
          <a:ln w="12700">
            <a:solidFill>
              <a:schemeClr val="accent3"/>
            </a:solidFill>
            <a:prstDash val="solid"/>
          </a:ln>
        </p:spPr>
      </p:sp>
      <p:pic>
        <p:nvPicPr>
          <p:cNvPr id="14" name="Image 2" descr="/home/claude/mdi/assets/ic_mask_ab.png">    </p:cNvPr>
          <p:cNvPicPr>
            <a:picLocks noChangeAspect="1"/>
          </p:cNvPicPr>
          <p:nvPr/>
        </p:nvPicPr>
        <p:blipFill>
          <a:blip r:embed="rId3"/>
          <a:stretch>
            <a:fillRect/>
          </a:stretch>
        </p:blipFill>
        <p:spPr>
          <a:xfrm>
            <a:off x="706648" y="4007632"/>
            <a:ext cx="342351" cy="342351"/>
          </a:xfrm>
          <a:prstGeom prst="rect">
            <a:avLst/>
          </a:prstGeom>
        </p:spPr>
      </p:pic>
      <p:sp>
        <p:nvSpPr>
          <p:cNvPr id="15" name="Text 9"/>
          <p:cNvSpPr txBox="1"/>
          <p:nvPr/>
        </p:nvSpPr>
        <p:spPr>
          <a:xfrm>
            <a:off x="1417320" y="3831336"/>
            <a:ext cx="2743200" cy="365760"/>
          </a:xfrm>
          <a:prstGeom prst="rect">
            <a:avLst/>
          </a:prstGeom>
          <a:noFill/>
          <a:ln/>
        </p:spPr>
        <p:txBody>
          <a:bodyPr wrap="square" lIns="0" tIns="0" rIns="0" bIns="0" rtlCol="0" anchor="t"/>
          <a:lstStyle/>
          <a:p>
            <a:pPr indent="0" marL="0">
              <a:buNone/>
            </a:pPr>
            <a:r>
              <a:rPr lang="en-US" sz="1800" b="1" dirty="0">
                <a:solidFill>
                  <a:schemeClr val="tx1"/>
                </a:solidFill>
              </a:rPr>
              <a:t>Destreza</a:t>
            </a:r>
            <a:endParaRPr lang="en-US" sz="1800" dirty="0"/>
          </a:p>
        </p:txBody>
      </p:sp>
      <p:sp>
        <p:nvSpPr>
          <p:cNvPr id="16" name="Text 10"/>
          <p:cNvSpPr txBox="1"/>
          <p:nvPr/>
        </p:nvSpPr>
        <p:spPr>
          <a:xfrm>
            <a:off x="1417320" y="4197096"/>
            <a:ext cx="5120640" cy="548640"/>
          </a:xfrm>
          <a:prstGeom prst="rect">
            <a:avLst/>
          </a:prstGeom>
          <a:noFill/>
          <a:ln/>
        </p:spPr>
        <p:txBody>
          <a:bodyPr wrap="square" lIns="0" tIns="0" rIns="0" bIns="0" rtlCol="0" anchor="t"/>
          <a:lstStyle/>
          <a:p>
            <a:pPr indent="0" marL="0">
              <a:buNone/>
            </a:pPr>
            <a:r>
              <a:rPr lang="en-US" sz="1300" dirty="0">
                <a:solidFill>
                  <a:schemeClr val="tx2"/>
                </a:solidFill>
              </a:rPr>
              <a:t>práctica reciente · condiciones · carga · equipo conocido</a:t>
            </a:r>
            <a:endParaRPr lang="en-US" sz="1300" dirty="0"/>
          </a:p>
        </p:txBody>
      </p:sp>
      <p:sp>
        <p:nvSpPr>
          <p:cNvPr id="17" name="icon compass"/>
          <p:cNvSpPr/>
          <p:nvPr/>
        </p:nvSpPr>
        <p:spPr>
          <a:xfrm>
            <a:off x="548640" y="4837176"/>
            <a:ext cx="658368" cy="658368"/>
          </a:xfrm>
          <a:prstGeom prst="ellipse">
            <a:avLst/>
          </a:prstGeom>
          <a:solidFill>
            <a:schemeClr val="accent3"/>
          </a:solidFill>
          <a:ln w="12700">
            <a:solidFill>
              <a:schemeClr val="accent3"/>
            </a:solidFill>
            <a:prstDash val="solid"/>
          </a:ln>
        </p:spPr>
      </p:sp>
      <p:pic>
        <p:nvPicPr>
          <p:cNvPr id="18" name="Image 3" descr="/home/claude/mdi/assets/ic_compass_ab.png">    </p:cNvPr>
          <p:cNvPicPr>
            <a:picLocks noChangeAspect="1"/>
          </p:cNvPicPr>
          <p:nvPr/>
        </p:nvPicPr>
        <p:blipFill>
          <a:blip r:embed="rId4"/>
          <a:stretch>
            <a:fillRect/>
          </a:stretch>
        </p:blipFill>
        <p:spPr>
          <a:xfrm>
            <a:off x="706648" y="4995184"/>
            <a:ext cx="342351" cy="342351"/>
          </a:xfrm>
          <a:prstGeom prst="rect">
            <a:avLst/>
          </a:prstGeom>
        </p:spPr>
      </p:pic>
      <p:sp>
        <p:nvSpPr>
          <p:cNvPr id="19" name="Text 12"/>
          <p:cNvSpPr txBox="1"/>
          <p:nvPr/>
        </p:nvSpPr>
        <p:spPr>
          <a:xfrm>
            <a:off x="1417320" y="4818888"/>
            <a:ext cx="2743200" cy="365760"/>
          </a:xfrm>
          <a:prstGeom prst="rect">
            <a:avLst/>
          </a:prstGeom>
          <a:noFill/>
          <a:ln/>
        </p:spPr>
        <p:txBody>
          <a:bodyPr wrap="square" lIns="0" tIns="0" rIns="0" bIns="0" rtlCol="0" anchor="t"/>
          <a:lstStyle/>
          <a:p>
            <a:pPr indent="0" marL="0">
              <a:buNone/>
            </a:pPr>
            <a:r>
              <a:rPr lang="en-US" sz="1800" b="1" dirty="0">
                <a:solidFill>
                  <a:schemeClr val="tx1"/>
                </a:solidFill>
              </a:rPr>
              <a:t>Contexto</a:t>
            </a:r>
            <a:endParaRPr lang="en-US" sz="1800" dirty="0"/>
          </a:p>
        </p:txBody>
      </p:sp>
      <p:sp>
        <p:nvSpPr>
          <p:cNvPr id="20" name="Text 13"/>
          <p:cNvSpPr txBox="1"/>
          <p:nvPr/>
        </p:nvSpPr>
        <p:spPr>
          <a:xfrm>
            <a:off x="1417320" y="5184648"/>
            <a:ext cx="5120640" cy="548640"/>
          </a:xfrm>
          <a:prstGeom prst="rect">
            <a:avLst/>
          </a:prstGeom>
          <a:noFill/>
          <a:ln/>
        </p:spPr>
        <p:txBody>
          <a:bodyPr wrap="square" lIns="0" tIns="0" rIns="0" bIns="0" rtlCol="0" anchor="t"/>
          <a:lstStyle/>
          <a:p>
            <a:pPr indent="0" marL="0">
              <a:buNone/>
            </a:pPr>
            <a:r>
              <a:rPr lang="en-US" sz="1300" dirty="0">
                <a:solidFill>
                  <a:schemeClr val="tx2"/>
                </a:solidFill>
              </a:rPr>
              <a:t>mar · punto · grupo · plan · presión de horario</a:t>
            </a:r>
            <a:endParaRPr lang="en-US" sz="1300" dirty="0"/>
          </a:p>
        </p:txBody>
      </p:sp>
      <p:sp>
        <p:nvSpPr>
          <p:cNvPr id="21" name="VERDE"/>
          <p:cNvSpPr/>
          <p:nvPr/>
        </p:nvSpPr>
        <p:spPr>
          <a:xfrm>
            <a:off x="7223760" y="1298448"/>
            <a:ext cx="4434840" cy="1389888"/>
          </a:xfrm>
          <a:prstGeom prst="roundRect">
            <a:avLst>
              <a:gd name="adj" fmla="val 10526"/>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22" name="dot"/>
          <p:cNvSpPr/>
          <p:nvPr/>
        </p:nvSpPr>
        <p:spPr>
          <a:xfrm>
            <a:off x="7452360" y="1627632"/>
            <a:ext cx="731520" cy="731520"/>
          </a:xfrm>
          <a:prstGeom prst="ellipse">
            <a:avLst/>
          </a:prstGeom>
          <a:solidFill>
            <a:srgbClr val="2E9E6B"/>
          </a:solidFill>
          <a:ln w="12700">
            <a:solidFill>
              <a:srgbClr val="2E9E6B"/>
            </a:solidFill>
            <a:prstDash val="solid"/>
          </a:ln>
        </p:spPr>
      </p:sp>
      <p:sp>
        <p:nvSpPr>
          <p:cNvPr id="23" name="Text 16"/>
          <p:cNvSpPr txBox="1"/>
          <p:nvPr/>
        </p:nvSpPr>
        <p:spPr>
          <a:xfrm>
            <a:off x="8412480" y="1499616"/>
            <a:ext cx="3017520" cy="365760"/>
          </a:xfrm>
          <a:prstGeom prst="rect">
            <a:avLst/>
          </a:prstGeom>
          <a:noFill/>
          <a:ln/>
        </p:spPr>
        <p:txBody>
          <a:bodyPr wrap="square" lIns="0" tIns="0" rIns="0" bIns="0" rtlCol="0" anchor="t"/>
          <a:lstStyle/>
          <a:p>
            <a:pPr indent="0" marL="0">
              <a:buNone/>
            </a:pPr>
            <a:r>
              <a:rPr lang="en-US" sz="1700" b="1" spc="300" kern="0" dirty="0">
                <a:solidFill>
                  <a:schemeClr val="tx1"/>
                </a:solidFill>
              </a:rPr>
              <a:t>VERDE</a:t>
            </a:r>
            <a:endParaRPr lang="en-US" sz="1700" dirty="0"/>
          </a:p>
        </p:txBody>
      </p:sp>
      <p:sp>
        <p:nvSpPr>
          <p:cNvPr id="24" name="Text 17"/>
          <p:cNvSpPr txBox="1"/>
          <p:nvPr/>
        </p:nvSpPr>
        <p:spPr>
          <a:xfrm>
            <a:off x="8412480" y="1847088"/>
            <a:ext cx="3108960" cy="365760"/>
          </a:xfrm>
          <a:prstGeom prst="rect">
            <a:avLst/>
          </a:prstGeom>
          <a:noFill/>
          <a:ln/>
        </p:spPr>
        <p:txBody>
          <a:bodyPr wrap="square" lIns="0" tIns="0" rIns="0" bIns="0" rtlCol="0" anchor="t"/>
          <a:lstStyle/>
          <a:p>
            <a:pPr indent="0" marL="0">
              <a:buNone/>
            </a:pPr>
            <a:r>
              <a:rPr lang="en-US" sz="1450" b="1" dirty="0">
                <a:solidFill>
                  <a:schemeClr val="accent1"/>
                </a:solidFill>
              </a:rPr>
              <a:t>Continúa dentro del plan.</a:t>
            </a:r>
            <a:endParaRPr lang="en-US" sz="1450" dirty="0"/>
          </a:p>
        </p:txBody>
      </p:sp>
      <p:sp>
        <p:nvSpPr>
          <p:cNvPr id="25" name="Text 18"/>
          <p:cNvSpPr txBox="1"/>
          <p:nvPr/>
        </p:nvSpPr>
        <p:spPr>
          <a:xfrm>
            <a:off x="8412480" y="2194560"/>
            <a:ext cx="3108960" cy="411480"/>
          </a:xfrm>
          <a:prstGeom prst="rect">
            <a:avLst/>
          </a:prstGeom>
          <a:noFill/>
          <a:ln/>
        </p:spPr>
        <p:txBody>
          <a:bodyPr wrap="square" lIns="0" tIns="0" rIns="0" bIns="0" rtlCol="0" anchor="t"/>
          <a:lstStyle/>
          <a:p>
            <a:pPr indent="0" marL="0">
              <a:buNone/>
            </a:pPr>
            <a:r>
              <a:rPr lang="en-US" sz="1250" dirty="0">
                <a:solidFill>
                  <a:schemeClr val="tx2"/>
                </a:solidFill>
              </a:rPr>
              <a:t>No significa ausencia de miedo.</a:t>
            </a:r>
            <a:endParaRPr lang="en-US" sz="1250" dirty="0"/>
          </a:p>
        </p:txBody>
      </p:sp>
      <p:sp>
        <p:nvSpPr>
          <p:cNvPr id="26" name="ÁMBAR"/>
          <p:cNvSpPr/>
          <p:nvPr/>
        </p:nvSpPr>
        <p:spPr>
          <a:xfrm>
            <a:off x="7223760" y="2852928"/>
            <a:ext cx="4434840" cy="1389888"/>
          </a:xfrm>
          <a:prstGeom prst="roundRect">
            <a:avLst>
              <a:gd name="adj" fmla="val 10526"/>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27" name="dot"/>
          <p:cNvSpPr/>
          <p:nvPr/>
        </p:nvSpPr>
        <p:spPr>
          <a:xfrm>
            <a:off x="7452360" y="3182112"/>
            <a:ext cx="731520" cy="731520"/>
          </a:xfrm>
          <a:prstGeom prst="ellipse">
            <a:avLst/>
          </a:prstGeom>
          <a:solidFill>
            <a:srgbClr val="F2B544"/>
          </a:solidFill>
          <a:ln w="12700">
            <a:solidFill>
              <a:srgbClr val="F2B544"/>
            </a:solidFill>
            <a:prstDash val="solid"/>
          </a:ln>
        </p:spPr>
      </p:sp>
      <p:sp>
        <p:nvSpPr>
          <p:cNvPr id="28" name="Text 21"/>
          <p:cNvSpPr txBox="1"/>
          <p:nvPr/>
        </p:nvSpPr>
        <p:spPr>
          <a:xfrm>
            <a:off x="8412480" y="3054096"/>
            <a:ext cx="3017520" cy="365760"/>
          </a:xfrm>
          <a:prstGeom prst="rect">
            <a:avLst/>
          </a:prstGeom>
          <a:noFill/>
          <a:ln/>
        </p:spPr>
        <p:txBody>
          <a:bodyPr wrap="square" lIns="0" tIns="0" rIns="0" bIns="0" rtlCol="0" anchor="t"/>
          <a:lstStyle/>
          <a:p>
            <a:pPr indent="0" marL="0">
              <a:buNone/>
            </a:pPr>
            <a:r>
              <a:rPr lang="en-US" sz="1700" b="1" spc="300" kern="0" dirty="0">
                <a:solidFill>
                  <a:schemeClr val="tx1"/>
                </a:solidFill>
              </a:rPr>
              <a:t>ÁMBAR</a:t>
            </a:r>
            <a:endParaRPr lang="en-US" sz="1700" dirty="0"/>
          </a:p>
        </p:txBody>
      </p:sp>
      <p:sp>
        <p:nvSpPr>
          <p:cNvPr id="29" name="Text 22"/>
          <p:cNvSpPr txBox="1"/>
          <p:nvPr/>
        </p:nvSpPr>
        <p:spPr>
          <a:xfrm>
            <a:off x="8412480" y="3401568"/>
            <a:ext cx="3108960" cy="365760"/>
          </a:xfrm>
          <a:prstGeom prst="rect">
            <a:avLst/>
          </a:prstGeom>
          <a:noFill/>
          <a:ln/>
        </p:spPr>
        <p:txBody>
          <a:bodyPr wrap="square" lIns="0" tIns="0" rIns="0" bIns="0" rtlCol="0" anchor="t"/>
          <a:lstStyle/>
          <a:p>
            <a:pPr indent="0" marL="0">
              <a:buNone/>
            </a:pPr>
            <a:r>
              <a:rPr lang="en-US" sz="1450" b="1" dirty="0">
                <a:solidFill>
                  <a:schemeClr val="accent1"/>
                </a:solidFill>
              </a:rPr>
              <a:t>Dilo en voz alta y ajusta.</a:t>
            </a:r>
            <a:endParaRPr lang="en-US" sz="1450" dirty="0"/>
          </a:p>
        </p:txBody>
      </p:sp>
      <p:sp>
        <p:nvSpPr>
          <p:cNvPr id="30" name="Text 23"/>
          <p:cNvSpPr txBox="1"/>
          <p:nvPr/>
        </p:nvSpPr>
        <p:spPr>
          <a:xfrm>
            <a:off x="8412480" y="3749040"/>
            <a:ext cx="3108960" cy="411480"/>
          </a:xfrm>
          <a:prstGeom prst="rect">
            <a:avLst/>
          </a:prstGeom>
          <a:noFill/>
          <a:ln/>
        </p:spPr>
        <p:txBody>
          <a:bodyPr wrap="square" lIns="0" tIns="0" rIns="0" bIns="0" rtlCol="0" anchor="t"/>
          <a:lstStyle/>
          <a:p>
            <a:pPr indent="0" marL="0">
              <a:buNone/>
            </a:pPr>
            <a:r>
              <a:rPr lang="en-US" sz="1250" dirty="0">
                <a:solidFill>
                  <a:schemeClr val="tx2"/>
                </a:solidFill>
              </a:rPr>
              <a:t>No se avanza con el problema sin resolver.</a:t>
            </a:r>
            <a:endParaRPr lang="en-US" sz="1250" dirty="0"/>
          </a:p>
        </p:txBody>
      </p:sp>
      <p:sp>
        <p:nvSpPr>
          <p:cNvPr id="31" name="ROJO"/>
          <p:cNvSpPr/>
          <p:nvPr/>
        </p:nvSpPr>
        <p:spPr>
          <a:xfrm>
            <a:off x="7223760" y="4407408"/>
            <a:ext cx="4434840" cy="1389888"/>
          </a:xfrm>
          <a:prstGeom prst="roundRect">
            <a:avLst>
              <a:gd name="adj" fmla="val 10526"/>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32" name="dot"/>
          <p:cNvSpPr/>
          <p:nvPr/>
        </p:nvSpPr>
        <p:spPr>
          <a:xfrm>
            <a:off x="7452360" y="4736592"/>
            <a:ext cx="731520" cy="731520"/>
          </a:xfrm>
          <a:prstGeom prst="ellipse">
            <a:avLst/>
          </a:prstGeom>
          <a:solidFill>
            <a:srgbClr val="E7674A"/>
          </a:solidFill>
          <a:ln w="12700">
            <a:solidFill>
              <a:srgbClr val="E7674A"/>
            </a:solidFill>
            <a:prstDash val="solid"/>
          </a:ln>
        </p:spPr>
      </p:sp>
      <p:sp>
        <p:nvSpPr>
          <p:cNvPr id="33" name="Text 26"/>
          <p:cNvSpPr txBox="1"/>
          <p:nvPr/>
        </p:nvSpPr>
        <p:spPr>
          <a:xfrm>
            <a:off x="8412480" y="4608576"/>
            <a:ext cx="3017520" cy="365760"/>
          </a:xfrm>
          <a:prstGeom prst="rect">
            <a:avLst/>
          </a:prstGeom>
          <a:noFill/>
          <a:ln/>
        </p:spPr>
        <p:txBody>
          <a:bodyPr wrap="square" lIns="0" tIns="0" rIns="0" bIns="0" rtlCol="0" anchor="t"/>
          <a:lstStyle/>
          <a:p>
            <a:pPr indent="0" marL="0">
              <a:buNone/>
            </a:pPr>
            <a:r>
              <a:rPr lang="en-US" sz="1700" b="1" spc="300" kern="0" dirty="0">
                <a:solidFill>
                  <a:schemeClr val="tx1"/>
                </a:solidFill>
              </a:rPr>
              <a:t>ROJO</a:t>
            </a:r>
            <a:endParaRPr lang="en-US" sz="1700" dirty="0"/>
          </a:p>
        </p:txBody>
      </p:sp>
      <p:sp>
        <p:nvSpPr>
          <p:cNvPr id="34" name="Text 27"/>
          <p:cNvSpPr txBox="1"/>
          <p:nvPr/>
        </p:nvSpPr>
        <p:spPr>
          <a:xfrm>
            <a:off x="8412480" y="4956048"/>
            <a:ext cx="3108960" cy="365760"/>
          </a:xfrm>
          <a:prstGeom prst="rect">
            <a:avLst/>
          </a:prstGeom>
          <a:noFill/>
          <a:ln/>
        </p:spPr>
        <p:txBody>
          <a:bodyPr wrap="square" lIns="0" tIns="0" rIns="0" bIns="0" rtlCol="0" anchor="t"/>
          <a:lstStyle/>
          <a:p>
            <a:pPr indent="0" marL="0">
              <a:buNone/>
            </a:pPr>
            <a:r>
              <a:rPr lang="en-US" sz="1450" b="1" dirty="0">
                <a:solidFill>
                  <a:schemeClr val="accent1"/>
                </a:solidFill>
              </a:rPr>
              <a:t>Un límite claro.</a:t>
            </a:r>
            <a:endParaRPr lang="en-US" sz="1450" dirty="0"/>
          </a:p>
        </p:txBody>
      </p:sp>
      <p:sp>
        <p:nvSpPr>
          <p:cNvPr id="35" name="Text 28"/>
          <p:cNvSpPr txBox="1"/>
          <p:nvPr/>
        </p:nvSpPr>
        <p:spPr>
          <a:xfrm>
            <a:off x="8412480" y="5303520"/>
            <a:ext cx="3108960" cy="411480"/>
          </a:xfrm>
          <a:prstGeom prst="rect">
            <a:avLst/>
          </a:prstGeom>
          <a:noFill/>
          <a:ln/>
        </p:spPr>
        <p:txBody>
          <a:bodyPr wrap="square" lIns="0" tIns="0" rIns="0" bIns="0" rtlCol="0" anchor="t"/>
          <a:lstStyle/>
          <a:p>
            <a:pPr indent="0" marL="0">
              <a:buNone/>
            </a:pPr>
            <a:r>
              <a:rPr lang="en-US" sz="1250" dirty="0">
                <a:solidFill>
                  <a:schemeClr val="tx2"/>
                </a:solidFill>
              </a:rPr>
              <a:t>No entrar, aplazar o terminar. Sin presión.</a:t>
            </a:r>
            <a:endParaRPr lang="en-US" sz="1250" dirty="0"/>
          </a:p>
        </p:txBody>
      </p:sp>
      <p:sp>
        <p:nvSpPr>
          <p:cNvPr id="36" name="Text 29"/>
          <p:cNvSpPr txBox="1"/>
          <p:nvPr/>
        </p:nvSpPr>
        <p:spPr>
          <a:xfrm>
            <a:off x="548640" y="5852160"/>
            <a:ext cx="6400800" cy="502920"/>
          </a:xfrm>
          <a:prstGeom prst="rect">
            <a:avLst/>
          </a:prstGeom>
          <a:noFill/>
          <a:ln/>
        </p:spPr>
        <p:txBody>
          <a:bodyPr wrap="square" lIns="0" tIns="0" rIns="0" bIns="0" rtlCol="0" anchor="t"/>
          <a:lstStyle/>
          <a:p>
            <a:pPr indent="0" marL="0">
              <a:buNone/>
            </a:pPr>
            <a:r>
              <a:rPr lang="en-US" sz="1200" i="1" dirty="0">
                <a:solidFill>
                  <a:schemeClr val="tx2"/>
                </a:solidFill>
              </a:rPr>
              <a:t>El color conduce a una decisión. Comunicar una necesidad práctica es suficiente: no hace falta revelar emociones ni datos íntimos.</a:t>
            </a:r>
            <a:endParaRPr lang="en-US" sz="1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El acuerdo de compañeros: cinco frases</a:t>
            </a:r>
            <a:endParaRPr lang="en-US" sz="3200" dirty="0"/>
          </a:p>
        </p:txBody>
      </p:sp>
      <p:sp>
        <p:nvSpPr>
          <p:cNvPr id="4" name="chip"/>
          <p:cNvSpPr txBox="1"/>
          <p:nvPr/>
        </p:nvSpPr>
        <p:spPr>
          <a:xfrm>
            <a:off x="548640" y="1298448"/>
            <a:ext cx="3291840" cy="347472"/>
          </a:xfrm>
          <a:prstGeom prst="roundRect">
            <a:avLst>
              <a:gd name="adj" fmla="val 50000"/>
            </a:avLst>
          </a:prstGeom>
          <a:solidFill>
            <a:schemeClr val="accent1"/>
          </a:solidFill>
          <a:ln/>
        </p:spPr>
        <p:txBody>
          <a:bodyPr wrap="square" lIns="0" tIns="0" rIns="0" bIns="0" rtlCol="0" anchor="ctr"/>
          <a:lstStyle/>
          <a:p>
            <a:pPr algn="ctr" indent="0" marL="0">
              <a:buNone/>
            </a:pPr>
            <a:r>
              <a:rPr lang="en-US" sz="1100" b="1" spc="200" kern="0" dirty="0">
                <a:solidFill>
                  <a:schemeClr val="bg1"/>
                </a:solidFill>
              </a:rPr>
              <a:t>EN PAREJAS · LOS DOS RESPONDEN</a:t>
            </a:r>
            <a:endParaRPr lang="en-US" sz="1100" dirty="0"/>
          </a:p>
        </p:txBody>
      </p:sp>
      <p:sp>
        <p:nvSpPr>
          <p:cNvPr id="5" name="frase"/>
          <p:cNvSpPr/>
          <p:nvPr/>
        </p:nvSpPr>
        <p:spPr>
          <a:xfrm>
            <a:off x="548640" y="1874520"/>
            <a:ext cx="6766560" cy="658368"/>
          </a:xfrm>
          <a:prstGeom prst="roundRect">
            <a:avLst>
              <a:gd name="adj" fmla="val 22222"/>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6" name="dot"/>
          <p:cNvSpPr/>
          <p:nvPr/>
        </p:nvSpPr>
        <p:spPr>
          <a:xfrm>
            <a:off x="685800" y="1993392"/>
            <a:ext cx="420624" cy="420624"/>
          </a:xfrm>
          <a:prstGeom prst="ellipse">
            <a:avLst/>
          </a:prstGeom>
          <a:solidFill>
            <a:srgbClr val="E7674A"/>
          </a:solidFill>
          <a:ln w="12700">
            <a:solidFill>
              <a:srgbClr val="E7674A"/>
            </a:solidFill>
            <a:prstDash val="solid"/>
          </a:ln>
        </p:spPr>
      </p:sp>
      <p:sp>
        <p:nvSpPr>
          <p:cNvPr id="7" name="Text 4"/>
          <p:cNvSpPr txBox="1"/>
          <p:nvPr/>
        </p:nvSpPr>
        <p:spPr>
          <a:xfrm>
            <a:off x="685800" y="1993392"/>
            <a:ext cx="420624" cy="420624"/>
          </a:xfrm>
          <a:prstGeom prst="rect">
            <a:avLst/>
          </a:prstGeom>
          <a:noFill/>
          <a:ln/>
        </p:spPr>
        <p:txBody>
          <a:bodyPr wrap="square" lIns="0" tIns="0" rIns="0" bIns="0" rtlCol="0" anchor="ctr"/>
          <a:lstStyle/>
          <a:p>
            <a:pPr algn="ctr" indent="0" marL="0">
              <a:buNone/>
            </a:pPr>
            <a:r>
              <a:rPr lang="en-US" sz="1400" b="1" dirty="0">
                <a:solidFill>
                  <a:schemeClr val="bg1"/>
                </a:solidFill>
                <a:latin typeface="Cambria" pitchFamily="34" charset="0"/>
                <a:ea typeface="Cambria" pitchFamily="34" charset="-122"/>
                <a:cs typeface="Cambria" pitchFamily="34" charset="-120"/>
              </a:rPr>
              <a:t>1</a:t>
            </a:r>
            <a:endParaRPr lang="en-US" sz="1400" dirty="0"/>
          </a:p>
        </p:txBody>
      </p:sp>
      <p:sp>
        <p:nvSpPr>
          <p:cNvPr id="8" name="Text 5"/>
          <p:cNvSpPr txBox="1"/>
          <p:nvPr/>
        </p:nvSpPr>
        <p:spPr>
          <a:xfrm>
            <a:off x="1280160" y="1874520"/>
            <a:ext cx="5897880" cy="658368"/>
          </a:xfrm>
          <a:prstGeom prst="rect">
            <a:avLst/>
          </a:prstGeom>
          <a:noFill/>
          <a:ln/>
        </p:spPr>
        <p:txBody>
          <a:bodyPr wrap="square" lIns="0" tIns="0" rIns="0" bIns="0" rtlCol="0" anchor="ctr"/>
          <a:lstStyle/>
          <a:p>
            <a:pPr indent="0" marL="0">
              <a:buNone/>
            </a:pPr>
            <a:r>
              <a:rPr lang="en-US" sz="1600" dirty="0">
                <a:solidFill>
                  <a:schemeClr val="tx1"/>
                </a:solidFill>
                <a:latin typeface="Cambria" pitchFamily="34" charset="0"/>
                <a:ea typeface="Cambria" pitchFamily="34" charset="-122"/>
                <a:cs typeface="Cambria" pitchFamily="34" charset="-120"/>
              </a:rPr>
              <a:t>Una señal de que puedo necesitar una pausa es…</a:t>
            </a:r>
            <a:endParaRPr lang="en-US" sz="1600" dirty="0"/>
          </a:p>
        </p:txBody>
      </p:sp>
      <p:sp>
        <p:nvSpPr>
          <p:cNvPr id="9" name="frase"/>
          <p:cNvSpPr/>
          <p:nvPr/>
        </p:nvSpPr>
        <p:spPr>
          <a:xfrm>
            <a:off x="548640" y="2660904"/>
            <a:ext cx="6766560" cy="658368"/>
          </a:xfrm>
          <a:prstGeom prst="roundRect">
            <a:avLst>
              <a:gd name="adj" fmla="val 22222"/>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0" name="dot"/>
          <p:cNvSpPr/>
          <p:nvPr/>
        </p:nvSpPr>
        <p:spPr>
          <a:xfrm>
            <a:off x="685800" y="2779776"/>
            <a:ext cx="420624" cy="420624"/>
          </a:xfrm>
          <a:prstGeom prst="ellipse">
            <a:avLst/>
          </a:prstGeom>
          <a:solidFill>
            <a:srgbClr val="E7674A"/>
          </a:solidFill>
          <a:ln w="12700">
            <a:solidFill>
              <a:srgbClr val="E7674A"/>
            </a:solidFill>
            <a:prstDash val="solid"/>
          </a:ln>
        </p:spPr>
      </p:sp>
      <p:sp>
        <p:nvSpPr>
          <p:cNvPr id="11" name="Text 8"/>
          <p:cNvSpPr txBox="1"/>
          <p:nvPr/>
        </p:nvSpPr>
        <p:spPr>
          <a:xfrm>
            <a:off x="685800" y="2779776"/>
            <a:ext cx="420624" cy="420624"/>
          </a:xfrm>
          <a:prstGeom prst="rect">
            <a:avLst/>
          </a:prstGeom>
          <a:noFill/>
          <a:ln/>
        </p:spPr>
        <p:txBody>
          <a:bodyPr wrap="square" lIns="0" tIns="0" rIns="0" bIns="0" rtlCol="0" anchor="ctr"/>
          <a:lstStyle/>
          <a:p>
            <a:pPr algn="ctr" indent="0" marL="0">
              <a:buNone/>
            </a:pPr>
            <a:r>
              <a:rPr lang="en-US" sz="1400" b="1" dirty="0">
                <a:solidFill>
                  <a:schemeClr val="bg1"/>
                </a:solidFill>
                <a:latin typeface="Cambria" pitchFamily="34" charset="0"/>
                <a:ea typeface="Cambria" pitchFamily="34" charset="-122"/>
                <a:cs typeface="Cambria" pitchFamily="34" charset="-120"/>
              </a:rPr>
              <a:t>2</a:t>
            </a:r>
            <a:endParaRPr lang="en-US" sz="1400" dirty="0"/>
          </a:p>
        </p:txBody>
      </p:sp>
      <p:sp>
        <p:nvSpPr>
          <p:cNvPr id="12" name="Text 9"/>
          <p:cNvSpPr txBox="1"/>
          <p:nvPr/>
        </p:nvSpPr>
        <p:spPr>
          <a:xfrm>
            <a:off x="1280160" y="2660904"/>
            <a:ext cx="5897880" cy="658368"/>
          </a:xfrm>
          <a:prstGeom prst="rect">
            <a:avLst/>
          </a:prstGeom>
          <a:noFill/>
          <a:ln/>
        </p:spPr>
        <p:txBody>
          <a:bodyPr wrap="square" lIns="0" tIns="0" rIns="0" bIns="0" rtlCol="0" anchor="ctr"/>
          <a:lstStyle/>
          <a:p>
            <a:pPr indent="0" marL="0">
              <a:buNone/>
            </a:pPr>
            <a:r>
              <a:rPr lang="en-US" sz="1600" dirty="0">
                <a:solidFill>
                  <a:schemeClr val="tx1"/>
                </a:solidFill>
                <a:latin typeface="Cambria" pitchFamily="34" charset="0"/>
                <a:ea typeface="Cambria" pitchFamily="34" charset="-122"/>
                <a:cs typeface="Cambria" pitchFamily="34" charset="-120"/>
              </a:rPr>
              <a:t>La mejor manera de captar toda mi atención bajo el agua es…</a:t>
            </a:r>
            <a:endParaRPr lang="en-US" sz="1600" dirty="0"/>
          </a:p>
        </p:txBody>
      </p:sp>
      <p:sp>
        <p:nvSpPr>
          <p:cNvPr id="13" name="frase"/>
          <p:cNvSpPr/>
          <p:nvPr/>
        </p:nvSpPr>
        <p:spPr>
          <a:xfrm>
            <a:off x="548640" y="3447288"/>
            <a:ext cx="6766560" cy="658368"/>
          </a:xfrm>
          <a:prstGeom prst="roundRect">
            <a:avLst>
              <a:gd name="adj" fmla="val 22222"/>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4" name="dot"/>
          <p:cNvSpPr/>
          <p:nvPr/>
        </p:nvSpPr>
        <p:spPr>
          <a:xfrm>
            <a:off x="685800" y="3566160"/>
            <a:ext cx="420624" cy="420624"/>
          </a:xfrm>
          <a:prstGeom prst="ellipse">
            <a:avLst/>
          </a:prstGeom>
          <a:solidFill>
            <a:srgbClr val="E7674A"/>
          </a:solidFill>
          <a:ln w="12700">
            <a:solidFill>
              <a:srgbClr val="E7674A"/>
            </a:solidFill>
            <a:prstDash val="solid"/>
          </a:ln>
        </p:spPr>
      </p:sp>
      <p:sp>
        <p:nvSpPr>
          <p:cNvPr id="15" name="Text 12"/>
          <p:cNvSpPr txBox="1"/>
          <p:nvPr/>
        </p:nvSpPr>
        <p:spPr>
          <a:xfrm>
            <a:off x="685800" y="3566160"/>
            <a:ext cx="420624" cy="420624"/>
          </a:xfrm>
          <a:prstGeom prst="rect">
            <a:avLst/>
          </a:prstGeom>
          <a:noFill/>
          <a:ln/>
        </p:spPr>
        <p:txBody>
          <a:bodyPr wrap="square" lIns="0" tIns="0" rIns="0" bIns="0" rtlCol="0" anchor="ctr"/>
          <a:lstStyle/>
          <a:p>
            <a:pPr algn="ctr" indent="0" marL="0">
              <a:buNone/>
            </a:pPr>
            <a:r>
              <a:rPr lang="en-US" sz="1400" b="1" dirty="0">
                <a:solidFill>
                  <a:schemeClr val="bg1"/>
                </a:solidFill>
                <a:latin typeface="Cambria" pitchFamily="34" charset="0"/>
                <a:ea typeface="Cambria" pitchFamily="34" charset="-122"/>
                <a:cs typeface="Cambria" pitchFamily="34" charset="-120"/>
              </a:rPr>
              <a:t>3</a:t>
            </a:r>
            <a:endParaRPr lang="en-US" sz="1400" dirty="0"/>
          </a:p>
        </p:txBody>
      </p:sp>
      <p:sp>
        <p:nvSpPr>
          <p:cNvPr id="16" name="Text 13"/>
          <p:cNvSpPr txBox="1"/>
          <p:nvPr/>
        </p:nvSpPr>
        <p:spPr>
          <a:xfrm>
            <a:off x="1280160" y="3447288"/>
            <a:ext cx="5897880" cy="658368"/>
          </a:xfrm>
          <a:prstGeom prst="rect">
            <a:avLst/>
          </a:prstGeom>
          <a:noFill/>
          <a:ln/>
        </p:spPr>
        <p:txBody>
          <a:bodyPr wrap="square" lIns="0" tIns="0" rIns="0" bIns="0" rtlCol="0" anchor="ctr"/>
          <a:lstStyle/>
          <a:p>
            <a:pPr indent="0" marL="0">
              <a:buNone/>
            </a:pPr>
            <a:r>
              <a:rPr lang="en-US" sz="1600" dirty="0">
                <a:solidFill>
                  <a:schemeClr val="tx1"/>
                </a:solidFill>
                <a:latin typeface="Cambria" pitchFamily="34" charset="0"/>
                <a:ea typeface="Cambria" pitchFamily="34" charset="-122"/>
                <a:cs typeface="Cambria" pitchFamily="34" charset="-120"/>
              </a:rPr>
              <a:t>Una inquietud que quiero poder decir pronto es…</a:t>
            </a:r>
            <a:endParaRPr lang="en-US" sz="1600" dirty="0"/>
          </a:p>
        </p:txBody>
      </p:sp>
      <p:sp>
        <p:nvSpPr>
          <p:cNvPr id="17" name="frase"/>
          <p:cNvSpPr/>
          <p:nvPr/>
        </p:nvSpPr>
        <p:spPr>
          <a:xfrm>
            <a:off x="548640" y="4233672"/>
            <a:ext cx="6766560" cy="658368"/>
          </a:xfrm>
          <a:prstGeom prst="roundRect">
            <a:avLst>
              <a:gd name="adj" fmla="val 22222"/>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8" name="dot"/>
          <p:cNvSpPr/>
          <p:nvPr/>
        </p:nvSpPr>
        <p:spPr>
          <a:xfrm>
            <a:off x="685800" y="4352544"/>
            <a:ext cx="420624" cy="420624"/>
          </a:xfrm>
          <a:prstGeom prst="ellipse">
            <a:avLst/>
          </a:prstGeom>
          <a:solidFill>
            <a:srgbClr val="E7674A"/>
          </a:solidFill>
          <a:ln w="12700">
            <a:solidFill>
              <a:srgbClr val="E7674A"/>
            </a:solidFill>
            <a:prstDash val="solid"/>
          </a:ln>
        </p:spPr>
      </p:sp>
      <p:sp>
        <p:nvSpPr>
          <p:cNvPr id="19" name="Text 16"/>
          <p:cNvSpPr txBox="1"/>
          <p:nvPr/>
        </p:nvSpPr>
        <p:spPr>
          <a:xfrm>
            <a:off x="685800" y="4352544"/>
            <a:ext cx="420624" cy="420624"/>
          </a:xfrm>
          <a:prstGeom prst="rect">
            <a:avLst/>
          </a:prstGeom>
          <a:noFill/>
          <a:ln/>
        </p:spPr>
        <p:txBody>
          <a:bodyPr wrap="square" lIns="0" tIns="0" rIns="0" bIns="0" rtlCol="0" anchor="ctr"/>
          <a:lstStyle/>
          <a:p>
            <a:pPr algn="ctr" indent="0" marL="0">
              <a:buNone/>
            </a:pPr>
            <a:r>
              <a:rPr lang="en-US" sz="1400" b="1" dirty="0">
                <a:solidFill>
                  <a:schemeClr val="bg1"/>
                </a:solidFill>
                <a:latin typeface="Cambria" pitchFamily="34" charset="0"/>
                <a:ea typeface="Cambria" pitchFamily="34" charset="-122"/>
                <a:cs typeface="Cambria" pitchFamily="34" charset="-120"/>
              </a:rPr>
              <a:t>4</a:t>
            </a:r>
            <a:endParaRPr lang="en-US" sz="1400" dirty="0"/>
          </a:p>
        </p:txBody>
      </p:sp>
      <p:sp>
        <p:nvSpPr>
          <p:cNvPr id="20" name="Text 17"/>
          <p:cNvSpPr txBox="1"/>
          <p:nvPr/>
        </p:nvSpPr>
        <p:spPr>
          <a:xfrm>
            <a:off x="1280160" y="4233672"/>
            <a:ext cx="5897880" cy="658368"/>
          </a:xfrm>
          <a:prstGeom prst="rect">
            <a:avLst/>
          </a:prstGeom>
          <a:noFill/>
          <a:ln/>
        </p:spPr>
        <p:txBody>
          <a:bodyPr wrap="square" lIns="0" tIns="0" rIns="0" bIns="0" rtlCol="0" anchor="ctr"/>
          <a:lstStyle/>
          <a:p>
            <a:pPr indent="0" marL="0">
              <a:buNone/>
            </a:pPr>
            <a:r>
              <a:rPr lang="en-US" sz="1600" dirty="0">
                <a:solidFill>
                  <a:schemeClr val="tx1"/>
                </a:solidFill>
                <a:latin typeface="Cambria" pitchFamily="34" charset="0"/>
                <a:ea typeface="Cambria" pitchFamily="34" charset="-122"/>
                <a:cs typeface="Cambria" pitchFamily="34" charset="-120"/>
              </a:rPr>
              <a:t>Cuando cualquiera de los dos termine la inmersión, acordamos…</a:t>
            </a:r>
            <a:endParaRPr lang="en-US" sz="1600" dirty="0"/>
          </a:p>
        </p:txBody>
      </p:sp>
      <p:sp>
        <p:nvSpPr>
          <p:cNvPr id="21" name="frase"/>
          <p:cNvSpPr/>
          <p:nvPr/>
        </p:nvSpPr>
        <p:spPr>
          <a:xfrm>
            <a:off x="548640" y="5020056"/>
            <a:ext cx="6766560" cy="658368"/>
          </a:xfrm>
          <a:prstGeom prst="roundRect">
            <a:avLst>
              <a:gd name="adj" fmla="val 22222"/>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22" name="dot"/>
          <p:cNvSpPr/>
          <p:nvPr/>
        </p:nvSpPr>
        <p:spPr>
          <a:xfrm>
            <a:off x="685800" y="5138928"/>
            <a:ext cx="420624" cy="420624"/>
          </a:xfrm>
          <a:prstGeom prst="ellipse">
            <a:avLst/>
          </a:prstGeom>
          <a:solidFill>
            <a:srgbClr val="E7674A"/>
          </a:solidFill>
          <a:ln w="12700">
            <a:solidFill>
              <a:srgbClr val="E7674A"/>
            </a:solidFill>
            <a:prstDash val="solid"/>
          </a:ln>
        </p:spPr>
      </p:sp>
      <p:sp>
        <p:nvSpPr>
          <p:cNvPr id="23" name="Text 20"/>
          <p:cNvSpPr txBox="1"/>
          <p:nvPr/>
        </p:nvSpPr>
        <p:spPr>
          <a:xfrm>
            <a:off x="685800" y="5138928"/>
            <a:ext cx="420624" cy="420624"/>
          </a:xfrm>
          <a:prstGeom prst="rect">
            <a:avLst/>
          </a:prstGeom>
          <a:noFill/>
          <a:ln/>
        </p:spPr>
        <p:txBody>
          <a:bodyPr wrap="square" lIns="0" tIns="0" rIns="0" bIns="0" rtlCol="0" anchor="ctr"/>
          <a:lstStyle/>
          <a:p>
            <a:pPr algn="ctr" indent="0" marL="0">
              <a:buNone/>
            </a:pPr>
            <a:r>
              <a:rPr lang="en-US" sz="1400" b="1" dirty="0">
                <a:solidFill>
                  <a:schemeClr val="bg1"/>
                </a:solidFill>
                <a:latin typeface="Cambria" pitchFamily="34" charset="0"/>
                <a:ea typeface="Cambria" pitchFamily="34" charset="-122"/>
                <a:cs typeface="Cambria" pitchFamily="34" charset="-120"/>
              </a:rPr>
              <a:t>5</a:t>
            </a:r>
            <a:endParaRPr lang="en-US" sz="1400" dirty="0"/>
          </a:p>
        </p:txBody>
      </p:sp>
      <p:sp>
        <p:nvSpPr>
          <p:cNvPr id="24" name="Text 21"/>
          <p:cNvSpPr txBox="1"/>
          <p:nvPr/>
        </p:nvSpPr>
        <p:spPr>
          <a:xfrm>
            <a:off x="1280160" y="5020056"/>
            <a:ext cx="5897880" cy="658368"/>
          </a:xfrm>
          <a:prstGeom prst="rect">
            <a:avLst/>
          </a:prstGeom>
          <a:noFill/>
          <a:ln/>
        </p:spPr>
        <p:txBody>
          <a:bodyPr wrap="square" lIns="0" tIns="0" rIns="0" bIns="0" rtlCol="0" anchor="ctr"/>
          <a:lstStyle/>
          <a:p>
            <a:pPr indent="0" marL="0">
              <a:buNone/>
            </a:pPr>
            <a:r>
              <a:rPr lang="en-US" sz="1600" dirty="0">
                <a:solidFill>
                  <a:schemeClr val="tx1"/>
                </a:solidFill>
                <a:latin typeface="Cambria" pitchFamily="34" charset="0"/>
                <a:ea typeface="Cambria" pitchFamily="34" charset="-122"/>
                <a:cs typeface="Cambria" pitchFamily="34" charset="-120"/>
              </a:rPr>
              <a:t>Una conducta con el entorno que protegeremos juntos es…</a:t>
            </a:r>
            <a:endParaRPr lang="en-US" sz="1600" dirty="0"/>
          </a:p>
        </p:txBody>
      </p:sp>
      <p:sp>
        <p:nvSpPr>
          <p:cNvPr id="25" name="why"/>
          <p:cNvSpPr/>
          <p:nvPr/>
        </p:nvSpPr>
        <p:spPr>
          <a:xfrm>
            <a:off x="7772400" y="1298448"/>
            <a:ext cx="3886200" cy="4663440"/>
          </a:xfrm>
          <a:prstGeom prst="roundRect">
            <a:avLst>
              <a:gd name="adj" fmla="val 3765"/>
            </a:avLst>
          </a:prstGeom>
          <a:solidFill>
            <a:schemeClr val="tx1"/>
          </a:solidFill>
          <a:ln w="12700">
            <a:solidFill>
              <a:schemeClr val="tx1"/>
            </a:solidFill>
            <a:prstDash val="solid"/>
          </a:ln>
          <a:effectLst>
            <a:outerShdw sx="100000" sy="100000" kx="0" ky="0" algn="bl" rotWithShape="0" blurRad="127000" dist="38100" dir="5400000">
              <a:srgbClr val="06202E">
                <a:alpha val="18000"/>
              </a:srgbClr>
            </a:outerShdw>
          </a:effectLst>
        </p:spPr>
      </p:sp>
      <p:sp>
        <p:nvSpPr>
          <p:cNvPr id="26" name="icon users"/>
          <p:cNvSpPr/>
          <p:nvPr/>
        </p:nvSpPr>
        <p:spPr>
          <a:xfrm>
            <a:off x="8092440" y="1645920"/>
            <a:ext cx="777240" cy="777240"/>
          </a:xfrm>
          <a:prstGeom prst="ellipse">
            <a:avLst/>
          </a:prstGeom>
          <a:solidFill>
            <a:schemeClr val="accent3"/>
          </a:solidFill>
          <a:ln w="12700">
            <a:solidFill>
              <a:schemeClr val="accent3"/>
            </a:solidFill>
            <a:prstDash val="solid"/>
          </a:ln>
        </p:spPr>
      </p:sp>
      <p:pic>
        <p:nvPicPr>
          <p:cNvPr id="27" name="Image 0" descr="/home/claude/mdi/assets/ic_users_ab.png">    </p:cNvPr>
          <p:cNvPicPr>
            <a:picLocks noChangeAspect="1"/>
          </p:cNvPicPr>
          <p:nvPr/>
        </p:nvPicPr>
        <p:blipFill>
          <a:blip r:embed="rId1"/>
          <a:stretch>
            <a:fillRect/>
          </a:stretch>
        </p:blipFill>
        <p:spPr>
          <a:xfrm>
            <a:off x="8278978" y="1832458"/>
            <a:ext cx="404165" cy="404165"/>
          </a:xfrm>
          <a:prstGeom prst="rect">
            <a:avLst/>
          </a:prstGeom>
        </p:spPr>
      </p:pic>
      <p:sp>
        <p:nvSpPr>
          <p:cNvPr id="28" name="Text 24"/>
          <p:cNvSpPr txBox="1"/>
          <p:nvPr/>
        </p:nvSpPr>
        <p:spPr>
          <a:xfrm>
            <a:off x="8092440" y="2606040"/>
            <a:ext cx="3291840" cy="1371600"/>
          </a:xfrm>
          <a:prstGeom prst="rect">
            <a:avLst/>
          </a:prstGeom>
          <a:noFill/>
          <a:ln/>
        </p:spPr>
        <p:txBody>
          <a:bodyPr wrap="square" lIns="0" tIns="0" rIns="0" bIns="0" rtlCol="0" anchor="t"/>
          <a:lstStyle/>
          <a:p>
            <a:pPr indent="0" marL="0">
              <a:buNone/>
            </a:pPr>
            <a:r>
              <a:rPr lang="en-US" sz="1800" b="1" dirty="0">
                <a:solidFill>
                  <a:schemeClr val="bg1"/>
                </a:solidFill>
                <a:latin typeface="Cambria" pitchFamily="34" charset="0"/>
                <a:ea typeface="Cambria" pitchFamily="34" charset="-122"/>
                <a:cs typeface="Cambria" pitchFamily="34" charset="-120"/>
              </a:rPr>
              <a:t>La mayoría de los chequeos confirman el equipo. Muy pocos confirman a las personas.</a:t>
            </a:r>
            <a:endParaRPr lang="en-US" sz="1800" dirty="0"/>
          </a:p>
        </p:txBody>
      </p:sp>
      <p:sp>
        <p:nvSpPr>
          <p:cNvPr id="29" name="Text 25"/>
          <p:cNvSpPr txBox="1"/>
          <p:nvPr/>
        </p:nvSpPr>
        <p:spPr>
          <a:xfrm>
            <a:off x="8092440" y="4069080"/>
            <a:ext cx="3291840" cy="1828800"/>
          </a:xfrm>
          <a:prstGeom prst="rect">
            <a:avLst/>
          </a:prstGeom>
          <a:noFill/>
          <a:ln/>
        </p:spPr>
        <p:txBody>
          <a:bodyPr wrap="square" lIns="0" tIns="0" rIns="0" bIns="0" rtlCol="0" anchor="t"/>
          <a:lstStyle/>
          <a:p>
            <a:pPr indent="0" marL="0">
              <a:buNone/>
            </a:pPr>
            <a:r>
              <a:rPr lang="en-US" sz="1250" dirty="0">
                <a:solidFill>
                  <a:schemeClr val="accent3"/>
                </a:solidFill>
              </a:rPr>
              <a:t>La frase 3 abre la conversación que mantiene viva a la gente.</a:t>
            </a:r>
            <a:endParaRPr lang="en-US" sz="1250" dirty="0"/>
          </a:p>
          <a:p>
            <a:pPr indent="0" marL="0">
              <a:buNone/>
            </a:pPr>
            <a:endParaRPr lang="en-US" sz="1250" dirty="0"/>
          </a:p>
          <a:p>
            <a:pPr indent="0" marL="0">
              <a:buNone/>
            </a:pPr>
            <a:r>
              <a:rPr lang="en-US" sz="1250" dirty="0">
                <a:solidFill>
                  <a:schemeClr val="accent3"/>
                </a:solidFill>
              </a:rPr>
              <a:t>La frase 4 deja dicha la regla: cualquiera puede terminar cualquier inmersión, sin dar una razón.</a:t>
            </a:r>
            <a:endParaRPr lang="en-US" sz="12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pic>
        <p:nvPicPr>
          <p:cNvPr id="3" name="Image 0" descr="/home/claude/mdi/assets/album_es.png">    </p:cNvPr>
          <p:cNvPicPr>
            <a:picLocks noChangeAspect="1"/>
          </p:cNvPicPr>
          <p:nvPr/>
        </p:nvPicPr>
        <p:blipFill>
          <a:blip r:embed="rId1"/>
          <a:stretch>
            <a:fillRect/>
          </a:stretch>
        </p:blipFill>
        <p:spPr>
          <a:xfrm>
            <a:off x="548640" y="914400"/>
            <a:ext cx="4023360" cy="4023360"/>
          </a:xfrm>
          <a:prstGeom prst="rect">
            <a:avLst/>
          </a:prstGeom>
          <a:effectLst>
            <a:outerShdw sx="100000" sy="100000" kx="0" ky="0" algn="bl" rotWithShape="0" blurRad="177800" dist="50800" dir="5400000">
              <a:srgbClr val="000000">
                <a:alpha val="45000"/>
              </a:srgbClr>
            </a:outerShdw>
          </a:effectLst>
        </p:spPr>
      </p:pic>
      <p:pic>
        <p:nvPicPr>
          <p:cNvPr id="4" name="Media 0">
            <a:hlinkClick r:id="" action="ppaction://media"/>
          </p:cNvPr>
          <p:cNvPicPr>
            <a:picLocks noChangeAspect="1"/>
          </p:cNvPicPr>
          <p:nvPr>
            <a:videoFile r:link="rId2"/>
            <p:extLst>
              <p:ext uri="{DAA4B4D4-6D71-4841-9C94-3DE7FCFB9230}">
                <p14:media xmlns:p14="http://schemas.microsoft.com/office/powerpoint/2010/main" r:embed="rId3"/>
              </p:ext>
            </p:extLst>
          </p:nvPr>
        </p:nvPicPr>
        <p:blipFill>
          <a:blip r:embed="rId4"/>
          <a:stretch>
            <a:fillRect/>
          </a:stretch>
        </p:blipFill>
        <p:spPr>
          <a:xfrm>
            <a:off x="548640" y="5138928"/>
            <a:ext cx="777240" cy="777240"/>
          </a:xfrm>
          <a:prstGeom prst="rect">
            <a:avLst/>
          </a:prstGeom>
        </p:spPr>
      </p:pic>
      <p:sp>
        <p:nvSpPr>
          <p:cNvPr id="5" name="Text 0"/>
          <p:cNvSpPr txBox="1"/>
          <p:nvPr/>
        </p:nvSpPr>
        <p:spPr>
          <a:xfrm>
            <a:off x="1463040" y="5230368"/>
            <a:ext cx="3108960" cy="594360"/>
          </a:xfrm>
          <a:prstGeom prst="rect">
            <a:avLst/>
          </a:prstGeom>
          <a:noFill/>
          <a:ln/>
        </p:spPr>
        <p:txBody>
          <a:bodyPr wrap="square" lIns="0" tIns="0" rIns="0" bIns="0" rtlCol="0" anchor="ctr"/>
          <a:lstStyle/>
          <a:p>
            <a:pPr indent="0" marL="0">
              <a:buNone/>
            </a:pPr>
            <a:r>
              <a:rPr lang="en-US" sz="1200" b="1" dirty="0">
                <a:solidFill>
                  <a:schemeClr val="accent3"/>
                </a:solidFill>
              </a:rPr>
              <a:t>Audio incrustado · 5 min · pulsa para reproducir</a:t>
            </a:r>
            <a:endParaRPr lang="en-US" sz="1200" dirty="0"/>
          </a:p>
        </p:txBody>
      </p:sp>
      <p:sp>
        <p:nvSpPr>
          <p:cNvPr id="6" name="Text 1"/>
          <p:cNvSpPr txBox="1"/>
          <p:nvPr/>
        </p:nvSpPr>
        <p:spPr>
          <a:xfrm>
            <a:off x="5074920" y="914400"/>
            <a:ext cx="6583680" cy="365760"/>
          </a:xfrm>
          <a:prstGeom prst="rect">
            <a:avLst/>
          </a:prstGeom>
          <a:noFill/>
          <a:ln/>
        </p:spPr>
        <p:txBody>
          <a:bodyPr wrap="square" lIns="0" tIns="0" rIns="0" bIns="0" rtlCol="0" anchor="t"/>
          <a:lstStyle/>
          <a:p>
            <a:pPr indent="0" marL="0">
              <a:buNone/>
            </a:pPr>
            <a:r>
              <a:rPr lang="en-US" sz="1200" b="1" spc="400" kern="0" dirty="0">
                <a:solidFill>
                  <a:schemeClr val="accent2"/>
                </a:solidFill>
              </a:rPr>
              <a:t>PAUSA DE ESCUCHA 1 · EN PAREJA</a:t>
            </a:r>
            <a:endParaRPr lang="en-US" sz="1200" dirty="0"/>
          </a:p>
        </p:txBody>
      </p:sp>
      <p:sp>
        <p:nvSpPr>
          <p:cNvPr id="7" name="Text 2"/>
          <p:cNvSpPr txBox="1"/>
          <p:nvPr/>
        </p:nvSpPr>
        <p:spPr>
          <a:xfrm>
            <a:off x="5074920" y="1298448"/>
            <a:ext cx="6583680" cy="1005840"/>
          </a:xfrm>
          <a:prstGeom prst="rect">
            <a:avLst/>
          </a:prstGeom>
          <a:noFill/>
          <a:ln/>
        </p:spPr>
        <p:txBody>
          <a:bodyPr wrap="square" lIns="0" tIns="0" rIns="0" bIns="0" rtlCol="0" anchor="ctr"/>
          <a:lstStyle/>
          <a:p>
            <a:pPr indent="0" marL="0">
              <a:buNone/>
            </a:pPr>
            <a:r>
              <a:rPr lang="en-US" sz="3600" b="1" dirty="0">
                <a:solidFill>
                  <a:schemeClr val="bg1"/>
                </a:solidFill>
                <a:latin typeface="Cambria" pitchFamily="34" charset="0"/>
                <a:ea typeface="Cambria" pitchFamily="34" charset="-122"/>
                <a:cs typeface="Cambria" pitchFamily="34" charset="-120"/>
              </a:rPr>
              <a:t>«La respiración compartida»</a:t>
            </a:r>
            <a:endParaRPr lang="en-US" sz="3600" dirty="0"/>
          </a:p>
        </p:txBody>
      </p:sp>
      <p:sp>
        <p:nvSpPr>
          <p:cNvPr id="8" name="Text 3"/>
          <p:cNvSpPr txBox="1"/>
          <p:nvPr/>
        </p:nvSpPr>
        <p:spPr>
          <a:xfrm>
            <a:off x="5074920" y="2331720"/>
            <a:ext cx="6583680" cy="685800"/>
          </a:xfrm>
          <a:prstGeom prst="rect">
            <a:avLst/>
          </a:prstGeom>
          <a:noFill/>
          <a:ln/>
        </p:spPr>
        <p:txBody>
          <a:bodyPr wrap="square" lIns="0" tIns="0" rIns="0" bIns="0" rtlCol="0" anchor="t"/>
          <a:lstStyle/>
          <a:p>
            <a:pPr indent="0" marL="0">
              <a:buNone/>
            </a:pPr>
            <a:r>
              <a:rPr lang="en-US" sz="1350" i="1" dirty="0">
                <a:solidFill>
                  <a:schemeClr val="accent3"/>
                </a:solidFill>
              </a:rPr>
              <a:t>Del álbum El Océano Interior · Mindful Diving Institute con Nine Paths to One. Una práctica para dos.</a:t>
            </a:r>
            <a:endParaRPr lang="en-US" sz="1350" dirty="0"/>
          </a:p>
        </p:txBody>
      </p:sp>
      <p:sp>
        <p:nvSpPr>
          <p:cNvPr id="9" name="icon users"/>
          <p:cNvSpPr/>
          <p:nvPr/>
        </p:nvSpPr>
        <p:spPr>
          <a:xfrm>
            <a:off x="5074920" y="3127248"/>
            <a:ext cx="548640" cy="548640"/>
          </a:xfrm>
          <a:prstGeom prst="ellipse">
            <a:avLst/>
          </a:prstGeom>
          <a:solidFill>
            <a:schemeClr val="accent3"/>
          </a:solidFill>
          <a:ln w="12700">
            <a:solidFill>
              <a:schemeClr val="accent3"/>
            </a:solidFill>
            <a:prstDash val="solid"/>
          </a:ln>
        </p:spPr>
      </p:sp>
      <p:pic>
        <p:nvPicPr>
          <p:cNvPr id="10" name="Image 1" descr="/home/claude/mdi/assets/ic_users_ab.png">    </p:cNvPr>
          <p:cNvPicPr>
            <a:picLocks noChangeAspect="1"/>
          </p:cNvPicPr>
          <p:nvPr/>
        </p:nvPicPr>
        <p:blipFill>
          <a:blip r:embed="rId5"/>
          <a:stretch>
            <a:fillRect/>
          </a:stretch>
        </p:blipFill>
        <p:spPr>
          <a:xfrm>
            <a:off x="5206594" y="3258922"/>
            <a:ext cx="285293" cy="285293"/>
          </a:xfrm>
          <a:prstGeom prst="rect">
            <a:avLst/>
          </a:prstGeom>
        </p:spPr>
      </p:pic>
      <p:sp>
        <p:nvSpPr>
          <p:cNvPr id="11" name="Text 5"/>
          <p:cNvSpPr txBox="1"/>
          <p:nvPr/>
        </p:nvSpPr>
        <p:spPr>
          <a:xfrm>
            <a:off x="5806440" y="3099816"/>
            <a:ext cx="4572000" cy="329184"/>
          </a:xfrm>
          <a:prstGeom prst="rect">
            <a:avLst/>
          </a:prstGeom>
          <a:noFill/>
          <a:ln/>
        </p:spPr>
        <p:txBody>
          <a:bodyPr wrap="square" lIns="0" tIns="0" rIns="0" bIns="0" rtlCol="0" anchor="t"/>
          <a:lstStyle/>
          <a:p>
            <a:pPr indent="0" marL="0">
              <a:buNone/>
            </a:pPr>
            <a:r>
              <a:rPr lang="en-US" sz="1550" b="1" dirty="0">
                <a:solidFill>
                  <a:schemeClr val="bg1"/>
                </a:solidFill>
              </a:rPr>
              <a:t>Siéntate con tu pareja de hoy</a:t>
            </a:r>
            <a:endParaRPr lang="en-US" sz="1550" dirty="0"/>
          </a:p>
        </p:txBody>
      </p:sp>
      <p:sp>
        <p:nvSpPr>
          <p:cNvPr id="12" name="Text 6"/>
          <p:cNvSpPr txBox="1"/>
          <p:nvPr/>
        </p:nvSpPr>
        <p:spPr>
          <a:xfrm>
            <a:off x="5806440" y="3419856"/>
            <a:ext cx="4572000" cy="411480"/>
          </a:xfrm>
          <a:prstGeom prst="rect">
            <a:avLst/>
          </a:prstGeom>
          <a:noFill/>
          <a:ln/>
        </p:spPr>
        <p:txBody>
          <a:bodyPr wrap="square" lIns="0" tIns="0" rIns="0" bIns="0" rtlCol="0" anchor="t"/>
          <a:lstStyle/>
          <a:p>
            <a:pPr indent="0" marL="0">
              <a:buNone/>
            </a:pPr>
            <a:r>
              <a:rPr lang="en-US" sz="1250" dirty="0">
                <a:solidFill>
                  <a:schemeClr val="accent3"/>
                </a:solidFill>
              </a:rPr>
              <a:t>frente a frente o lado a lado, pies en el suelo</a:t>
            </a:r>
            <a:endParaRPr lang="en-US" sz="1250" dirty="0"/>
          </a:p>
        </p:txBody>
      </p:sp>
      <p:sp>
        <p:nvSpPr>
          <p:cNvPr id="13" name="icon lungs"/>
          <p:cNvSpPr/>
          <p:nvPr/>
        </p:nvSpPr>
        <p:spPr>
          <a:xfrm>
            <a:off x="5074920" y="3904488"/>
            <a:ext cx="548640" cy="548640"/>
          </a:xfrm>
          <a:prstGeom prst="ellipse">
            <a:avLst/>
          </a:prstGeom>
          <a:solidFill>
            <a:schemeClr val="accent3"/>
          </a:solidFill>
          <a:ln w="12700">
            <a:solidFill>
              <a:schemeClr val="accent3"/>
            </a:solidFill>
            <a:prstDash val="solid"/>
          </a:ln>
        </p:spPr>
      </p:sp>
      <p:pic>
        <p:nvPicPr>
          <p:cNvPr id="14" name="Image 2" descr="/home/claude/mdi/assets/ic_lungs_ab.png">    </p:cNvPr>
          <p:cNvPicPr>
            <a:picLocks noChangeAspect="1"/>
          </p:cNvPicPr>
          <p:nvPr/>
        </p:nvPicPr>
        <p:blipFill>
          <a:blip r:embed="rId6"/>
          <a:stretch>
            <a:fillRect/>
          </a:stretch>
        </p:blipFill>
        <p:spPr>
          <a:xfrm>
            <a:off x="5206594" y="4036162"/>
            <a:ext cx="285293" cy="285293"/>
          </a:xfrm>
          <a:prstGeom prst="rect">
            <a:avLst/>
          </a:prstGeom>
        </p:spPr>
      </p:pic>
      <p:sp>
        <p:nvSpPr>
          <p:cNvPr id="15" name="Text 8"/>
          <p:cNvSpPr txBox="1"/>
          <p:nvPr/>
        </p:nvSpPr>
        <p:spPr>
          <a:xfrm>
            <a:off x="5806440" y="3877056"/>
            <a:ext cx="4572000" cy="329184"/>
          </a:xfrm>
          <a:prstGeom prst="rect">
            <a:avLst/>
          </a:prstGeom>
          <a:noFill/>
          <a:ln/>
        </p:spPr>
        <p:txBody>
          <a:bodyPr wrap="square" lIns="0" tIns="0" rIns="0" bIns="0" rtlCol="0" anchor="t"/>
          <a:lstStyle/>
          <a:p>
            <a:pPr indent="0" marL="0">
              <a:buNone/>
            </a:pPr>
            <a:r>
              <a:rPr lang="en-US" sz="1550" b="1" dirty="0">
                <a:solidFill>
                  <a:schemeClr val="bg1"/>
                </a:solidFill>
              </a:rPr>
              <a:t>Respira como siempre</a:t>
            </a:r>
            <a:endParaRPr lang="en-US" sz="1550" dirty="0"/>
          </a:p>
        </p:txBody>
      </p:sp>
      <p:sp>
        <p:nvSpPr>
          <p:cNvPr id="16" name="Text 9"/>
          <p:cNvSpPr txBox="1"/>
          <p:nvPr/>
        </p:nvSpPr>
        <p:spPr>
          <a:xfrm>
            <a:off x="5806440" y="4197096"/>
            <a:ext cx="4572000" cy="411480"/>
          </a:xfrm>
          <a:prstGeom prst="rect">
            <a:avLst/>
          </a:prstGeom>
          <a:noFill/>
          <a:ln/>
        </p:spPr>
        <p:txBody>
          <a:bodyPr wrap="square" lIns="0" tIns="0" rIns="0" bIns="0" rtlCol="0" anchor="t"/>
          <a:lstStyle/>
          <a:p>
            <a:pPr indent="0" marL="0">
              <a:buNone/>
            </a:pPr>
            <a:r>
              <a:rPr lang="en-US" sz="1250" dirty="0">
                <a:solidFill>
                  <a:schemeClr val="accent3"/>
                </a:solidFill>
              </a:rPr>
              <a:t>sin cambiar el ritmo: solo acompañar</a:t>
            </a:r>
            <a:endParaRPr lang="en-US" sz="1250" dirty="0"/>
          </a:p>
        </p:txBody>
      </p:sp>
      <p:sp>
        <p:nvSpPr>
          <p:cNvPr id="17" name="icon heart"/>
          <p:cNvSpPr/>
          <p:nvPr/>
        </p:nvSpPr>
        <p:spPr>
          <a:xfrm>
            <a:off x="5074920" y="4681728"/>
            <a:ext cx="548640" cy="548640"/>
          </a:xfrm>
          <a:prstGeom prst="ellipse">
            <a:avLst/>
          </a:prstGeom>
          <a:solidFill>
            <a:schemeClr val="accent3"/>
          </a:solidFill>
          <a:ln w="12700">
            <a:solidFill>
              <a:schemeClr val="accent3"/>
            </a:solidFill>
            <a:prstDash val="solid"/>
          </a:ln>
        </p:spPr>
      </p:sp>
      <p:pic>
        <p:nvPicPr>
          <p:cNvPr id="18" name="Image 3" descr="/home/claude/mdi/assets/ic_heart_ab.png">    </p:cNvPr>
          <p:cNvPicPr>
            <a:picLocks noChangeAspect="1"/>
          </p:cNvPicPr>
          <p:nvPr/>
        </p:nvPicPr>
        <p:blipFill>
          <a:blip r:embed="rId7"/>
          <a:stretch>
            <a:fillRect/>
          </a:stretch>
        </p:blipFill>
        <p:spPr>
          <a:xfrm>
            <a:off x="5206594" y="4813402"/>
            <a:ext cx="285293" cy="285293"/>
          </a:xfrm>
          <a:prstGeom prst="rect">
            <a:avLst/>
          </a:prstGeom>
        </p:spPr>
      </p:pic>
      <p:sp>
        <p:nvSpPr>
          <p:cNvPr id="19" name="Text 11"/>
          <p:cNvSpPr txBox="1"/>
          <p:nvPr/>
        </p:nvSpPr>
        <p:spPr>
          <a:xfrm>
            <a:off x="5806440" y="4654296"/>
            <a:ext cx="4572000" cy="329184"/>
          </a:xfrm>
          <a:prstGeom prst="rect">
            <a:avLst/>
          </a:prstGeom>
          <a:noFill/>
          <a:ln/>
        </p:spPr>
        <p:txBody>
          <a:bodyPr wrap="square" lIns="0" tIns="0" rIns="0" bIns="0" rtlCol="0" anchor="t"/>
          <a:lstStyle/>
          <a:p>
            <a:pPr indent="0" marL="0">
              <a:buNone/>
            </a:pPr>
            <a:r>
              <a:rPr lang="en-US" sz="1550" b="1" dirty="0">
                <a:solidFill>
                  <a:schemeClr val="bg1"/>
                </a:solidFill>
              </a:rPr>
              <a:t>Lo acordado, ahora sin palabras</a:t>
            </a:r>
            <a:endParaRPr lang="en-US" sz="1550" dirty="0"/>
          </a:p>
        </p:txBody>
      </p:sp>
      <p:sp>
        <p:nvSpPr>
          <p:cNvPr id="20" name="Text 12"/>
          <p:cNvSpPr txBox="1"/>
          <p:nvPr/>
        </p:nvSpPr>
        <p:spPr>
          <a:xfrm>
            <a:off x="5806440" y="4974336"/>
            <a:ext cx="4572000" cy="411480"/>
          </a:xfrm>
          <a:prstGeom prst="rect">
            <a:avLst/>
          </a:prstGeom>
          <a:noFill/>
          <a:ln/>
        </p:spPr>
        <p:txBody>
          <a:bodyPr wrap="square" lIns="0" tIns="0" rIns="0" bIns="0" rtlCol="0" anchor="t"/>
          <a:lstStyle/>
          <a:p>
            <a:pPr indent="0" marL="0">
              <a:buNone/>
            </a:pPr>
            <a:r>
              <a:rPr lang="en-US" sz="1250" dirty="0">
                <a:solidFill>
                  <a:schemeClr val="accent3"/>
                </a:solidFill>
              </a:rPr>
              <a:t>las cinco frases, llevadas al cuerpo</a:t>
            </a:r>
            <a:endParaRPr lang="en-US" sz="1250" dirty="0"/>
          </a:p>
        </p:txBody>
      </p:sp>
      <p:pic>
        <p:nvPicPr>
          <p:cNvPr id="21" name="Image 4" descr="/home/claude/mdi/assets/qr_album_es.png">    </p:cNvPr>
          <p:cNvPicPr>
            <a:picLocks noChangeAspect="1"/>
          </p:cNvPicPr>
          <p:nvPr/>
        </p:nvPicPr>
        <p:blipFill>
          <a:blip r:embed="rId8"/>
          <a:stretch>
            <a:fillRect/>
          </a:stretch>
        </p:blipFill>
        <p:spPr>
          <a:xfrm>
            <a:off x="10607040" y="4892040"/>
            <a:ext cx="1033272" cy="1033272"/>
          </a:xfrm>
          <a:prstGeom prst="rect">
            <a:avLst/>
          </a:prstGeom>
        </p:spPr>
      </p:pic>
      <p:sp>
        <p:nvSpPr>
          <p:cNvPr id="22" name="Text 13"/>
          <p:cNvSpPr txBox="1"/>
          <p:nvPr/>
        </p:nvSpPr>
        <p:spPr>
          <a:xfrm>
            <a:off x="10378440" y="5943600"/>
            <a:ext cx="1463040" cy="228600"/>
          </a:xfrm>
          <a:prstGeom prst="rect">
            <a:avLst/>
          </a:prstGeom>
          <a:noFill/>
          <a:ln/>
        </p:spPr>
        <p:txBody>
          <a:bodyPr wrap="square" lIns="0" tIns="0" rIns="0" bIns="0" rtlCol="0" anchor="t"/>
          <a:lstStyle/>
          <a:p>
            <a:pPr algn="ctr" indent="0" marL="0">
              <a:buNone/>
            </a:pPr>
            <a:r>
              <a:rPr lang="en-US" sz="900" dirty="0">
                <a:solidFill>
                  <a:schemeClr val="accent3"/>
                </a:solidFill>
              </a:rPr>
              <a:t>Álbum en Spotify</a:t>
            </a:r>
            <a:endParaRPr lang="en-US" sz="900" dirty="0"/>
          </a:p>
        </p:txBody>
      </p:sp>
      <p:sp>
        <p:nvSpPr>
          <p:cNvPr id="23" name="Text 14"/>
          <p:cNvSpPr txBox="1"/>
          <p:nvPr/>
        </p:nvSpPr>
        <p:spPr>
          <a:xfrm>
            <a:off x="5074920" y="5486400"/>
            <a:ext cx="5303520" cy="548640"/>
          </a:xfrm>
          <a:prstGeom prst="rect">
            <a:avLst/>
          </a:prstGeom>
          <a:noFill/>
          <a:ln/>
        </p:spPr>
        <p:txBody>
          <a:bodyPr wrap="square" lIns="0" tIns="0" rIns="0" bIns="0" rtlCol="0" anchor="t"/>
          <a:lstStyle/>
          <a:p>
            <a:pPr indent="0" marL="0">
              <a:buNone/>
            </a:pPr>
            <a:r>
              <a:rPr lang="en-US" sz="1150" i="1" dirty="0">
                <a:solidFill>
                  <a:schemeClr val="accent3"/>
                </a:solidFill>
              </a:rPr>
              <a:t>Solo en tierra o en cubierta. Nunca durante una inmersión, nunca con retención de aire.</a:t>
            </a:r>
            <a:endParaRPr lang="en-US" sz="1150" dirty="0"/>
          </a:p>
        </p:txBody>
      </p:sp>
      <p:sp>
        <p:nvSpPr>
          <p:cNvPr id="24"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bg1"/>
                </a:solidFill>
              </a:rPr>
              <a:t>Dónde está tu atención: cinco canales</a:t>
            </a:r>
            <a:endParaRPr lang="en-US" sz="3200" dirty="0"/>
          </a:p>
        </p:txBody>
      </p:sp>
      <p:sp>
        <p:nvSpPr>
          <p:cNvPr id="4" name="card"/>
          <p:cNvSpPr/>
          <p:nvPr/>
        </p:nvSpPr>
        <p:spPr>
          <a:xfrm>
            <a:off x="548640" y="1463040"/>
            <a:ext cx="5760720" cy="658368"/>
          </a:xfrm>
          <a:prstGeom prst="roundRect">
            <a:avLst>
              <a:gd name="adj" fmla="val 22222"/>
            </a:avLst>
          </a:prstGeom>
          <a:solidFill>
            <a:schemeClr val="tx2">
              <a:alpha val="85000"/>
            </a:schemeClr>
          </a:solidFill>
          <a:ln w="12700">
            <a:solidFill>
              <a:schemeClr val="accent1"/>
            </a:solidFill>
            <a:prstDash val="solid"/>
          </a:ln>
        </p:spPr>
      </p:sp>
      <p:sp>
        <p:nvSpPr>
          <p:cNvPr id="5" name="dot"/>
          <p:cNvSpPr/>
          <p:nvPr/>
        </p:nvSpPr>
        <p:spPr>
          <a:xfrm>
            <a:off x="685800" y="1581912"/>
            <a:ext cx="420624" cy="420624"/>
          </a:xfrm>
          <a:prstGeom prst="ellipse">
            <a:avLst/>
          </a:prstGeom>
          <a:solidFill>
            <a:schemeClr val="accent3"/>
          </a:solidFill>
          <a:ln w="12700">
            <a:solidFill>
              <a:schemeClr val="accent3"/>
            </a:solidFill>
            <a:prstDash val="solid"/>
          </a:ln>
        </p:spPr>
      </p:sp>
      <p:sp>
        <p:nvSpPr>
          <p:cNvPr id="6" name="Text 3"/>
          <p:cNvSpPr txBox="1"/>
          <p:nvPr/>
        </p:nvSpPr>
        <p:spPr>
          <a:xfrm>
            <a:off x="685800" y="1581912"/>
            <a:ext cx="420624" cy="420624"/>
          </a:xfrm>
          <a:prstGeom prst="rect">
            <a:avLst/>
          </a:prstGeom>
          <a:noFill/>
          <a:ln/>
        </p:spPr>
        <p:txBody>
          <a:bodyPr wrap="square" lIns="0" tIns="0" rIns="0" bIns="0" rtlCol="0" anchor="ctr"/>
          <a:lstStyle/>
          <a:p>
            <a:pPr algn="ctr" indent="0" marL="0">
              <a:buNone/>
            </a:pPr>
            <a:r>
              <a:rPr lang="en-US" sz="1400" b="1" dirty="0">
                <a:solidFill>
                  <a:schemeClr val="tx1"/>
                </a:solidFill>
                <a:latin typeface="Cambria" pitchFamily="34" charset="0"/>
                <a:ea typeface="Cambria" pitchFamily="34" charset="-122"/>
                <a:cs typeface="Cambria" pitchFamily="34" charset="-120"/>
              </a:rPr>
              <a:t>1</a:t>
            </a:r>
            <a:endParaRPr lang="en-US" sz="1400" dirty="0"/>
          </a:p>
        </p:txBody>
      </p:sp>
      <p:sp>
        <p:nvSpPr>
          <p:cNvPr id="7" name="Text 4"/>
          <p:cNvSpPr txBox="1"/>
          <p:nvPr/>
        </p:nvSpPr>
        <p:spPr>
          <a:xfrm>
            <a:off x="1280160" y="1463040"/>
            <a:ext cx="2377440" cy="658368"/>
          </a:xfrm>
          <a:prstGeom prst="rect">
            <a:avLst/>
          </a:prstGeom>
          <a:noFill/>
          <a:ln/>
        </p:spPr>
        <p:txBody>
          <a:bodyPr wrap="square" lIns="0" tIns="0" rIns="0" bIns="0" rtlCol="0" anchor="ctr"/>
          <a:lstStyle/>
          <a:p>
            <a:pPr indent="0" marL="0">
              <a:buNone/>
            </a:pPr>
            <a:r>
              <a:rPr lang="en-US" sz="1500" b="1" dirty="0">
                <a:solidFill>
                  <a:schemeClr val="bg1"/>
                </a:solidFill>
              </a:rPr>
              <a:t>YO</a:t>
            </a:r>
            <a:endParaRPr lang="en-US" sz="1500" dirty="0"/>
          </a:p>
        </p:txBody>
      </p:sp>
      <p:sp>
        <p:nvSpPr>
          <p:cNvPr id="8" name="Text 5"/>
          <p:cNvSpPr txBox="1"/>
          <p:nvPr/>
        </p:nvSpPr>
        <p:spPr>
          <a:xfrm>
            <a:off x="3657600" y="1463040"/>
            <a:ext cx="2606040" cy="658368"/>
          </a:xfrm>
          <a:prstGeom prst="rect">
            <a:avLst/>
          </a:prstGeom>
          <a:noFill/>
          <a:ln/>
        </p:spPr>
        <p:txBody>
          <a:bodyPr wrap="square" lIns="0" tIns="0" rIns="0" bIns="0" rtlCol="0" anchor="ctr"/>
          <a:lstStyle/>
          <a:p>
            <a:pPr indent="0" marL="0">
              <a:buNone/>
            </a:pPr>
            <a:r>
              <a:rPr lang="en-US" sz="1250" dirty="0">
                <a:solidFill>
                  <a:schemeClr val="accent3"/>
                </a:solidFill>
              </a:rPr>
              <a:t>respiración · comodidad · carga</a:t>
            </a:r>
            <a:endParaRPr lang="en-US" sz="1250" dirty="0"/>
          </a:p>
        </p:txBody>
      </p:sp>
      <p:sp>
        <p:nvSpPr>
          <p:cNvPr id="9" name="card"/>
          <p:cNvSpPr/>
          <p:nvPr/>
        </p:nvSpPr>
        <p:spPr>
          <a:xfrm>
            <a:off x="548640" y="2249424"/>
            <a:ext cx="5760720" cy="658368"/>
          </a:xfrm>
          <a:prstGeom prst="roundRect">
            <a:avLst>
              <a:gd name="adj" fmla="val 22222"/>
            </a:avLst>
          </a:prstGeom>
          <a:solidFill>
            <a:schemeClr val="tx2">
              <a:alpha val="85000"/>
            </a:schemeClr>
          </a:solidFill>
          <a:ln w="12700">
            <a:solidFill>
              <a:schemeClr val="accent1"/>
            </a:solidFill>
            <a:prstDash val="solid"/>
          </a:ln>
        </p:spPr>
      </p:sp>
      <p:sp>
        <p:nvSpPr>
          <p:cNvPr id="10" name="dot"/>
          <p:cNvSpPr/>
          <p:nvPr/>
        </p:nvSpPr>
        <p:spPr>
          <a:xfrm>
            <a:off x="685800" y="2368296"/>
            <a:ext cx="420624" cy="420624"/>
          </a:xfrm>
          <a:prstGeom prst="ellipse">
            <a:avLst/>
          </a:prstGeom>
          <a:solidFill>
            <a:schemeClr val="accent3"/>
          </a:solidFill>
          <a:ln w="12700">
            <a:solidFill>
              <a:schemeClr val="accent3"/>
            </a:solidFill>
            <a:prstDash val="solid"/>
          </a:ln>
        </p:spPr>
      </p:sp>
      <p:sp>
        <p:nvSpPr>
          <p:cNvPr id="11" name="Text 8"/>
          <p:cNvSpPr txBox="1"/>
          <p:nvPr/>
        </p:nvSpPr>
        <p:spPr>
          <a:xfrm>
            <a:off x="685800" y="2368296"/>
            <a:ext cx="420624" cy="420624"/>
          </a:xfrm>
          <a:prstGeom prst="rect">
            <a:avLst/>
          </a:prstGeom>
          <a:noFill/>
          <a:ln/>
        </p:spPr>
        <p:txBody>
          <a:bodyPr wrap="square" lIns="0" tIns="0" rIns="0" bIns="0" rtlCol="0" anchor="ctr"/>
          <a:lstStyle/>
          <a:p>
            <a:pPr algn="ctr" indent="0" marL="0">
              <a:buNone/>
            </a:pPr>
            <a:r>
              <a:rPr lang="en-US" sz="1400" b="1" dirty="0">
                <a:solidFill>
                  <a:schemeClr val="tx1"/>
                </a:solidFill>
                <a:latin typeface="Cambria" pitchFamily="34" charset="0"/>
                <a:ea typeface="Cambria" pitchFamily="34" charset="-122"/>
                <a:cs typeface="Cambria" pitchFamily="34" charset="-120"/>
              </a:rPr>
              <a:t>2</a:t>
            </a:r>
            <a:endParaRPr lang="en-US" sz="1400" dirty="0"/>
          </a:p>
        </p:txBody>
      </p:sp>
      <p:sp>
        <p:nvSpPr>
          <p:cNvPr id="12" name="Text 9"/>
          <p:cNvSpPr txBox="1"/>
          <p:nvPr/>
        </p:nvSpPr>
        <p:spPr>
          <a:xfrm>
            <a:off x="1280160" y="2249424"/>
            <a:ext cx="2377440" cy="658368"/>
          </a:xfrm>
          <a:prstGeom prst="rect">
            <a:avLst/>
          </a:prstGeom>
          <a:noFill/>
          <a:ln/>
        </p:spPr>
        <p:txBody>
          <a:bodyPr wrap="square" lIns="0" tIns="0" rIns="0" bIns="0" rtlCol="0" anchor="ctr"/>
          <a:lstStyle/>
          <a:p>
            <a:pPr indent="0" marL="0">
              <a:buNone/>
            </a:pPr>
            <a:r>
              <a:rPr lang="en-US" sz="1500" b="1" dirty="0">
                <a:solidFill>
                  <a:schemeClr val="bg1"/>
                </a:solidFill>
              </a:rPr>
              <a:t>GAS Y PROFUNDIDAD</a:t>
            </a:r>
            <a:endParaRPr lang="en-US" sz="1500" dirty="0"/>
          </a:p>
        </p:txBody>
      </p:sp>
      <p:sp>
        <p:nvSpPr>
          <p:cNvPr id="13" name="Text 10"/>
          <p:cNvSpPr txBox="1"/>
          <p:nvPr/>
        </p:nvSpPr>
        <p:spPr>
          <a:xfrm>
            <a:off x="3657600" y="2249424"/>
            <a:ext cx="2606040" cy="658368"/>
          </a:xfrm>
          <a:prstGeom prst="rect">
            <a:avLst/>
          </a:prstGeom>
          <a:noFill/>
          <a:ln/>
        </p:spPr>
        <p:txBody>
          <a:bodyPr wrap="square" lIns="0" tIns="0" rIns="0" bIns="0" rtlCol="0" anchor="ctr"/>
          <a:lstStyle/>
          <a:p>
            <a:pPr indent="0" marL="0">
              <a:buNone/>
            </a:pPr>
            <a:r>
              <a:rPr lang="en-US" sz="1250" dirty="0">
                <a:solidFill>
                  <a:schemeClr val="accent3"/>
                </a:solidFill>
              </a:rPr>
              <a:t>presión · tiempo · límites</a:t>
            </a:r>
            <a:endParaRPr lang="en-US" sz="1250" dirty="0"/>
          </a:p>
        </p:txBody>
      </p:sp>
      <p:sp>
        <p:nvSpPr>
          <p:cNvPr id="14" name="card"/>
          <p:cNvSpPr/>
          <p:nvPr/>
        </p:nvSpPr>
        <p:spPr>
          <a:xfrm>
            <a:off x="548640" y="3035808"/>
            <a:ext cx="5760720" cy="658368"/>
          </a:xfrm>
          <a:prstGeom prst="roundRect">
            <a:avLst>
              <a:gd name="adj" fmla="val 22222"/>
            </a:avLst>
          </a:prstGeom>
          <a:solidFill>
            <a:schemeClr val="tx2">
              <a:alpha val="85000"/>
            </a:schemeClr>
          </a:solidFill>
          <a:ln w="12700">
            <a:solidFill>
              <a:schemeClr val="accent1"/>
            </a:solidFill>
            <a:prstDash val="solid"/>
          </a:ln>
        </p:spPr>
      </p:sp>
      <p:sp>
        <p:nvSpPr>
          <p:cNvPr id="15" name="dot"/>
          <p:cNvSpPr/>
          <p:nvPr/>
        </p:nvSpPr>
        <p:spPr>
          <a:xfrm>
            <a:off x="685800" y="3154680"/>
            <a:ext cx="420624" cy="420624"/>
          </a:xfrm>
          <a:prstGeom prst="ellipse">
            <a:avLst/>
          </a:prstGeom>
          <a:solidFill>
            <a:schemeClr val="accent3"/>
          </a:solidFill>
          <a:ln w="12700">
            <a:solidFill>
              <a:schemeClr val="accent3"/>
            </a:solidFill>
            <a:prstDash val="solid"/>
          </a:ln>
        </p:spPr>
      </p:sp>
      <p:sp>
        <p:nvSpPr>
          <p:cNvPr id="16" name="Text 13"/>
          <p:cNvSpPr txBox="1"/>
          <p:nvPr/>
        </p:nvSpPr>
        <p:spPr>
          <a:xfrm>
            <a:off x="685800" y="3154680"/>
            <a:ext cx="420624" cy="420624"/>
          </a:xfrm>
          <a:prstGeom prst="rect">
            <a:avLst/>
          </a:prstGeom>
          <a:noFill/>
          <a:ln/>
        </p:spPr>
        <p:txBody>
          <a:bodyPr wrap="square" lIns="0" tIns="0" rIns="0" bIns="0" rtlCol="0" anchor="ctr"/>
          <a:lstStyle/>
          <a:p>
            <a:pPr algn="ctr" indent="0" marL="0">
              <a:buNone/>
            </a:pPr>
            <a:r>
              <a:rPr lang="en-US" sz="1400" b="1" dirty="0">
                <a:solidFill>
                  <a:schemeClr val="tx1"/>
                </a:solidFill>
                <a:latin typeface="Cambria" pitchFamily="34" charset="0"/>
                <a:ea typeface="Cambria" pitchFamily="34" charset="-122"/>
                <a:cs typeface="Cambria" pitchFamily="34" charset="-120"/>
              </a:rPr>
              <a:t>3</a:t>
            </a:r>
            <a:endParaRPr lang="en-US" sz="1400" dirty="0"/>
          </a:p>
        </p:txBody>
      </p:sp>
      <p:sp>
        <p:nvSpPr>
          <p:cNvPr id="17" name="Text 14"/>
          <p:cNvSpPr txBox="1"/>
          <p:nvPr/>
        </p:nvSpPr>
        <p:spPr>
          <a:xfrm>
            <a:off x="1280160" y="3035808"/>
            <a:ext cx="2377440" cy="658368"/>
          </a:xfrm>
          <a:prstGeom prst="rect">
            <a:avLst/>
          </a:prstGeom>
          <a:noFill/>
          <a:ln/>
        </p:spPr>
        <p:txBody>
          <a:bodyPr wrap="square" lIns="0" tIns="0" rIns="0" bIns="0" rtlCol="0" anchor="ctr"/>
          <a:lstStyle/>
          <a:p>
            <a:pPr indent="0" marL="0">
              <a:buNone/>
            </a:pPr>
            <a:r>
              <a:rPr lang="en-US" sz="1500" b="1" dirty="0">
                <a:solidFill>
                  <a:schemeClr val="bg1"/>
                </a:solidFill>
              </a:rPr>
              <a:t>COMPAÑERO</a:t>
            </a:r>
            <a:endParaRPr lang="en-US" sz="1500" dirty="0"/>
          </a:p>
        </p:txBody>
      </p:sp>
      <p:sp>
        <p:nvSpPr>
          <p:cNvPr id="18" name="Text 15"/>
          <p:cNvSpPr txBox="1"/>
          <p:nvPr/>
        </p:nvSpPr>
        <p:spPr>
          <a:xfrm>
            <a:off x="3657600" y="3035808"/>
            <a:ext cx="2606040" cy="658368"/>
          </a:xfrm>
          <a:prstGeom prst="rect">
            <a:avLst/>
          </a:prstGeom>
          <a:noFill/>
          <a:ln/>
        </p:spPr>
        <p:txBody>
          <a:bodyPr wrap="square" lIns="0" tIns="0" rIns="0" bIns="0" rtlCol="0" anchor="ctr"/>
          <a:lstStyle/>
          <a:p>
            <a:pPr indent="0" marL="0">
              <a:buNone/>
            </a:pPr>
            <a:r>
              <a:rPr lang="en-US" sz="1250" dirty="0">
                <a:solidFill>
                  <a:schemeClr val="accent3"/>
                </a:solidFill>
              </a:rPr>
              <a:t>posición · señales · estado</a:t>
            </a:r>
            <a:endParaRPr lang="en-US" sz="1250" dirty="0"/>
          </a:p>
        </p:txBody>
      </p:sp>
      <p:sp>
        <p:nvSpPr>
          <p:cNvPr id="19" name="card"/>
          <p:cNvSpPr/>
          <p:nvPr/>
        </p:nvSpPr>
        <p:spPr>
          <a:xfrm>
            <a:off x="548640" y="3822192"/>
            <a:ext cx="5760720" cy="658368"/>
          </a:xfrm>
          <a:prstGeom prst="roundRect">
            <a:avLst>
              <a:gd name="adj" fmla="val 22222"/>
            </a:avLst>
          </a:prstGeom>
          <a:solidFill>
            <a:schemeClr val="tx2">
              <a:alpha val="85000"/>
            </a:schemeClr>
          </a:solidFill>
          <a:ln w="12700">
            <a:solidFill>
              <a:schemeClr val="accent1"/>
            </a:solidFill>
            <a:prstDash val="solid"/>
          </a:ln>
        </p:spPr>
      </p:sp>
      <p:sp>
        <p:nvSpPr>
          <p:cNvPr id="20" name="dot"/>
          <p:cNvSpPr/>
          <p:nvPr/>
        </p:nvSpPr>
        <p:spPr>
          <a:xfrm>
            <a:off x="685800" y="3941064"/>
            <a:ext cx="420624" cy="420624"/>
          </a:xfrm>
          <a:prstGeom prst="ellipse">
            <a:avLst/>
          </a:prstGeom>
          <a:solidFill>
            <a:schemeClr val="accent3"/>
          </a:solidFill>
          <a:ln w="12700">
            <a:solidFill>
              <a:schemeClr val="accent3"/>
            </a:solidFill>
            <a:prstDash val="solid"/>
          </a:ln>
        </p:spPr>
      </p:sp>
      <p:sp>
        <p:nvSpPr>
          <p:cNvPr id="21" name="Text 18"/>
          <p:cNvSpPr txBox="1"/>
          <p:nvPr/>
        </p:nvSpPr>
        <p:spPr>
          <a:xfrm>
            <a:off x="685800" y="3941064"/>
            <a:ext cx="420624" cy="420624"/>
          </a:xfrm>
          <a:prstGeom prst="rect">
            <a:avLst/>
          </a:prstGeom>
          <a:noFill/>
          <a:ln/>
        </p:spPr>
        <p:txBody>
          <a:bodyPr wrap="square" lIns="0" tIns="0" rIns="0" bIns="0" rtlCol="0" anchor="ctr"/>
          <a:lstStyle/>
          <a:p>
            <a:pPr algn="ctr" indent="0" marL="0">
              <a:buNone/>
            </a:pPr>
            <a:r>
              <a:rPr lang="en-US" sz="1400" b="1" dirty="0">
                <a:solidFill>
                  <a:schemeClr val="tx1"/>
                </a:solidFill>
                <a:latin typeface="Cambria" pitchFamily="34" charset="0"/>
                <a:ea typeface="Cambria" pitchFamily="34" charset="-122"/>
                <a:cs typeface="Cambria" pitchFamily="34" charset="-120"/>
              </a:rPr>
              <a:t>4</a:t>
            </a:r>
            <a:endParaRPr lang="en-US" sz="1400" dirty="0"/>
          </a:p>
        </p:txBody>
      </p:sp>
      <p:sp>
        <p:nvSpPr>
          <p:cNvPr id="22" name="Text 19"/>
          <p:cNvSpPr txBox="1"/>
          <p:nvPr/>
        </p:nvSpPr>
        <p:spPr>
          <a:xfrm>
            <a:off x="1280160" y="3822192"/>
            <a:ext cx="2377440" cy="658368"/>
          </a:xfrm>
          <a:prstGeom prst="rect">
            <a:avLst/>
          </a:prstGeom>
          <a:noFill/>
          <a:ln/>
        </p:spPr>
        <p:txBody>
          <a:bodyPr wrap="square" lIns="0" tIns="0" rIns="0" bIns="0" rtlCol="0" anchor="ctr"/>
          <a:lstStyle/>
          <a:p>
            <a:pPr indent="0" marL="0">
              <a:buNone/>
            </a:pPr>
            <a:r>
              <a:rPr lang="en-US" sz="1500" b="1" dirty="0">
                <a:solidFill>
                  <a:schemeClr val="bg1"/>
                </a:solidFill>
              </a:rPr>
              <a:t>RUTA Y CONDICIONES</a:t>
            </a:r>
            <a:endParaRPr lang="en-US" sz="1500" dirty="0"/>
          </a:p>
        </p:txBody>
      </p:sp>
      <p:sp>
        <p:nvSpPr>
          <p:cNvPr id="23" name="Text 20"/>
          <p:cNvSpPr txBox="1"/>
          <p:nvPr/>
        </p:nvSpPr>
        <p:spPr>
          <a:xfrm>
            <a:off x="3657600" y="3822192"/>
            <a:ext cx="2606040" cy="658368"/>
          </a:xfrm>
          <a:prstGeom prst="rect">
            <a:avLst/>
          </a:prstGeom>
          <a:noFill/>
          <a:ln/>
        </p:spPr>
        <p:txBody>
          <a:bodyPr wrap="square" lIns="0" tIns="0" rIns="0" bIns="0" rtlCol="0" anchor="ctr"/>
          <a:lstStyle/>
          <a:p>
            <a:pPr indent="0" marL="0">
              <a:buNone/>
            </a:pPr>
            <a:r>
              <a:rPr lang="en-US" sz="1250" dirty="0">
                <a:solidFill>
                  <a:schemeClr val="accent3"/>
                </a:solidFill>
              </a:rPr>
              <a:t>dirección · corriente · salida</a:t>
            </a:r>
            <a:endParaRPr lang="en-US" sz="1250" dirty="0"/>
          </a:p>
        </p:txBody>
      </p:sp>
      <p:sp>
        <p:nvSpPr>
          <p:cNvPr id="24" name="card"/>
          <p:cNvSpPr/>
          <p:nvPr/>
        </p:nvSpPr>
        <p:spPr>
          <a:xfrm>
            <a:off x="548640" y="4608576"/>
            <a:ext cx="5760720" cy="658368"/>
          </a:xfrm>
          <a:prstGeom prst="roundRect">
            <a:avLst>
              <a:gd name="adj" fmla="val 22222"/>
            </a:avLst>
          </a:prstGeom>
          <a:solidFill>
            <a:schemeClr val="tx2">
              <a:alpha val="85000"/>
            </a:schemeClr>
          </a:solidFill>
          <a:ln w="12700">
            <a:solidFill>
              <a:schemeClr val="accent1"/>
            </a:solidFill>
            <a:prstDash val="solid"/>
          </a:ln>
        </p:spPr>
      </p:sp>
      <p:sp>
        <p:nvSpPr>
          <p:cNvPr id="25" name="dot"/>
          <p:cNvSpPr/>
          <p:nvPr/>
        </p:nvSpPr>
        <p:spPr>
          <a:xfrm>
            <a:off x="685800" y="4727448"/>
            <a:ext cx="420624" cy="420624"/>
          </a:xfrm>
          <a:prstGeom prst="ellipse">
            <a:avLst/>
          </a:prstGeom>
          <a:solidFill>
            <a:schemeClr val="accent3"/>
          </a:solidFill>
          <a:ln w="12700">
            <a:solidFill>
              <a:schemeClr val="accent3"/>
            </a:solidFill>
            <a:prstDash val="solid"/>
          </a:ln>
        </p:spPr>
      </p:sp>
      <p:sp>
        <p:nvSpPr>
          <p:cNvPr id="26" name="Text 23"/>
          <p:cNvSpPr txBox="1"/>
          <p:nvPr/>
        </p:nvSpPr>
        <p:spPr>
          <a:xfrm>
            <a:off x="685800" y="4727448"/>
            <a:ext cx="420624" cy="420624"/>
          </a:xfrm>
          <a:prstGeom prst="rect">
            <a:avLst/>
          </a:prstGeom>
          <a:noFill/>
          <a:ln/>
        </p:spPr>
        <p:txBody>
          <a:bodyPr wrap="square" lIns="0" tIns="0" rIns="0" bIns="0" rtlCol="0" anchor="ctr"/>
          <a:lstStyle/>
          <a:p>
            <a:pPr algn="ctr" indent="0" marL="0">
              <a:buNone/>
            </a:pPr>
            <a:r>
              <a:rPr lang="en-US" sz="1400" b="1" dirty="0">
                <a:solidFill>
                  <a:schemeClr val="tx1"/>
                </a:solidFill>
                <a:latin typeface="Cambria" pitchFamily="34" charset="0"/>
                <a:ea typeface="Cambria" pitchFamily="34" charset="-122"/>
                <a:cs typeface="Cambria" pitchFamily="34" charset="-120"/>
              </a:rPr>
              <a:t>5</a:t>
            </a:r>
            <a:endParaRPr lang="en-US" sz="1400" dirty="0"/>
          </a:p>
        </p:txBody>
      </p:sp>
      <p:sp>
        <p:nvSpPr>
          <p:cNvPr id="27" name="Text 24"/>
          <p:cNvSpPr txBox="1"/>
          <p:nvPr/>
        </p:nvSpPr>
        <p:spPr>
          <a:xfrm>
            <a:off x="1280160" y="4608576"/>
            <a:ext cx="2377440" cy="658368"/>
          </a:xfrm>
          <a:prstGeom prst="rect">
            <a:avLst/>
          </a:prstGeom>
          <a:noFill/>
          <a:ln/>
        </p:spPr>
        <p:txBody>
          <a:bodyPr wrap="square" lIns="0" tIns="0" rIns="0" bIns="0" rtlCol="0" anchor="ctr"/>
          <a:lstStyle/>
          <a:p>
            <a:pPr indent="0" marL="0">
              <a:buNone/>
            </a:pPr>
            <a:r>
              <a:rPr lang="en-US" sz="1500" b="1" dirty="0">
                <a:solidFill>
                  <a:schemeClr val="bg1"/>
                </a:solidFill>
              </a:rPr>
              <a:t>ENTORNO</a:t>
            </a:r>
            <a:endParaRPr lang="en-US" sz="1500" dirty="0"/>
          </a:p>
        </p:txBody>
      </p:sp>
      <p:sp>
        <p:nvSpPr>
          <p:cNvPr id="28" name="Text 25"/>
          <p:cNvSpPr txBox="1"/>
          <p:nvPr/>
        </p:nvSpPr>
        <p:spPr>
          <a:xfrm>
            <a:off x="3657600" y="4608576"/>
            <a:ext cx="2606040" cy="658368"/>
          </a:xfrm>
          <a:prstGeom prst="rect">
            <a:avLst/>
          </a:prstGeom>
          <a:noFill/>
          <a:ln/>
        </p:spPr>
        <p:txBody>
          <a:bodyPr wrap="square" lIns="0" tIns="0" rIns="0" bIns="0" rtlCol="0" anchor="ctr"/>
          <a:lstStyle/>
          <a:p>
            <a:pPr indent="0" marL="0">
              <a:buNone/>
            </a:pPr>
            <a:r>
              <a:rPr lang="en-US" sz="1250" dirty="0">
                <a:solidFill>
                  <a:schemeClr val="accent3"/>
                </a:solidFill>
              </a:rPr>
              <a:t>vida · peligros · fragilidad</a:t>
            </a:r>
            <a:endParaRPr lang="en-US" sz="1250" dirty="0"/>
          </a:p>
        </p:txBody>
      </p:sp>
      <p:sp>
        <p:nvSpPr>
          <p:cNvPr id="29" name="Text 26"/>
          <p:cNvSpPr txBox="1"/>
          <p:nvPr/>
        </p:nvSpPr>
        <p:spPr>
          <a:xfrm>
            <a:off x="548640" y="5486400"/>
            <a:ext cx="5760720" cy="365760"/>
          </a:xfrm>
          <a:prstGeom prst="rect">
            <a:avLst/>
          </a:prstGeom>
          <a:noFill/>
          <a:ln/>
        </p:spPr>
        <p:txBody>
          <a:bodyPr wrap="square" lIns="0" tIns="0" rIns="0" bIns="0" rtlCol="0" anchor="t"/>
          <a:lstStyle/>
          <a:p>
            <a:pPr indent="0" marL="0">
              <a:buNone/>
            </a:pPr>
            <a:r>
              <a:rPr lang="en-US" sz="1400" b="1" i="1" dirty="0">
                <a:solidFill>
                  <a:srgbClr val="F2B544"/>
                </a:solidFill>
              </a:rPr>
              <a:t>Ancla · escanea · ancla · escanea. Estrecho, y después amplio.</a:t>
            </a:r>
            <a:endParaRPr lang="en-US" sz="1400" dirty="0"/>
          </a:p>
        </p:txBody>
      </p:sp>
      <p:sp>
        <p:nvSpPr>
          <p:cNvPr id="30" name="card"/>
          <p:cNvSpPr/>
          <p:nvPr/>
        </p:nvSpPr>
        <p:spPr>
          <a:xfrm>
            <a:off x="6720840" y="1463040"/>
            <a:ext cx="4919472" cy="4434840"/>
          </a:xfrm>
          <a:prstGeom prst="roundRect">
            <a:avLst>
              <a:gd name="adj" fmla="val 3299"/>
            </a:avLst>
          </a:prstGeom>
          <a:solidFill>
            <a:schemeClr val="tx2">
              <a:alpha val="85000"/>
            </a:schemeClr>
          </a:solidFill>
          <a:ln w="12700">
            <a:solidFill>
              <a:srgbClr val="F2B544"/>
            </a:solidFill>
            <a:prstDash val="solid"/>
          </a:ln>
        </p:spPr>
      </p:sp>
      <p:sp>
        <p:nvSpPr>
          <p:cNvPr id="31" name="Text 28"/>
          <p:cNvSpPr txBox="1"/>
          <p:nvPr/>
        </p:nvSpPr>
        <p:spPr>
          <a:xfrm>
            <a:off x="6995160" y="1691640"/>
            <a:ext cx="4389120" cy="274320"/>
          </a:xfrm>
          <a:prstGeom prst="rect">
            <a:avLst/>
          </a:prstGeom>
          <a:noFill/>
          <a:ln/>
        </p:spPr>
        <p:txBody>
          <a:bodyPr wrap="square" lIns="0" tIns="0" rIns="0" bIns="0" rtlCol="0" anchor="t"/>
          <a:lstStyle/>
          <a:p>
            <a:pPr indent="0" marL="0">
              <a:buNone/>
            </a:pPr>
            <a:r>
              <a:rPr lang="en-US" sz="1100" b="1" spc="300" kern="0" dirty="0">
                <a:solidFill>
                  <a:srgbClr val="F2B544"/>
                </a:solidFill>
              </a:rPr>
              <a:t>EN TIERRA · 90 SEGUNDOS</a:t>
            </a:r>
            <a:endParaRPr lang="en-US" sz="1100" dirty="0"/>
          </a:p>
        </p:txBody>
      </p:sp>
      <p:sp>
        <p:nvSpPr>
          <p:cNvPr id="32" name="Text 29"/>
          <p:cNvSpPr txBox="1"/>
          <p:nvPr/>
        </p:nvSpPr>
        <p:spPr>
          <a:xfrm>
            <a:off x="6995160" y="2011680"/>
            <a:ext cx="4389120" cy="457200"/>
          </a:xfrm>
          <a:prstGeom prst="rect">
            <a:avLst/>
          </a:prstGeom>
          <a:noFill/>
          <a:ln/>
        </p:spPr>
        <p:txBody>
          <a:bodyPr wrap="square" lIns="0" tIns="0" rIns="0" bIns="0" rtlCol="0" anchor="t"/>
          <a:lstStyle/>
          <a:p>
            <a:pPr indent="0" marL="0">
              <a:buNone/>
            </a:pPr>
            <a:r>
              <a:rPr lang="en-US" sz="2200" b="1" dirty="0">
                <a:solidFill>
                  <a:schemeClr val="bg1"/>
                </a:solidFill>
                <a:latin typeface="Cambria" pitchFamily="34" charset="0"/>
                <a:ea typeface="Cambria" pitchFamily="34" charset="-122"/>
                <a:cs typeface="Cambria" pitchFamily="34" charset="-120"/>
              </a:rPr>
              <a:t>El ciclo de atención</a:t>
            </a:r>
            <a:endParaRPr lang="en-US" sz="2200" dirty="0"/>
          </a:p>
        </p:txBody>
      </p:sp>
      <p:sp>
        <p:nvSpPr>
          <p:cNvPr id="33" name="dot"/>
          <p:cNvSpPr/>
          <p:nvPr/>
        </p:nvSpPr>
        <p:spPr>
          <a:xfrm>
            <a:off x="6995160" y="2697480"/>
            <a:ext cx="475488" cy="475488"/>
          </a:xfrm>
          <a:prstGeom prst="ellipse">
            <a:avLst/>
          </a:prstGeom>
          <a:solidFill>
            <a:srgbClr val="F2B544"/>
          </a:solidFill>
          <a:ln w="12700">
            <a:solidFill>
              <a:srgbClr val="F2B544"/>
            </a:solidFill>
            <a:prstDash val="solid"/>
          </a:ln>
        </p:spPr>
      </p:sp>
      <p:sp>
        <p:nvSpPr>
          <p:cNvPr id="34" name="Text 31"/>
          <p:cNvSpPr txBox="1"/>
          <p:nvPr/>
        </p:nvSpPr>
        <p:spPr>
          <a:xfrm>
            <a:off x="6995160" y="2697480"/>
            <a:ext cx="475488" cy="475488"/>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P</a:t>
            </a:r>
            <a:endParaRPr lang="en-US" sz="1600" dirty="0"/>
          </a:p>
        </p:txBody>
      </p:sp>
      <p:sp>
        <p:nvSpPr>
          <p:cNvPr id="35" name="Text 32"/>
          <p:cNvSpPr txBox="1"/>
          <p:nvPr/>
        </p:nvSpPr>
        <p:spPr>
          <a:xfrm>
            <a:off x="7653528" y="2660904"/>
            <a:ext cx="3730752" cy="685800"/>
          </a:xfrm>
          <a:prstGeom prst="rect">
            <a:avLst/>
          </a:prstGeom>
          <a:noFill/>
          <a:ln/>
        </p:spPr>
        <p:txBody>
          <a:bodyPr wrap="square" lIns="0" tIns="0" rIns="0" bIns="0" rtlCol="0" anchor="t"/>
          <a:lstStyle/>
          <a:p>
            <a:pPr indent="0" marL="0">
              <a:buNone/>
            </a:pPr>
            <a:r>
              <a:rPr lang="en-US" sz="1500" b="1" dirty="0">
                <a:solidFill>
                  <a:schemeClr val="bg1"/>
                </a:solidFill>
              </a:rPr>
              <a:t>Percibe</a:t>
            </a:r>
            <a:endParaRPr lang="en-US" sz="1500" dirty="0"/>
          </a:p>
          <a:p>
            <a:pPr indent="0" marL="0">
              <a:buNone/>
            </a:pPr>
            <a:r>
              <a:rPr lang="en-US" sz="1250" dirty="0">
                <a:solidFill>
                  <a:schemeClr val="accent3"/>
                </a:solidFill>
              </a:rPr>
              <a:t>qué está pasando ahora</a:t>
            </a:r>
            <a:endParaRPr lang="en-US" sz="1500" dirty="0"/>
          </a:p>
        </p:txBody>
      </p:sp>
      <p:sp>
        <p:nvSpPr>
          <p:cNvPr id="36" name="dot"/>
          <p:cNvSpPr/>
          <p:nvPr/>
        </p:nvSpPr>
        <p:spPr>
          <a:xfrm>
            <a:off x="6995160" y="3447288"/>
            <a:ext cx="475488" cy="475488"/>
          </a:xfrm>
          <a:prstGeom prst="ellipse">
            <a:avLst/>
          </a:prstGeom>
          <a:solidFill>
            <a:srgbClr val="F2B544"/>
          </a:solidFill>
          <a:ln w="12700">
            <a:solidFill>
              <a:srgbClr val="F2B544"/>
            </a:solidFill>
            <a:prstDash val="solid"/>
          </a:ln>
        </p:spPr>
      </p:sp>
      <p:sp>
        <p:nvSpPr>
          <p:cNvPr id="37" name="Text 34"/>
          <p:cNvSpPr txBox="1"/>
          <p:nvPr/>
        </p:nvSpPr>
        <p:spPr>
          <a:xfrm>
            <a:off x="6995160" y="3447288"/>
            <a:ext cx="475488" cy="475488"/>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N</a:t>
            </a:r>
            <a:endParaRPr lang="en-US" sz="1600" dirty="0"/>
          </a:p>
        </p:txBody>
      </p:sp>
      <p:sp>
        <p:nvSpPr>
          <p:cNvPr id="38" name="Text 35"/>
          <p:cNvSpPr txBox="1"/>
          <p:nvPr/>
        </p:nvSpPr>
        <p:spPr>
          <a:xfrm>
            <a:off x="7653528" y="3410712"/>
            <a:ext cx="3730752" cy="685800"/>
          </a:xfrm>
          <a:prstGeom prst="rect">
            <a:avLst/>
          </a:prstGeom>
          <a:noFill/>
          <a:ln/>
        </p:spPr>
        <p:txBody>
          <a:bodyPr wrap="square" lIns="0" tIns="0" rIns="0" bIns="0" rtlCol="0" anchor="t"/>
          <a:lstStyle/>
          <a:p>
            <a:pPr indent="0" marL="0">
              <a:buNone/>
            </a:pPr>
            <a:r>
              <a:rPr lang="en-US" sz="1500" b="1" dirty="0">
                <a:solidFill>
                  <a:schemeClr val="bg1"/>
                </a:solidFill>
              </a:rPr>
              <a:t>Nombra</a:t>
            </a:r>
            <a:endParaRPr lang="en-US" sz="1500" dirty="0"/>
          </a:p>
          <a:p>
            <a:pPr indent="0" marL="0">
              <a:buNone/>
            </a:pPr>
            <a:r>
              <a:rPr lang="en-US" sz="1250" dirty="0">
                <a:solidFill>
                  <a:schemeClr val="accent3"/>
                </a:solidFill>
              </a:rPr>
              <a:t>una etiqueta ligera, no un veredicto</a:t>
            </a:r>
            <a:endParaRPr lang="en-US" sz="1500" dirty="0"/>
          </a:p>
        </p:txBody>
      </p:sp>
      <p:sp>
        <p:nvSpPr>
          <p:cNvPr id="39" name="dot"/>
          <p:cNvSpPr/>
          <p:nvPr/>
        </p:nvSpPr>
        <p:spPr>
          <a:xfrm>
            <a:off x="6995160" y="4197096"/>
            <a:ext cx="475488" cy="475488"/>
          </a:xfrm>
          <a:prstGeom prst="ellipse">
            <a:avLst/>
          </a:prstGeom>
          <a:solidFill>
            <a:srgbClr val="F2B544"/>
          </a:solidFill>
          <a:ln w="12700">
            <a:solidFill>
              <a:srgbClr val="F2B544"/>
            </a:solidFill>
            <a:prstDash val="solid"/>
          </a:ln>
        </p:spPr>
      </p:sp>
      <p:sp>
        <p:nvSpPr>
          <p:cNvPr id="40" name="Text 37"/>
          <p:cNvSpPr txBox="1"/>
          <p:nvPr/>
        </p:nvSpPr>
        <p:spPr>
          <a:xfrm>
            <a:off x="6995160" y="4197096"/>
            <a:ext cx="475488" cy="475488"/>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E</a:t>
            </a:r>
            <a:endParaRPr lang="en-US" sz="1600" dirty="0"/>
          </a:p>
        </p:txBody>
      </p:sp>
      <p:sp>
        <p:nvSpPr>
          <p:cNvPr id="41" name="Text 38"/>
          <p:cNvSpPr txBox="1"/>
          <p:nvPr/>
        </p:nvSpPr>
        <p:spPr>
          <a:xfrm>
            <a:off x="7653528" y="4160520"/>
            <a:ext cx="3730752" cy="685800"/>
          </a:xfrm>
          <a:prstGeom prst="rect">
            <a:avLst/>
          </a:prstGeom>
          <a:noFill/>
          <a:ln/>
        </p:spPr>
        <p:txBody>
          <a:bodyPr wrap="square" lIns="0" tIns="0" rIns="0" bIns="0" rtlCol="0" anchor="t"/>
          <a:lstStyle/>
          <a:p>
            <a:pPr indent="0" marL="0">
              <a:buNone/>
            </a:pPr>
            <a:r>
              <a:rPr lang="en-US" sz="1500" b="1" dirty="0">
                <a:solidFill>
                  <a:schemeClr val="bg1"/>
                </a:solidFill>
              </a:rPr>
              <a:t>Elige</a:t>
            </a:r>
            <a:endParaRPr lang="en-US" sz="1500" dirty="0"/>
          </a:p>
          <a:p>
            <a:pPr indent="0" marL="0">
              <a:buNone/>
            </a:pPr>
            <a:r>
              <a:rPr lang="en-US" sz="1250" dirty="0">
                <a:solidFill>
                  <a:schemeClr val="accent3"/>
                </a:solidFill>
              </a:rPr>
              <a:t>la respuesta más segura y útil</a:t>
            </a:r>
            <a:endParaRPr lang="en-US" sz="1500" dirty="0"/>
          </a:p>
        </p:txBody>
      </p:sp>
      <p:sp>
        <p:nvSpPr>
          <p:cNvPr id="42" name="dot"/>
          <p:cNvSpPr/>
          <p:nvPr/>
        </p:nvSpPr>
        <p:spPr>
          <a:xfrm>
            <a:off x="6995160" y="4946904"/>
            <a:ext cx="475488" cy="475488"/>
          </a:xfrm>
          <a:prstGeom prst="ellipse">
            <a:avLst/>
          </a:prstGeom>
          <a:solidFill>
            <a:srgbClr val="F2B544"/>
          </a:solidFill>
          <a:ln w="12700">
            <a:solidFill>
              <a:srgbClr val="F2B544"/>
            </a:solidFill>
            <a:prstDash val="solid"/>
          </a:ln>
        </p:spPr>
      </p:sp>
      <p:sp>
        <p:nvSpPr>
          <p:cNvPr id="43" name="Text 40"/>
          <p:cNvSpPr txBox="1"/>
          <p:nvPr/>
        </p:nvSpPr>
        <p:spPr>
          <a:xfrm>
            <a:off x="6995160" y="4946904"/>
            <a:ext cx="475488" cy="475488"/>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R</a:t>
            </a:r>
            <a:endParaRPr lang="en-US" sz="1600" dirty="0"/>
          </a:p>
        </p:txBody>
      </p:sp>
      <p:sp>
        <p:nvSpPr>
          <p:cNvPr id="44" name="Text 41"/>
          <p:cNvSpPr txBox="1"/>
          <p:nvPr/>
        </p:nvSpPr>
        <p:spPr>
          <a:xfrm>
            <a:off x="7653528" y="4910328"/>
            <a:ext cx="3730752" cy="685800"/>
          </a:xfrm>
          <a:prstGeom prst="rect">
            <a:avLst/>
          </a:prstGeom>
          <a:noFill/>
          <a:ln/>
        </p:spPr>
        <p:txBody>
          <a:bodyPr wrap="square" lIns="0" tIns="0" rIns="0" bIns="0" rtlCol="0" anchor="t"/>
          <a:lstStyle/>
          <a:p>
            <a:pPr indent="0" marL="0">
              <a:buNone/>
            </a:pPr>
            <a:r>
              <a:rPr lang="en-US" sz="1500" b="1" dirty="0">
                <a:solidFill>
                  <a:schemeClr val="bg1"/>
                </a:solidFill>
              </a:rPr>
              <a:t>Regresa</a:t>
            </a:r>
            <a:endParaRPr lang="en-US" sz="1500" dirty="0"/>
          </a:p>
          <a:p>
            <a:pPr indent="0" marL="0">
              <a:buNone/>
            </a:pPr>
            <a:r>
              <a:rPr lang="en-US" sz="1250" dirty="0">
                <a:solidFill>
                  <a:schemeClr val="accent3"/>
                </a:solidFill>
              </a:rPr>
              <a:t>a la tarea y a la atención amplia</a:t>
            </a:r>
            <a:endParaRPr lang="en-US" sz="15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3" name="chip"/>
          <p:cNvSpPr txBox="1"/>
          <p:nvPr/>
        </p:nvSpPr>
        <p:spPr>
          <a:xfrm>
            <a:off x="548640" y="548640"/>
            <a:ext cx="3840480"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chemeClr val="tx1"/>
                </a:solidFill>
              </a:rPr>
              <a:t>COMPROBACIÓN 2 · VOTAD CON LA MANO</a:t>
            </a:r>
            <a:endParaRPr lang="en-US" sz="1100" dirty="0"/>
          </a:p>
        </p:txBody>
      </p:sp>
      <p:sp>
        <p:nvSpPr>
          <p:cNvPr id="4" name="Text 1"/>
          <p:cNvSpPr txBox="1"/>
          <p:nvPr/>
        </p:nvSpPr>
        <p:spPr>
          <a:xfrm>
            <a:off x="548640" y="1097280"/>
            <a:ext cx="11091672" cy="1371600"/>
          </a:xfrm>
          <a:prstGeom prst="rect">
            <a:avLst/>
          </a:prstGeom>
          <a:noFill/>
          <a:ln/>
        </p:spPr>
        <p:txBody>
          <a:bodyPr wrap="square" lIns="0" tIns="0" rIns="0" bIns="0" rtlCol="0" anchor="ctr"/>
          <a:lstStyle/>
          <a:p>
            <a:pPr indent="0" marL="0">
              <a:buNone/>
            </a:pPr>
            <a:r>
              <a:rPr lang="en-US" sz="2800" b="1" dirty="0">
                <a:solidFill>
                  <a:schemeClr val="bg1"/>
                </a:solidFill>
                <a:latin typeface="Cambria" pitchFamily="34" charset="0"/>
                <a:ea typeface="Cambria" pitchFamily="34" charset="-122"/>
                <a:cs typeface="Cambria" pitchFamily="34" charset="-120"/>
              </a:rPr>
              <a:t>¿Qué afirmación sobre la respiración con escafandra es correcta?</a:t>
            </a:r>
            <a:endParaRPr lang="en-US" sz="2800" dirty="0"/>
          </a:p>
        </p:txBody>
      </p:sp>
      <p:sp>
        <p:nvSpPr>
          <p:cNvPr id="5" name="card"/>
          <p:cNvSpPr/>
          <p:nvPr/>
        </p:nvSpPr>
        <p:spPr>
          <a:xfrm>
            <a:off x="548640" y="2697480"/>
            <a:ext cx="11091672" cy="868680"/>
          </a:xfrm>
          <a:prstGeom prst="roundRect">
            <a:avLst>
              <a:gd name="adj" fmla="val 16842"/>
            </a:avLst>
          </a:prstGeom>
          <a:solidFill>
            <a:schemeClr val="tx2">
              <a:alpha val="85000"/>
            </a:schemeClr>
          </a:solidFill>
          <a:ln w="12700">
            <a:solidFill>
              <a:schemeClr val="accent1"/>
            </a:solidFill>
            <a:prstDash val="solid"/>
          </a:ln>
        </p:spPr>
      </p:sp>
      <p:sp>
        <p:nvSpPr>
          <p:cNvPr id="6" name="dot"/>
          <p:cNvSpPr/>
          <p:nvPr/>
        </p:nvSpPr>
        <p:spPr>
          <a:xfrm>
            <a:off x="749808" y="2852928"/>
            <a:ext cx="548640" cy="548640"/>
          </a:xfrm>
          <a:prstGeom prst="ellipse">
            <a:avLst/>
          </a:prstGeom>
          <a:solidFill>
            <a:schemeClr val="accent1"/>
          </a:solidFill>
          <a:ln w="12700">
            <a:solidFill>
              <a:schemeClr val="accent1"/>
            </a:solidFill>
            <a:prstDash val="solid"/>
          </a:ln>
        </p:spPr>
      </p:sp>
      <p:sp>
        <p:nvSpPr>
          <p:cNvPr id="7" name="Text 4"/>
          <p:cNvSpPr txBox="1"/>
          <p:nvPr/>
        </p:nvSpPr>
        <p:spPr>
          <a:xfrm>
            <a:off x="749808" y="2852928"/>
            <a:ext cx="548640" cy="548640"/>
          </a:xfrm>
          <a:prstGeom prst="rect">
            <a:avLst/>
          </a:prstGeom>
          <a:noFill/>
          <a:ln/>
        </p:spPr>
        <p:txBody>
          <a:bodyPr wrap="square" lIns="0" tIns="0" rIns="0" bIns="0" rtlCol="0" anchor="ctr"/>
          <a:lstStyle/>
          <a:p>
            <a:pPr algn="ctr" indent="0" marL="0">
              <a:buNone/>
            </a:pPr>
            <a:r>
              <a:rPr lang="en-US" sz="1800" b="1" dirty="0">
                <a:solidFill>
                  <a:schemeClr val="bg1"/>
                </a:solidFill>
                <a:latin typeface="Cambria" pitchFamily="34" charset="0"/>
                <a:ea typeface="Cambria" pitchFamily="34" charset="-122"/>
                <a:cs typeface="Cambria" pitchFamily="34" charset="-120"/>
              </a:rPr>
              <a:t>A</a:t>
            </a:r>
            <a:endParaRPr lang="en-US" sz="1800" dirty="0"/>
          </a:p>
        </p:txBody>
      </p:sp>
      <p:sp>
        <p:nvSpPr>
          <p:cNvPr id="8" name="Text 5"/>
          <p:cNvSpPr txBox="1"/>
          <p:nvPr/>
        </p:nvSpPr>
        <p:spPr>
          <a:xfrm>
            <a:off x="1508760" y="2697480"/>
            <a:ext cx="9902952" cy="868680"/>
          </a:xfrm>
          <a:prstGeom prst="rect">
            <a:avLst/>
          </a:prstGeom>
          <a:noFill/>
          <a:ln/>
        </p:spPr>
        <p:txBody>
          <a:bodyPr wrap="square" lIns="0" tIns="0" rIns="0" bIns="0" rtlCol="0" anchor="ctr"/>
          <a:lstStyle/>
          <a:p>
            <a:pPr indent="0" marL="0">
              <a:buNone/>
            </a:pPr>
            <a:r>
              <a:rPr lang="en-US" sz="1800" dirty="0">
                <a:solidFill>
                  <a:schemeClr val="bg1"/>
                </a:solidFill>
              </a:rPr>
              <a:t>Pausar un momento la respiración para calmarte.</a:t>
            </a:r>
            <a:endParaRPr lang="en-US" sz="1800" dirty="0"/>
          </a:p>
        </p:txBody>
      </p:sp>
      <p:sp>
        <p:nvSpPr>
          <p:cNvPr id="9" name="card"/>
          <p:cNvSpPr/>
          <p:nvPr/>
        </p:nvSpPr>
        <p:spPr>
          <a:xfrm>
            <a:off x="548640" y="3721608"/>
            <a:ext cx="11091672" cy="868680"/>
          </a:xfrm>
          <a:prstGeom prst="roundRect">
            <a:avLst>
              <a:gd name="adj" fmla="val 16842"/>
            </a:avLst>
          </a:prstGeom>
          <a:solidFill>
            <a:schemeClr val="tx2">
              <a:alpha val="85000"/>
            </a:schemeClr>
          </a:solidFill>
          <a:ln w="12700">
            <a:solidFill>
              <a:schemeClr val="accent1"/>
            </a:solidFill>
            <a:prstDash val="solid"/>
          </a:ln>
        </p:spPr>
      </p:sp>
      <p:sp>
        <p:nvSpPr>
          <p:cNvPr id="10" name="dot"/>
          <p:cNvSpPr/>
          <p:nvPr/>
        </p:nvSpPr>
        <p:spPr>
          <a:xfrm>
            <a:off x="749808" y="3877056"/>
            <a:ext cx="548640" cy="548640"/>
          </a:xfrm>
          <a:prstGeom prst="ellipse">
            <a:avLst/>
          </a:prstGeom>
          <a:solidFill>
            <a:schemeClr val="accent1"/>
          </a:solidFill>
          <a:ln w="12700">
            <a:solidFill>
              <a:schemeClr val="accent1"/>
            </a:solidFill>
            <a:prstDash val="solid"/>
          </a:ln>
        </p:spPr>
      </p:sp>
      <p:sp>
        <p:nvSpPr>
          <p:cNvPr id="11" name="Text 8"/>
          <p:cNvSpPr txBox="1"/>
          <p:nvPr/>
        </p:nvSpPr>
        <p:spPr>
          <a:xfrm>
            <a:off x="749808" y="3877056"/>
            <a:ext cx="548640" cy="548640"/>
          </a:xfrm>
          <a:prstGeom prst="rect">
            <a:avLst/>
          </a:prstGeom>
          <a:noFill/>
          <a:ln/>
        </p:spPr>
        <p:txBody>
          <a:bodyPr wrap="square" lIns="0" tIns="0" rIns="0" bIns="0" rtlCol="0" anchor="ctr"/>
          <a:lstStyle/>
          <a:p>
            <a:pPr algn="ctr" indent="0" marL="0">
              <a:buNone/>
            </a:pPr>
            <a:r>
              <a:rPr lang="en-US" sz="1800" b="1" dirty="0">
                <a:solidFill>
                  <a:schemeClr val="bg1"/>
                </a:solidFill>
                <a:latin typeface="Cambria" pitchFamily="34" charset="0"/>
                <a:ea typeface="Cambria" pitchFamily="34" charset="-122"/>
                <a:cs typeface="Cambria" pitchFamily="34" charset="-120"/>
              </a:rPr>
              <a:t>B</a:t>
            </a:r>
            <a:endParaRPr lang="en-US" sz="1800" dirty="0"/>
          </a:p>
        </p:txBody>
      </p:sp>
      <p:sp>
        <p:nvSpPr>
          <p:cNvPr id="12" name="Text 9"/>
          <p:cNvSpPr txBox="1"/>
          <p:nvPr/>
        </p:nvSpPr>
        <p:spPr>
          <a:xfrm>
            <a:off x="1508760" y="3721608"/>
            <a:ext cx="9902952" cy="868680"/>
          </a:xfrm>
          <a:prstGeom prst="rect">
            <a:avLst/>
          </a:prstGeom>
          <a:noFill/>
          <a:ln/>
        </p:spPr>
        <p:txBody>
          <a:bodyPr wrap="square" lIns="0" tIns="0" rIns="0" bIns="0" rtlCol="0" anchor="ctr"/>
          <a:lstStyle/>
          <a:p>
            <a:pPr indent="0" marL="0">
              <a:buNone/>
            </a:pPr>
            <a:r>
              <a:rPr lang="en-US" sz="1800" dirty="0">
                <a:solidFill>
                  <a:schemeClr val="bg1"/>
                </a:solidFill>
              </a:rPr>
              <a:t>Respirar lo más despacio posible para ahorrar aire.</a:t>
            </a:r>
            <a:endParaRPr lang="en-US" sz="1800" dirty="0"/>
          </a:p>
        </p:txBody>
      </p:sp>
      <p:sp>
        <p:nvSpPr>
          <p:cNvPr id="13" name="card"/>
          <p:cNvSpPr/>
          <p:nvPr/>
        </p:nvSpPr>
        <p:spPr>
          <a:xfrm>
            <a:off x="548640" y="4745736"/>
            <a:ext cx="11091672" cy="868680"/>
          </a:xfrm>
          <a:prstGeom prst="roundRect">
            <a:avLst>
              <a:gd name="adj" fmla="val 16842"/>
            </a:avLst>
          </a:prstGeom>
          <a:solidFill>
            <a:schemeClr val="tx2">
              <a:alpha val="85000"/>
            </a:schemeClr>
          </a:solidFill>
          <a:ln w="12700">
            <a:solidFill>
              <a:schemeClr val="accent1"/>
            </a:solidFill>
            <a:prstDash val="solid"/>
          </a:ln>
        </p:spPr>
      </p:sp>
      <p:sp>
        <p:nvSpPr>
          <p:cNvPr id="14" name="dot"/>
          <p:cNvSpPr/>
          <p:nvPr/>
        </p:nvSpPr>
        <p:spPr>
          <a:xfrm>
            <a:off x="749808" y="4901184"/>
            <a:ext cx="548640" cy="548640"/>
          </a:xfrm>
          <a:prstGeom prst="ellipse">
            <a:avLst/>
          </a:prstGeom>
          <a:solidFill>
            <a:schemeClr val="accent1"/>
          </a:solidFill>
          <a:ln w="12700">
            <a:solidFill>
              <a:schemeClr val="accent1"/>
            </a:solidFill>
            <a:prstDash val="solid"/>
          </a:ln>
        </p:spPr>
      </p:sp>
      <p:sp>
        <p:nvSpPr>
          <p:cNvPr id="15" name="Text 12"/>
          <p:cNvSpPr txBox="1"/>
          <p:nvPr/>
        </p:nvSpPr>
        <p:spPr>
          <a:xfrm>
            <a:off x="749808" y="4901184"/>
            <a:ext cx="548640" cy="548640"/>
          </a:xfrm>
          <a:prstGeom prst="rect">
            <a:avLst/>
          </a:prstGeom>
          <a:noFill/>
          <a:ln/>
        </p:spPr>
        <p:txBody>
          <a:bodyPr wrap="square" lIns="0" tIns="0" rIns="0" bIns="0" rtlCol="0" anchor="ctr"/>
          <a:lstStyle/>
          <a:p>
            <a:pPr algn="ctr" indent="0" marL="0">
              <a:buNone/>
            </a:pPr>
            <a:r>
              <a:rPr lang="en-US" sz="1800" b="1" dirty="0">
                <a:solidFill>
                  <a:schemeClr val="bg1"/>
                </a:solidFill>
                <a:latin typeface="Cambria" pitchFamily="34" charset="0"/>
                <a:ea typeface="Cambria" pitchFamily="34" charset="-122"/>
                <a:cs typeface="Cambria" pitchFamily="34" charset="-120"/>
              </a:rPr>
              <a:t>C</a:t>
            </a:r>
            <a:endParaRPr lang="en-US" sz="1800" dirty="0"/>
          </a:p>
        </p:txBody>
      </p:sp>
      <p:sp>
        <p:nvSpPr>
          <p:cNvPr id="16" name="Text 13"/>
          <p:cNvSpPr txBox="1"/>
          <p:nvPr/>
        </p:nvSpPr>
        <p:spPr>
          <a:xfrm>
            <a:off x="1508760" y="4745736"/>
            <a:ext cx="9902952" cy="868680"/>
          </a:xfrm>
          <a:prstGeom prst="rect">
            <a:avLst/>
          </a:prstGeom>
          <a:noFill/>
          <a:ln/>
        </p:spPr>
        <p:txBody>
          <a:bodyPr wrap="square" lIns="0" tIns="0" rIns="0" bIns="0" rtlCol="0" anchor="ctr"/>
          <a:lstStyle/>
          <a:p>
            <a:pPr indent="0" marL="0">
              <a:buNone/>
            </a:pPr>
            <a:r>
              <a:rPr lang="en-US" sz="1800" dirty="0">
                <a:solidFill>
                  <a:schemeClr val="bg1"/>
                </a:solidFill>
              </a:rPr>
              <a:t>Respirar de forma habitual y continua, como te enseñaron.</a:t>
            </a:r>
            <a:endParaRPr lang="en-US" sz="1800" dirty="0"/>
          </a:p>
        </p:txBody>
      </p:sp>
      <p:sp>
        <p:nvSpPr>
          <p:cNvPr id="17"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chip"/>
          <p:cNvSpPr txBox="1"/>
          <p:nvPr/>
        </p:nvSpPr>
        <p:spPr>
          <a:xfrm>
            <a:off x="548640" y="548640"/>
            <a:ext cx="3200400" cy="347472"/>
          </a:xfrm>
          <a:prstGeom prst="roundRect">
            <a:avLst>
              <a:gd name="adj" fmla="val 50000"/>
            </a:avLst>
          </a:prstGeom>
          <a:solidFill>
            <a:srgbClr val="2E9E6B"/>
          </a:solidFill>
          <a:ln/>
        </p:spPr>
        <p:txBody>
          <a:bodyPr wrap="square" lIns="0" tIns="0" rIns="0" bIns="0" rtlCol="0" anchor="ctr"/>
          <a:lstStyle/>
          <a:p>
            <a:pPr algn="ctr" indent="0" marL="0">
              <a:buNone/>
            </a:pPr>
            <a:r>
              <a:rPr lang="en-US" sz="1100" b="1" spc="200" kern="0" dirty="0">
                <a:solidFill>
                  <a:schemeClr val="bg1"/>
                </a:solidFill>
              </a:rPr>
              <a:t>COMPROBACIÓN 2 · RESPUESTA</a:t>
            </a:r>
            <a:endParaRPr lang="en-US" sz="1100" dirty="0"/>
          </a:p>
        </p:txBody>
      </p:sp>
      <p:sp>
        <p:nvSpPr>
          <p:cNvPr id="3" name="Text 1"/>
          <p:cNvSpPr txBox="1"/>
          <p:nvPr/>
        </p:nvSpPr>
        <p:spPr>
          <a:xfrm>
            <a:off x="548640" y="1051560"/>
            <a:ext cx="11091672" cy="914400"/>
          </a:xfrm>
          <a:prstGeom prst="rect">
            <a:avLst/>
          </a:prstGeom>
          <a:noFill/>
          <a:ln/>
        </p:spPr>
        <p:txBody>
          <a:bodyPr wrap="square" lIns="0" tIns="0" rIns="0" bIns="0" rtlCol="0" anchor="ctr"/>
          <a:lstStyle/>
          <a:p>
            <a:pPr indent="0" marL="0">
              <a:buNone/>
            </a:pPr>
            <a:r>
              <a:rPr lang="en-US" sz="2100" b="1" dirty="0">
                <a:solidFill>
                  <a:schemeClr val="tx1"/>
                </a:solidFill>
                <a:latin typeface="Cambria" pitchFamily="34" charset="0"/>
                <a:ea typeface="Cambria" pitchFamily="34" charset="-122"/>
                <a:cs typeface="Cambria" pitchFamily="34" charset="-120"/>
              </a:rPr>
              <a:t>¿Qué afirmación sobre la respiración con escafandra es correcta?</a:t>
            </a:r>
            <a:endParaRPr lang="en-US" sz="2100" dirty="0"/>
          </a:p>
        </p:txBody>
      </p:sp>
      <p:sp>
        <p:nvSpPr>
          <p:cNvPr id="4" name="opt"/>
          <p:cNvSpPr/>
          <p:nvPr/>
        </p:nvSpPr>
        <p:spPr>
          <a:xfrm>
            <a:off x="548640" y="2148840"/>
            <a:ext cx="11091672" cy="1115568"/>
          </a:xfrm>
          <a:prstGeom prst="roundRect">
            <a:avLst>
              <a:gd name="adj" fmla="val 13115"/>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5" name="dot"/>
          <p:cNvSpPr/>
          <p:nvPr/>
        </p:nvSpPr>
        <p:spPr>
          <a:xfrm>
            <a:off x="749808" y="2423160"/>
            <a:ext cx="548640" cy="548640"/>
          </a:xfrm>
          <a:prstGeom prst="ellipse">
            <a:avLst/>
          </a:prstGeom>
          <a:solidFill>
            <a:srgbClr val="B8C4C7"/>
          </a:solidFill>
          <a:ln w="12700">
            <a:solidFill>
              <a:srgbClr val="B8C4C7"/>
            </a:solidFill>
            <a:prstDash val="solid"/>
          </a:ln>
        </p:spPr>
      </p:sp>
      <p:sp>
        <p:nvSpPr>
          <p:cNvPr id="6" name="Text 4"/>
          <p:cNvSpPr txBox="1"/>
          <p:nvPr/>
        </p:nvSpPr>
        <p:spPr>
          <a:xfrm>
            <a:off x="749808" y="2423160"/>
            <a:ext cx="548640" cy="548640"/>
          </a:xfrm>
          <a:prstGeom prst="rect">
            <a:avLst/>
          </a:prstGeom>
          <a:noFill/>
          <a:ln/>
        </p:spPr>
        <p:txBody>
          <a:bodyPr wrap="square" lIns="0" tIns="0" rIns="0" bIns="0" rtlCol="0" anchor="ctr"/>
          <a:lstStyle/>
          <a:p>
            <a:pPr algn="ctr" indent="0" marL="0">
              <a:buNone/>
            </a:pPr>
            <a:r>
              <a:rPr lang="en-US" sz="1800" b="1" dirty="0">
                <a:solidFill>
                  <a:schemeClr val="bg1"/>
                </a:solidFill>
                <a:latin typeface="Cambria" pitchFamily="34" charset="0"/>
                <a:ea typeface="Cambria" pitchFamily="34" charset="-122"/>
                <a:cs typeface="Cambria" pitchFamily="34" charset="-120"/>
              </a:rPr>
              <a:t>A</a:t>
            </a:r>
            <a:endParaRPr lang="en-US" sz="1800" dirty="0"/>
          </a:p>
        </p:txBody>
      </p:sp>
      <p:sp>
        <p:nvSpPr>
          <p:cNvPr id="7" name="Text 5"/>
          <p:cNvSpPr txBox="1"/>
          <p:nvPr/>
        </p:nvSpPr>
        <p:spPr>
          <a:xfrm>
            <a:off x="1508760" y="2258568"/>
            <a:ext cx="9902952" cy="411480"/>
          </a:xfrm>
          <a:prstGeom prst="rect">
            <a:avLst/>
          </a:prstGeom>
          <a:noFill/>
          <a:ln/>
        </p:spPr>
        <p:txBody>
          <a:bodyPr wrap="square" lIns="0" tIns="0" rIns="0" bIns="0" rtlCol="0" anchor="t"/>
          <a:lstStyle/>
          <a:p>
            <a:pPr indent="0" marL="0">
              <a:buNone/>
            </a:pPr>
            <a:r>
              <a:rPr lang="en-US" sz="1700" b="1" dirty="0">
                <a:solidFill>
                  <a:schemeClr val="tx1"/>
                </a:solidFill>
              </a:rPr>
              <a:t>Pausar un momento la respiración para calmarte.</a:t>
            </a:r>
            <a:endParaRPr lang="en-US" sz="1700" dirty="0"/>
          </a:p>
        </p:txBody>
      </p:sp>
      <p:sp>
        <p:nvSpPr>
          <p:cNvPr id="8" name="Text 6"/>
          <p:cNvSpPr txBox="1"/>
          <p:nvPr/>
        </p:nvSpPr>
        <p:spPr>
          <a:xfrm>
            <a:off x="1508760" y="2679192"/>
            <a:ext cx="9902952" cy="502920"/>
          </a:xfrm>
          <a:prstGeom prst="rect">
            <a:avLst/>
          </a:prstGeom>
          <a:noFill/>
          <a:ln/>
        </p:spPr>
        <p:txBody>
          <a:bodyPr wrap="square" lIns="0" tIns="0" rIns="0" bIns="0" rtlCol="0" anchor="t"/>
          <a:lstStyle/>
          <a:p>
            <a:pPr indent="0" marL="0">
              <a:buNone/>
            </a:pPr>
            <a:r>
              <a:rPr lang="en-US" sz="1350" dirty="0">
                <a:solidFill>
                  <a:schemeClr val="tx2"/>
                </a:solidFill>
              </a:rPr>
              <a:t>Con escafandra nunca se contiene ni se pausa la respiración.</a:t>
            </a:r>
            <a:endParaRPr lang="en-US" sz="1350" dirty="0"/>
          </a:p>
        </p:txBody>
      </p:sp>
      <p:sp>
        <p:nvSpPr>
          <p:cNvPr id="9" name="opt"/>
          <p:cNvSpPr/>
          <p:nvPr/>
        </p:nvSpPr>
        <p:spPr>
          <a:xfrm>
            <a:off x="548640" y="3410712"/>
            <a:ext cx="11091672" cy="1115568"/>
          </a:xfrm>
          <a:prstGeom prst="roundRect">
            <a:avLst>
              <a:gd name="adj" fmla="val 13115"/>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0" name="dot"/>
          <p:cNvSpPr/>
          <p:nvPr/>
        </p:nvSpPr>
        <p:spPr>
          <a:xfrm>
            <a:off x="749808" y="3685032"/>
            <a:ext cx="548640" cy="548640"/>
          </a:xfrm>
          <a:prstGeom prst="ellipse">
            <a:avLst/>
          </a:prstGeom>
          <a:solidFill>
            <a:srgbClr val="B8C4C7"/>
          </a:solidFill>
          <a:ln w="12700">
            <a:solidFill>
              <a:srgbClr val="B8C4C7"/>
            </a:solidFill>
            <a:prstDash val="solid"/>
          </a:ln>
        </p:spPr>
      </p:sp>
      <p:sp>
        <p:nvSpPr>
          <p:cNvPr id="11" name="Text 9"/>
          <p:cNvSpPr txBox="1"/>
          <p:nvPr/>
        </p:nvSpPr>
        <p:spPr>
          <a:xfrm>
            <a:off x="749808" y="3685032"/>
            <a:ext cx="548640" cy="548640"/>
          </a:xfrm>
          <a:prstGeom prst="rect">
            <a:avLst/>
          </a:prstGeom>
          <a:noFill/>
          <a:ln/>
        </p:spPr>
        <p:txBody>
          <a:bodyPr wrap="square" lIns="0" tIns="0" rIns="0" bIns="0" rtlCol="0" anchor="ctr"/>
          <a:lstStyle/>
          <a:p>
            <a:pPr algn="ctr" indent="0" marL="0">
              <a:buNone/>
            </a:pPr>
            <a:r>
              <a:rPr lang="en-US" sz="1800" b="1" dirty="0">
                <a:solidFill>
                  <a:schemeClr val="bg1"/>
                </a:solidFill>
                <a:latin typeface="Cambria" pitchFamily="34" charset="0"/>
                <a:ea typeface="Cambria" pitchFamily="34" charset="-122"/>
                <a:cs typeface="Cambria" pitchFamily="34" charset="-120"/>
              </a:rPr>
              <a:t>B</a:t>
            </a:r>
            <a:endParaRPr lang="en-US" sz="1800" dirty="0"/>
          </a:p>
        </p:txBody>
      </p:sp>
      <p:sp>
        <p:nvSpPr>
          <p:cNvPr id="12" name="Text 10"/>
          <p:cNvSpPr txBox="1"/>
          <p:nvPr/>
        </p:nvSpPr>
        <p:spPr>
          <a:xfrm>
            <a:off x="1508760" y="3520440"/>
            <a:ext cx="9902952" cy="411480"/>
          </a:xfrm>
          <a:prstGeom prst="rect">
            <a:avLst/>
          </a:prstGeom>
          <a:noFill/>
          <a:ln/>
        </p:spPr>
        <p:txBody>
          <a:bodyPr wrap="square" lIns="0" tIns="0" rIns="0" bIns="0" rtlCol="0" anchor="t"/>
          <a:lstStyle/>
          <a:p>
            <a:pPr indent="0" marL="0">
              <a:buNone/>
            </a:pPr>
            <a:r>
              <a:rPr lang="en-US" sz="1700" b="1" dirty="0">
                <a:solidFill>
                  <a:schemeClr val="tx1"/>
                </a:solidFill>
              </a:rPr>
              <a:t>Respirar lo más despacio posible para ahorrar aire.</a:t>
            </a:r>
            <a:endParaRPr lang="en-US" sz="1700" dirty="0"/>
          </a:p>
        </p:txBody>
      </p:sp>
      <p:sp>
        <p:nvSpPr>
          <p:cNvPr id="13" name="Text 11"/>
          <p:cNvSpPr txBox="1"/>
          <p:nvPr/>
        </p:nvSpPr>
        <p:spPr>
          <a:xfrm>
            <a:off x="1508760" y="3941064"/>
            <a:ext cx="9902952" cy="502920"/>
          </a:xfrm>
          <a:prstGeom prst="rect">
            <a:avLst/>
          </a:prstGeom>
          <a:noFill/>
          <a:ln/>
        </p:spPr>
        <p:txBody>
          <a:bodyPr wrap="square" lIns="0" tIns="0" rIns="0" bIns="0" rtlCol="0" anchor="t"/>
          <a:lstStyle/>
          <a:p>
            <a:pPr indent="0" marL="0">
              <a:buNone/>
            </a:pPr>
            <a:r>
              <a:rPr lang="en-US" sz="1350" dirty="0">
                <a:solidFill>
                  <a:schemeClr val="tx2"/>
                </a:solidFill>
              </a:rPr>
              <a:t>Saltarse respiraciones, alargar la exhalación o buscar ahorro nunca forman parte de la práctica.</a:t>
            </a:r>
            <a:endParaRPr lang="en-US" sz="1350" dirty="0"/>
          </a:p>
        </p:txBody>
      </p:sp>
      <p:sp>
        <p:nvSpPr>
          <p:cNvPr id="14" name="opt"/>
          <p:cNvSpPr/>
          <p:nvPr/>
        </p:nvSpPr>
        <p:spPr>
          <a:xfrm>
            <a:off x="548640" y="4672584"/>
            <a:ext cx="11091672" cy="1115568"/>
          </a:xfrm>
          <a:prstGeom prst="roundRect">
            <a:avLst>
              <a:gd name="adj" fmla="val 13115"/>
            </a:avLst>
          </a:prstGeom>
          <a:solidFill>
            <a:schemeClr val="tx1"/>
          </a:solidFill>
          <a:ln w="12700">
            <a:solidFill>
              <a:schemeClr val="tx1"/>
            </a:solidFill>
            <a:prstDash val="solid"/>
          </a:ln>
          <a:effectLst>
            <a:outerShdw sx="100000" sy="100000" kx="0" ky="0" algn="bl" rotWithShape="0" blurRad="127000" dist="38100" dir="5400000">
              <a:srgbClr val="06202E">
                <a:alpha val="18000"/>
              </a:srgbClr>
            </a:outerShdw>
          </a:effectLst>
        </p:spPr>
      </p:sp>
      <p:sp>
        <p:nvSpPr>
          <p:cNvPr id="15" name="dot"/>
          <p:cNvSpPr/>
          <p:nvPr/>
        </p:nvSpPr>
        <p:spPr>
          <a:xfrm>
            <a:off x="749808" y="4946904"/>
            <a:ext cx="548640" cy="548640"/>
          </a:xfrm>
          <a:prstGeom prst="ellipse">
            <a:avLst/>
          </a:prstGeom>
          <a:solidFill>
            <a:srgbClr val="2E9E6B"/>
          </a:solidFill>
          <a:ln w="12700">
            <a:solidFill>
              <a:srgbClr val="2E9E6B"/>
            </a:solidFill>
            <a:prstDash val="solid"/>
          </a:ln>
        </p:spPr>
      </p:sp>
      <p:sp>
        <p:nvSpPr>
          <p:cNvPr id="16" name="Text 14"/>
          <p:cNvSpPr txBox="1"/>
          <p:nvPr/>
        </p:nvSpPr>
        <p:spPr>
          <a:xfrm>
            <a:off x="749808" y="4946904"/>
            <a:ext cx="548640" cy="548640"/>
          </a:xfrm>
          <a:prstGeom prst="rect">
            <a:avLst/>
          </a:prstGeom>
          <a:noFill/>
          <a:ln/>
        </p:spPr>
        <p:txBody>
          <a:bodyPr wrap="square" lIns="0" tIns="0" rIns="0" bIns="0" rtlCol="0" anchor="ctr"/>
          <a:lstStyle/>
          <a:p>
            <a:pPr algn="ctr" indent="0" marL="0">
              <a:buNone/>
            </a:pPr>
            <a:r>
              <a:rPr lang="en-US" sz="1800" b="1" dirty="0">
                <a:solidFill>
                  <a:schemeClr val="bg1"/>
                </a:solidFill>
                <a:latin typeface="Cambria" pitchFamily="34" charset="0"/>
                <a:ea typeface="Cambria" pitchFamily="34" charset="-122"/>
                <a:cs typeface="Cambria" pitchFamily="34" charset="-120"/>
              </a:rPr>
              <a:t>✓</a:t>
            </a:r>
            <a:endParaRPr lang="en-US" sz="1800" dirty="0"/>
          </a:p>
        </p:txBody>
      </p:sp>
      <p:sp>
        <p:nvSpPr>
          <p:cNvPr id="17" name="Text 15"/>
          <p:cNvSpPr txBox="1"/>
          <p:nvPr/>
        </p:nvSpPr>
        <p:spPr>
          <a:xfrm>
            <a:off x="1508760" y="4782312"/>
            <a:ext cx="9902952" cy="411480"/>
          </a:xfrm>
          <a:prstGeom prst="rect">
            <a:avLst/>
          </a:prstGeom>
          <a:noFill/>
          <a:ln/>
        </p:spPr>
        <p:txBody>
          <a:bodyPr wrap="square" lIns="0" tIns="0" rIns="0" bIns="0" rtlCol="0" anchor="t"/>
          <a:lstStyle/>
          <a:p>
            <a:pPr indent="0" marL="0">
              <a:buNone/>
            </a:pPr>
            <a:r>
              <a:rPr lang="en-US" sz="1700" b="1" dirty="0">
                <a:solidFill>
                  <a:schemeClr val="bg1"/>
                </a:solidFill>
              </a:rPr>
              <a:t>Respirar de forma habitual y continua, como te enseñaron.</a:t>
            </a:r>
            <a:endParaRPr lang="en-US" sz="1700" dirty="0"/>
          </a:p>
        </p:txBody>
      </p:sp>
      <p:sp>
        <p:nvSpPr>
          <p:cNvPr id="18" name="Text 16"/>
          <p:cNvSpPr txBox="1"/>
          <p:nvPr/>
        </p:nvSpPr>
        <p:spPr>
          <a:xfrm>
            <a:off x="1508760" y="5202936"/>
            <a:ext cx="9902952" cy="502920"/>
          </a:xfrm>
          <a:prstGeom prst="rect">
            <a:avLst/>
          </a:prstGeom>
          <a:noFill/>
          <a:ln/>
        </p:spPr>
        <p:txBody>
          <a:bodyPr wrap="square" lIns="0" tIns="0" rIns="0" bIns="0" rtlCol="0" anchor="t"/>
          <a:lstStyle/>
          <a:p>
            <a:pPr indent="0" marL="0">
              <a:buNone/>
            </a:pPr>
            <a:r>
              <a:rPr lang="en-US" sz="1350" dirty="0">
                <a:solidFill>
                  <a:schemeClr val="accent3"/>
                </a:solidFill>
              </a:rPr>
              <a:t>Es la regla permanente de todo Mindful Diving™: la atención acompaña, no cambia.</a:t>
            </a:r>
            <a:endParaRPr lang="en-US" sz="1350" dirty="0"/>
          </a:p>
        </p:txBody>
      </p:sp>
      <p:sp>
        <p:nvSpPr>
          <p:cNvPr id="19"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El recorrido de cada inmersión</a:t>
            </a:r>
            <a:endParaRPr lang="en-US" sz="3200" dirty="0"/>
          </a:p>
        </p:txBody>
      </p:sp>
      <p:sp>
        <p:nvSpPr>
          <p:cNvPr id="4" name="Shape 1"/>
          <p:cNvSpPr/>
          <p:nvPr/>
        </p:nvSpPr>
        <p:spPr>
          <a:xfrm>
            <a:off x="731520" y="1783080"/>
            <a:ext cx="1645920" cy="9144"/>
          </a:xfrm>
          <a:prstGeom prst="line">
            <a:avLst/>
          </a:prstGeom>
          <a:noFill/>
          <a:ln w="50800">
            <a:solidFill>
              <a:srgbClr val="0F6472"/>
            </a:solidFill>
            <a:prstDash val="solid"/>
          </a:ln>
        </p:spPr>
      </p:sp>
      <p:sp>
        <p:nvSpPr>
          <p:cNvPr id="5" name="Shape 2"/>
          <p:cNvSpPr/>
          <p:nvPr/>
        </p:nvSpPr>
        <p:spPr>
          <a:xfrm>
            <a:off x="2377440" y="1783080"/>
            <a:ext cx="1280160" cy="1188720"/>
          </a:xfrm>
          <a:prstGeom prst="line">
            <a:avLst/>
          </a:prstGeom>
          <a:noFill/>
          <a:ln w="50800">
            <a:solidFill>
              <a:srgbClr val="0F6472"/>
            </a:solidFill>
            <a:prstDash val="solid"/>
          </a:ln>
        </p:spPr>
      </p:sp>
      <p:sp>
        <p:nvSpPr>
          <p:cNvPr id="6" name="Shape 3"/>
          <p:cNvSpPr/>
          <p:nvPr/>
        </p:nvSpPr>
        <p:spPr>
          <a:xfrm>
            <a:off x="3657600" y="2971800"/>
            <a:ext cx="4206240" cy="9144"/>
          </a:xfrm>
          <a:prstGeom prst="line">
            <a:avLst/>
          </a:prstGeom>
          <a:noFill/>
          <a:ln w="50800">
            <a:solidFill>
              <a:srgbClr val="0F6472"/>
            </a:solidFill>
            <a:prstDash val="solid"/>
          </a:ln>
        </p:spPr>
      </p:sp>
      <p:sp>
        <p:nvSpPr>
          <p:cNvPr id="7" name="Shape 4"/>
          <p:cNvSpPr/>
          <p:nvPr/>
        </p:nvSpPr>
        <p:spPr>
          <a:xfrm flipV="1">
            <a:off x="7863840" y="2148840"/>
            <a:ext cx="1188720" cy="822960"/>
          </a:xfrm>
          <a:prstGeom prst="line">
            <a:avLst/>
          </a:prstGeom>
          <a:noFill/>
          <a:ln w="50800">
            <a:solidFill>
              <a:srgbClr val="0F6472"/>
            </a:solidFill>
            <a:prstDash val="solid"/>
          </a:ln>
        </p:spPr>
      </p:sp>
      <p:sp>
        <p:nvSpPr>
          <p:cNvPr id="8" name="Shape 5"/>
          <p:cNvSpPr/>
          <p:nvPr/>
        </p:nvSpPr>
        <p:spPr>
          <a:xfrm>
            <a:off x="9052560" y="2148840"/>
            <a:ext cx="1371600" cy="9144"/>
          </a:xfrm>
          <a:prstGeom prst="line">
            <a:avLst/>
          </a:prstGeom>
          <a:noFill/>
          <a:ln w="50800">
            <a:solidFill>
              <a:srgbClr val="0F6472"/>
            </a:solidFill>
            <a:prstDash val="solid"/>
          </a:ln>
        </p:spPr>
      </p:sp>
      <p:sp>
        <p:nvSpPr>
          <p:cNvPr id="9" name="Shape 6"/>
          <p:cNvSpPr/>
          <p:nvPr/>
        </p:nvSpPr>
        <p:spPr>
          <a:xfrm flipV="1">
            <a:off x="10424160" y="1783080"/>
            <a:ext cx="457200" cy="365760"/>
          </a:xfrm>
          <a:prstGeom prst="line">
            <a:avLst/>
          </a:prstGeom>
          <a:noFill/>
          <a:ln w="50800">
            <a:solidFill>
              <a:srgbClr val="0F6472"/>
            </a:solidFill>
            <a:prstDash val="solid"/>
          </a:ln>
        </p:spPr>
      </p:sp>
      <p:sp>
        <p:nvSpPr>
          <p:cNvPr id="10" name="Shape 7"/>
          <p:cNvSpPr/>
          <p:nvPr/>
        </p:nvSpPr>
        <p:spPr>
          <a:xfrm>
            <a:off x="10881360" y="1783080"/>
            <a:ext cx="576072" cy="9144"/>
          </a:xfrm>
          <a:prstGeom prst="line">
            <a:avLst/>
          </a:prstGeom>
          <a:noFill/>
          <a:ln w="50800">
            <a:solidFill>
              <a:srgbClr val="0F6472"/>
            </a:solidFill>
            <a:prstDash val="solid"/>
          </a:ln>
        </p:spPr>
      </p:sp>
      <p:sp>
        <p:nvSpPr>
          <p:cNvPr id="11" name="Text 8"/>
          <p:cNvSpPr txBox="1"/>
          <p:nvPr/>
        </p:nvSpPr>
        <p:spPr>
          <a:xfrm>
            <a:off x="731520" y="1417320"/>
            <a:ext cx="2286000" cy="274320"/>
          </a:xfrm>
          <a:prstGeom prst="rect">
            <a:avLst/>
          </a:prstGeom>
          <a:noFill/>
          <a:ln/>
        </p:spPr>
        <p:txBody>
          <a:bodyPr wrap="square" lIns="0" tIns="0" rIns="0" bIns="0" rtlCol="0" anchor="t"/>
          <a:lstStyle/>
          <a:p>
            <a:pPr indent="0" marL="0">
              <a:buNone/>
            </a:pPr>
            <a:r>
              <a:rPr lang="en-US" sz="1000" b="1" spc="200" kern="0" dirty="0">
                <a:solidFill>
                  <a:schemeClr val="accent1"/>
                </a:solidFill>
              </a:rPr>
              <a:t>SUPERFICIE</a:t>
            </a:r>
            <a:endParaRPr lang="en-US" sz="1000" dirty="0"/>
          </a:p>
        </p:txBody>
      </p:sp>
      <p:sp>
        <p:nvSpPr>
          <p:cNvPr id="12" name="Text 9"/>
          <p:cNvSpPr txBox="1"/>
          <p:nvPr/>
        </p:nvSpPr>
        <p:spPr>
          <a:xfrm>
            <a:off x="4572000" y="3090672"/>
            <a:ext cx="2743200" cy="274320"/>
          </a:xfrm>
          <a:prstGeom prst="rect">
            <a:avLst/>
          </a:prstGeom>
          <a:noFill/>
          <a:ln/>
        </p:spPr>
        <p:txBody>
          <a:bodyPr wrap="square" lIns="0" tIns="0" rIns="0" bIns="0" rtlCol="0" anchor="t"/>
          <a:lstStyle/>
          <a:p>
            <a:pPr algn="ctr" indent="0" marL="0">
              <a:buNone/>
            </a:pPr>
            <a:r>
              <a:rPr lang="en-US" sz="1000" b="1" spc="200" kern="0" dirty="0">
                <a:solidFill>
                  <a:schemeClr val="accent1"/>
                </a:solidFill>
              </a:rPr>
              <a:t>ESTABLE Y NEUTRO</a:t>
            </a:r>
            <a:endParaRPr lang="en-US" sz="1000" dirty="0"/>
          </a:p>
        </p:txBody>
      </p:sp>
      <p:sp>
        <p:nvSpPr>
          <p:cNvPr id="13" name="Text 10"/>
          <p:cNvSpPr txBox="1"/>
          <p:nvPr/>
        </p:nvSpPr>
        <p:spPr>
          <a:xfrm>
            <a:off x="9098280" y="2432304"/>
            <a:ext cx="1371600" cy="274320"/>
          </a:xfrm>
          <a:prstGeom prst="rect">
            <a:avLst/>
          </a:prstGeom>
          <a:noFill/>
          <a:ln/>
        </p:spPr>
        <p:txBody>
          <a:bodyPr wrap="square" lIns="0" tIns="0" rIns="0" bIns="0" rtlCol="0" anchor="t"/>
          <a:lstStyle/>
          <a:p>
            <a:pPr algn="ctr" indent="0" marL="0">
              <a:buNone/>
            </a:pPr>
            <a:r>
              <a:rPr lang="en-US" sz="1000" b="1" spc="200" kern="0" dirty="0">
                <a:solidFill>
                  <a:schemeClr val="accent1"/>
                </a:solidFill>
              </a:rPr>
              <a:t>PARADA</a:t>
            </a:r>
            <a:endParaRPr lang="en-US" sz="1000" dirty="0"/>
          </a:p>
        </p:txBody>
      </p:sp>
      <p:sp>
        <p:nvSpPr>
          <p:cNvPr id="14" name="dot"/>
          <p:cNvSpPr/>
          <p:nvPr/>
        </p:nvSpPr>
        <p:spPr>
          <a:xfrm>
            <a:off x="1051560" y="1554480"/>
            <a:ext cx="457200" cy="457200"/>
          </a:xfrm>
          <a:prstGeom prst="ellipse">
            <a:avLst/>
          </a:prstGeom>
          <a:solidFill>
            <a:schemeClr val="accent2"/>
          </a:solidFill>
          <a:ln w="12700">
            <a:solidFill>
              <a:schemeClr val="accent2"/>
            </a:solidFill>
            <a:prstDash val="solid"/>
          </a:ln>
        </p:spPr>
      </p:sp>
      <p:sp>
        <p:nvSpPr>
          <p:cNvPr id="15" name="Text 12"/>
          <p:cNvSpPr txBox="1"/>
          <p:nvPr/>
        </p:nvSpPr>
        <p:spPr>
          <a:xfrm>
            <a:off x="1051560" y="1554480"/>
            <a:ext cx="457200" cy="457200"/>
          </a:xfrm>
          <a:prstGeom prst="rect">
            <a:avLst/>
          </a:prstGeom>
          <a:noFill/>
          <a:ln/>
        </p:spPr>
        <p:txBody>
          <a:bodyPr wrap="square" lIns="0" tIns="0" rIns="0" bIns="0" rtlCol="0" anchor="ctr"/>
          <a:lstStyle/>
          <a:p>
            <a:pPr algn="ctr" indent="0" marL="0">
              <a:buNone/>
            </a:pPr>
            <a:r>
              <a:rPr lang="en-US" sz="1500" b="1" dirty="0">
                <a:solidFill>
                  <a:schemeClr val="bg1"/>
                </a:solidFill>
                <a:latin typeface="Cambria" pitchFamily="34" charset="0"/>
                <a:ea typeface="Cambria" pitchFamily="34" charset="-122"/>
                <a:cs typeface="Cambria" pitchFamily="34" charset="-120"/>
              </a:rPr>
              <a:t>1</a:t>
            </a:r>
            <a:endParaRPr lang="en-US" sz="1500" dirty="0"/>
          </a:p>
        </p:txBody>
      </p:sp>
      <p:sp>
        <p:nvSpPr>
          <p:cNvPr id="16" name="dot"/>
          <p:cNvSpPr/>
          <p:nvPr/>
        </p:nvSpPr>
        <p:spPr>
          <a:xfrm>
            <a:off x="4526280" y="2743200"/>
            <a:ext cx="457200" cy="457200"/>
          </a:xfrm>
          <a:prstGeom prst="ellipse">
            <a:avLst/>
          </a:prstGeom>
          <a:solidFill>
            <a:schemeClr val="accent2"/>
          </a:solidFill>
          <a:ln w="12700">
            <a:solidFill>
              <a:schemeClr val="accent2"/>
            </a:solidFill>
            <a:prstDash val="solid"/>
          </a:ln>
        </p:spPr>
      </p:sp>
      <p:sp>
        <p:nvSpPr>
          <p:cNvPr id="17" name="Text 14"/>
          <p:cNvSpPr txBox="1"/>
          <p:nvPr/>
        </p:nvSpPr>
        <p:spPr>
          <a:xfrm>
            <a:off x="4526280" y="2743200"/>
            <a:ext cx="457200" cy="457200"/>
          </a:xfrm>
          <a:prstGeom prst="rect">
            <a:avLst/>
          </a:prstGeom>
          <a:noFill/>
          <a:ln/>
        </p:spPr>
        <p:txBody>
          <a:bodyPr wrap="square" lIns="0" tIns="0" rIns="0" bIns="0" rtlCol="0" anchor="ctr"/>
          <a:lstStyle/>
          <a:p>
            <a:pPr algn="ctr" indent="0" marL="0">
              <a:buNone/>
            </a:pPr>
            <a:r>
              <a:rPr lang="en-US" sz="1500" b="1" dirty="0">
                <a:solidFill>
                  <a:schemeClr val="bg1"/>
                </a:solidFill>
                <a:latin typeface="Cambria" pitchFamily="34" charset="0"/>
                <a:ea typeface="Cambria" pitchFamily="34" charset="-122"/>
                <a:cs typeface="Cambria" pitchFamily="34" charset="-120"/>
              </a:rPr>
              <a:t>2</a:t>
            </a:r>
            <a:endParaRPr lang="en-US" sz="1500" dirty="0"/>
          </a:p>
        </p:txBody>
      </p:sp>
      <p:sp>
        <p:nvSpPr>
          <p:cNvPr id="18" name="dot"/>
          <p:cNvSpPr/>
          <p:nvPr/>
        </p:nvSpPr>
        <p:spPr>
          <a:xfrm>
            <a:off x="6720840" y="2743200"/>
            <a:ext cx="457200" cy="457200"/>
          </a:xfrm>
          <a:prstGeom prst="ellipse">
            <a:avLst/>
          </a:prstGeom>
          <a:solidFill>
            <a:schemeClr val="accent2"/>
          </a:solidFill>
          <a:ln w="12700">
            <a:solidFill>
              <a:schemeClr val="accent2"/>
            </a:solidFill>
            <a:prstDash val="solid"/>
          </a:ln>
        </p:spPr>
      </p:sp>
      <p:sp>
        <p:nvSpPr>
          <p:cNvPr id="19" name="Text 16"/>
          <p:cNvSpPr txBox="1"/>
          <p:nvPr/>
        </p:nvSpPr>
        <p:spPr>
          <a:xfrm>
            <a:off x="6720840" y="2743200"/>
            <a:ext cx="457200" cy="457200"/>
          </a:xfrm>
          <a:prstGeom prst="rect">
            <a:avLst/>
          </a:prstGeom>
          <a:noFill/>
          <a:ln/>
        </p:spPr>
        <p:txBody>
          <a:bodyPr wrap="square" lIns="0" tIns="0" rIns="0" bIns="0" rtlCol="0" anchor="ctr"/>
          <a:lstStyle/>
          <a:p>
            <a:pPr algn="ctr" indent="0" marL="0">
              <a:buNone/>
            </a:pPr>
            <a:r>
              <a:rPr lang="en-US" sz="1500" b="1" dirty="0">
                <a:solidFill>
                  <a:schemeClr val="bg1"/>
                </a:solidFill>
                <a:latin typeface="Cambria" pitchFamily="34" charset="0"/>
                <a:ea typeface="Cambria" pitchFamily="34" charset="-122"/>
                <a:cs typeface="Cambria" pitchFamily="34" charset="-120"/>
              </a:rPr>
              <a:t>3</a:t>
            </a:r>
            <a:endParaRPr lang="en-US" sz="1500" dirty="0"/>
          </a:p>
        </p:txBody>
      </p:sp>
      <p:sp>
        <p:nvSpPr>
          <p:cNvPr id="20" name="dot"/>
          <p:cNvSpPr/>
          <p:nvPr/>
        </p:nvSpPr>
        <p:spPr>
          <a:xfrm>
            <a:off x="9509760" y="1920240"/>
            <a:ext cx="457200" cy="457200"/>
          </a:xfrm>
          <a:prstGeom prst="ellipse">
            <a:avLst/>
          </a:prstGeom>
          <a:solidFill>
            <a:schemeClr val="accent2"/>
          </a:solidFill>
          <a:ln w="12700">
            <a:solidFill>
              <a:schemeClr val="accent2"/>
            </a:solidFill>
            <a:prstDash val="solid"/>
          </a:ln>
        </p:spPr>
      </p:sp>
      <p:sp>
        <p:nvSpPr>
          <p:cNvPr id="21" name="Text 18"/>
          <p:cNvSpPr txBox="1"/>
          <p:nvPr/>
        </p:nvSpPr>
        <p:spPr>
          <a:xfrm>
            <a:off x="9509760" y="1920240"/>
            <a:ext cx="457200" cy="457200"/>
          </a:xfrm>
          <a:prstGeom prst="rect">
            <a:avLst/>
          </a:prstGeom>
          <a:noFill/>
          <a:ln/>
        </p:spPr>
        <p:txBody>
          <a:bodyPr wrap="square" lIns="0" tIns="0" rIns="0" bIns="0" rtlCol="0" anchor="ctr"/>
          <a:lstStyle/>
          <a:p>
            <a:pPr algn="ctr" indent="0" marL="0">
              <a:buNone/>
            </a:pPr>
            <a:r>
              <a:rPr lang="en-US" sz="1500" b="1" dirty="0">
                <a:solidFill>
                  <a:schemeClr val="bg1"/>
                </a:solidFill>
                <a:latin typeface="Cambria" pitchFamily="34" charset="0"/>
                <a:ea typeface="Cambria" pitchFamily="34" charset="-122"/>
                <a:cs typeface="Cambria" pitchFamily="34" charset="-120"/>
              </a:rPr>
              <a:t>4</a:t>
            </a:r>
            <a:endParaRPr lang="en-US" sz="1500" dirty="0"/>
          </a:p>
        </p:txBody>
      </p:sp>
      <p:sp>
        <p:nvSpPr>
          <p:cNvPr id="22" name="01 · INTENCIÓN / DEDICACIÓN"/>
          <p:cNvSpPr/>
          <p:nvPr/>
        </p:nvSpPr>
        <p:spPr>
          <a:xfrm>
            <a:off x="548640" y="3611880"/>
            <a:ext cx="2635758" cy="2331720"/>
          </a:xfrm>
          <a:prstGeom prst="roundRect">
            <a:avLst>
              <a:gd name="adj" fmla="val 6275"/>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23" name="Text 20"/>
          <p:cNvSpPr txBox="1"/>
          <p:nvPr/>
        </p:nvSpPr>
        <p:spPr>
          <a:xfrm>
            <a:off x="731520" y="3776472"/>
            <a:ext cx="2269998" cy="274320"/>
          </a:xfrm>
          <a:prstGeom prst="rect">
            <a:avLst/>
          </a:prstGeom>
          <a:noFill/>
          <a:ln/>
        </p:spPr>
        <p:txBody>
          <a:bodyPr wrap="square" lIns="0" tIns="0" rIns="0" bIns="0" rtlCol="0" anchor="t"/>
          <a:lstStyle/>
          <a:p>
            <a:pPr indent="0" marL="0">
              <a:buNone/>
            </a:pPr>
            <a:r>
              <a:rPr lang="en-US" sz="1150" b="1" spc="100" kern="0" dirty="0">
                <a:solidFill>
                  <a:schemeClr val="accent2"/>
                </a:solidFill>
              </a:rPr>
              <a:t>01 · INTENCIÓN / DEDICACIÓN</a:t>
            </a:r>
            <a:endParaRPr lang="en-US" sz="1150" dirty="0"/>
          </a:p>
        </p:txBody>
      </p:sp>
      <p:sp>
        <p:nvSpPr>
          <p:cNvPr id="24" name="Text 21"/>
          <p:cNvSpPr txBox="1"/>
          <p:nvPr/>
        </p:nvSpPr>
        <p:spPr>
          <a:xfrm>
            <a:off x="731520" y="4069080"/>
            <a:ext cx="2269998" cy="320040"/>
          </a:xfrm>
          <a:prstGeom prst="rect">
            <a:avLst/>
          </a:prstGeom>
          <a:noFill/>
          <a:ln/>
        </p:spPr>
        <p:txBody>
          <a:bodyPr wrap="square" lIns="0" tIns="0" rIns="0" bIns="0" rtlCol="0" anchor="t"/>
          <a:lstStyle/>
          <a:p>
            <a:pPr indent="0" marL="0">
              <a:buNone/>
            </a:pPr>
            <a:r>
              <a:rPr lang="en-US" sz="1400" b="1" dirty="0">
                <a:solidFill>
                  <a:schemeClr val="tx1"/>
                </a:solidFill>
                <a:latin typeface="Cambria" pitchFamily="34" charset="0"/>
                <a:ea typeface="Cambria" pitchFamily="34" charset="-122"/>
                <a:cs typeface="Cambria" pitchFamily="34" charset="-120"/>
              </a:rPr>
              <a:t>Antes del descenso</a:t>
            </a:r>
            <a:endParaRPr lang="en-US" sz="1400" dirty="0"/>
          </a:p>
        </p:txBody>
      </p:sp>
      <p:sp>
        <p:nvSpPr>
          <p:cNvPr id="25" name="Text 22"/>
          <p:cNvSpPr txBox="1"/>
          <p:nvPr/>
        </p:nvSpPr>
        <p:spPr>
          <a:xfrm>
            <a:off x="731520" y="4434840"/>
            <a:ext cx="2269998" cy="1463040"/>
          </a:xfrm>
          <a:prstGeom prst="rect">
            <a:avLst/>
          </a:prstGeom>
          <a:noFill/>
          <a:ln/>
        </p:spPr>
        <p:txBody>
          <a:bodyPr wrap="square" lIns="0" tIns="0" rIns="0" bIns="0" rtlCol="0" anchor="t"/>
          <a:lstStyle/>
          <a:p>
            <a:pPr indent="0" marL="0">
              <a:buNone/>
            </a:pPr>
            <a:r>
              <a:rPr lang="en-US" sz="1200" dirty="0">
                <a:solidFill>
                  <a:schemeClr val="tx2"/>
                </a:solidFill>
              </a:rPr>
              <a:t>Elijo una conducta observable y, si quiero, dedico la inmersión. Después atiendo al descenso, la compensación, el equipo y mi pareja.</a:t>
            </a:r>
            <a:endParaRPr lang="en-US" sz="1200" dirty="0"/>
          </a:p>
        </p:txBody>
      </p:sp>
      <p:sp>
        <p:nvSpPr>
          <p:cNvPr id="26" name="02 · TRES"/>
          <p:cNvSpPr/>
          <p:nvPr/>
        </p:nvSpPr>
        <p:spPr>
          <a:xfrm>
            <a:off x="3367278" y="3611880"/>
            <a:ext cx="2635758" cy="2331720"/>
          </a:xfrm>
          <a:prstGeom prst="roundRect">
            <a:avLst>
              <a:gd name="adj" fmla="val 6275"/>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27" name="Text 24"/>
          <p:cNvSpPr txBox="1"/>
          <p:nvPr/>
        </p:nvSpPr>
        <p:spPr>
          <a:xfrm>
            <a:off x="3550158" y="3776472"/>
            <a:ext cx="2269998" cy="274320"/>
          </a:xfrm>
          <a:prstGeom prst="rect">
            <a:avLst/>
          </a:prstGeom>
          <a:noFill/>
          <a:ln/>
        </p:spPr>
        <p:txBody>
          <a:bodyPr wrap="square" lIns="0" tIns="0" rIns="0" bIns="0" rtlCol="0" anchor="t"/>
          <a:lstStyle/>
          <a:p>
            <a:pPr indent="0" marL="0">
              <a:buNone/>
            </a:pPr>
            <a:r>
              <a:rPr lang="en-US" sz="1150" b="1" spc="100" kern="0" dirty="0">
                <a:solidFill>
                  <a:schemeClr val="accent2"/>
                </a:solidFill>
              </a:rPr>
              <a:t>02 · TRES</a:t>
            </a:r>
            <a:endParaRPr lang="en-US" sz="1150" dirty="0"/>
          </a:p>
        </p:txBody>
      </p:sp>
      <p:sp>
        <p:nvSpPr>
          <p:cNvPr id="28" name="Text 25"/>
          <p:cNvSpPr txBox="1"/>
          <p:nvPr/>
        </p:nvSpPr>
        <p:spPr>
          <a:xfrm>
            <a:off x="3550158" y="4069080"/>
            <a:ext cx="2269998" cy="320040"/>
          </a:xfrm>
          <a:prstGeom prst="rect">
            <a:avLst/>
          </a:prstGeom>
          <a:noFill/>
          <a:ln/>
        </p:spPr>
        <p:txBody>
          <a:bodyPr wrap="square" lIns="0" tIns="0" rIns="0" bIns="0" rtlCol="0" anchor="t"/>
          <a:lstStyle/>
          <a:p>
            <a:pPr indent="0" marL="0">
              <a:buNone/>
            </a:pPr>
            <a:r>
              <a:rPr lang="en-US" sz="1400" b="1" dirty="0">
                <a:solidFill>
                  <a:schemeClr val="tx1"/>
                </a:solidFill>
                <a:latin typeface="Cambria" pitchFamily="34" charset="0"/>
                <a:ea typeface="Cambria" pitchFamily="34" charset="-122"/>
                <a:cs typeface="Cambria" pitchFamily="34" charset="-120"/>
              </a:rPr>
              <a:t>Una vez neutro y estable</a:t>
            </a:r>
            <a:endParaRPr lang="en-US" sz="1400" dirty="0"/>
          </a:p>
        </p:txBody>
      </p:sp>
      <p:sp>
        <p:nvSpPr>
          <p:cNvPr id="29" name="Text 26"/>
          <p:cNvSpPr txBox="1"/>
          <p:nvPr/>
        </p:nvSpPr>
        <p:spPr>
          <a:xfrm>
            <a:off x="3550158" y="4434840"/>
            <a:ext cx="2269998" cy="1463040"/>
          </a:xfrm>
          <a:prstGeom prst="rect">
            <a:avLst/>
          </a:prstGeom>
          <a:noFill/>
          <a:ln/>
        </p:spPr>
        <p:txBody>
          <a:bodyPr wrap="square" lIns="0" tIns="0" rIns="0" bIns="0" rtlCol="0" anchor="t"/>
          <a:lstStyle/>
          <a:p>
            <a:pPr indent="0" marL="0">
              <a:buNone/>
            </a:pPr>
            <a:r>
              <a:rPr lang="en-US" sz="1200" dirty="0">
                <a:solidFill>
                  <a:schemeClr val="tx2"/>
                </a:solidFill>
              </a:rPr>
              <a:t>Tres respiraciones normales, simplemente observadas: continuas, sin alargar ni forzar. Nunca en el descenso ni en una tarea. Si añade carga, se omite.</a:t>
            </a:r>
            <a:endParaRPr lang="en-US" sz="1200" dirty="0"/>
          </a:p>
        </p:txBody>
      </p:sp>
      <p:sp>
        <p:nvSpPr>
          <p:cNvPr id="30" name="03 · UN MINUTO DE QUIETUD"/>
          <p:cNvSpPr/>
          <p:nvPr/>
        </p:nvSpPr>
        <p:spPr>
          <a:xfrm>
            <a:off x="6185916" y="3611880"/>
            <a:ext cx="2635758" cy="2331720"/>
          </a:xfrm>
          <a:prstGeom prst="roundRect">
            <a:avLst>
              <a:gd name="adj" fmla="val 6275"/>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31" name="Text 28"/>
          <p:cNvSpPr txBox="1"/>
          <p:nvPr/>
        </p:nvSpPr>
        <p:spPr>
          <a:xfrm>
            <a:off x="6368796" y="3776472"/>
            <a:ext cx="2269998" cy="274320"/>
          </a:xfrm>
          <a:prstGeom prst="rect">
            <a:avLst/>
          </a:prstGeom>
          <a:noFill/>
          <a:ln/>
        </p:spPr>
        <p:txBody>
          <a:bodyPr wrap="square" lIns="0" tIns="0" rIns="0" bIns="0" rtlCol="0" anchor="t"/>
          <a:lstStyle/>
          <a:p>
            <a:pPr indent="0" marL="0">
              <a:buNone/>
            </a:pPr>
            <a:r>
              <a:rPr lang="en-US" sz="1150" b="1" spc="100" kern="0" dirty="0">
                <a:solidFill>
                  <a:schemeClr val="accent2"/>
                </a:solidFill>
              </a:rPr>
              <a:t>03 · UN MINUTO DE QUIETUD</a:t>
            </a:r>
            <a:endParaRPr lang="en-US" sz="1150" dirty="0"/>
          </a:p>
        </p:txBody>
      </p:sp>
      <p:sp>
        <p:nvSpPr>
          <p:cNvPr id="32" name="Text 29"/>
          <p:cNvSpPr txBox="1"/>
          <p:nvPr/>
        </p:nvSpPr>
        <p:spPr>
          <a:xfrm>
            <a:off x="6368796" y="4069080"/>
            <a:ext cx="2269998" cy="320040"/>
          </a:xfrm>
          <a:prstGeom prst="rect">
            <a:avLst/>
          </a:prstGeom>
          <a:noFill/>
          <a:ln/>
        </p:spPr>
        <p:txBody>
          <a:bodyPr wrap="square" lIns="0" tIns="0" rIns="0" bIns="0" rtlCol="0" anchor="t"/>
          <a:lstStyle/>
          <a:p>
            <a:pPr indent="0" marL="0">
              <a:buNone/>
            </a:pPr>
            <a:r>
              <a:rPr lang="en-US" sz="1400" b="1" dirty="0">
                <a:solidFill>
                  <a:schemeClr val="tx1"/>
                </a:solidFill>
                <a:latin typeface="Cambria" pitchFamily="34" charset="0"/>
                <a:ea typeface="Cambria" pitchFamily="34" charset="-122"/>
                <a:cs typeface="Cambria" pitchFamily="34" charset="-120"/>
              </a:rPr>
              <a:t>Opcional · punto estable</a:t>
            </a:r>
            <a:endParaRPr lang="en-US" sz="1400" dirty="0"/>
          </a:p>
        </p:txBody>
      </p:sp>
      <p:sp>
        <p:nvSpPr>
          <p:cNvPr id="33" name="Text 30"/>
          <p:cNvSpPr txBox="1"/>
          <p:nvPr/>
        </p:nvSpPr>
        <p:spPr>
          <a:xfrm>
            <a:off x="6368796" y="4434840"/>
            <a:ext cx="2269998" cy="1463040"/>
          </a:xfrm>
          <a:prstGeom prst="rect">
            <a:avLst/>
          </a:prstGeom>
          <a:noFill/>
          <a:ln/>
        </p:spPr>
        <p:txBody>
          <a:bodyPr wrap="square" lIns="0" tIns="0" rIns="0" bIns="0" rtlCol="0" anchor="t"/>
          <a:lstStyle/>
          <a:p>
            <a:pPr indent="0" marL="0">
              <a:buNone/>
            </a:pPr>
            <a:r>
              <a:rPr lang="en-US" sz="1200" dirty="0">
                <a:solidFill>
                  <a:schemeClr val="tx2"/>
                </a:solidFill>
              </a:rPr>
              <a:t>Solo con autorización y acuerdo de pareja. Mirada abierta, controles presentes, sin tocar el fondo. Se interrumpe si deja de ser adecuado.</a:t>
            </a:r>
            <a:endParaRPr lang="en-US" sz="1200" dirty="0"/>
          </a:p>
        </p:txBody>
      </p:sp>
      <p:sp>
        <p:nvSpPr>
          <p:cNvPr id="34" name="04 · GRATITUD"/>
          <p:cNvSpPr/>
          <p:nvPr/>
        </p:nvSpPr>
        <p:spPr>
          <a:xfrm>
            <a:off x="9004554" y="3611880"/>
            <a:ext cx="2635758" cy="2331720"/>
          </a:xfrm>
          <a:prstGeom prst="roundRect">
            <a:avLst>
              <a:gd name="adj" fmla="val 6275"/>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35" name="Text 32"/>
          <p:cNvSpPr txBox="1"/>
          <p:nvPr/>
        </p:nvSpPr>
        <p:spPr>
          <a:xfrm>
            <a:off x="9187434" y="3776472"/>
            <a:ext cx="2269998" cy="274320"/>
          </a:xfrm>
          <a:prstGeom prst="rect">
            <a:avLst/>
          </a:prstGeom>
          <a:noFill/>
          <a:ln/>
        </p:spPr>
        <p:txBody>
          <a:bodyPr wrap="square" lIns="0" tIns="0" rIns="0" bIns="0" rtlCol="0" anchor="t"/>
          <a:lstStyle/>
          <a:p>
            <a:pPr indent="0" marL="0">
              <a:buNone/>
            </a:pPr>
            <a:r>
              <a:rPr lang="en-US" sz="1150" b="1" spc="100" kern="0" dirty="0">
                <a:solidFill>
                  <a:schemeClr val="accent2"/>
                </a:solidFill>
              </a:rPr>
              <a:t>04 · GRATITUD</a:t>
            </a:r>
            <a:endParaRPr lang="en-US" sz="1150" dirty="0"/>
          </a:p>
        </p:txBody>
      </p:sp>
      <p:sp>
        <p:nvSpPr>
          <p:cNvPr id="36" name="Text 33"/>
          <p:cNvSpPr txBox="1"/>
          <p:nvPr/>
        </p:nvSpPr>
        <p:spPr>
          <a:xfrm>
            <a:off x="9187434" y="4069080"/>
            <a:ext cx="2269998" cy="320040"/>
          </a:xfrm>
          <a:prstGeom prst="rect">
            <a:avLst/>
          </a:prstGeom>
          <a:noFill/>
          <a:ln/>
        </p:spPr>
        <p:txBody>
          <a:bodyPr wrap="square" lIns="0" tIns="0" rIns="0" bIns="0" rtlCol="0" anchor="t"/>
          <a:lstStyle/>
          <a:p>
            <a:pPr indent="0" marL="0">
              <a:buNone/>
            </a:pPr>
            <a:r>
              <a:rPr lang="en-US" sz="1400" b="1" dirty="0">
                <a:solidFill>
                  <a:schemeClr val="tx1"/>
                </a:solidFill>
                <a:latin typeface="Cambria" pitchFamily="34" charset="0"/>
                <a:ea typeface="Cambria" pitchFamily="34" charset="-122"/>
                <a:cs typeface="Cambria" pitchFamily="34" charset="-120"/>
              </a:rPr>
              <a:t>En la parada de seguridad</a:t>
            </a:r>
            <a:endParaRPr lang="en-US" sz="1400" dirty="0"/>
          </a:p>
        </p:txBody>
      </p:sp>
      <p:sp>
        <p:nvSpPr>
          <p:cNvPr id="37" name="Text 34"/>
          <p:cNvSpPr txBox="1"/>
          <p:nvPr/>
        </p:nvSpPr>
        <p:spPr>
          <a:xfrm>
            <a:off x="9187434" y="4434840"/>
            <a:ext cx="2269998" cy="1463040"/>
          </a:xfrm>
          <a:prstGeom prst="rect">
            <a:avLst/>
          </a:prstGeom>
          <a:noFill/>
          <a:ln/>
        </p:spPr>
        <p:txBody>
          <a:bodyPr wrap="square" lIns="0" tIns="0" rIns="0" bIns="0" rtlCol="0" anchor="t"/>
          <a:lstStyle/>
          <a:p>
            <a:pPr indent="0" marL="0">
              <a:buNone/>
            </a:pPr>
            <a:r>
              <a:rPr lang="en-US" sz="1200" dirty="0">
                <a:solidFill>
                  <a:schemeClr val="tx2"/>
                </a:solidFill>
              </a:rPr>
              <a:t>Aprecio el océano, la vida y a mi pareja con la mirada abierta, manteniendo profundidad, tiempo, gas y flotabilidad. Sin prolongar la parada.</a:t>
            </a:r>
            <a:endParaRPr lang="en-US" sz="1200" dirty="0"/>
          </a:p>
        </p:txBody>
      </p:sp>
      <p:sp>
        <p:nvSpPr>
          <p:cNvPr id="38" name="Text 35"/>
          <p:cNvSpPr txBox="1"/>
          <p:nvPr/>
        </p:nvSpPr>
        <p:spPr>
          <a:xfrm>
            <a:off x="548640" y="6053328"/>
            <a:ext cx="11091672" cy="274320"/>
          </a:xfrm>
          <a:prstGeom prst="rect">
            <a:avLst/>
          </a:prstGeom>
          <a:noFill/>
          <a:ln/>
        </p:spPr>
        <p:txBody>
          <a:bodyPr wrap="square" lIns="0" tIns="0" rIns="0" bIns="0" rtlCol="0" anchor="t"/>
          <a:lstStyle/>
          <a:p>
            <a:pPr algn="ctr" indent="0" marL="0">
              <a:buNone/>
            </a:pPr>
            <a:r>
              <a:rPr lang="en-US" sz="1150" b="1" dirty="0">
                <a:solidFill>
                  <a:schemeClr val="accent1"/>
                </a:solidFill>
              </a:rPr>
              <a:t>Respiración habitual y continua en todo momento · sin apneas, sin respiración pautada, sin exhalación prolongada · todo es opcional</a:t>
            </a:r>
            <a:endParaRPr lang="en-US" sz="11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3" name="dot"/>
          <p:cNvSpPr/>
          <p:nvPr/>
        </p:nvSpPr>
        <p:spPr>
          <a:xfrm>
            <a:off x="548640" y="502920"/>
            <a:ext cx="1051560" cy="1051560"/>
          </a:xfrm>
          <a:prstGeom prst="ellipse">
            <a:avLst/>
          </a:prstGeom>
          <a:solidFill>
            <a:schemeClr val="accent2"/>
          </a:solidFill>
          <a:ln w="12700">
            <a:solidFill>
              <a:schemeClr val="accent2"/>
            </a:solidFill>
            <a:prstDash val="solid"/>
          </a:ln>
        </p:spPr>
      </p:sp>
      <p:sp>
        <p:nvSpPr>
          <p:cNvPr id="4" name="Text 1"/>
          <p:cNvSpPr txBox="1"/>
          <p:nvPr/>
        </p:nvSpPr>
        <p:spPr>
          <a:xfrm>
            <a:off x="548640" y="502920"/>
            <a:ext cx="1051560" cy="1051560"/>
          </a:xfrm>
          <a:prstGeom prst="rect">
            <a:avLst/>
          </a:prstGeom>
          <a:noFill/>
          <a:ln/>
        </p:spPr>
        <p:txBody>
          <a:bodyPr wrap="square" lIns="0" tIns="0" rIns="0" bIns="0" rtlCol="0" anchor="ctr"/>
          <a:lstStyle/>
          <a:p>
            <a:pPr algn="ctr" indent="0" marL="0">
              <a:buNone/>
            </a:pPr>
            <a:r>
              <a:rPr lang="en-US" sz="4000" b="1" dirty="0">
                <a:solidFill>
                  <a:schemeClr val="bg1"/>
                </a:solidFill>
                <a:latin typeface="Cambria" pitchFamily="34" charset="0"/>
                <a:ea typeface="Cambria" pitchFamily="34" charset="-122"/>
                <a:cs typeface="Cambria" pitchFamily="34" charset="-120"/>
              </a:rPr>
              <a:t>1</a:t>
            </a:r>
            <a:endParaRPr lang="en-US" sz="4000" dirty="0"/>
          </a:p>
        </p:txBody>
      </p:sp>
      <p:sp>
        <p:nvSpPr>
          <p:cNvPr id="5" name="Text 2"/>
          <p:cNvSpPr txBox="1"/>
          <p:nvPr/>
        </p:nvSpPr>
        <p:spPr>
          <a:xfrm>
            <a:off x="1828800" y="548640"/>
            <a:ext cx="4572000" cy="329184"/>
          </a:xfrm>
          <a:prstGeom prst="rect">
            <a:avLst/>
          </a:prstGeom>
          <a:noFill/>
          <a:ln/>
        </p:spPr>
        <p:txBody>
          <a:bodyPr wrap="square" lIns="0" tIns="0" rIns="0" bIns="0" rtlCol="0" anchor="t"/>
          <a:lstStyle/>
          <a:p>
            <a:pPr indent="0" marL="0">
              <a:buNone/>
            </a:pPr>
            <a:r>
              <a:rPr lang="en-US" sz="1300" b="1" spc="400" kern="0" dirty="0">
                <a:solidFill>
                  <a:schemeClr val="accent3"/>
                </a:solidFill>
              </a:rPr>
              <a:t>INMERSIÓN 1</a:t>
            </a:r>
            <a:endParaRPr lang="en-US" sz="1300" dirty="0"/>
          </a:p>
        </p:txBody>
      </p:sp>
      <p:sp>
        <p:nvSpPr>
          <p:cNvPr id="6" name="chip"/>
          <p:cNvSpPr txBox="1"/>
          <p:nvPr/>
        </p:nvSpPr>
        <p:spPr>
          <a:xfrm>
            <a:off x="1828800" y="914400"/>
            <a:ext cx="2377440" cy="347472"/>
          </a:xfrm>
          <a:prstGeom prst="roundRect">
            <a:avLst>
              <a:gd name="adj" fmla="val 50000"/>
            </a:avLst>
          </a:prstGeom>
          <a:solidFill>
            <a:schemeClr val="accent1"/>
          </a:solidFill>
          <a:ln/>
        </p:spPr>
        <p:txBody>
          <a:bodyPr wrap="square" lIns="0" tIns="0" rIns="0" bIns="0" rtlCol="0" anchor="ctr"/>
          <a:lstStyle/>
          <a:p>
            <a:pPr algn="ctr" indent="0" marL="0">
              <a:buNone/>
            </a:pPr>
            <a:r>
              <a:rPr lang="en-US" sz="1100" b="1" spc="200" kern="0" dirty="0">
                <a:solidFill>
                  <a:schemeClr val="bg1"/>
                </a:solidFill>
              </a:rPr>
              <a:t>MD-1 · SESIÓN 1</a:t>
            </a:r>
            <a:endParaRPr lang="en-US" sz="1100" dirty="0"/>
          </a:p>
        </p:txBody>
      </p:sp>
      <p:sp>
        <p:nvSpPr>
          <p:cNvPr id="7" name="chip"/>
          <p:cNvSpPr txBox="1"/>
          <p:nvPr/>
        </p:nvSpPr>
        <p:spPr>
          <a:xfrm>
            <a:off x="4343400" y="914400"/>
            <a:ext cx="1417320" cy="347472"/>
          </a:xfrm>
          <a:prstGeom prst="roundRect">
            <a:avLst>
              <a:gd name="adj" fmla="val 50000"/>
            </a:avLst>
          </a:prstGeom>
          <a:solidFill>
            <a:schemeClr val="bg1"/>
          </a:solidFill>
          <a:ln/>
        </p:spPr>
        <p:txBody>
          <a:bodyPr wrap="square" lIns="0" tIns="0" rIns="0" bIns="0" rtlCol="0" anchor="ctr"/>
          <a:lstStyle/>
          <a:p>
            <a:pPr algn="ctr" indent="0" marL="0">
              <a:buNone/>
            </a:pPr>
            <a:r>
              <a:rPr lang="en-US" sz="1100" b="1" spc="200" kern="0" dirty="0">
                <a:solidFill>
                  <a:schemeClr val="tx1"/>
                </a:solidFill>
              </a:rPr>
              <a:t>TARJETA 01</a:t>
            </a:r>
            <a:endParaRPr lang="en-US" sz="1100" dirty="0"/>
          </a:p>
        </p:txBody>
      </p:sp>
      <p:sp>
        <p:nvSpPr>
          <p:cNvPr id="8" name="Text 5"/>
          <p:cNvSpPr txBox="1"/>
          <p:nvPr/>
        </p:nvSpPr>
        <p:spPr>
          <a:xfrm>
            <a:off x="548640" y="1737360"/>
            <a:ext cx="5852160" cy="1051560"/>
          </a:xfrm>
          <a:prstGeom prst="rect">
            <a:avLst/>
          </a:prstGeom>
          <a:noFill/>
          <a:ln/>
        </p:spPr>
        <p:txBody>
          <a:bodyPr wrap="square" lIns="0" tIns="0" rIns="0" bIns="0" rtlCol="0" anchor="t"/>
          <a:lstStyle/>
          <a:p>
            <a:pPr indent="0" marL="0">
              <a:buNone/>
            </a:pPr>
            <a:r>
              <a:rPr lang="en-US" sz="3000" b="1" dirty="0">
                <a:solidFill>
                  <a:schemeClr val="bg1"/>
                </a:solidFill>
                <a:latin typeface="Cambria" pitchFamily="34" charset="0"/>
                <a:ea typeface="Cambria" pitchFamily="34" charset="-122"/>
                <a:cs typeface="Cambria" pitchFamily="34" charset="-120"/>
              </a:rPr>
              <a:t>Estoy preparado y conectado.</a:t>
            </a:r>
            <a:endParaRPr lang="en-US" sz="3000" dirty="0"/>
          </a:p>
        </p:txBody>
      </p:sp>
      <p:sp>
        <p:nvSpPr>
          <p:cNvPr id="9" name="consigna"/>
          <p:cNvSpPr/>
          <p:nvPr/>
        </p:nvSpPr>
        <p:spPr>
          <a:xfrm>
            <a:off x="548640" y="2926080"/>
            <a:ext cx="5760720" cy="1143000"/>
          </a:xfrm>
          <a:prstGeom prst="roundRect">
            <a:avLst>
              <a:gd name="adj" fmla="val 12800"/>
            </a:avLst>
          </a:prstGeom>
          <a:solidFill>
            <a:srgbClr val="F2B544"/>
          </a:solidFill>
          <a:ln w="12700">
            <a:solidFill>
              <a:srgbClr val="F2B544"/>
            </a:solidFill>
            <a:prstDash val="solid"/>
          </a:ln>
        </p:spPr>
      </p:sp>
      <p:sp>
        <p:nvSpPr>
          <p:cNvPr id="10" name="Text 7"/>
          <p:cNvSpPr txBox="1"/>
          <p:nvPr/>
        </p:nvSpPr>
        <p:spPr>
          <a:xfrm>
            <a:off x="822960" y="3035808"/>
            <a:ext cx="5303520" cy="274320"/>
          </a:xfrm>
          <a:prstGeom prst="rect">
            <a:avLst/>
          </a:prstGeom>
          <a:noFill/>
          <a:ln/>
        </p:spPr>
        <p:txBody>
          <a:bodyPr wrap="square" lIns="0" tIns="0" rIns="0" bIns="0" rtlCol="0" anchor="t"/>
          <a:lstStyle/>
          <a:p>
            <a:pPr indent="0" marL="0">
              <a:buNone/>
            </a:pPr>
            <a:r>
              <a:rPr lang="en-US" sz="1100" b="1" spc="300" kern="0" dirty="0">
                <a:solidFill>
                  <a:schemeClr val="tx1"/>
                </a:solidFill>
              </a:rPr>
              <a:t>UNA SOLA CONSIGNA</a:t>
            </a:r>
            <a:endParaRPr lang="en-US" sz="1100" dirty="0"/>
          </a:p>
        </p:txBody>
      </p:sp>
      <p:sp>
        <p:nvSpPr>
          <p:cNvPr id="11" name="Text 8"/>
          <p:cNvSpPr txBox="1"/>
          <p:nvPr/>
        </p:nvSpPr>
        <p:spPr>
          <a:xfrm>
            <a:off x="822960" y="3310128"/>
            <a:ext cx="5303520" cy="685800"/>
          </a:xfrm>
          <a:prstGeom prst="rect">
            <a:avLst/>
          </a:prstGeom>
          <a:noFill/>
          <a:ln/>
        </p:spPr>
        <p:txBody>
          <a:bodyPr wrap="square" lIns="0" tIns="0" rIns="0" bIns="0" rtlCol="0" anchor="ctr"/>
          <a:lstStyle/>
          <a:p>
            <a:pPr indent="0" marL="0">
              <a:buNone/>
            </a:pPr>
            <a:r>
              <a:rPr lang="en-US" sz="1800" b="1" i="1" dirty="0">
                <a:solidFill>
                  <a:schemeClr val="tx1"/>
                </a:solidFill>
                <a:latin typeface="Cambria" pitchFamily="34" charset="0"/>
                <a:ea typeface="Cambria" pitchFamily="34" charset="-122"/>
                <a:cs typeface="Cambria" pitchFamily="34" charset="-120"/>
              </a:rPr>
              <a:t>«Si necesito algo, lo comunico antes de que se complique.»</a:t>
            </a:r>
            <a:endParaRPr lang="en-US" sz="1800" dirty="0"/>
          </a:p>
        </p:txBody>
      </p:sp>
      <p:sp>
        <p:nvSpPr>
          <p:cNvPr id="12" name="Text 9"/>
          <p:cNvSpPr txBox="1"/>
          <p:nvPr/>
        </p:nvSpPr>
        <p:spPr>
          <a:xfrm>
            <a:off x="548640" y="4297680"/>
            <a:ext cx="5669280" cy="274320"/>
          </a:xfrm>
          <a:prstGeom prst="rect">
            <a:avLst/>
          </a:prstGeom>
          <a:noFill/>
          <a:ln/>
        </p:spPr>
        <p:txBody>
          <a:bodyPr wrap="square" lIns="0" tIns="0" rIns="0" bIns="0" rtlCol="0" anchor="t"/>
          <a:lstStyle/>
          <a:p>
            <a:pPr indent="0" marL="0">
              <a:buNone/>
            </a:pPr>
            <a:r>
              <a:rPr lang="en-US" sz="1100" b="1" spc="300" kern="0" dirty="0">
                <a:solidFill>
                  <a:schemeClr val="accent2"/>
                </a:solidFill>
              </a:rPr>
              <a:t>ESCENARIO EN TIERRA</a:t>
            </a:r>
            <a:endParaRPr lang="en-US" sz="1100" dirty="0"/>
          </a:p>
        </p:txBody>
      </p:sp>
      <p:sp>
        <p:nvSpPr>
          <p:cNvPr id="13" name="Text 10"/>
          <p:cNvSpPr txBox="1"/>
          <p:nvPr/>
        </p:nvSpPr>
        <p:spPr>
          <a:xfrm>
            <a:off x="548640" y="4590288"/>
            <a:ext cx="5760720" cy="1280160"/>
          </a:xfrm>
          <a:prstGeom prst="rect">
            <a:avLst/>
          </a:prstGeom>
          <a:noFill/>
          <a:ln/>
        </p:spPr>
        <p:txBody>
          <a:bodyPr wrap="square" lIns="0" tIns="0" rIns="0" bIns="0" rtlCol="0" anchor="t"/>
          <a:lstStyle/>
          <a:p>
            <a:pPr indent="0" marL="0">
              <a:buNone/>
            </a:pPr>
            <a:r>
              <a:rPr lang="en-US" sz="1400" i="1" dirty="0">
                <a:solidFill>
                  <a:schemeClr val="bg1"/>
                </a:solidFill>
              </a:rPr>
              <a:t>«No has entendido la salida y el grupo se prepara para entrar.» ¿Qué haces? → Pedir aclaración y verificarla antes de entrar.</a:t>
            </a:r>
            <a:endParaRPr lang="en-US" sz="1400" dirty="0"/>
          </a:p>
        </p:txBody>
      </p:sp>
      <p:sp>
        <p:nvSpPr>
          <p:cNvPr id="14" name="observe"/>
          <p:cNvSpPr/>
          <p:nvPr/>
        </p:nvSpPr>
        <p:spPr>
          <a:xfrm>
            <a:off x="6720840" y="548640"/>
            <a:ext cx="4919472" cy="5349240"/>
          </a:xfrm>
          <a:prstGeom prst="roundRect">
            <a:avLst>
              <a:gd name="adj" fmla="val 2974"/>
            </a:avLst>
          </a:prstGeom>
          <a:solidFill>
            <a:schemeClr val="tx2">
              <a:alpha val="85000"/>
            </a:schemeClr>
          </a:solidFill>
          <a:ln w="12700">
            <a:solidFill>
              <a:schemeClr val="accent1"/>
            </a:solidFill>
            <a:prstDash val="solid"/>
          </a:ln>
        </p:spPr>
      </p:sp>
      <p:sp>
        <p:nvSpPr>
          <p:cNvPr id="15" name="Text 12"/>
          <p:cNvSpPr txBox="1"/>
          <p:nvPr/>
        </p:nvSpPr>
        <p:spPr>
          <a:xfrm>
            <a:off x="6995160" y="777240"/>
            <a:ext cx="4370832" cy="274320"/>
          </a:xfrm>
          <a:prstGeom prst="rect">
            <a:avLst/>
          </a:prstGeom>
          <a:noFill/>
          <a:ln/>
        </p:spPr>
        <p:txBody>
          <a:bodyPr wrap="square" lIns="0" tIns="0" rIns="0" bIns="0" rtlCol="0" anchor="t"/>
          <a:lstStyle/>
          <a:p>
            <a:pPr indent="0" marL="0">
              <a:buNone/>
            </a:pPr>
            <a:r>
              <a:rPr lang="en-US" sz="1100" b="1" spc="200" kern="0" dirty="0">
                <a:solidFill>
                  <a:schemeClr val="accent3"/>
                </a:solidFill>
              </a:rPr>
              <a:t>LO QUE SE OBSERVA · OBJETIVOS OFICIALES</a:t>
            </a:r>
            <a:endParaRPr lang="en-US" sz="1100" dirty="0"/>
          </a:p>
        </p:txBody>
      </p:sp>
      <p:pic>
        <p:nvPicPr>
          <p:cNvPr id="16" name="Image 0" descr="/home/claude/mdi/assets/ic_check_co.png">    </p:cNvPr>
          <p:cNvPicPr>
            <a:picLocks noChangeAspect="1"/>
          </p:cNvPicPr>
          <p:nvPr/>
        </p:nvPicPr>
        <p:blipFill>
          <a:blip r:embed="rId1"/>
          <a:stretch>
            <a:fillRect/>
          </a:stretch>
        </p:blipFill>
        <p:spPr>
          <a:xfrm>
            <a:off x="6995160" y="1225296"/>
            <a:ext cx="256032" cy="256032"/>
          </a:xfrm>
          <a:prstGeom prst="rect">
            <a:avLst/>
          </a:prstGeom>
        </p:spPr>
      </p:pic>
      <p:sp>
        <p:nvSpPr>
          <p:cNvPr id="17" name="Text 13"/>
          <p:cNvSpPr txBox="1"/>
          <p:nvPr/>
        </p:nvSpPr>
        <p:spPr>
          <a:xfrm>
            <a:off x="7379208" y="1188720"/>
            <a:ext cx="4005072" cy="841248"/>
          </a:xfrm>
          <a:prstGeom prst="rect">
            <a:avLst/>
          </a:prstGeom>
          <a:noFill/>
          <a:ln/>
        </p:spPr>
        <p:txBody>
          <a:bodyPr wrap="square" lIns="0" tIns="0" rIns="0" bIns="0" rtlCol="0" anchor="t"/>
          <a:lstStyle/>
          <a:p>
            <a:pPr indent="0" marL="0">
              <a:buNone/>
            </a:pPr>
            <a:r>
              <a:rPr lang="en-US" sz="1300" dirty="0">
                <a:solidFill>
                  <a:schemeClr val="bg1"/>
                </a:solidFill>
              </a:rPr>
              <a:t>Escaneo en tierra con color declarado: verde, ámbar o rojo.</a:t>
            </a:r>
            <a:endParaRPr lang="en-US" sz="1300" dirty="0"/>
          </a:p>
        </p:txBody>
      </p:sp>
      <p:pic>
        <p:nvPicPr>
          <p:cNvPr id="18" name="Image 1" descr="/home/claude/mdi/assets/ic_check_co.png">    </p:cNvPr>
          <p:cNvPicPr>
            <a:picLocks noChangeAspect="1"/>
          </p:cNvPicPr>
          <p:nvPr/>
        </p:nvPicPr>
        <p:blipFill>
          <a:blip r:embed="rId2"/>
          <a:stretch>
            <a:fillRect/>
          </a:stretch>
        </p:blipFill>
        <p:spPr>
          <a:xfrm>
            <a:off x="6995160" y="2121408"/>
            <a:ext cx="256032" cy="256032"/>
          </a:xfrm>
          <a:prstGeom prst="rect">
            <a:avLst/>
          </a:prstGeom>
        </p:spPr>
      </p:pic>
      <p:sp>
        <p:nvSpPr>
          <p:cNvPr id="19" name="Text 14"/>
          <p:cNvSpPr txBox="1"/>
          <p:nvPr/>
        </p:nvSpPr>
        <p:spPr>
          <a:xfrm>
            <a:off x="7379208" y="2084832"/>
            <a:ext cx="4005072" cy="841248"/>
          </a:xfrm>
          <a:prstGeom prst="rect">
            <a:avLst/>
          </a:prstGeom>
          <a:noFill/>
          <a:ln/>
        </p:spPr>
        <p:txBody>
          <a:bodyPr wrap="square" lIns="0" tIns="0" rIns="0" bIns="0" rtlCol="0" anchor="t"/>
          <a:lstStyle/>
          <a:p>
            <a:pPr indent="0" marL="0">
              <a:buNone/>
            </a:pPr>
            <a:r>
              <a:rPr lang="en-US" sz="1300" dirty="0">
                <a:solidFill>
                  <a:schemeClr val="bg1"/>
                </a:solidFill>
              </a:rPr>
              <a:t>Respiración continua por el regulador durante toda la inmersión, como enseña tu agencia: sin apneas.</a:t>
            </a:r>
            <a:endParaRPr lang="en-US" sz="1300" dirty="0"/>
          </a:p>
        </p:txBody>
      </p:sp>
      <p:pic>
        <p:nvPicPr>
          <p:cNvPr id="20" name="Image 2" descr="/home/claude/mdi/assets/ic_check_co.png">    </p:cNvPr>
          <p:cNvPicPr>
            <a:picLocks noChangeAspect="1"/>
          </p:cNvPicPr>
          <p:nvPr/>
        </p:nvPicPr>
        <p:blipFill>
          <a:blip r:embed="rId3"/>
          <a:stretch>
            <a:fillRect/>
          </a:stretch>
        </p:blipFill>
        <p:spPr>
          <a:xfrm>
            <a:off x="6995160" y="3017520"/>
            <a:ext cx="256032" cy="256032"/>
          </a:xfrm>
          <a:prstGeom prst="rect">
            <a:avLst/>
          </a:prstGeom>
        </p:spPr>
      </p:pic>
      <p:sp>
        <p:nvSpPr>
          <p:cNvPr id="21" name="Text 15"/>
          <p:cNvSpPr txBox="1"/>
          <p:nvPr/>
        </p:nvSpPr>
        <p:spPr>
          <a:xfrm>
            <a:off x="7379208" y="2980944"/>
            <a:ext cx="4005072" cy="841248"/>
          </a:xfrm>
          <a:prstGeom prst="rect">
            <a:avLst/>
          </a:prstGeom>
          <a:noFill/>
          <a:ln/>
        </p:spPr>
        <p:txBody>
          <a:bodyPr wrap="square" lIns="0" tIns="0" rIns="0" bIns="0" rtlCol="0" anchor="t"/>
          <a:lstStyle/>
          <a:p>
            <a:pPr indent="0" marL="0">
              <a:buNone/>
            </a:pPr>
            <a:r>
              <a:rPr lang="en-US" sz="1300" dirty="0">
                <a:solidFill>
                  <a:schemeClr val="bg1"/>
                </a:solidFill>
              </a:rPr>
              <a:t>Atención a profundidad, gas, pareja y rumbo; vuelves a las prioridades cada vez que se desvía.</a:t>
            </a:r>
            <a:endParaRPr lang="en-US" sz="1300" dirty="0"/>
          </a:p>
        </p:txBody>
      </p:sp>
      <p:pic>
        <p:nvPicPr>
          <p:cNvPr id="22" name="Image 3" descr="/home/claude/mdi/assets/ic_check_co.png">    </p:cNvPr>
          <p:cNvPicPr>
            <a:picLocks noChangeAspect="1"/>
          </p:cNvPicPr>
          <p:nvPr/>
        </p:nvPicPr>
        <p:blipFill>
          <a:blip r:embed="rId4"/>
          <a:stretch>
            <a:fillRect/>
          </a:stretch>
        </p:blipFill>
        <p:spPr>
          <a:xfrm>
            <a:off x="6995160" y="3913632"/>
            <a:ext cx="256032" cy="256032"/>
          </a:xfrm>
          <a:prstGeom prst="rect">
            <a:avLst/>
          </a:prstGeom>
        </p:spPr>
      </p:pic>
      <p:sp>
        <p:nvSpPr>
          <p:cNvPr id="23" name="Text 16"/>
          <p:cNvSpPr txBox="1"/>
          <p:nvPr/>
        </p:nvSpPr>
        <p:spPr>
          <a:xfrm>
            <a:off x="7379208" y="3877056"/>
            <a:ext cx="4005072" cy="841248"/>
          </a:xfrm>
          <a:prstGeom prst="rect">
            <a:avLst/>
          </a:prstGeom>
          <a:noFill/>
          <a:ln/>
        </p:spPr>
        <p:txBody>
          <a:bodyPr wrap="square" lIns="0" tIns="0" rIns="0" bIns="0" rtlCol="0" anchor="t"/>
          <a:lstStyle/>
          <a:p>
            <a:pPr indent="0" marL="0">
              <a:buNone/>
            </a:pPr>
            <a:r>
              <a:rPr lang="en-US" sz="1300" dirty="0">
                <a:solidFill>
                  <a:schemeClr val="bg1"/>
                </a:solidFill>
              </a:rPr>
              <a:t>Contacto y señales con tu pareja confirmados antes y durante la inmersión.</a:t>
            </a:r>
            <a:endParaRPr lang="en-US" sz="1300" dirty="0"/>
          </a:p>
        </p:txBody>
      </p:sp>
      <p:sp>
        <p:nvSpPr>
          <p:cNvPr id="24" name="Text 17"/>
          <p:cNvSpPr txBox="1"/>
          <p:nvPr/>
        </p:nvSpPr>
        <p:spPr>
          <a:xfrm>
            <a:off x="6995160" y="4846320"/>
            <a:ext cx="4370832" cy="256032"/>
          </a:xfrm>
          <a:prstGeom prst="rect">
            <a:avLst/>
          </a:prstGeom>
          <a:noFill/>
          <a:ln/>
        </p:spPr>
        <p:txBody>
          <a:bodyPr wrap="square" lIns="0" tIns="0" rIns="0" bIns="0" rtlCol="0" anchor="t"/>
          <a:lstStyle/>
          <a:p>
            <a:pPr indent="0" marL="0">
              <a:buNone/>
            </a:pPr>
            <a:r>
              <a:rPr lang="en-US" sz="1050" b="1" spc="200" kern="0" dirty="0">
                <a:solidFill>
                  <a:schemeClr val="accent3"/>
                </a:solidFill>
              </a:rPr>
              <a:t>CANON VERIFICADO EN ESTA SESIÓN</a:t>
            </a:r>
            <a:endParaRPr lang="en-US" sz="1050" dirty="0"/>
          </a:p>
        </p:txBody>
      </p:sp>
      <p:sp>
        <p:nvSpPr>
          <p:cNvPr id="25" name="Text 18"/>
          <p:cNvSpPr txBox="1"/>
          <p:nvPr/>
        </p:nvSpPr>
        <p:spPr>
          <a:xfrm>
            <a:off x="6995160" y="5120640"/>
            <a:ext cx="4370832" cy="685800"/>
          </a:xfrm>
          <a:prstGeom prst="rect">
            <a:avLst/>
          </a:prstGeom>
          <a:noFill/>
          <a:ln/>
        </p:spPr>
        <p:txBody>
          <a:bodyPr wrap="square" lIns="0" tIns="0" rIns="0" bIns="0" rtlCol="0" anchor="t"/>
          <a:lstStyle/>
          <a:p>
            <a:pPr indent="0" marL="0">
              <a:buNone/>
            </a:pPr>
            <a:r>
              <a:rPr lang="en-US" sz="1200" b="1" dirty="0">
                <a:solidFill>
                  <a:srgbClr val="F2B544"/>
                </a:solidFill>
              </a:rPr>
              <a:t>ARRIVE · colores · acuerdo de pareja · cinco canales</a:t>
            </a:r>
            <a:endParaRPr lang="en-US" sz="1200" dirty="0"/>
          </a:p>
        </p:txBody>
      </p:sp>
      <p:sp>
        <p:nvSpPr>
          <p:cNvPr id="26"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3" name="dot"/>
          <p:cNvSpPr/>
          <p:nvPr/>
        </p:nvSpPr>
        <p:spPr>
          <a:xfrm>
            <a:off x="548640" y="502920"/>
            <a:ext cx="1051560" cy="1051560"/>
          </a:xfrm>
          <a:prstGeom prst="ellipse">
            <a:avLst/>
          </a:prstGeom>
          <a:solidFill>
            <a:schemeClr val="accent2"/>
          </a:solidFill>
          <a:ln w="12700">
            <a:solidFill>
              <a:schemeClr val="accent2"/>
            </a:solidFill>
            <a:prstDash val="solid"/>
          </a:ln>
        </p:spPr>
      </p:sp>
      <p:sp>
        <p:nvSpPr>
          <p:cNvPr id="4" name="Text 1"/>
          <p:cNvSpPr txBox="1"/>
          <p:nvPr/>
        </p:nvSpPr>
        <p:spPr>
          <a:xfrm>
            <a:off x="548640" y="502920"/>
            <a:ext cx="1051560" cy="1051560"/>
          </a:xfrm>
          <a:prstGeom prst="rect">
            <a:avLst/>
          </a:prstGeom>
          <a:noFill/>
          <a:ln/>
        </p:spPr>
        <p:txBody>
          <a:bodyPr wrap="square" lIns="0" tIns="0" rIns="0" bIns="0" rtlCol="0" anchor="ctr"/>
          <a:lstStyle/>
          <a:p>
            <a:pPr algn="ctr" indent="0" marL="0">
              <a:buNone/>
            </a:pPr>
            <a:r>
              <a:rPr lang="en-US" sz="4000" b="1" dirty="0">
                <a:solidFill>
                  <a:schemeClr val="bg1"/>
                </a:solidFill>
                <a:latin typeface="Cambria" pitchFamily="34" charset="0"/>
                <a:ea typeface="Cambria" pitchFamily="34" charset="-122"/>
                <a:cs typeface="Cambria" pitchFamily="34" charset="-120"/>
              </a:rPr>
              <a:t>2</a:t>
            </a:r>
            <a:endParaRPr lang="en-US" sz="4000" dirty="0"/>
          </a:p>
        </p:txBody>
      </p:sp>
      <p:sp>
        <p:nvSpPr>
          <p:cNvPr id="5" name="Text 2"/>
          <p:cNvSpPr txBox="1"/>
          <p:nvPr/>
        </p:nvSpPr>
        <p:spPr>
          <a:xfrm>
            <a:off x="1828800" y="548640"/>
            <a:ext cx="4572000" cy="329184"/>
          </a:xfrm>
          <a:prstGeom prst="rect">
            <a:avLst/>
          </a:prstGeom>
          <a:noFill/>
          <a:ln/>
        </p:spPr>
        <p:txBody>
          <a:bodyPr wrap="square" lIns="0" tIns="0" rIns="0" bIns="0" rtlCol="0" anchor="t"/>
          <a:lstStyle/>
          <a:p>
            <a:pPr indent="0" marL="0">
              <a:buNone/>
            </a:pPr>
            <a:r>
              <a:rPr lang="en-US" sz="1300" b="1" spc="400" kern="0" dirty="0">
                <a:solidFill>
                  <a:schemeClr val="accent3"/>
                </a:solidFill>
              </a:rPr>
              <a:t>INMERSIÓN 2</a:t>
            </a:r>
            <a:endParaRPr lang="en-US" sz="1300" dirty="0"/>
          </a:p>
        </p:txBody>
      </p:sp>
      <p:sp>
        <p:nvSpPr>
          <p:cNvPr id="6" name="chip"/>
          <p:cNvSpPr txBox="1"/>
          <p:nvPr/>
        </p:nvSpPr>
        <p:spPr>
          <a:xfrm>
            <a:off x="1828800" y="914400"/>
            <a:ext cx="2377440" cy="347472"/>
          </a:xfrm>
          <a:prstGeom prst="roundRect">
            <a:avLst>
              <a:gd name="adj" fmla="val 50000"/>
            </a:avLst>
          </a:prstGeom>
          <a:solidFill>
            <a:schemeClr val="accent1"/>
          </a:solidFill>
          <a:ln/>
        </p:spPr>
        <p:txBody>
          <a:bodyPr wrap="square" lIns="0" tIns="0" rIns="0" bIns="0" rtlCol="0" anchor="ctr"/>
          <a:lstStyle/>
          <a:p>
            <a:pPr algn="ctr" indent="0" marL="0">
              <a:buNone/>
            </a:pPr>
            <a:r>
              <a:rPr lang="en-US" sz="1100" b="1" spc="200" kern="0" dirty="0">
                <a:solidFill>
                  <a:schemeClr val="bg1"/>
                </a:solidFill>
              </a:rPr>
              <a:t>MD-1 · SESIÓN 2</a:t>
            </a:r>
            <a:endParaRPr lang="en-US" sz="1100" dirty="0"/>
          </a:p>
        </p:txBody>
      </p:sp>
      <p:sp>
        <p:nvSpPr>
          <p:cNvPr id="7" name="chip"/>
          <p:cNvSpPr txBox="1"/>
          <p:nvPr/>
        </p:nvSpPr>
        <p:spPr>
          <a:xfrm>
            <a:off x="4343400" y="914400"/>
            <a:ext cx="1417320" cy="347472"/>
          </a:xfrm>
          <a:prstGeom prst="roundRect">
            <a:avLst>
              <a:gd name="adj" fmla="val 50000"/>
            </a:avLst>
          </a:prstGeom>
          <a:solidFill>
            <a:schemeClr val="bg1"/>
          </a:solidFill>
          <a:ln/>
        </p:spPr>
        <p:txBody>
          <a:bodyPr wrap="square" lIns="0" tIns="0" rIns="0" bIns="0" rtlCol="0" anchor="ctr"/>
          <a:lstStyle/>
          <a:p>
            <a:pPr algn="ctr" indent="0" marL="0">
              <a:buNone/>
            </a:pPr>
            <a:r>
              <a:rPr lang="en-US" sz="1100" b="1" spc="200" kern="0" dirty="0">
                <a:solidFill>
                  <a:schemeClr val="tx1"/>
                </a:solidFill>
              </a:rPr>
              <a:t>TARJETA 02</a:t>
            </a:r>
            <a:endParaRPr lang="en-US" sz="1100" dirty="0"/>
          </a:p>
        </p:txBody>
      </p:sp>
      <p:sp>
        <p:nvSpPr>
          <p:cNvPr id="8" name="Text 5"/>
          <p:cNvSpPr txBox="1"/>
          <p:nvPr/>
        </p:nvSpPr>
        <p:spPr>
          <a:xfrm>
            <a:off x="548640" y="1737360"/>
            <a:ext cx="5852160" cy="1051560"/>
          </a:xfrm>
          <a:prstGeom prst="rect">
            <a:avLst/>
          </a:prstGeom>
          <a:noFill/>
          <a:ln/>
        </p:spPr>
        <p:txBody>
          <a:bodyPr wrap="square" lIns="0" tIns="0" rIns="0" bIns="0" rtlCol="0" anchor="t"/>
          <a:lstStyle/>
          <a:p>
            <a:pPr indent="0" marL="0">
              <a:buNone/>
            </a:pPr>
            <a:r>
              <a:rPr lang="en-US" sz="3000" b="1" dirty="0">
                <a:solidFill>
                  <a:schemeClr val="bg1"/>
                </a:solidFill>
                <a:latin typeface="Cambria" pitchFamily="34" charset="0"/>
                <a:ea typeface="Cambria" pitchFamily="34" charset="-122"/>
                <a:cs typeface="Cambria" pitchFamily="34" charset="-120"/>
              </a:rPr>
              <a:t>Mantengo espacio. Dejo espacio.</a:t>
            </a:r>
            <a:endParaRPr lang="en-US" sz="3000" dirty="0"/>
          </a:p>
        </p:txBody>
      </p:sp>
      <p:sp>
        <p:nvSpPr>
          <p:cNvPr id="9" name="consigna"/>
          <p:cNvSpPr/>
          <p:nvPr/>
        </p:nvSpPr>
        <p:spPr>
          <a:xfrm>
            <a:off x="548640" y="2926080"/>
            <a:ext cx="5760720" cy="1143000"/>
          </a:xfrm>
          <a:prstGeom prst="roundRect">
            <a:avLst>
              <a:gd name="adj" fmla="val 12800"/>
            </a:avLst>
          </a:prstGeom>
          <a:solidFill>
            <a:srgbClr val="F2B544"/>
          </a:solidFill>
          <a:ln w="12700">
            <a:solidFill>
              <a:srgbClr val="F2B544"/>
            </a:solidFill>
            <a:prstDash val="solid"/>
          </a:ln>
        </p:spPr>
      </p:sp>
      <p:sp>
        <p:nvSpPr>
          <p:cNvPr id="10" name="Text 7"/>
          <p:cNvSpPr txBox="1"/>
          <p:nvPr/>
        </p:nvSpPr>
        <p:spPr>
          <a:xfrm>
            <a:off x="822960" y="3035808"/>
            <a:ext cx="5303520" cy="274320"/>
          </a:xfrm>
          <a:prstGeom prst="rect">
            <a:avLst/>
          </a:prstGeom>
          <a:noFill/>
          <a:ln/>
        </p:spPr>
        <p:txBody>
          <a:bodyPr wrap="square" lIns="0" tIns="0" rIns="0" bIns="0" rtlCol="0" anchor="t"/>
          <a:lstStyle/>
          <a:p>
            <a:pPr indent="0" marL="0">
              <a:buNone/>
            </a:pPr>
            <a:r>
              <a:rPr lang="en-US" sz="1100" b="1" spc="300" kern="0" dirty="0">
                <a:solidFill>
                  <a:schemeClr val="tx1"/>
                </a:solidFill>
              </a:rPr>
              <a:t>UNA SOLA CONSIGNA</a:t>
            </a:r>
            <a:endParaRPr lang="en-US" sz="1100" dirty="0"/>
          </a:p>
        </p:txBody>
      </p:sp>
      <p:sp>
        <p:nvSpPr>
          <p:cNvPr id="11" name="Text 8"/>
          <p:cNvSpPr txBox="1"/>
          <p:nvPr/>
        </p:nvSpPr>
        <p:spPr>
          <a:xfrm>
            <a:off x="822960" y="3310128"/>
            <a:ext cx="5303520" cy="685800"/>
          </a:xfrm>
          <a:prstGeom prst="rect">
            <a:avLst/>
          </a:prstGeom>
          <a:noFill/>
          <a:ln/>
        </p:spPr>
        <p:txBody>
          <a:bodyPr wrap="square" lIns="0" tIns="0" rIns="0" bIns="0" rtlCol="0" anchor="ctr"/>
          <a:lstStyle/>
          <a:p>
            <a:pPr indent="0" marL="0">
              <a:buNone/>
            </a:pPr>
            <a:r>
              <a:rPr lang="en-US" sz="1800" b="1" i="1" dirty="0">
                <a:solidFill>
                  <a:schemeClr val="tx1"/>
                </a:solidFill>
                <a:latin typeface="Cambria" pitchFamily="34" charset="0"/>
                <a:ea typeface="Cambria" pitchFamily="34" charset="-122"/>
                <a:cs typeface="Cambria" pitchFamily="34" charset="-120"/>
              </a:rPr>
              <a:t>«Mantengo mis prioridades y mi espacio.»</a:t>
            </a:r>
            <a:endParaRPr lang="en-US" sz="1800" dirty="0"/>
          </a:p>
        </p:txBody>
      </p:sp>
      <p:sp>
        <p:nvSpPr>
          <p:cNvPr id="12" name="Text 9"/>
          <p:cNvSpPr txBox="1"/>
          <p:nvPr/>
        </p:nvSpPr>
        <p:spPr>
          <a:xfrm>
            <a:off x="548640" y="4297680"/>
            <a:ext cx="5669280" cy="274320"/>
          </a:xfrm>
          <a:prstGeom prst="rect">
            <a:avLst/>
          </a:prstGeom>
          <a:noFill/>
          <a:ln/>
        </p:spPr>
        <p:txBody>
          <a:bodyPr wrap="square" lIns="0" tIns="0" rIns="0" bIns="0" rtlCol="0" anchor="t"/>
          <a:lstStyle/>
          <a:p>
            <a:pPr indent="0" marL="0">
              <a:buNone/>
            </a:pPr>
            <a:r>
              <a:rPr lang="en-US" sz="1100" b="1" spc="300" kern="0" dirty="0">
                <a:solidFill>
                  <a:schemeClr val="accent2"/>
                </a:solidFill>
              </a:rPr>
              <a:t>ESCENARIO EN TIERRA</a:t>
            </a:r>
            <a:endParaRPr lang="en-US" sz="1100" dirty="0"/>
          </a:p>
        </p:txBody>
      </p:sp>
      <p:sp>
        <p:nvSpPr>
          <p:cNvPr id="13" name="Text 10"/>
          <p:cNvSpPr txBox="1"/>
          <p:nvPr/>
        </p:nvSpPr>
        <p:spPr>
          <a:xfrm>
            <a:off x="548640" y="4590288"/>
            <a:ext cx="5760720" cy="1280160"/>
          </a:xfrm>
          <a:prstGeom prst="rect">
            <a:avLst/>
          </a:prstGeom>
          <a:noFill/>
          <a:ln/>
        </p:spPr>
        <p:txBody>
          <a:bodyPr wrap="square" lIns="0" tIns="0" rIns="0" bIns="0" rtlCol="0" anchor="t"/>
          <a:lstStyle/>
          <a:p>
            <a:pPr indent="0" marL="0">
              <a:buNone/>
            </a:pPr>
            <a:r>
              <a:rPr lang="en-US" sz="1400" i="1" dirty="0">
                <a:solidFill>
                  <a:schemeClr val="bg1"/>
                </a:solidFill>
              </a:rPr>
              <a:t>«La ruta prevista te acerca demasiado a la Posidonia.» Propón una alternativa de posición o recorrido y cómo avisarás a tu pareja.</a:t>
            </a:r>
            <a:endParaRPr lang="en-US" sz="1400" dirty="0"/>
          </a:p>
        </p:txBody>
      </p:sp>
      <p:sp>
        <p:nvSpPr>
          <p:cNvPr id="14" name="observe"/>
          <p:cNvSpPr/>
          <p:nvPr/>
        </p:nvSpPr>
        <p:spPr>
          <a:xfrm>
            <a:off x="6720840" y="548640"/>
            <a:ext cx="4919472" cy="5349240"/>
          </a:xfrm>
          <a:prstGeom prst="roundRect">
            <a:avLst>
              <a:gd name="adj" fmla="val 2974"/>
            </a:avLst>
          </a:prstGeom>
          <a:solidFill>
            <a:schemeClr val="tx2">
              <a:alpha val="85000"/>
            </a:schemeClr>
          </a:solidFill>
          <a:ln w="12700">
            <a:solidFill>
              <a:schemeClr val="accent1"/>
            </a:solidFill>
            <a:prstDash val="solid"/>
          </a:ln>
        </p:spPr>
      </p:sp>
      <p:sp>
        <p:nvSpPr>
          <p:cNvPr id="15" name="Text 12"/>
          <p:cNvSpPr txBox="1"/>
          <p:nvPr/>
        </p:nvSpPr>
        <p:spPr>
          <a:xfrm>
            <a:off x="6995160" y="777240"/>
            <a:ext cx="4370832" cy="274320"/>
          </a:xfrm>
          <a:prstGeom prst="rect">
            <a:avLst/>
          </a:prstGeom>
          <a:noFill/>
          <a:ln/>
        </p:spPr>
        <p:txBody>
          <a:bodyPr wrap="square" lIns="0" tIns="0" rIns="0" bIns="0" rtlCol="0" anchor="t"/>
          <a:lstStyle/>
          <a:p>
            <a:pPr indent="0" marL="0">
              <a:buNone/>
            </a:pPr>
            <a:r>
              <a:rPr lang="en-US" sz="1100" b="1" spc="200" kern="0" dirty="0">
                <a:solidFill>
                  <a:schemeClr val="accent3"/>
                </a:solidFill>
              </a:rPr>
              <a:t>LO QUE SE OBSERVA · OBJETIVOS OFICIALES</a:t>
            </a:r>
            <a:endParaRPr lang="en-US" sz="1100" dirty="0"/>
          </a:p>
        </p:txBody>
      </p:sp>
      <p:pic>
        <p:nvPicPr>
          <p:cNvPr id="16" name="Image 0" descr="/home/claude/mdi/assets/ic_check_co.png">    </p:cNvPr>
          <p:cNvPicPr>
            <a:picLocks noChangeAspect="1"/>
          </p:cNvPicPr>
          <p:nvPr/>
        </p:nvPicPr>
        <p:blipFill>
          <a:blip r:embed="rId1"/>
          <a:stretch>
            <a:fillRect/>
          </a:stretch>
        </p:blipFill>
        <p:spPr>
          <a:xfrm>
            <a:off x="6995160" y="1225296"/>
            <a:ext cx="256032" cy="256032"/>
          </a:xfrm>
          <a:prstGeom prst="rect">
            <a:avLst/>
          </a:prstGeom>
        </p:spPr>
      </p:pic>
      <p:sp>
        <p:nvSpPr>
          <p:cNvPr id="17" name="Text 13"/>
          <p:cNvSpPr txBox="1"/>
          <p:nvPr/>
        </p:nvSpPr>
        <p:spPr>
          <a:xfrm>
            <a:off x="7379208" y="1188720"/>
            <a:ext cx="4005072" cy="841248"/>
          </a:xfrm>
          <a:prstGeom prst="rect">
            <a:avLst/>
          </a:prstGeom>
          <a:noFill/>
          <a:ln/>
        </p:spPr>
        <p:txBody>
          <a:bodyPr wrap="square" lIns="0" tIns="0" rIns="0" bIns="0" rtlCol="0" anchor="t"/>
          <a:lstStyle/>
          <a:p>
            <a:pPr indent="0" marL="0">
              <a:buNone/>
            </a:pPr>
            <a:r>
              <a:rPr lang="en-US" sz="1300" dirty="0">
                <a:solidFill>
                  <a:schemeClr val="bg1"/>
                </a:solidFill>
              </a:rPr>
              <a:t>Respiración, flotabilidad, presencia con la pareja y cuidado del océano en una sola inmersión continua.</a:t>
            </a:r>
            <a:endParaRPr lang="en-US" sz="1300" dirty="0"/>
          </a:p>
        </p:txBody>
      </p:sp>
      <p:pic>
        <p:nvPicPr>
          <p:cNvPr id="18" name="Image 1" descr="/home/claude/mdi/assets/ic_check_co.png">    </p:cNvPr>
          <p:cNvPicPr>
            <a:picLocks noChangeAspect="1"/>
          </p:cNvPicPr>
          <p:nvPr/>
        </p:nvPicPr>
        <p:blipFill>
          <a:blip r:embed="rId2"/>
          <a:stretch>
            <a:fillRect/>
          </a:stretch>
        </p:blipFill>
        <p:spPr>
          <a:xfrm>
            <a:off x="6995160" y="2121408"/>
            <a:ext cx="256032" cy="256032"/>
          </a:xfrm>
          <a:prstGeom prst="rect">
            <a:avLst/>
          </a:prstGeom>
        </p:spPr>
      </p:pic>
      <p:sp>
        <p:nvSpPr>
          <p:cNvPr id="19" name="Text 14"/>
          <p:cNvSpPr txBox="1"/>
          <p:nvPr/>
        </p:nvSpPr>
        <p:spPr>
          <a:xfrm>
            <a:off x="7379208" y="2084832"/>
            <a:ext cx="4005072" cy="841248"/>
          </a:xfrm>
          <a:prstGeom prst="rect">
            <a:avLst/>
          </a:prstGeom>
          <a:noFill/>
          <a:ln/>
        </p:spPr>
        <p:txBody>
          <a:bodyPr wrap="square" lIns="0" tIns="0" rIns="0" bIns="0" rtlCol="0" anchor="t"/>
          <a:lstStyle/>
          <a:p>
            <a:pPr indent="0" marL="0">
              <a:buNone/>
            </a:pPr>
            <a:r>
              <a:rPr lang="en-US" sz="1300" dirty="0">
                <a:solidFill>
                  <a:schemeClr val="bg1"/>
                </a:solidFill>
              </a:rPr>
              <a:t>Distancia respetuosa y conducta de no contacto: ni fondo, ni fauna, ni Posidonia.</a:t>
            </a:r>
            <a:endParaRPr lang="en-US" sz="1300" dirty="0"/>
          </a:p>
        </p:txBody>
      </p:sp>
      <p:pic>
        <p:nvPicPr>
          <p:cNvPr id="20" name="Image 2" descr="/home/claude/mdi/assets/ic_check_co.png">    </p:cNvPr>
          <p:cNvPicPr>
            <a:picLocks noChangeAspect="1"/>
          </p:cNvPicPr>
          <p:nvPr/>
        </p:nvPicPr>
        <p:blipFill>
          <a:blip r:embed="rId3"/>
          <a:stretch>
            <a:fillRect/>
          </a:stretch>
        </p:blipFill>
        <p:spPr>
          <a:xfrm>
            <a:off x="6995160" y="3017520"/>
            <a:ext cx="256032" cy="256032"/>
          </a:xfrm>
          <a:prstGeom prst="rect">
            <a:avLst/>
          </a:prstGeom>
        </p:spPr>
      </p:pic>
      <p:sp>
        <p:nvSpPr>
          <p:cNvPr id="21" name="Text 15"/>
          <p:cNvSpPr txBox="1"/>
          <p:nvPr/>
        </p:nvSpPr>
        <p:spPr>
          <a:xfrm>
            <a:off x="7379208" y="2980944"/>
            <a:ext cx="4005072" cy="841248"/>
          </a:xfrm>
          <a:prstGeom prst="rect">
            <a:avLst/>
          </a:prstGeom>
          <a:noFill/>
          <a:ln/>
        </p:spPr>
        <p:txBody>
          <a:bodyPr wrap="square" lIns="0" tIns="0" rIns="0" bIns="0" rtlCol="0" anchor="t"/>
          <a:lstStyle/>
          <a:p>
            <a:pPr indent="0" marL="0">
              <a:buNone/>
            </a:pPr>
            <a:r>
              <a:rPr lang="en-US" sz="1300" dirty="0">
                <a:solidFill>
                  <a:schemeClr val="bg1"/>
                </a:solidFill>
              </a:rPr>
              <a:t>Intervalo de superficie para el «Entre»: primero recuperar, después reflexionar.</a:t>
            </a:r>
            <a:endParaRPr lang="en-US" sz="1300" dirty="0"/>
          </a:p>
        </p:txBody>
      </p:sp>
      <p:pic>
        <p:nvPicPr>
          <p:cNvPr id="22" name="Image 3" descr="/home/claude/mdi/assets/ic_check_co.png">    </p:cNvPr>
          <p:cNvPicPr>
            <a:picLocks noChangeAspect="1"/>
          </p:cNvPicPr>
          <p:nvPr/>
        </p:nvPicPr>
        <p:blipFill>
          <a:blip r:embed="rId4"/>
          <a:stretch>
            <a:fillRect/>
          </a:stretch>
        </p:blipFill>
        <p:spPr>
          <a:xfrm>
            <a:off x="6995160" y="3913632"/>
            <a:ext cx="256032" cy="256032"/>
          </a:xfrm>
          <a:prstGeom prst="rect">
            <a:avLst/>
          </a:prstGeom>
        </p:spPr>
      </p:pic>
      <p:sp>
        <p:nvSpPr>
          <p:cNvPr id="23" name="Text 16"/>
          <p:cNvSpPr txBox="1"/>
          <p:nvPr/>
        </p:nvSpPr>
        <p:spPr>
          <a:xfrm>
            <a:off x="7379208" y="3877056"/>
            <a:ext cx="4005072" cy="841248"/>
          </a:xfrm>
          <a:prstGeom prst="rect">
            <a:avLst/>
          </a:prstGeom>
          <a:noFill/>
          <a:ln/>
        </p:spPr>
        <p:txBody>
          <a:bodyPr wrap="square" lIns="0" tIns="0" rIns="0" bIns="0" rtlCol="0" anchor="t"/>
          <a:lstStyle/>
          <a:p>
            <a:pPr indent="0" marL="0">
              <a:buNone/>
            </a:pPr>
            <a:r>
              <a:rPr lang="en-US" sz="1300" dirty="0">
                <a:solidFill>
                  <a:schemeClr val="bg1"/>
                </a:solidFill>
              </a:rPr>
              <a:t>Un plan de integración declarado para bucear más allá del curso.</a:t>
            </a:r>
            <a:endParaRPr lang="en-US" sz="1300" dirty="0"/>
          </a:p>
        </p:txBody>
      </p:sp>
      <p:sp>
        <p:nvSpPr>
          <p:cNvPr id="24" name="Text 17"/>
          <p:cNvSpPr txBox="1"/>
          <p:nvPr/>
        </p:nvSpPr>
        <p:spPr>
          <a:xfrm>
            <a:off x="6995160" y="4846320"/>
            <a:ext cx="4370832" cy="256032"/>
          </a:xfrm>
          <a:prstGeom prst="rect">
            <a:avLst/>
          </a:prstGeom>
          <a:noFill/>
          <a:ln/>
        </p:spPr>
        <p:txBody>
          <a:bodyPr wrap="square" lIns="0" tIns="0" rIns="0" bIns="0" rtlCol="0" anchor="t"/>
          <a:lstStyle/>
          <a:p>
            <a:pPr indent="0" marL="0">
              <a:buNone/>
            </a:pPr>
            <a:r>
              <a:rPr lang="en-US" sz="1050" b="1" spc="200" kern="0" dirty="0">
                <a:solidFill>
                  <a:schemeClr val="accent3"/>
                </a:solidFill>
              </a:rPr>
              <a:t>CANON VERIFICADO EN ESTA SESIÓN</a:t>
            </a:r>
            <a:endParaRPr lang="en-US" sz="1050" dirty="0"/>
          </a:p>
        </p:txBody>
      </p:sp>
      <p:sp>
        <p:nvSpPr>
          <p:cNvPr id="25" name="Text 18"/>
          <p:cNvSpPr txBox="1"/>
          <p:nvPr/>
        </p:nvSpPr>
        <p:spPr>
          <a:xfrm>
            <a:off x="6995160" y="5120640"/>
            <a:ext cx="4370832" cy="685800"/>
          </a:xfrm>
          <a:prstGeom prst="rect">
            <a:avLst/>
          </a:prstGeom>
          <a:noFill/>
          <a:ln/>
        </p:spPr>
        <p:txBody>
          <a:bodyPr wrap="square" lIns="0" tIns="0" rIns="0" bIns="0" rtlCol="0" anchor="t"/>
          <a:lstStyle/>
          <a:p>
            <a:pPr indent="0" marL="0">
              <a:buNone/>
            </a:pPr>
            <a:r>
              <a:rPr lang="en-US" sz="1200" b="1" dirty="0">
                <a:solidFill>
                  <a:srgbClr val="F2B544"/>
                </a:solidFill>
              </a:rPr>
              <a:t>minuto de quietud (si procede) · FFLN en el intervalo</a:t>
            </a:r>
            <a:endParaRPr lang="en-US" sz="1200" dirty="0"/>
          </a:p>
        </p:txBody>
      </p:sp>
      <p:sp>
        <p:nvSpPr>
          <p:cNvPr id="26"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Después de cada inmersión: FFLN, en cuatro minutos</a:t>
            </a:r>
            <a:endParaRPr lang="en-US" sz="3200" dirty="0"/>
          </a:p>
        </p:txBody>
      </p:sp>
      <p:sp>
        <p:nvSpPr>
          <p:cNvPr id="4" name="chip"/>
          <p:cNvSpPr txBox="1"/>
          <p:nvPr/>
        </p:nvSpPr>
        <p:spPr>
          <a:xfrm>
            <a:off x="548640" y="1298448"/>
            <a:ext cx="4206240" cy="347472"/>
          </a:xfrm>
          <a:prstGeom prst="roundRect">
            <a:avLst>
              <a:gd name="adj" fmla="val 50000"/>
            </a:avLst>
          </a:prstGeom>
          <a:solidFill>
            <a:schemeClr val="accent1"/>
          </a:solidFill>
          <a:ln/>
        </p:spPr>
        <p:txBody>
          <a:bodyPr wrap="square" lIns="0" tIns="0" rIns="0" bIns="0" rtlCol="0" anchor="ctr"/>
          <a:lstStyle/>
          <a:p>
            <a:pPr algn="ctr" indent="0" marL="0">
              <a:buNone/>
            </a:pPr>
            <a:r>
              <a:rPr lang="en-US" sz="1100" b="1" spc="200" kern="0" dirty="0">
                <a:solidFill>
                  <a:schemeClr val="bg1"/>
                </a:solidFill>
              </a:rPr>
              <a:t>PRIMERO RECUPERARSE · DESPUÉS, EL CUADERNO</a:t>
            </a:r>
            <a:endParaRPr lang="en-US" sz="1100" dirty="0"/>
          </a:p>
        </p:txBody>
      </p:sp>
      <p:sp>
        <p:nvSpPr>
          <p:cNvPr id="5" name="Hechos"/>
          <p:cNvSpPr/>
          <p:nvPr/>
        </p:nvSpPr>
        <p:spPr>
          <a:xfrm>
            <a:off x="548640" y="1920240"/>
            <a:ext cx="2622042" cy="2788920"/>
          </a:xfrm>
          <a:prstGeom prst="roundRect">
            <a:avLst>
              <a:gd name="adj" fmla="val 5580"/>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6" name="Text 3"/>
          <p:cNvSpPr txBox="1"/>
          <p:nvPr/>
        </p:nvSpPr>
        <p:spPr>
          <a:xfrm>
            <a:off x="777240" y="2057400"/>
            <a:ext cx="914400" cy="868680"/>
          </a:xfrm>
          <a:prstGeom prst="rect">
            <a:avLst/>
          </a:prstGeom>
          <a:noFill/>
          <a:ln/>
        </p:spPr>
        <p:txBody>
          <a:bodyPr wrap="square" lIns="0" tIns="0" rIns="0" bIns="0" rtlCol="0" anchor="t"/>
          <a:lstStyle/>
          <a:p>
            <a:pPr indent="0" marL="0">
              <a:buNone/>
            </a:pPr>
            <a:r>
              <a:rPr lang="en-US" sz="5000" b="1" dirty="0">
                <a:solidFill>
                  <a:srgbClr val="E7674A"/>
                </a:solidFill>
                <a:latin typeface="Cambria" pitchFamily="34" charset="0"/>
                <a:ea typeface="Cambria" pitchFamily="34" charset="-122"/>
                <a:cs typeface="Cambria" pitchFamily="34" charset="-120"/>
              </a:rPr>
              <a:t>H</a:t>
            </a:r>
            <a:endParaRPr lang="en-US" sz="5000" dirty="0"/>
          </a:p>
        </p:txBody>
      </p:sp>
      <p:sp>
        <p:nvSpPr>
          <p:cNvPr id="7" name="icon pen"/>
          <p:cNvSpPr/>
          <p:nvPr/>
        </p:nvSpPr>
        <p:spPr>
          <a:xfrm>
            <a:off x="2302002" y="2194560"/>
            <a:ext cx="621792" cy="621792"/>
          </a:xfrm>
          <a:prstGeom prst="ellipse">
            <a:avLst/>
          </a:prstGeom>
          <a:solidFill>
            <a:schemeClr val="accent3"/>
          </a:solidFill>
          <a:ln w="12700">
            <a:solidFill>
              <a:schemeClr val="accent3"/>
            </a:solidFill>
            <a:prstDash val="solid"/>
          </a:ln>
        </p:spPr>
      </p:sp>
      <p:pic>
        <p:nvPicPr>
          <p:cNvPr id="8" name="Image 0" descr="/home/claude/mdi/assets/ic_pen_ab.png">    </p:cNvPr>
          <p:cNvPicPr>
            <a:picLocks noChangeAspect="1"/>
          </p:cNvPicPr>
          <p:nvPr/>
        </p:nvPicPr>
        <p:blipFill>
          <a:blip r:embed="rId1"/>
          <a:stretch>
            <a:fillRect/>
          </a:stretch>
        </p:blipFill>
        <p:spPr>
          <a:xfrm>
            <a:off x="2451232" y="2343790"/>
            <a:ext cx="323332" cy="323332"/>
          </a:xfrm>
          <a:prstGeom prst="rect">
            <a:avLst/>
          </a:prstGeom>
        </p:spPr>
      </p:pic>
      <p:sp>
        <p:nvSpPr>
          <p:cNvPr id="9" name="Text 5"/>
          <p:cNvSpPr txBox="1"/>
          <p:nvPr/>
        </p:nvSpPr>
        <p:spPr>
          <a:xfrm>
            <a:off x="777240" y="3063240"/>
            <a:ext cx="2164842" cy="411480"/>
          </a:xfrm>
          <a:prstGeom prst="rect">
            <a:avLst/>
          </a:prstGeom>
          <a:noFill/>
          <a:ln/>
        </p:spPr>
        <p:txBody>
          <a:bodyPr wrap="square" lIns="0" tIns="0" rIns="0" bIns="0" rtlCol="0" anchor="t"/>
          <a:lstStyle/>
          <a:p>
            <a:pPr indent="0" marL="0">
              <a:buNone/>
            </a:pPr>
            <a:r>
              <a:rPr lang="en-US" sz="1900" b="1" dirty="0">
                <a:solidFill>
                  <a:schemeClr val="tx1"/>
                </a:solidFill>
              </a:rPr>
              <a:t>Hechos</a:t>
            </a:r>
            <a:endParaRPr lang="en-US" sz="1900" dirty="0"/>
          </a:p>
        </p:txBody>
      </p:sp>
      <p:sp>
        <p:nvSpPr>
          <p:cNvPr id="10" name="Text 6"/>
          <p:cNvSpPr txBox="1"/>
          <p:nvPr/>
        </p:nvSpPr>
        <p:spPr>
          <a:xfrm>
            <a:off x="777240" y="3520440"/>
            <a:ext cx="2164842" cy="1005840"/>
          </a:xfrm>
          <a:prstGeom prst="rect">
            <a:avLst/>
          </a:prstGeom>
          <a:noFill/>
          <a:ln/>
        </p:spPr>
        <p:txBody>
          <a:bodyPr wrap="square" lIns="0" tIns="0" rIns="0" bIns="0" rtlCol="0" anchor="t"/>
          <a:lstStyle/>
          <a:p>
            <a:pPr indent="0" marL="0">
              <a:buNone/>
            </a:pPr>
            <a:r>
              <a:rPr lang="en-US" sz="1400" dirty="0">
                <a:solidFill>
                  <a:schemeClr val="tx2"/>
                </a:solidFill>
              </a:rPr>
              <a:t>lo que grabaría una cámara</a:t>
            </a:r>
            <a:endParaRPr lang="en-US" sz="1400" dirty="0"/>
          </a:p>
        </p:txBody>
      </p:sp>
      <p:sp>
        <p:nvSpPr>
          <p:cNvPr id="11" name="Sentido"/>
          <p:cNvSpPr/>
          <p:nvPr/>
        </p:nvSpPr>
        <p:spPr>
          <a:xfrm>
            <a:off x="3371850" y="1920240"/>
            <a:ext cx="2622042" cy="2788920"/>
          </a:xfrm>
          <a:prstGeom prst="roundRect">
            <a:avLst>
              <a:gd name="adj" fmla="val 5580"/>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2" name="Text 8"/>
          <p:cNvSpPr txBox="1"/>
          <p:nvPr/>
        </p:nvSpPr>
        <p:spPr>
          <a:xfrm>
            <a:off x="3600450" y="2057400"/>
            <a:ext cx="914400" cy="868680"/>
          </a:xfrm>
          <a:prstGeom prst="rect">
            <a:avLst/>
          </a:prstGeom>
          <a:noFill/>
          <a:ln/>
        </p:spPr>
        <p:txBody>
          <a:bodyPr wrap="square" lIns="0" tIns="0" rIns="0" bIns="0" rtlCol="0" anchor="t"/>
          <a:lstStyle/>
          <a:p>
            <a:pPr indent="0" marL="0">
              <a:buNone/>
            </a:pPr>
            <a:r>
              <a:rPr lang="en-US" sz="5000" b="1" dirty="0">
                <a:solidFill>
                  <a:srgbClr val="E7674A"/>
                </a:solidFill>
                <a:latin typeface="Cambria" pitchFamily="34" charset="0"/>
                <a:ea typeface="Cambria" pitchFamily="34" charset="-122"/>
                <a:cs typeface="Cambria" pitchFamily="34" charset="-120"/>
              </a:rPr>
              <a:t>S</a:t>
            </a:r>
            <a:endParaRPr lang="en-US" sz="5000" dirty="0"/>
          </a:p>
        </p:txBody>
      </p:sp>
      <p:sp>
        <p:nvSpPr>
          <p:cNvPr id="13" name="icon heart"/>
          <p:cNvSpPr/>
          <p:nvPr/>
        </p:nvSpPr>
        <p:spPr>
          <a:xfrm>
            <a:off x="5125212" y="2194560"/>
            <a:ext cx="621792" cy="621792"/>
          </a:xfrm>
          <a:prstGeom prst="ellipse">
            <a:avLst/>
          </a:prstGeom>
          <a:solidFill>
            <a:schemeClr val="accent3"/>
          </a:solidFill>
          <a:ln w="12700">
            <a:solidFill>
              <a:schemeClr val="accent3"/>
            </a:solidFill>
            <a:prstDash val="solid"/>
          </a:ln>
        </p:spPr>
      </p:sp>
      <p:pic>
        <p:nvPicPr>
          <p:cNvPr id="14" name="Image 1" descr="/home/claude/mdi/assets/ic_heart_ab.png">    </p:cNvPr>
          <p:cNvPicPr>
            <a:picLocks noChangeAspect="1"/>
          </p:cNvPicPr>
          <p:nvPr/>
        </p:nvPicPr>
        <p:blipFill>
          <a:blip r:embed="rId2"/>
          <a:stretch>
            <a:fillRect/>
          </a:stretch>
        </p:blipFill>
        <p:spPr>
          <a:xfrm>
            <a:off x="5274442" y="2343790"/>
            <a:ext cx="323332" cy="323332"/>
          </a:xfrm>
          <a:prstGeom prst="rect">
            <a:avLst/>
          </a:prstGeom>
        </p:spPr>
      </p:pic>
      <p:sp>
        <p:nvSpPr>
          <p:cNvPr id="15" name="Text 10"/>
          <p:cNvSpPr txBox="1"/>
          <p:nvPr/>
        </p:nvSpPr>
        <p:spPr>
          <a:xfrm>
            <a:off x="3600450" y="3063240"/>
            <a:ext cx="2164842" cy="411480"/>
          </a:xfrm>
          <a:prstGeom prst="rect">
            <a:avLst/>
          </a:prstGeom>
          <a:noFill/>
          <a:ln/>
        </p:spPr>
        <p:txBody>
          <a:bodyPr wrap="square" lIns="0" tIns="0" rIns="0" bIns="0" rtlCol="0" anchor="t"/>
          <a:lstStyle/>
          <a:p>
            <a:pPr indent="0" marL="0">
              <a:buNone/>
            </a:pPr>
            <a:r>
              <a:rPr lang="en-US" sz="1900" b="1" dirty="0">
                <a:solidFill>
                  <a:schemeClr val="tx1"/>
                </a:solidFill>
              </a:rPr>
              <a:t>Sentido</a:t>
            </a:r>
            <a:endParaRPr lang="en-US" sz="1900" dirty="0"/>
          </a:p>
        </p:txBody>
      </p:sp>
      <p:sp>
        <p:nvSpPr>
          <p:cNvPr id="16" name="Text 11"/>
          <p:cNvSpPr txBox="1"/>
          <p:nvPr/>
        </p:nvSpPr>
        <p:spPr>
          <a:xfrm>
            <a:off x="3600450" y="3520440"/>
            <a:ext cx="2164842" cy="1005840"/>
          </a:xfrm>
          <a:prstGeom prst="rect">
            <a:avLst/>
          </a:prstGeom>
          <a:noFill/>
          <a:ln/>
        </p:spPr>
        <p:txBody>
          <a:bodyPr wrap="square" lIns="0" tIns="0" rIns="0" bIns="0" rtlCol="0" anchor="t"/>
          <a:lstStyle/>
          <a:p>
            <a:pPr indent="0" marL="0">
              <a:buNone/>
            </a:pPr>
            <a:r>
              <a:rPr lang="en-US" sz="1400" dirty="0">
                <a:solidFill>
                  <a:schemeClr val="tx2"/>
                </a:solidFill>
              </a:rPr>
              <a:t>cuerpo · respiración · emoción (opcional)</a:t>
            </a:r>
            <a:endParaRPr lang="en-US" sz="1400" dirty="0"/>
          </a:p>
        </p:txBody>
      </p:sp>
      <p:sp>
        <p:nvSpPr>
          <p:cNvPr id="17" name="Aprendido"/>
          <p:cNvSpPr/>
          <p:nvPr/>
        </p:nvSpPr>
        <p:spPr>
          <a:xfrm>
            <a:off x="6195060" y="1920240"/>
            <a:ext cx="2622042" cy="2788920"/>
          </a:xfrm>
          <a:prstGeom prst="roundRect">
            <a:avLst>
              <a:gd name="adj" fmla="val 5580"/>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8" name="Text 13"/>
          <p:cNvSpPr txBox="1"/>
          <p:nvPr/>
        </p:nvSpPr>
        <p:spPr>
          <a:xfrm>
            <a:off x="6423660" y="2057400"/>
            <a:ext cx="914400" cy="868680"/>
          </a:xfrm>
          <a:prstGeom prst="rect">
            <a:avLst/>
          </a:prstGeom>
          <a:noFill/>
          <a:ln/>
        </p:spPr>
        <p:txBody>
          <a:bodyPr wrap="square" lIns="0" tIns="0" rIns="0" bIns="0" rtlCol="0" anchor="t"/>
          <a:lstStyle/>
          <a:p>
            <a:pPr indent="0" marL="0">
              <a:buNone/>
            </a:pPr>
            <a:r>
              <a:rPr lang="en-US" sz="5000" b="1" dirty="0">
                <a:solidFill>
                  <a:srgbClr val="E7674A"/>
                </a:solidFill>
                <a:latin typeface="Cambria" pitchFamily="34" charset="0"/>
                <a:ea typeface="Cambria" pitchFamily="34" charset="-122"/>
                <a:cs typeface="Cambria" pitchFamily="34" charset="-120"/>
              </a:rPr>
              <a:t>A</a:t>
            </a:r>
            <a:endParaRPr lang="en-US" sz="5000" dirty="0"/>
          </a:p>
        </p:txBody>
      </p:sp>
      <p:sp>
        <p:nvSpPr>
          <p:cNvPr id="19" name="icon book"/>
          <p:cNvSpPr/>
          <p:nvPr/>
        </p:nvSpPr>
        <p:spPr>
          <a:xfrm>
            <a:off x="7948422" y="2194560"/>
            <a:ext cx="621792" cy="621792"/>
          </a:xfrm>
          <a:prstGeom prst="ellipse">
            <a:avLst/>
          </a:prstGeom>
          <a:solidFill>
            <a:schemeClr val="accent3"/>
          </a:solidFill>
          <a:ln w="12700">
            <a:solidFill>
              <a:schemeClr val="accent3"/>
            </a:solidFill>
            <a:prstDash val="solid"/>
          </a:ln>
        </p:spPr>
      </p:sp>
      <p:pic>
        <p:nvPicPr>
          <p:cNvPr id="20" name="Image 2" descr="/home/claude/mdi/assets/ic_book_ab.png">    </p:cNvPr>
          <p:cNvPicPr>
            <a:picLocks noChangeAspect="1"/>
          </p:cNvPicPr>
          <p:nvPr/>
        </p:nvPicPr>
        <p:blipFill>
          <a:blip r:embed="rId3"/>
          <a:stretch>
            <a:fillRect/>
          </a:stretch>
        </p:blipFill>
        <p:spPr>
          <a:xfrm>
            <a:off x="8097652" y="2343790"/>
            <a:ext cx="323332" cy="323332"/>
          </a:xfrm>
          <a:prstGeom prst="rect">
            <a:avLst/>
          </a:prstGeom>
        </p:spPr>
      </p:pic>
      <p:sp>
        <p:nvSpPr>
          <p:cNvPr id="21" name="Text 15"/>
          <p:cNvSpPr txBox="1"/>
          <p:nvPr/>
        </p:nvSpPr>
        <p:spPr>
          <a:xfrm>
            <a:off x="6423660" y="3063240"/>
            <a:ext cx="2164842" cy="411480"/>
          </a:xfrm>
          <a:prstGeom prst="rect">
            <a:avLst/>
          </a:prstGeom>
          <a:noFill/>
          <a:ln/>
        </p:spPr>
        <p:txBody>
          <a:bodyPr wrap="square" lIns="0" tIns="0" rIns="0" bIns="0" rtlCol="0" anchor="t"/>
          <a:lstStyle/>
          <a:p>
            <a:pPr indent="0" marL="0">
              <a:buNone/>
            </a:pPr>
            <a:r>
              <a:rPr lang="en-US" sz="1900" b="1" dirty="0">
                <a:solidFill>
                  <a:schemeClr val="tx1"/>
                </a:solidFill>
              </a:rPr>
              <a:t>Aprendido</a:t>
            </a:r>
            <a:endParaRPr lang="en-US" sz="1900" dirty="0"/>
          </a:p>
        </p:txBody>
      </p:sp>
      <p:sp>
        <p:nvSpPr>
          <p:cNvPr id="22" name="Text 16"/>
          <p:cNvSpPr txBox="1"/>
          <p:nvPr/>
        </p:nvSpPr>
        <p:spPr>
          <a:xfrm>
            <a:off x="6423660" y="3520440"/>
            <a:ext cx="2164842" cy="1005840"/>
          </a:xfrm>
          <a:prstGeom prst="rect">
            <a:avLst/>
          </a:prstGeom>
          <a:noFill/>
          <a:ln/>
        </p:spPr>
        <p:txBody>
          <a:bodyPr wrap="square" lIns="0" tIns="0" rIns="0" bIns="0" rtlCol="0" anchor="t"/>
          <a:lstStyle/>
          <a:p>
            <a:pPr indent="0" marL="0">
              <a:buNone/>
            </a:pPr>
            <a:r>
              <a:rPr lang="en-US" sz="1400" dirty="0">
                <a:solidFill>
                  <a:schemeClr val="tx2"/>
                </a:solidFill>
              </a:rPr>
              <a:t>qué ayudó · qué estrechó la atención</a:t>
            </a:r>
            <a:endParaRPr lang="en-US" sz="1400" dirty="0"/>
          </a:p>
        </p:txBody>
      </p:sp>
      <p:sp>
        <p:nvSpPr>
          <p:cNvPr id="23" name="Siguiente"/>
          <p:cNvSpPr/>
          <p:nvPr/>
        </p:nvSpPr>
        <p:spPr>
          <a:xfrm>
            <a:off x="9018270" y="1920240"/>
            <a:ext cx="2622042" cy="2788920"/>
          </a:xfrm>
          <a:prstGeom prst="roundRect">
            <a:avLst>
              <a:gd name="adj" fmla="val 5580"/>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24" name="Text 18"/>
          <p:cNvSpPr txBox="1"/>
          <p:nvPr/>
        </p:nvSpPr>
        <p:spPr>
          <a:xfrm>
            <a:off x="9246870" y="2057400"/>
            <a:ext cx="914400" cy="868680"/>
          </a:xfrm>
          <a:prstGeom prst="rect">
            <a:avLst/>
          </a:prstGeom>
          <a:noFill/>
          <a:ln/>
        </p:spPr>
        <p:txBody>
          <a:bodyPr wrap="square" lIns="0" tIns="0" rIns="0" bIns="0" rtlCol="0" anchor="t"/>
          <a:lstStyle/>
          <a:p>
            <a:pPr indent="0" marL="0">
              <a:buNone/>
            </a:pPr>
            <a:r>
              <a:rPr lang="en-US" sz="5000" b="1" dirty="0">
                <a:solidFill>
                  <a:srgbClr val="E7674A"/>
                </a:solidFill>
                <a:latin typeface="Cambria" pitchFamily="34" charset="0"/>
                <a:ea typeface="Cambria" pitchFamily="34" charset="-122"/>
                <a:cs typeface="Cambria" pitchFamily="34" charset="-120"/>
              </a:rPr>
              <a:t>S</a:t>
            </a:r>
            <a:endParaRPr lang="en-US" sz="5000" dirty="0"/>
          </a:p>
        </p:txBody>
      </p:sp>
      <p:sp>
        <p:nvSpPr>
          <p:cNvPr id="25" name="icon flag"/>
          <p:cNvSpPr/>
          <p:nvPr/>
        </p:nvSpPr>
        <p:spPr>
          <a:xfrm>
            <a:off x="10771632" y="2194560"/>
            <a:ext cx="621792" cy="621792"/>
          </a:xfrm>
          <a:prstGeom prst="ellipse">
            <a:avLst/>
          </a:prstGeom>
          <a:solidFill>
            <a:schemeClr val="accent3"/>
          </a:solidFill>
          <a:ln w="12700">
            <a:solidFill>
              <a:schemeClr val="accent3"/>
            </a:solidFill>
            <a:prstDash val="solid"/>
          </a:ln>
        </p:spPr>
      </p:sp>
      <p:pic>
        <p:nvPicPr>
          <p:cNvPr id="26" name="Image 3" descr="/home/claude/mdi/assets/ic_flag_ab.png">    </p:cNvPr>
          <p:cNvPicPr>
            <a:picLocks noChangeAspect="1"/>
          </p:cNvPicPr>
          <p:nvPr/>
        </p:nvPicPr>
        <p:blipFill>
          <a:blip r:embed="rId4"/>
          <a:stretch>
            <a:fillRect/>
          </a:stretch>
        </p:blipFill>
        <p:spPr>
          <a:xfrm>
            <a:off x="10920862" y="2343790"/>
            <a:ext cx="323332" cy="323332"/>
          </a:xfrm>
          <a:prstGeom prst="rect">
            <a:avLst/>
          </a:prstGeom>
        </p:spPr>
      </p:pic>
      <p:sp>
        <p:nvSpPr>
          <p:cNvPr id="27" name="Text 20"/>
          <p:cNvSpPr txBox="1"/>
          <p:nvPr/>
        </p:nvSpPr>
        <p:spPr>
          <a:xfrm>
            <a:off x="9246870" y="3063240"/>
            <a:ext cx="2164842" cy="411480"/>
          </a:xfrm>
          <a:prstGeom prst="rect">
            <a:avLst/>
          </a:prstGeom>
          <a:noFill/>
          <a:ln/>
        </p:spPr>
        <p:txBody>
          <a:bodyPr wrap="square" lIns="0" tIns="0" rIns="0" bIns="0" rtlCol="0" anchor="t"/>
          <a:lstStyle/>
          <a:p>
            <a:pPr indent="0" marL="0">
              <a:buNone/>
            </a:pPr>
            <a:r>
              <a:rPr lang="en-US" sz="1900" b="1" dirty="0">
                <a:solidFill>
                  <a:schemeClr val="tx1"/>
                </a:solidFill>
              </a:rPr>
              <a:t>Siguiente</a:t>
            </a:r>
            <a:endParaRPr lang="en-US" sz="1900" dirty="0"/>
          </a:p>
        </p:txBody>
      </p:sp>
      <p:sp>
        <p:nvSpPr>
          <p:cNvPr id="28" name="Text 21"/>
          <p:cNvSpPr txBox="1"/>
          <p:nvPr/>
        </p:nvSpPr>
        <p:spPr>
          <a:xfrm>
            <a:off x="9246870" y="3520440"/>
            <a:ext cx="2164842" cy="1005840"/>
          </a:xfrm>
          <a:prstGeom prst="rect">
            <a:avLst/>
          </a:prstGeom>
          <a:noFill/>
          <a:ln/>
        </p:spPr>
        <p:txBody>
          <a:bodyPr wrap="square" lIns="0" tIns="0" rIns="0" bIns="0" rtlCol="0" anchor="t"/>
          <a:lstStyle/>
          <a:p>
            <a:pPr indent="0" marL="0">
              <a:buNone/>
            </a:pPr>
            <a:r>
              <a:rPr lang="en-US" sz="1400" dirty="0">
                <a:solidFill>
                  <a:schemeClr val="tx2"/>
                </a:solidFill>
              </a:rPr>
              <a:t>una acción, con quién y cuándo</a:t>
            </a:r>
            <a:endParaRPr lang="en-US" sz="1400" dirty="0"/>
          </a:p>
        </p:txBody>
      </p:sp>
      <p:sp>
        <p:nvSpPr>
          <p:cNvPr id="29" name="card"/>
          <p:cNvSpPr/>
          <p:nvPr/>
        </p:nvSpPr>
        <p:spPr>
          <a:xfrm>
            <a:off x="548640" y="4983480"/>
            <a:ext cx="11091672" cy="1051560"/>
          </a:xfrm>
          <a:prstGeom prst="roundRect">
            <a:avLst>
              <a:gd name="adj" fmla="val 13913"/>
            </a:avLst>
          </a:prstGeom>
          <a:solidFill>
            <a:schemeClr val="tx1"/>
          </a:solidFill>
          <a:ln w="12700">
            <a:solidFill>
              <a:schemeClr val="tx1"/>
            </a:solidFill>
            <a:prstDash val="solid"/>
          </a:ln>
        </p:spPr>
      </p:sp>
      <p:sp>
        <p:nvSpPr>
          <p:cNvPr id="30" name="Text 23"/>
          <p:cNvSpPr txBox="1"/>
          <p:nvPr/>
        </p:nvSpPr>
        <p:spPr>
          <a:xfrm>
            <a:off x="822960" y="5029200"/>
            <a:ext cx="10543032" cy="960120"/>
          </a:xfrm>
          <a:prstGeom prst="rect">
            <a:avLst/>
          </a:prstGeom>
          <a:noFill/>
          <a:ln/>
        </p:spPr>
        <p:txBody>
          <a:bodyPr wrap="square" lIns="0" tIns="0" rIns="0" bIns="0" rtlCol="0" anchor="ctr"/>
          <a:lstStyle/>
          <a:p>
            <a:pPr indent="0" marL="0">
              <a:buNone/>
            </a:pPr>
            <a:r>
              <a:rPr lang="en-US" sz="1400" b="1" dirty="0">
                <a:solidFill>
                  <a:schemeClr val="accent3"/>
                </a:solidFill>
              </a:rPr>
              <a:t>Hechos antes que sentimientos. La persona, separada de la conducta. </a:t>
            </a:r>
            <a:pPr indent="0" marL="0">
              <a:buNone/>
            </a:pPr>
            <a:r>
              <a:rPr lang="en-US" sz="1400" dirty="0">
                <a:solidFill>
                  <a:schemeClr val="bg1"/>
                </a:solidFill>
              </a:rPr>
              <a:t>«Fui un desastre con la flotabilidad» es un juicio. «Toqué el fondo dos veces al final» es un hecho, y de un hecho sale un siguiente paso.</a:t>
            </a:r>
            <a:endParaRPr lang="en-US" sz="14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bg1"/>
                </a:solidFill>
              </a:rPr>
              <a:t>Para hoy y para esta noche</a:t>
            </a:r>
            <a:endParaRPr lang="en-US" sz="3200" dirty="0"/>
          </a:p>
        </p:txBody>
      </p:sp>
      <p:sp>
        <p:nvSpPr>
          <p:cNvPr id="4" name="icon flag"/>
          <p:cNvSpPr/>
          <p:nvPr/>
        </p:nvSpPr>
        <p:spPr>
          <a:xfrm>
            <a:off x="548640" y="1417320"/>
            <a:ext cx="640080" cy="640080"/>
          </a:xfrm>
          <a:prstGeom prst="ellipse">
            <a:avLst/>
          </a:prstGeom>
          <a:solidFill>
            <a:schemeClr val="accent3"/>
          </a:solidFill>
          <a:ln w="12700">
            <a:solidFill>
              <a:schemeClr val="accent3"/>
            </a:solidFill>
            <a:prstDash val="solid"/>
          </a:ln>
        </p:spPr>
      </p:sp>
      <p:pic>
        <p:nvPicPr>
          <p:cNvPr id="5" name="Image 0" descr="/home/claude/mdi/assets/ic_flag_ab.png">    </p:cNvPr>
          <p:cNvPicPr>
            <a:picLocks noChangeAspect="1"/>
          </p:cNvPicPr>
          <p:nvPr/>
        </p:nvPicPr>
        <p:blipFill>
          <a:blip r:embed="rId1"/>
          <a:stretch>
            <a:fillRect/>
          </a:stretch>
        </p:blipFill>
        <p:spPr>
          <a:xfrm>
            <a:off x="702259" y="1570939"/>
            <a:ext cx="332842" cy="332842"/>
          </a:xfrm>
          <a:prstGeom prst="rect">
            <a:avLst/>
          </a:prstGeom>
        </p:spPr>
      </p:pic>
      <p:sp>
        <p:nvSpPr>
          <p:cNvPr id="6" name="Text 2"/>
          <p:cNvSpPr txBox="1"/>
          <p:nvPr/>
        </p:nvSpPr>
        <p:spPr>
          <a:xfrm>
            <a:off x="1417320" y="1399032"/>
            <a:ext cx="6766560" cy="365760"/>
          </a:xfrm>
          <a:prstGeom prst="rect">
            <a:avLst/>
          </a:prstGeom>
          <a:noFill/>
          <a:ln/>
        </p:spPr>
        <p:txBody>
          <a:bodyPr wrap="square" lIns="0" tIns="0" rIns="0" bIns="0" rtlCol="0" anchor="t"/>
          <a:lstStyle/>
          <a:p>
            <a:pPr indent="0" marL="0">
              <a:buNone/>
            </a:pPr>
            <a:r>
              <a:rPr lang="en-US" sz="1700" b="1" dirty="0">
                <a:solidFill>
                  <a:schemeClr val="bg1"/>
                </a:solidFill>
              </a:rPr>
              <a:t>Tu intención de hoy</a:t>
            </a:r>
            <a:endParaRPr lang="en-US" sz="1700" dirty="0"/>
          </a:p>
        </p:txBody>
      </p:sp>
      <p:sp>
        <p:nvSpPr>
          <p:cNvPr id="7" name="Text 3"/>
          <p:cNvSpPr txBox="1"/>
          <p:nvPr/>
        </p:nvSpPr>
        <p:spPr>
          <a:xfrm>
            <a:off x="1417320" y="1755648"/>
            <a:ext cx="6766560" cy="685800"/>
          </a:xfrm>
          <a:prstGeom prst="rect">
            <a:avLst/>
          </a:prstGeom>
          <a:noFill/>
          <a:ln/>
        </p:spPr>
        <p:txBody>
          <a:bodyPr wrap="square" lIns="0" tIns="0" rIns="0" bIns="0" rtlCol="0" anchor="t"/>
          <a:lstStyle/>
          <a:p>
            <a:pPr indent="0" marL="0">
              <a:buNone/>
            </a:pPr>
            <a:r>
              <a:rPr lang="en-US" sz="1350" dirty="0">
                <a:solidFill>
                  <a:schemeClr val="accent3"/>
                </a:solidFill>
              </a:rPr>
              <a:t>Una conducta que tu pareja pueda observar. Escríbela en la página de la inmersión 1.</a:t>
            </a:r>
            <a:endParaRPr lang="en-US" sz="1350" dirty="0"/>
          </a:p>
        </p:txBody>
      </p:sp>
      <p:sp>
        <p:nvSpPr>
          <p:cNvPr id="8" name="icon book"/>
          <p:cNvSpPr/>
          <p:nvPr/>
        </p:nvSpPr>
        <p:spPr>
          <a:xfrm>
            <a:off x="548640" y="2468880"/>
            <a:ext cx="640080" cy="640080"/>
          </a:xfrm>
          <a:prstGeom prst="ellipse">
            <a:avLst/>
          </a:prstGeom>
          <a:solidFill>
            <a:schemeClr val="accent3"/>
          </a:solidFill>
          <a:ln w="12700">
            <a:solidFill>
              <a:schemeClr val="accent3"/>
            </a:solidFill>
            <a:prstDash val="solid"/>
          </a:ln>
        </p:spPr>
      </p:sp>
      <p:pic>
        <p:nvPicPr>
          <p:cNvPr id="9" name="Image 1" descr="/home/claude/mdi/assets/ic_book_ab.png">    </p:cNvPr>
          <p:cNvPicPr>
            <a:picLocks noChangeAspect="1"/>
          </p:cNvPicPr>
          <p:nvPr/>
        </p:nvPicPr>
        <p:blipFill>
          <a:blip r:embed="rId2"/>
          <a:stretch>
            <a:fillRect/>
          </a:stretch>
        </p:blipFill>
        <p:spPr>
          <a:xfrm>
            <a:off x="702259" y="2622499"/>
            <a:ext cx="332842" cy="332842"/>
          </a:xfrm>
          <a:prstGeom prst="rect">
            <a:avLst/>
          </a:prstGeom>
        </p:spPr>
      </p:pic>
      <p:sp>
        <p:nvSpPr>
          <p:cNvPr id="10" name="Text 5"/>
          <p:cNvSpPr txBox="1"/>
          <p:nvPr/>
        </p:nvSpPr>
        <p:spPr>
          <a:xfrm>
            <a:off x="1417320" y="2450592"/>
            <a:ext cx="6766560" cy="365760"/>
          </a:xfrm>
          <a:prstGeom prst="rect">
            <a:avLst/>
          </a:prstGeom>
          <a:noFill/>
          <a:ln/>
        </p:spPr>
        <p:txBody>
          <a:bodyPr wrap="square" lIns="0" tIns="0" rIns="0" bIns="0" rtlCol="0" anchor="t"/>
          <a:lstStyle/>
          <a:p>
            <a:pPr indent="0" marL="0">
              <a:buNone/>
            </a:pPr>
            <a:r>
              <a:rPr lang="en-US" sz="1700" b="1" dirty="0">
                <a:solidFill>
                  <a:schemeClr val="bg1"/>
                </a:solidFill>
              </a:rPr>
              <a:t>Tu cuaderno</a:t>
            </a:r>
            <a:endParaRPr lang="en-US" sz="1700" dirty="0"/>
          </a:p>
        </p:txBody>
      </p:sp>
      <p:sp>
        <p:nvSpPr>
          <p:cNvPr id="11" name="Text 6"/>
          <p:cNvSpPr txBox="1"/>
          <p:nvPr/>
        </p:nvSpPr>
        <p:spPr>
          <a:xfrm>
            <a:off x="1417320" y="2807208"/>
            <a:ext cx="6766560" cy="685800"/>
          </a:xfrm>
          <a:prstGeom prst="rect">
            <a:avLst/>
          </a:prstGeom>
          <a:noFill/>
          <a:ln/>
        </p:spPr>
        <p:txBody>
          <a:bodyPr wrap="square" lIns="0" tIns="0" rIns="0" bIns="0" rtlCol="0" anchor="t"/>
          <a:lstStyle/>
          <a:p>
            <a:pPr indent="0" marL="0">
              <a:buNone/>
            </a:pPr>
            <a:r>
              <a:rPr lang="en-US" sz="1350" dirty="0">
                <a:solidFill>
                  <a:schemeClr val="accent3"/>
                </a:solidFill>
              </a:rPr>
              <a:t>Después de cada inmersión: «Lo que me llevo». Primero recuperarte, después escribir.</a:t>
            </a:r>
            <a:endParaRPr lang="en-US" sz="1350" dirty="0"/>
          </a:p>
        </p:txBody>
      </p:sp>
      <p:sp>
        <p:nvSpPr>
          <p:cNvPr id="12" name="icon check"/>
          <p:cNvSpPr/>
          <p:nvPr/>
        </p:nvSpPr>
        <p:spPr>
          <a:xfrm>
            <a:off x="548640" y="3520440"/>
            <a:ext cx="640080" cy="640080"/>
          </a:xfrm>
          <a:prstGeom prst="ellipse">
            <a:avLst/>
          </a:prstGeom>
          <a:solidFill>
            <a:schemeClr val="accent3"/>
          </a:solidFill>
          <a:ln w="12700">
            <a:solidFill>
              <a:schemeClr val="accent3"/>
            </a:solidFill>
            <a:prstDash val="solid"/>
          </a:ln>
        </p:spPr>
      </p:sp>
      <p:pic>
        <p:nvPicPr>
          <p:cNvPr id="13" name="Image 2" descr="/home/claude/mdi/assets/ic_check_ab.png">    </p:cNvPr>
          <p:cNvPicPr>
            <a:picLocks noChangeAspect="1"/>
          </p:cNvPicPr>
          <p:nvPr/>
        </p:nvPicPr>
        <p:blipFill>
          <a:blip r:embed="rId3"/>
          <a:stretch>
            <a:fillRect/>
          </a:stretch>
        </p:blipFill>
        <p:spPr>
          <a:xfrm>
            <a:off x="702259" y="3674059"/>
            <a:ext cx="332842" cy="332842"/>
          </a:xfrm>
          <a:prstGeom prst="rect">
            <a:avLst/>
          </a:prstGeom>
        </p:spPr>
      </p:pic>
      <p:sp>
        <p:nvSpPr>
          <p:cNvPr id="14" name="Text 8"/>
          <p:cNvSpPr txBox="1"/>
          <p:nvPr/>
        </p:nvSpPr>
        <p:spPr>
          <a:xfrm>
            <a:off x="1417320" y="3502152"/>
            <a:ext cx="6766560" cy="365760"/>
          </a:xfrm>
          <a:prstGeom prst="rect">
            <a:avLst/>
          </a:prstGeom>
          <a:noFill/>
          <a:ln/>
        </p:spPr>
        <p:txBody>
          <a:bodyPr wrap="square" lIns="0" tIns="0" rIns="0" bIns="0" rtlCol="0" anchor="t"/>
          <a:lstStyle/>
          <a:p>
            <a:pPr indent="0" marL="0">
              <a:buNone/>
            </a:pPr>
            <a:r>
              <a:rPr lang="en-US" sz="1700" b="1" dirty="0">
                <a:solidFill>
                  <a:schemeClr val="bg1"/>
                </a:solidFill>
              </a:rPr>
              <a:t>La teoría en línea de MD-1</a:t>
            </a:r>
            <a:endParaRPr lang="en-US" sz="1700" dirty="0"/>
          </a:p>
        </p:txBody>
      </p:sp>
      <p:sp>
        <p:nvSpPr>
          <p:cNvPr id="15" name="Text 9"/>
          <p:cNvSpPr txBox="1"/>
          <p:nvPr/>
        </p:nvSpPr>
        <p:spPr>
          <a:xfrm>
            <a:off x="1417320" y="3858768"/>
            <a:ext cx="6766560" cy="685800"/>
          </a:xfrm>
          <a:prstGeom prst="rect">
            <a:avLst/>
          </a:prstGeom>
          <a:noFill/>
          <a:ln/>
        </p:spPr>
        <p:txBody>
          <a:bodyPr wrap="square" lIns="0" tIns="0" rIns="0" bIns="0" rtlCol="0" anchor="t"/>
          <a:lstStyle/>
          <a:p>
            <a:pPr indent="0" marL="0">
              <a:buNone/>
            </a:pPr>
            <a:r>
              <a:rPr lang="en-US" sz="1350" dirty="0">
                <a:solidFill>
                  <a:schemeClr val="accent3"/>
                </a:solidFill>
              </a:rPr>
              <a:t>Si aún no la has completado, hazlo esta tarde o esta noche: sin ella no se puede certificar.</a:t>
            </a:r>
            <a:endParaRPr lang="en-US" sz="1350" dirty="0"/>
          </a:p>
        </p:txBody>
      </p:sp>
      <p:sp>
        <p:nvSpPr>
          <p:cNvPr id="16" name="icon moon"/>
          <p:cNvSpPr/>
          <p:nvPr/>
        </p:nvSpPr>
        <p:spPr>
          <a:xfrm>
            <a:off x="548640" y="4572000"/>
            <a:ext cx="640080" cy="640080"/>
          </a:xfrm>
          <a:prstGeom prst="ellipse">
            <a:avLst/>
          </a:prstGeom>
          <a:solidFill>
            <a:schemeClr val="accent3"/>
          </a:solidFill>
          <a:ln w="12700">
            <a:solidFill>
              <a:schemeClr val="accent3"/>
            </a:solidFill>
            <a:prstDash val="solid"/>
          </a:ln>
        </p:spPr>
      </p:sp>
      <p:pic>
        <p:nvPicPr>
          <p:cNvPr id="17" name="Image 3" descr="/home/claude/mdi/assets/ic_moon_ab.png">    </p:cNvPr>
          <p:cNvPicPr>
            <a:picLocks noChangeAspect="1"/>
          </p:cNvPicPr>
          <p:nvPr/>
        </p:nvPicPr>
        <p:blipFill>
          <a:blip r:embed="rId4"/>
          <a:stretch>
            <a:fillRect/>
          </a:stretch>
        </p:blipFill>
        <p:spPr>
          <a:xfrm>
            <a:off x="702259" y="4725619"/>
            <a:ext cx="332842" cy="332842"/>
          </a:xfrm>
          <a:prstGeom prst="rect">
            <a:avLst/>
          </a:prstGeom>
        </p:spPr>
      </p:pic>
      <p:sp>
        <p:nvSpPr>
          <p:cNvPr id="18" name="Text 11"/>
          <p:cNvSpPr txBox="1"/>
          <p:nvPr/>
        </p:nvSpPr>
        <p:spPr>
          <a:xfrm>
            <a:off x="1417320" y="4553712"/>
            <a:ext cx="6766560" cy="365760"/>
          </a:xfrm>
          <a:prstGeom prst="rect">
            <a:avLst/>
          </a:prstGeom>
          <a:noFill/>
          <a:ln/>
        </p:spPr>
        <p:txBody>
          <a:bodyPr wrap="square" lIns="0" tIns="0" rIns="0" bIns="0" rtlCol="0" anchor="t"/>
          <a:lstStyle/>
          <a:p>
            <a:pPr indent="0" marL="0">
              <a:buNone/>
            </a:pPr>
            <a:r>
              <a:rPr lang="en-US" sz="1700" b="1" dirty="0">
                <a:solidFill>
                  <a:schemeClr val="bg1"/>
                </a:solidFill>
              </a:rPr>
              <a:t>«La noche antes del agua»</a:t>
            </a:r>
            <a:endParaRPr lang="en-US" sz="1700" dirty="0"/>
          </a:p>
        </p:txBody>
      </p:sp>
      <p:sp>
        <p:nvSpPr>
          <p:cNvPr id="19" name="Text 12"/>
          <p:cNvSpPr txBox="1"/>
          <p:nvPr/>
        </p:nvSpPr>
        <p:spPr>
          <a:xfrm>
            <a:off x="1417320" y="4910328"/>
            <a:ext cx="6766560" cy="685800"/>
          </a:xfrm>
          <a:prstGeom prst="rect">
            <a:avLst/>
          </a:prstGeom>
          <a:noFill/>
          <a:ln/>
        </p:spPr>
        <p:txBody>
          <a:bodyPr wrap="square" lIns="0" tIns="0" rIns="0" bIns="0" rtlCol="0" anchor="t"/>
          <a:lstStyle/>
          <a:p>
            <a:pPr indent="0" marL="0">
              <a:buNone/>
            </a:pPr>
            <a:r>
              <a:rPr lang="en-US" sz="1350" dirty="0">
                <a:solidFill>
                  <a:schemeClr val="accent3"/>
                </a:solidFill>
              </a:rPr>
              <a:t>Seis minutos antes de dormir. Ensaya ARRIVE como promesa de mañana. En tierra, nunca en el agua.</a:t>
            </a:r>
            <a:endParaRPr lang="en-US" sz="1350" dirty="0"/>
          </a:p>
        </p:txBody>
      </p:sp>
      <p:sp>
        <p:nvSpPr>
          <p:cNvPr id="20" name="side"/>
          <p:cNvSpPr/>
          <p:nvPr/>
        </p:nvSpPr>
        <p:spPr>
          <a:xfrm>
            <a:off x="8503920" y="1417320"/>
            <a:ext cx="3136392" cy="4526280"/>
          </a:xfrm>
          <a:prstGeom prst="roundRect">
            <a:avLst>
              <a:gd name="adj" fmla="val 4665"/>
            </a:avLst>
          </a:prstGeom>
          <a:solidFill>
            <a:schemeClr val="tx2"/>
          </a:solidFill>
          <a:ln w="12700">
            <a:solidFill>
              <a:schemeClr val="tx2"/>
            </a:solidFill>
            <a:prstDash val="solid"/>
          </a:ln>
          <a:effectLst>
            <a:outerShdw sx="100000" sy="100000" kx="0" ky="0" algn="bl" rotWithShape="0" blurRad="127000" dist="38100" dir="5400000">
              <a:srgbClr val="06202E">
                <a:alpha val="18000"/>
              </a:srgbClr>
            </a:outerShdw>
          </a:effectLst>
        </p:spPr>
      </p:sp>
      <p:sp>
        <p:nvSpPr>
          <p:cNvPr id="21" name="Text 14"/>
          <p:cNvSpPr txBox="1"/>
          <p:nvPr/>
        </p:nvSpPr>
        <p:spPr>
          <a:xfrm>
            <a:off x="8778240" y="1709928"/>
            <a:ext cx="2587752" cy="320040"/>
          </a:xfrm>
          <a:prstGeom prst="rect">
            <a:avLst/>
          </a:prstGeom>
          <a:noFill/>
          <a:ln/>
        </p:spPr>
        <p:txBody>
          <a:bodyPr wrap="square" lIns="0" tIns="0" rIns="0" bIns="0" rtlCol="0" anchor="t"/>
          <a:lstStyle/>
          <a:p>
            <a:pPr indent="0" marL="0">
              <a:buNone/>
            </a:pPr>
            <a:r>
              <a:rPr lang="en-US" sz="1100" b="1" spc="300" kern="0" dirty="0">
                <a:solidFill>
                  <a:schemeClr val="accent2"/>
                </a:solidFill>
              </a:rPr>
              <a:t>ESTA NOCHE · QR</a:t>
            </a:r>
            <a:endParaRPr lang="en-US" sz="1100" dirty="0"/>
          </a:p>
        </p:txBody>
      </p:sp>
      <p:sp>
        <p:nvSpPr>
          <p:cNvPr id="22" name="Text 15"/>
          <p:cNvSpPr txBox="1"/>
          <p:nvPr/>
        </p:nvSpPr>
        <p:spPr>
          <a:xfrm>
            <a:off x="8778240" y="2075688"/>
            <a:ext cx="2587752" cy="914400"/>
          </a:xfrm>
          <a:prstGeom prst="rect">
            <a:avLst/>
          </a:prstGeom>
          <a:noFill/>
          <a:ln/>
        </p:spPr>
        <p:txBody>
          <a:bodyPr wrap="square" lIns="0" tIns="0" rIns="0" bIns="0" rtlCol="0" anchor="t"/>
          <a:lstStyle/>
          <a:p>
            <a:pPr indent="0" marL="0">
              <a:buNone/>
            </a:pPr>
            <a:r>
              <a:rPr lang="en-US" sz="2100" b="1" dirty="0">
                <a:solidFill>
                  <a:schemeClr val="bg1"/>
                </a:solidFill>
                <a:latin typeface="Cambria" pitchFamily="34" charset="0"/>
                <a:ea typeface="Cambria" pitchFamily="34" charset="-122"/>
                <a:cs typeface="Cambria" pitchFamily="34" charset="-120"/>
              </a:rPr>
              <a:t>«La noche antes del agua»</a:t>
            </a:r>
            <a:endParaRPr lang="en-US" sz="2100" dirty="0"/>
          </a:p>
        </p:txBody>
      </p:sp>
      <p:sp>
        <p:nvSpPr>
          <p:cNvPr id="23" name="Text 16"/>
          <p:cNvSpPr txBox="1"/>
          <p:nvPr/>
        </p:nvSpPr>
        <p:spPr>
          <a:xfrm>
            <a:off x="8778240" y="3127248"/>
            <a:ext cx="2587752" cy="2606040"/>
          </a:xfrm>
          <a:prstGeom prst="rect">
            <a:avLst/>
          </a:prstGeom>
          <a:noFill/>
          <a:ln/>
        </p:spPr>
        <p:txBody>
          <a:bodyPr wrap="square" lIns="0" tIns="0" rIns="0" bIns="0" rtlCol="0" anchor="t"/>
          <a:lstStyle/>
          <a:p>
            <a:pPr indent="0" marL="0">
              <a:buNone/>
            </a:pPr>
            <a:r>
              <a:rPr lang="en-US" sz="1250" dirty="0">
                <a:solidFill>
                  <a:schemeClr val="accent3"/>
                </a:solidFill>
              </a:rPr>
              <a:t>Álbum El Océano Interior en Spotify y Apple Music.</a:t>
            </a:r>
            <a:endParaRPr lang="en-US" sz="1250" dirty="0"/>
          </a:p>
        </p:txBody>
      </p:sp>
      <p:pic>
        <p:nvPicPr>
          <p:cNvPr id="24" name="Image 4" descr="/home/claude/mdi/assets/qr_album_es.png">    </p:cNvPr>
          <p:cNvPicPr>
            <a:picLocks noChangeAspect="1"/>
          </p:cNvPicPr>
          <p:nvPr/>
        </p:nvPicPr>
        <p:blipFill>
          <a:blip r:embed="rId5"/>
          <a:stretch>
            <a:fillRect/>
          </a:stretch>
        </p:blipFill>
        <p:spPr>
          <a:xfrm>
            <a:off x="9189720" y="3611880"/>
            <a:ext cx="1783080" cy="1783080"/>
          </a:xfrm>
          <a:prstGeom prst="rect">
            <a:avLst/>
          </a:prstGeom>
        </p:spPr>
      </p:pic>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pic>
        <p:nvPicPr>
          <p:cNvPr id="3" name="Image 0" descr="/home/claude/mdi/assets/album_es.png">    </p:cNvPr>
          <p:cNvPicPr>
            <a:picLocks noChangeAspect="1"/>
          </p:cNvPicPr>
          <p:nvPr/>
        </p:nvPicPr>
        <p:blipFill>
          <a:blip r:embed="rId1"/>
          <a:stretch>
            <a:fillRect/>
          </a:stretch>
        </p:blipFill>
        <p:spPr>
          <a:xfrm>
            <a:off x="548640" y="914400"/>
            <a:ext cx="4023360" cy="4023360"/>
          </a:xfrm>
          <a:prstGeom prst="rect">
            <a:avLst/>
          </a:prstGeom>
          <a:effectLst>
            <a:outerShdw sx="100000" sy="100000" kx="0" ky="0" algn="bl" rotWithShape="0" blurRad="177800" dist="50800" dir="5400000">
              <a:srgbClr val="000000">
                <a:alpha val="45000"/>
              </a:srgbClr>
            </a:outerShdw>
          </a:effectLst>
        </p:spPr>
      </p:pic>
      <p:pic>
        <p:nvPicPr>
          <p:cNvPr id="4" name="Media 0">
            <a:hlinkClick r:id="" action="ppaction://media"/>
          </p:cNvPr>
          <p:cNvPicPr>
            <a:picLocks noChangeAspect="1"/>
          </p:cNvPicPr>
          <p:nvPr>
            <a:videoFile r:link="rId2"/>
            <p:extLst>
              <p:ext uri="{DAA4B4D4-6D71-4841-9C94-3DE7FCFB9230}">
                <p14:media xmlns:p14="http://schemas.microsoft.com/office/powerpoint/2010/main" r:embed="rId3"/>
              </p:ext>
            </p:extLst>
          </p:nvPr>
        </p:nvPicPr>
        <p:blipFill>
          <a:blip r:embed="rId4"/>
          <a:stretch>
            <a:fillRect/>
          </a:stretch>
        </p:blipFill>
        <p:spPr>
          <a:xfrm>
            <a:off x="548640" y="5138928"/>
            <a:ext cx="777240" cy="777240"/>
          </a:xfrm>
          <a:prstGeom prst="rect">
            <a:avLst/>
          </a:prstGeom>
        </p:spPr>
      </p:pic>
      <p:sp>
        <p:nvSpPr>
          <p:cNvPr id="5" name="Text 0"/>
          <p:cNvSpPr txBox="1"/>
          <p:nvPr/>
        </p:nvSpPr>
        <p:spPr>
          <a:xfrm>
            <a:off x="1463040" y="5230368"/>
            <a:ext cx="3108960" cy="594360"/>
          </a:xfrm>
          <a:prstGeom prst="rect">
            <a:avLst/>
          </a:prstGeom>
          <a:noFill/>
          <a:ln/>
        </p:spPr>
        <p:txBody>
          <a:bodyPr wrap="square" lIns="0" tIns="0" rIns="0" bIns="0" rtlCol="0" anchor="ctr"/>
          <a:lstStyle/>
          <a:p>
            <a:pPr indent="0" marL="0">
              <a:buNone/>
            </a:pPr>
            <a:r>
              <a:rPr lang="en-US" sz="1200" b="1" dirty="0">
                <a:solidFill>
                  <a:schemeClr val="accent3"/>
                </a:solidFill>
              </a:rPr>
              <a:t>Audio incrustado · 10 min · pulsa para reproducir</a:t>
            </a:r>
            <a:endParaRPr lang="en-US" sz="1200" dirty="0"/>
          </a:p>
        </p:txBody>
      </p:sp>
      <p:sp>
        <p:nvSpPr>
          <p:cNvPr id="6" name="Text 1"/>
          <p:cNvSpPr txBox="1"/>
          <p:nvPr/>
        </p:nvSpPr>
        <p:spPr>
          <a:xfrm>
            <a:off x="5074920" y="914400"/>
            <a:ext cx="6583680" cy="365760"/>
          </a:xfrm>
          <a:prstGeom prst="rect">
            <a:avLst/>
          </a:prstGeom>
          <a:noFill/>
          <a:ln/>
        </p:spPr>
        <p:txBody>
          <a:bodyPr wrap="square" lIns="0" tIns="0" rIns="0" bIns="0" rtlCol="0" anchor="t"/>
          <a:lstStyle/>
          <a:p>
            <a:pPr indent="0" marL="0">
              <a:buNone/>
            </a:pPr>
            <a:r>
              <a:rPr lang="en-US" sz="1200" b="1" spc="400" kern="0" dirty="0">
                <a:solidFill>
                  <a:schemeClr val="accent2"/>
                </a:solidFill>
              </a:rPr>
              <a:t>CIERRE DEL DÍA · DESPUÉS DE LAS INMERSIONES</a:t>
            </a:r>
            <a:endParaRPr lang="en-US" sz="1200" dirty="0"/>
          </a:p>
        </p:txBody>
      </p:sp>
      <p:sp>
        <p:nvSpPr>
          <p:cNvPr id="7" name="Text 2"/>
          <p:cNvSpPr txBox="1"/>
          <p:nvPr/>
        </p:nvSpPr>
        <p:spPr>
          <a:xfrm>
            <a:off x="5074920" y="1298448"/>
            <a:ext cx="6583680" cy="1005840"/>
          </a:xfrm>
          <a:prstGeom prst="rect">
            <a:avLst/>
          </a:prstGeom>
          <a:noFill/>
          <a:ln/>
        </p:spPr>
        <p:txBody>
          <a:bodyPr wrap="square" lIns="0" tIns="0" rIns="0" bIns="0" rtlCol="0" anchor="ctr"/>
          <a:lstStyle/>
          <a:p>
            <a:pPr indent="0" marL="0">
              <a:buNone/>
            </a:pPr>
            <a:r>
              <a:rPr lang="en-US" sz="3600" b="1" dirty="0">
                <a:solidFill>
                  <a:schemeClr val="bg1"/>
                </a:solidFill>
                <a:latin typeface="Cambria" pitchFamily="34" charset="0"/>
                <a:ea typeface="Cambria" pitchFamily="34" charset="-122"/>
                <a:cs typeface="Cambria" pitchFamily="34" charset="-120"/>
              </a:rPr>
              <a:t>«El océano interior»</a:t>
            </a:r>
            <a:endParaRPr lang="en-US" sz="3600" dirty="0"/>
          </a:p>
        </p:txBody>
      </p:sp>
      <p:sp>
        <p:nvSpPr>
          <p:cNvPr id="8" name="Text 3"/>
          <p:cNvSpPr txBox="1"/>
          <p:nvPr/>
        </p:nvSpPr>
        <p:spPr>
          <a:xfrm>
            <a:off x="5074920" y="2331720"/>
            <a:ext cx="6583680" cy="685800"/>
          </a:xfrm>
          <a:prstGeom prst="rect">
            <a:avLst/>
          </a:prstGeom>
          <a:noFill/>
          <a:ln/>
        </p:spPr>
        <p:txBody>
          <a:bodyPr wrap="square" lIns="0" tIns="0" rIns="0" bIns="0" rtlCol="0" anchor="t"/>
          <a:lstStyle/>
          <a:p>
            <a:pPr indent="0" marL="0">
              <a:buNone/>
            </a:pPr>
            <a:r>
              <a:rPr lang="en-US" sz="1350" i="1" dirty="0">
                <a:solidFill>
                  <a:schemeClr val="accent3"/>
                </a:solidFill>
              </a:rPr>
              <a:t>La meditación insignia: Paz Fundamental en siete movimientos, de la llegada al ascenso con gratitud.</a:t>
            </a:r>
            <a:endParaRPr lang="en-US" sz="1350" dirty="0"/>
          </a:p>
        </p:txBody>
      </p:sp>
      <p:sp>
        <p:nvSpPr>
          <p:cNvPr id="9" name="icon home"/>
          <p:cNvSpPr/>
          <p:nvPr/>
        </p:nvSpPr>
        <p:spPr>
          <a:xfrm>
            <a:off x="5074920" y="3127248"/>
            <a:ext cx="548640" cy="548640"/>
          </a:xfrm>
          <a:prstGeom prst="ellipse">
            <a:avLst/>
          </a:prstGeom>
          <a:solidFill>
            <a:schemeClr val="accent3"/>
          </a:solidFill>
          <a:ln w="12700">
            <a:solidFill>
              <a:schemeClr val="accent3"/>
            </a:solidFill>
            <a:prstDash val="solid"/>
          </a:ln>
        </p:spPr>
      </p:sp>
      <p:pic>
        <p:nvPicPr>
          <p:cNvPr id="10" name="Image 1" descr="/home/claude/mdi/assets/ic_home_ab.png">    </p:cNvPr>
          <p:cNvPicPr>
            <a:picLocks noChangeAspect="1"/>
          </p:cNvPicPr>
          <p:nvPr/>
        </p:nvPicPr>
        <p:blipFill>
          <a:blip r:embed="rId5"/>
          <a:stretch>
            <a:fillRect/>
          </a:stretch>
        </p:blipFill>
        <p:spPr>
          <a:xfrm>
            <a:off x="5206594" y="3258922"/>
            <a:ext cx="285293" cy="285293"/>
          </a:xfrm>
          <a:prstGeom prst="rect">
            <a:avLst/>
          </a:prstGeom>
        </p:spPr>
      </p:pic>
      <p:sp>
        <p:nvSpPr>
          <p:cNvPr id="11" name="Text 5"/>
          <p:cNvSpPr txBox="1"/>
          <p:nvPr/>
        </p:nvSpPr>
        <p:spPr>
          <a:xfrm>
            <a:off x="5806440" y="3099816"/>
            <a:ext cx="4572000" cy="329184"/>
          </a:xfrm>
          <a:prstGeom prst="rect">
            <a:avLst/>
          </a:prstGeom>
          <a:noFill/>
          <a:ln/>
        </p:spPr>
        <p:txBody>
          <a:bodyPr wrap="square" lIns="0" tIns="0" rIns="0" bIns="0" rtlCol="0" anchor="t"/>
          <a:lstStyle/>
          <a:p>
            <a:pPr indent="0" marL="0">
              <a:buNone/>
            </a:pPr>
            <a:r>
              <a:rPr lang="en-US" sz="1550" b="1" dirty="0">
                <a:solidFill>
                  <a:schemeClr val="bg1"/>
                </a:solidFill>
              </a:rPr>
              <a:t>En tierra, ya recuperados</a:t>
            </a:r>
            <a:endParaRPr lang="en-US" sz="1550" dirty="0"/>
          </a:p>
        </p:txBody>
      </p:sp>
      <p:sp>
        <p:nvSpPr>
          <p:cNvPr id="12" name="Text 6"/>
          <p:cNvSpPr txBox="1"/>
          <p:nvPr/>
        </p:nvSpPr>
        <p:spPr>
          <a:xfrm>
            <a:off x="5806440" y="3419856"/>
            <a:ext cx="4572000" cy="411480"/>
          </a:xfrm>
          <a:prstGeom prst="rect">
            <a:avLst/>
          </a:prstGeom>
          <a:noFill/>
          <a:ln/>
        </p:spPr>
        <p:txBody>
          <a:bodyPr wrap="square" lIns="0" tIns="0" rIns="0" bIns="0" rtlCol="0" anchor="t"/>
          <a:lstStyle/>
          <a:p>
            <a:pPr indent="0" marL="0">
              <a:buNone/>
            </a:pPr>
            <a:r>
              <a:rPr lang="en-US" sz="1250" dirty="0">
                <a:solidFill>
                  <a:schemeClr val="accent3"/>
                </a:solidFill>
              </a:rPr>
              <a:t>abrigo, hidratación, sentados</a:t>
            </a:r>
            <a:endParaRPr lang="en-US" sz="1250" dirty="0"/>
          </a:p>
        </p:txBody>
      </p:sp>
      <p:sp>
        <p:nvSpPr>
          <p:cNvPr id="13" name="icon waves"/>
          <p:cNvSpPr/>
          <p:nvPr/>
        </p:nvSpPr>
        <p:spPr>
          <a:xfrm>
            <a:off x="5074920" y="3904488"/>
            <a:ext cx="548640" cy="548640"/>
          </a:xfrm>
          <a:prstGeom prst="ellipse">
            <a:avLst/>
          </a:prstGeom>
          <a:solidFill>
            <a:schemeClr val="accent3"/>
          </a:solidFill>
          <a:ln w="12700">
            <a:solidFill>
              <a:schemeClr val="accent3"/>
            </a:solidFill>
            <a:prstDash val="solid"/>
          </a:ln>
        </p:spPr>
      </p:sp>
      <p:pic>
        <p:nvPicPr>
          <p:cNvPr id="14" name="Image 2" descr="/home/claude/mdi/assets/ic_waves_ab.png">    </p:cNvPr>
          <p:cNvPicPr>
            <a:picLocks noChangeAspect="1"/>
          </p:cNvPicPr>
          <p:nvPr/>
        </p:nvPicPr>
        <p:blipFill>
          <a:blip r:embed="rId6"/>
          <a:stretch>
            <a:fillRect/>
          </a:stretch>
        </p:blipFill>
        <p:spPr>
          <a:xfrm>
            <a:off x="5206594" y="4036162"/>
            <a:ext cx="285293" cy="285293"/>
          </a:xfrm>
          <a:prstGeom prst="rect">
            <a:avLst/>
          </a:prstGeom>
        </p:spPr>
      </p:pic>
      <p:sp>
        <p:nvSpPr>
          <p:cNvPr id="15" name="Text 8"/>
          <p:cNvSpPr txBox="1"/>
          <p:nvPr/>
        </p:nvSpPr>
        <p:spPr>
          <a:xfrm>
            <a:off x="5806440" y="3877056"/>
            <a:ext cx="4572000" cy="329184"/>
          </a:xfrm>
          <a:prstGeom prst="rect">
            <a:avLst/>
          </a:prstGeom>
          <a:noFill/>
          <a:ln/>
        </p:spPr>
        <p:txBody>
          <a:bodyPr wrap="square" lIns="0" tIns="0" rIns="0" bIns="0" rtlCol="0" anchor="t"/>
          <a:lstStyle/>
          <a:p>
            <a:pPr indent="0" marL="0">
              <a:buNone/>
            </a:pPr>
            <a:r>
              <a:rPr lang="en-US" sz="1550" b="1" dirty="0">
                <a:solidFill>
                  <a:schemeClr val="bg1"/>
                </a:solidFill>
              </a:rPr>
              <a:t>Ojos cerrados o entreabiertos</a:t>
            </a:r>
            <a:endParaRPr lang="en-US" sz="1550" dirty="0"/>
          </a:p>
        </p:txBody>
      </p:sp>
      <p:sp>
        <p:nvSpPr>
          <p:cNvPr id="16" name="Text 9"/>
          <p:cNvSpPr txBox="1"/>
          <p:nvPr/>
        </p:nvSpPr>
        <p:spPr>
          <a:xfrm>
            <a:off x="5806440" y="4197096"/>
            <a:ext cx="4572000" cy="411480"/>
          </a:xfrm>
          <a:prstGeom prst="rect">
            <a:avLst/>
          </a:prstGeom>
          <a:noFill/>
          <a:ln/>
        </p:spPr>
        <p:txBody>
          <a:bodyPr wrap="square" lIns="0" tIns="0" rIns="0" bIns="0" rtlCol="0" anchor="t"/>
          <a:lstStyle/>
          <a:p>
            <a:pPr indent="0" marL="0">
              <a:buNone/>
            </a:pPr>
            <a:r>
              <a:rPr lang="en-US" sz="1250" dirty="0">
                <a:solidFill>
                  <a:schemeClr val="accent3"/>
                </a:solidFill>
              </a:rPr>
              <a:t>solo aquí, nunca bajo el agua</a:t>
            </a:r>
            <a:endParaRPr lang="en-US" sz="1250" dirty="0"/>
          </a:p>
        </p:txBody>
      </p:sp>
      <p:sp>
        <p:nvSpPr>
          <p:cNvPr id="17" name="icon heart"/>
          <p:cNvSpPr/>
          <p:nvPr/>
        </p:nvSpPr>
        <p:spPr>
          <a:xfrm>
            <a:off x="5074920" y="4681728"/>
            <a:ext cx="548640" cy="548640"/>
          </a:xfrm>
          <a:prstGeom prst="ellipse">
            <a:avLst/>
          </a:prstGeom>
          <a:solidFill>
            <a:schemeClr val="accent3"/>
          </a:solidFill>
          <a:ln w="12700">
            <a:solidFill>
              <a:schemeClr val="accent3"/>
            </a:solidFill>
            <a:prstDash val="solid"/>
          </a:ln>
        </p:spPr>
      </p:sp>
      <p:pic>
        <p:nvPicPr>
          <p:cNvPr id="18" name="Image 3" descr="/home/claude/mdi/assets/ic_heart_ab.png">    </p:cNvPr>
          <p:cNvPicPr>
            <a:picLocks noChangeAspect="1"/>
          </p:cNvPicPr>
          <p:nvPr/>
        </p:nvPicPr>
        <p:blipFill>
          <a:blip r:embed="rId7"/>
          <a:stretch>
            <a:fillRect/>
          </a:stretch>
        </p:blipFill>
        <p:spPr>
          <a:xfrm>
            <a:off x="5206594" y="4813402"/>
            <a:ext cx="285293" cy="285293"/>
          </a:xfrm>
          <a:prstGeom prst="rect">
            <a:avLst/>
          </a:prstGeom>
        </p:spPr>
      </p:pic>
      <p:sp>
        <p:nvSpPr>
          <p:cNvPr id="19" name="Text 11"/>
          <p:cNvSpPr txBox="1"/>
          <p:nvPr/>
        </p:nvSpPr>
        <p:spPr>
          <a:xfrm>
            <a:off x="5806440" y="4654296"/>
            <a:ext cx="4572000" cy="329184"/>
          </a:xfrm>
          <a:prstGeom prst="rect">
            <a:avLst/>
          </a:prstGeom>
          <a:noFill/>
          <a:ln/>
        </p:spPr>
        <p:txBody>
          <a:bodyPr wrap="square" lIns="0" tIns="0" rIns="0" bIns="0" rtlCol="0" anchor="t"/>
          <a:lstStyle/>
          <a:p>
            <a:pPr indent="0" marL="0">
              <a:buNone/>
            </a:pPr>
            <a:r>
              <a:rPr lang="en-US" sz="1550" b="1" dirty="0">
                <a:solidFill>
                  <a:schemeClr val="bg1"/>
                </a:solidFill>
              </a:rPr>
              <a:t>Un minuto de silencio al final</a:t>
            </a:r>
            <a:endParaRPr lang="en-US" sz="1550" dirty="0"/>
          </a:p>
        </p:txBody>
      </p:sp>
      <p:sp>
        <p:nvSpPr>
          <p:cNvPr id="20" name="Text 12"/>
          <p:cNvSpPr txBox="1"/>
          <p:nvPr/>
        </p:nvSpPr>
        <p:spPr>
          <a:xfrm>
            <a:off x="5806440" y="4974336"/>
            <a:ext cx="4572000" cy="411480"/>
          </a:xfrm>
          <a:prstGeom prst="rect">
            <a:avLst/>
          </a:prstGeom>
          <a:noFill/>
          <a:ln/>
        </p:spPr>
        <p:txBody>
          <a:bodyPr wrap="square" lIns="0" tIns="0" rIns="0" bIns="0" rtlCol="0" anchor="t"/>
          <a:lstStyle/>
          <a:p>
            <a:pPr indent="0" marL="0">
              <a:buNone/>
            </a:pPr>
            <a:r>
              <a:rPr lang="en-US" sz="1250" dirty="0">
                <a:solidFill>
                  <a:schemeClr val="accent3"/>
                </a:solidFill>
              </a:rPr>
              <a:t>antes de hablar</a:t>
            </a:r>
            <a:endParaRPr lang="en-US" sz="1250" dirty="0"/>
          </a:p>
        </p:txBody>
      </p:sp>
      <p:pic>
        <p:nvPicPr>
          <p:cNvPr id="21" name="Image 4" descr="/home/claude/mdi/assets/qr_album_es.png">    </p:cNvPr>
          <p:cNvPicPr>
            <a:picLocks noChangeAspect="1"/>
          </p:cNvPicPr>
          <p:nvPr/>
        </p:nvPicPr>
        <p:blipFill>
          <a:blip r:embed="rId8"/>
          <a:stretch>
            <a:fillRect/>
          </a:stretch>
        </p:blipFill>
        <p:spPr>
          <a:xfrm>
            <a:off x="10607040" y="4892040"/>
            <a:ext cx="1033272" cy="1033272"/>
          </a:xfrm>
          <a:prstGeom prst="rect">
            <a:avLst/>
          </a:prstGeom>
        </p:spPr>
      </p:pic>
      <p:sp>
        <p:nvSpPr>
          <p:cNvPr id="22" name="Text 13"/>
          <p:cNvSpPr txBox="1"/>
          <p:nvPr/>
        </p:nvSpPr>
        <p:spPr>
          <a:xfrm>
            <a:off x="10378440" y="5943600"/>
            <a:ext cx="1463040" cy="228600"/>
          </a:xfrm>
          <a:prstGeom prst="rect">
            <a:avLst/>
          </a:prstGeom>
          <a:noFill/>
          <a:ln/>
        </p:spPr>
        <p:txBody>
          <a:bodyPr wrap="square" lIns="0" tIns="0" rIns="0" bIns="0" rtlCol="0" anchor="t"/>
          <a:lstStyle/>
          <a:p>
            <a:pPr algn="ctr" indent="0" marL="0">
              <a:buNone/>
            </a:pPr>
            <a:r>
              <a:rPr lang="en-US" sz="900" dirty="0">
                <a:solidFill>
                  <a:schemeClr val="accent3"/>
                </a:solidFill>
              </a:rPr>
              <a:t>Álbum en Spotify</a:t>
            </a:r>
            <a:endParaRPr lang="en-US" sz="900" dirty="0"/>
          </a:p>
        </p:txBody>
      </p:sp>
      <p:sp>
        <p:nvSpPr>
          <p:cNvPr id="23" name="Text 14"/>
          <p:cNvSpPr txBox="1"/>
          <p:nvPr/>
        </p:nvSpPr>
        <p:spPr>
          <a:xfrm>
            <a:off x="5074920" y="5486400"/>
            <a:ext cx="5303520" cy="548640"/>
          </a:xfrm>
          <a:prstGeom prst="rect">
            <a:avLst/>
          </a:prstGeom>
          <a:noFill/>
          <a:ln/>
        </p:spPr>
        <p:txBody>
          <a:bodyPr wrap="square" lIns="0" tIns="0" rIns="0" bIns="0" rtlCol="0" anchor="t"/>
          <a:lstStyle/>
          <a:p>
            <a:pPr indent="0" marL="0">
              <a:buNone/>
            </a:pPr>
            <a:r>
              <a:rPr lang="en-US" sz="1150" i="1" dirty="0">
                <a:solidFill>
                  <a:schemeClr val="accent3"/>
                </a:solidFill>
              </a:rPr>
              <a:t>Solo en tierra o en cubierta. Nunca durante una inmersión, nunca con retención de aire.</a:t>
            </a:r>
            <a:endParaRPr lang="en-US" sz="1150" dirty="0"/>
          </a:p>
        </p:txBody>
      </p:sp>
      <p:sp>
        <p:nvSpPr>
          <p:cNvPr id="24"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25</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pic>
        <p:nvPicPr>
          <p:cNvPr id="3" name="Image 0" descr="/home/claude/mdi/assets/logo3.png">    </p:cNvPr>
          <p:cNvPicPr>
            <a:picLocks noChangeAspect="1"/>
          </p:cNvPicPr>
          <p:nvPr/>
        </p:nvPicPr>
        <p:blipFill>
          <a:blip r:embed="rId1"/>
          <a:stretch>
            <a:fillRect/>
          </a:stretch>
        </p:blipFill>
        <p:spPr>
          <a:xfrm>
            <a:off x="5440680" y="640080"/>
            <a:ext cx="1298448" cy="2240280"/>
          </a:xfrm>
          <a:prstGeom prst="rect">
            <a:avLst/>
          </a:prstGeom>
        </p:spPr>
      </p:pic>
      <p:pic>
        <p:nvPicPr>
          <p:cNvPr id="4" name="Image 1" descr="/home/claude/mdi/assets/planeta_azul_white.png">    </p:cNvPr>
          <p:cNvPicPr>
            <a:picLocks noChangeAspect="1"/>
          </p:cNvPicPr>
          <p:nvPr/>
        </p:nvPicPr>
        <p:blipFill>
          <a:blip r:embed="rId2"/>
          <a:srcRect l="0" r="0" t="0" b="0"/>
          <a:stretch/>
        </p:blipFill>
        <p:spPr>
          <a:xfrm>
            <a:off x="9628632" y="457200"/>
            <a:ext cx="2011680" cy="502920"/>
          </a:xfrm>
          <a:prstGeom prst="rect">
            <a:avLst/>
          </a:prstGeom>
        </p:spPr>
      </p:pic>
      <p:sp>
        <p:nvSpPr>
          <p:cNvPr id="5" name="Text 0"/>
          <p:cNvSpPr txBox="1"/>
          <p:nvPr/>
        </p:nvSpPr>
        <p:spPr>
          <a:xfrm>
            <a:off x="548640" y="2971800"/>
            <a:ext cx="11091672" cy="1645920"/>
          </a:xfrm>
          <a:prstGeom prst="rect">
            <a:avLst/>
          </a:prstGeom>
          <a:noFill/>
          <a:ln/>
        </p:spPr>
        <p:txBody>
          <a:bodyPr wrap="square" lIns="0" tIns="0" rIns="0" bIns="0" rtlCol="0" anchor="ctr"/>
          <a:lstStyle/>
          <a:p>
            <a:pPr algn="ctr" indent="0" marL="0">
              <a:buNone/>
            </a:pPr>
            <a:r>
              <a:rPr lang="en-US" sz="4800" b="1" dirty="0">
                <a:solidFill>
                  <a:schemeClr val="bg1"/>
                </a:solidFill>
                <a:latin typeface="Cambria" pitchFamily="34" charset="0"/>
                <a:ea typeface="Cambria" pitchFamily="34" charset="-122"/>
                <a:cs typeface="Cambria" pitchFamily="34" charset="-120"/>
              </a:rPr>
              <a:t>La presencia</a:t>
            </a:r>
            <a:endParaRPr lang="en-US" sz="4800" dirty="0"/>
          </a:p>
          <a:p>
            <a:pPr algn="ctr" indent="0" marL="0">
              <a:buNone/>
            </a:pPr>
            <a:r>
              <a:rPr lang="en-US" sz="4800" b="1" dirty="0">
                <a:solidFill>
                  <a:schemeClr val="accent3"/>
                </a:solidFill>
                <a:latin typeface="Cambria" pitchFamily="34" charset="0"/>
                <a:ea typeface="Cambria" pitchFamily="34" charset="-122"/>
                <a:cs typeface="Cambria" pitchFamily="34" charset="-120"/>
              </a:rPr>
              <a:t>cala hondo.</a:t>
            </a:r>
            <a:endParaRPr lang="en-US" sz="4800" dirty="0"/>
          </a:p>
        </p:txBody>
      </p:sp>
      <p:sp>
        <p:nvSpPr>
          <p:cNvPr id="6" name="Text 1"/>
          <p:cNvSpPr txBox="1"/>
          <p:nvPr/>
        </p:nvSpPr>
        <p:spPr>
          <a:xfrm>
            <a:off x="548640" y="4709160"/>
            <a:ext cx="11091672" cy="457200"/>
          </a:xfrm>
          <a:prstGeom prst="rect">
            <a:avLst/>
          </a:prstGeom>
          <a:noFill/>
          <a:ln/>
        </p:spPr>
        <p:txBody>
          <a:bodyPr wrap="square" lIns="0" tIns="0" rIns="0" bIns="0" rtlCol="0" anchor="t"/>
          <a:lstStyle/>
          <a:p>
            <a:pPr algn="ctr" indent="0" marL="0">
              <a:buNone/>
            </a:pPr>
            <a:r>
              <a:rPr lang="en-US" sz="1800" i="1" dirty="0">
                <a:solidFill>
                  <a:schemeClr val="bg1"/>
                </a:solidFill>
                <a:latin typeface="Cambria" pitchFamily="34" charset="0"/>
                <a:ea typeface="Cambria" pitchFamily="34" charset="-122"/>
                <a:cs typeface="Cambria" pitchFamily="34" charset="-120"/>
              </a:rPr>
              <a:t>Mañana: Día 2 · Regulación. Lo opcional puede esperar.</a:t>
            </a:r>
            <a:endParaRPr lang="en-US" sz="1800" dirty="0"/>
          </a:p>
        </p:txBody>
      </p:sp>
      <p:sp>
        <p:nvSpPr>
          <p:cNvPr id="7" name="Text 2"/>
          <p:cNvSpPr txBox="1"/>
          <p:nvPr/>
        </p:nvSpPr>
        <p:spPr>
          <a:xfrm>
            <a:off x="548640" y="5623560"/>
            <a:ext cx="11091672" cy="365760"/>
          </a:xfrm>
          <a:prstGeom prst="rect">
            <a:avLst/>
          </a:prstGeom>
          <a:noFill/>
          <a:ln/>
        </p:spPr>
        <p:txBody>
          <a:bodyPr wrap="square" lIns="0" tIns="0" rIns="0" bIns="0" rtlCol="0" anchor="t"/>
          <a:lstStyle/>
          <a:p>
            <a:pPr algn="ctr" indent="0" marL="0">
              <a:buNone/>
            </a:pPr>
            <a:r>
              <a:rPr lang="en-US" sz="1200" dirty="0">
                <a:solidFill>
                  <a:schemeClr val="accent3"/>
                </a:solidFill>
              </a:rPr>
              <a:t>Luis Miguel Gallardo  ·  mindfuldivinginstitute.com  ·  hello@mindfuldiving.org  ·  @mindfuldivinginstitute</a:t>
            </a:r>
            <a:endParaRPr lang="en-US" sz="1200" dirty="0"/>
          </a:p>
        </p:txBody>
      </p:sp>
      <p:sp>
        <p:nvSpPr>
          <p:cNvPr id="8"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26</a:t>
            </a:fld>
            <a:endParaRPr lang="en-US"/>
          </a:p>
        </p:txBody>
      </p:sp>
    </p:spTree>
  </p:cSld>
  <p:clrMapOvr>
    <a:masterClrMapping/>
  </p:clrMapOvr>
</p:sld>
</file>

<file path=ppt/theme/theme1.xml><?xml version="1.0" encoding="utf-8"?>
<a:theme xmlns:a="http://schemas.openxmlformats.org/drawingml/2006/main" name="Mindful Diving Institute">
  <a:themeElements>
    <a:clrScheme name="Mindful Diving Institute">
      <a:dk1>
        <a:srgbClr val="06202E"/>
      </a:dk1>
      <a:lt1>
        <a:srgbClr val="F8F5EF"/>
      </a:lt1>
      <a:dk2>
        <a:srgbClr val="0E3A4A"/>
      </a:dk2>
      <a:lt2>
        <a:srgbClr val="8FCFC4"/>
      </a:lt2>
      <a:accent1>
        <a:srgbClr val="0F6472"/>
      </a:accent1>
      <a:accent2>
        <a:srgbClr val="E7674A"/>
      </a:accent2>
      <a:accent3>
        <a:srgbClr val="8FCFC4"/>
      </a:accent3>
      <a:accent4>
        <a:srgbClr val="5A6B70"/>
      </a:accent4>
      <a:accent5>
        <a:srgbClr val="F2B544"/>
      </a:accent5>
      <a:accent6>
        <a:srgbClr val="2E9E6B"/>
      </a:accent6>
      <a:hlink>
        <a:srgbClr val="0F6472"/>
      </a:hlink>
      <a:folHlink>
        <a:srgbClr val="5A6B70"/>
      </a:folHlink>
    </a:clrScheme>
    <a:fontScheme name="Mindful Diving Institute">
      <a:majorFont>
        <a:latin typeface="Cambria"/>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26</Slides>
  <Notes>26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26</vt:i4>
      </vt:variant>
    </vt:vector>
  </HeadingPairs>
  <TitlesOfParts>
    <vt:vector size="29"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vector>
  </TitlesOfParts>
  <Company>Mindful Diving Institute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Día 1 · Presencia — Diving into Presence, Cabo de Palos</dc:title>
  <dc:subject>PptxGenJS Presentation</dc:subject>
  <dc:creator>Luis Miguel Gallardo</dc:creator>
  <cp:lastModifiedBy>Luis Miguel Gallardo</cp:lastModifiedBy>
  <cp:revision>1</cp:revision>
  <dcterms:created xsi:type="dcterms:W3CDTF">2026-11-05T21:25:39Z</dcterms:created>
  <dcterms:modified xsi:type="dcterms:W3CDTF">2026-11-05T21:25:39Z</dcterms:modified>
</cp:coreProperties>
</file>