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mp3" ContentType="audio/mp3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notesMasterIdLst>
    <p:notesMasterId r:id="rId25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legar" id="{caa38a2a-4734-b7db-64ce-ca875c215e78}">
          <p14:sldIdLst>
            <p14:sldId id="256"/>
            <p14:sldId id="257"/>
            <p14:sldId id="258"/>
            <p14:sldId id="259"/>
            <p14:sldId id="260"/>
          </p14:sldIdLst>
        </p14:section>
        <p14:section name="Seguridad psicológica" id="{9bb7a433-091d-fbd3-a656-d0b56ece6081}">
          <p14:sldIdLst>
            <p14:sldId id="261"/>
            <p14:sldId id="262"/>
            <p14:sldId id="263"/>
            <p14:sldId id="264"/>
            <p14:sldId id="265"/>
            <p14:sldId id="266"/>
          </p14:sldIdLst>
        </p14:section>
        <p14:section name="Puerta a MD-3" id="{033f26fc-151b-0b93-9840-1969598bef72}">
          <p14:sldIdLst>
            <p14:sldId id="267"/>
            <p14:sldId id="268"/>
            <p14:sldId id="269"/>
            <p14:sldId id="270"/>
            <p14:sldId id="271"/>
          </p14:sldIdLst>
        </p14:section>
        <p14:section name="Al agua" id="{e058d1f3-e57d-8d7d-f8e1-a9c074a32210}">
          <p14:sldIdLst>
            <p14:sldId id="272"/>
            <p14:sldId id="273"/>
          </p14:sldIdLst>
        </p14:section>
        <p14:section name="Certificación" id="{f6ecac2a-b368-093c-1099-d569048c706c}">
          <p14:sldIdLst>
            <p14:sldId id="274"/>
            <p14:sldId id="275"/>
          </p14:sldIdLst>
        </p14:section>
        <p14:section name="Cierre" id="{22bab395-8a21-bda2-34f0-ccbe9235f1c3}">
          <p14:sldIdLst>
            <p14:sldId id="276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Último día: MD-2 sesiones 3 y 4, y abrimos MD-3 en el aula. Al final del día, revisión individual de certificación.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0–10'. Pedir un voluntario. Si nadie quiere, lo guía el facilitador; nadie está obligado a guiar. Después, ronda de colores.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Recordar el mapa. Hoy: sesiones 3 y 4 de MD-2.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10–25'. En la sesión 4, el instructor puntúa cada dominio de MD-2 de 1 a 4 con evidencia observable, y cada participante redacta su entrada de portafolio. En el registro de cada inmersión anotamos A/C/S/N: no es una nota, es de dónde viene la evidencia.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25–32'. Objetivos de la sesión 3 de MD-2: circuito cerrado, seguridad psicológica, autoridad de parada, análisis con hechos. Sobre la Palabra Ámbar: no inventamos gestos de colores bajo el agua; se usa la señal de la agencia («algo no va bien») acordada antes.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32–42'. Puesta en común breve. Respuestas: 1) confirmar y terminar juntos según el plan; 2) se atiende igual, se agradece, el debrief se hace sin culpa; 3) se omite el minuto: lo opcional es opcional; se registra como decisión válida.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42–45'.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45–60'. En la sesión 4 de MD-2 se verifica el canon «guiado para otro buceador, con el profesional sosteniendo el marco». Ensayo en parejas: una persona guía las seis piezas a la otra en tierra (5 min) y se cambia. El profesional mantiene el control operativo siempre.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60–64'. Teach-back: pedir a otra persona que explique una parte del plan con sus palabras y corregir lo necesario. Es el objetivo de la inmersión de liderazgo 1 de MD-3.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64–68'. Visión del nivel siguiente. Requiere MD-2 certificado y sus propios requisitos. Las cuatro inmersiones se hacen en otra salida, con observación de la persona autorizada. Para ser MDI PRO: ser profesional de agencia (Divemaster o superior) y tener MD-3.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68–75'. Usar el plan real de las inmersiones 5 y 6 como material del briefing. Esto es ensayo en tierra: no se registra como sesión de MD-3.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75–80'. Reproducir (5:30).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80–87'. MD-2 Sesión 3 — Seguridad de equipo y autoridad de parada. Objetivos oficiales literales: (1) Comunicación en circuito cerrado en un escenario de equipo realista. (2) Seguridad psicológica sostenida: cualquier buceador puede hablar sin coste. (3) Autoridad de parada ejercida o reconocida y estabilizada antes de preguntar. (4) Sesión de análisis abierta con hechos y cerrada con una acción asumida. Solo ensayo benigno previamente acordado, en tramo estable autorizado. Una señal real siempre se atiende y no se cancela por ser «un ejercicio». Sin emergencias simuladas sorpresa.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87–95'. MD-2 Sesión 4 — Arco completo con complejidad normal. Objetivos oficiales literales: (1) Arco completo de MD-2 integrado con complejidad normal. (2) Conducta de custodia elegida en el Módulo 9 llevada a la inmersión. (3) Rúbrica del instructor puntuada 1–4 por dominio con evidencia observable. (4) Entrada de portafolio redactada para esta sesión. Canon: ARRIVE, colores, acuerdo, cinco canales, minuto de quietud y FFLN guiados para otro buceador, con el profesional sosteniendo el marco.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95–103'. Tras las inmersiones, revisión individual. Quien lo cumpla todo: Advanced Mindful Diver™. Quien tenga algo pendiente (una sesión, la teoría, una puerta): sale con un plan concreto y fechado. Nunca prometer certificación por asistencia.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103–110'. Ruta clara y sin presión comercial.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110–120'. Leer despacio. Invitar a quien quiera a leerlo en voz alta. Nadie está obligado.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Ceremonia final en el centro. Primero la pista, después las credenciales (solo a quien cumpla todo) y los planes de continuidad.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Cierre del encuentro.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3 · Liderazgo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1.png"/><Relationship Id="rId4" Type="http://schemas.openxmlformats.org/officeDocument/2006/relationships/slideLayout" Target="../slideLayouts/slideLayout14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image" Target="../media/image-3-6.png"/><Relationship Id="rId7" Type="http://schemas.openxmlformats.org/officeDocument/2006/relationships/image" Target="../media/image-3-7.png"/><Relationship Id="rId8" Type="http://schemas.openxmlformats.org/officeDocument/2006/relationships/image" Target="../media/image-3-8.png"/><Relationship Id="rId9" Type="http://schemas.openxmlformats.org/officeDocument/2006/relationships/slideLayout" Target="../slideLayouts/slideLayout4.xml"/><Relationship Id="rId10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image" Target="../media/image-11-4.png"/><Relationship Id="rId5" Type="http://schemas.openxmlformats.org/officeDocument/2006/relationships/image" Target="../media/image-11-5.png"/><Relationship Id="rId6" Type="http://schemas.openxmlformats.org/officeDocument/2006/relationships/image" Target="../media/image-11-6.png"/><Relationship Id="rId7" Type="http://schemas.openxmlformats.org/officeDocument/2006/relationships/slideLayout" Target="../slideLayouts/slideLayout4.xml"/><Relationship Id="rId8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audio" Target="../media/media-16-2.mp3"/><Relationship Id="rId3" Type="http://schemas.microsoft.com/office/2007/relationships/media" Target="../media/media-16-2.mp3"/><Relationship Id="rId4" Type="http://schemas.openxmlformats.org/officeDocument/2006/relationships/image" Target="../media/image-16-4.png"/><Relationship Id="rId5" Type="http://schemas.openxmlformats.org/officeDocument/2006/relationships/image" Target="../media/image-16-5.png"/><Relationship Id="rId6" Type="http://schemas.openxmlformats.org/officeDocument/2006/relationships/image" Target="../media/image-16-6.png"/><Relationship Id="rId7" Type="http://schemas.openxmlformats.org/officeDocument/2006/relationships/image" Target="../media/image-16-7.png"/><Relationship Id="rId8" Type="http://schemas.openxmlformats.org/officeDocument/2006/relationships/image" Target="../media/image-16-8.pn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image" Target="../media/image-17-1.png"/><Relationship Id="rId3" Type="http://schemas.openxmlformats.org/officeDocument/2006/relationships/image" Target="../media/image-17-1.png"/><Relationship Id="rId4" Type="http://schemas.openxmlformats.org/officeDocument/2006/relationships/image" Target="../media/image-17-1.png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image" Target="../media/image-18-1.png"/><Relationship Id="rId3" Type="http://schemas.openxmlformats.org/officeDocument/2006/relationships/image" Target="../media/image-18-1.png"/><Relationship Id="rId4" Type="http://schemas.openxmlformats.org/officeDocument/2006/relationships/image" Target="../media/image-18-1.png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png"/><Relationship Id="rId3" Type="http://schemas.openxmlformats.org/officeDocument/2006/relationships/image" Target="../media/image-19-3.png"/><Relationship Id="rId4" Type="http://schemas.openxmlformats.org/officeDocument/2006/relationships/image" Target="../media/image-19-4.png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image" Target="../media/image-20-2.png"/><Relationship Id="rId3" Type="http://schemas.openxmlformats.org/officeDocument/2006/relationships/image" Target="../media/image-20-3.png"/><Relationship Id="rId4" Type="http://schemas.openxmlformats.org/officeDocument/2006/relationships/image" Target="../media/image-20-4.png"/><Relationship Id="rId5" Type="http://schemas.openxmlformats.org/officeDocument/2006/relationships/image" Target="../media/image-20-5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png"/><Relationship Id="rId2" Type="http://schemas.openxmlformats.org/officeDocument/2006/relationships/audio" Target="../media/media-22-2.mp3"/><Relationship Id="rId3" Type="http://schemas.microsoft.com/office/2007/relationships/media" Target="../media/media-22-2.mp3"/><Relationship Id="rId4" Type="http://schemas.openxmlformats.org/officeDocument/2006/relationships/image" Target="../media/image-22-4.png"/><Relationship Id="rId5" Type="http://schemas.openxmlformats.org/officeDocument/2006/relationships/image" Target="../media/image-22-5.png"/><Relationship Id="rId6" Type="http://schemas.openxmlformats.org/officeDocument/2006/relationships/image" Target="../media/image-22-6.png"/><Relationship Id="rId7" Type="http://schemas.openxmlformats.org/officeDocument/2006/relationships/image" Target="../media/image-22-7.png"/><Relationship Id="rId8" Type="http://schemas.openxmlformats.org/officeDocument/2006/relationships/image" Target="../media/image-22-8.pn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png"/><Relationship Id="rId2" Type="http://schemas.openxmlformats.org/officeDocument/2006/relationships/image" Target="../media/image-23-2.png"/><Relationship Id="rId3" Type="http://schemas.openxmlformats.org/officeDocument/2006/relationships/slideLayout" Target="../slideLayouts/slideLayout9.xml"/><Relationship Id="rId4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planeta_azul_white.png">    </p:cNvPr>
          <p:cNvPicPr>
            <a:picLocks noChangeAspect="1"/>
          </p:cNvPicPr>
          <p:nvPr/>
        </p:nvPicPr>
        <p:blipFill>
          <a:blip r:embed="rId2"/>
          <a:srcRect l="0" r="0" t="0" b="0"/>
          <a:stretch/>
        </p:blipFill>
        <p:spPr>
          <a:xfrm>
            <a:off x="9628632" y="411480"/>
            <a:ext cx="2011680" cy="502920"/>
          </a:xfrm>
          <a:prstGeom prst="rect">
            <a:avLst/>
          </a:prstGeom>
        </p:spPr>
      </p:pic>
      <p:pic>
        <p:nvPicPr>
          <p:cNvPr id="4" name="Image 2" descr="/home/claude/mdi/assets/logo3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3"/>
                </a:solidFill>
              </a:rPr>
              <a:t>MINDFUL DIVING INSTITUTE  ·  DIVING INTO PRESENCE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chemeClr val="accent3"/>
                </a:solidFill>
              </a:rPr>
              <a:t>CABO DE PALOS  ·  3 DÍAS  ·  6 H DE AULA  ·  6 INMERSIONES</a:t>
            </a:r>
            <a:endParaRPr lang="en-US" sz="1000" dirty="0"/>
          </a:p>
        </p:txBody>
      </p:sp>
      <p:sp>
        <p:nvSpPr>
          <p:cNvPr id="7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spc="500" kern="0" dirty="0">
                <a:solidFill>
                  <a:schemeClr val="accent2"/>
                </a:solidFill>
              </a:rPr>
              <a:t>DÍA 3  ·  LIDERAZGO</a:t>
            </a:r>
            <a:endParaRPr lang="en-US" sz="1600" dirty="0"/>
          </a:p>
        </p:txBody>
      </p:sp>
      <p:sp>
        <p:nvSpPr>
          <p:cNvPr id="8" name="Text 3"/>
          <p:cNvSpPr txBox="1"/>
          <p:nvPr/>
        </p:nvSpPr>
        <p:spPr>
          <a:xfrm>
            <a:off x="548640" y="2194560"/>
            <a:ext cx="786384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5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 señal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en-US" sz="5200" b="1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cambia el plan</a:t>
            </a:r>
            <a:endParaRPr lang="en-US" sz="5200" dirty="0"/>
          </a:p>
        </p:txBody>
      </p:sp>
      <p:sp>
        <p:nvSpPr>
          <p:cNvPr id="9" name="chip"/>
          <p:cNvSpPr txBox="1"/>
          <p:nvPr/>
        </p:nvSpPr>
        <p:spPr>
          <a:xfrm>
            <a:off x="548640" y="4983480"/>
            <a:ext cx="7077456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MD-2 ADVANCED MINDFUL DIVER™  ·  INMERSIONES 5 Y 6  ·  PUERTA A MD-3</a:t>
            </a:r>
            <a:endParaRPr lang="en-US" sz="1100" dirty="0"/>
          </a:p>
        </p:txBody>
      </p:sp>
      <p:sp>
        <p:nvSpPr>
          <p:cNvPr id="10" name="Text 5"/>
          <p:cNvSpPr txBox="1"/>
          <p:nvPr/>
        </p:nvSpPr>
        <p:spPr>
          <a:xfrm>
            <a:off x="548640" y="5532120"/>
            <a:ext cx="7863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Luis Miguel Gallardo · Mindful Diving Institute · Planeta Azul, Cabo de Palos · Aula 2 h + 2 inmersiones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Hoy guía ARRIVE alguien del grupo</a:t>
            </a:r>
            <a:endParaRPr lang="en-US" sz="3200" dirty="0"/>
          </a:p>
        </p:txBody>
      </p:sp>
      <p:pic>
        <p:nvPicPr>
          <p:cNvPr id="4" name="Image 0" descr="/home/claude/mdi/assets/mark_fain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63840" y="1188720"/>
            <a:ext cx="4754880" cy="475488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548640" y="1325880"/>
            <a:ext cx="6035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i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Primer ensayo de guiar: una persona voluntaria lleva ARRIVE para todos. El resto lo recibe.</a:t>
            </a:r>
            <a:endParaRPr lang="en-US" sz="1700" dirty="0"/>
          </a:p>
        </p:txBody>
      </p:sp>
      <p:sp>
        <p:nvSpPr>
          <p:cNvPr id="6" name="dot"/>
          <p:cNvSpPr/>
          <p:nvPr/>
        </p:nvSpPr>
        <p:spPr>
          <a:xfrm>
            <a:off x="548640" y="2377440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3"/>
          <p:cNvSpPr txBox="1"/>
          <p:nvPr/>
        </p:nvSpPr>
        <p:spPr>
          <a:xfrm>
            <a:off x="548640" y="2377440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900" dirty="0"/>
          </a:p>
        </p:txBody>
      </p:sp>
      <p:sp>
        <p:nvSpPr>
          <p:cNvPr id="8" name="Text 4"/>
          <p:cNvSpPr txBox="1"/>
          <p:nvPr/>
        </p:nvSpPr>
        <p:spPr>
          <a:xfrm>
            <a:off x="1243584" y="2340864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Acepta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tu estado, sin arreglarlo ni compartirlo</a:t>
            </a:r>
            <a:endParaRPr lang="en-US" sz="1600" dirty="0"/>
          </a:p>
        </p:txBody>
      </p:sp>
      <p:sp>
        <p:nvSpPr>
          <p:cNvPr id="9" name="dot"/>
          <p:cNvSpPr/>
          <p:nvPr/>
        </p:nvSpPr>
        <p:spPr>
          <a:xfrm>
            <a:off x="548640" y="2980944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6"/>
          <p:cNvSpPr txBox="1"/>
          <p:nvPr/>
        </p:nvSpPr>
        <p:spPr>
          <a:xfrm>
            <a:off x="548640" y="2980944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</a:t>
            </a:r>
            <a:endParaRPr lang="en-US" sz="1900" dirty="0"/>
          </a:p>
        </p:txBody>
      </p:sp>
      <p:sp>
        <p:nvSpPr>
          <p:cNvPr id="11" name="Text 7"/>
          <p:cNvSpPr txBox="1"/>
          <p:nvPr/>
        </p:nvSpPr>
        <p:spPr>
          <a:xfrm>
            <a:off x="1243584" y="2944368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Relaja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mandíbula · hombros · manos</a:t>
            </a:r>
            <a:endParaRPr lang="en-US" sz="1600" dirty="0"/>
          </a:p>
        </p:txBody>
      </p:sp>
      <p:sp>
        <p:nvSpPr>
          <p:cNvPr id="12" name="dot"/>
          <p:cNvSpPr/>
          <p:nvPr/>
        </p:nvSpPr>
        <p:spPr>
          <a:xfrm>
            <a:off x="548640" y="3584448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3" name="Text 9"/>
          <p:cNvSpPr txBox="1"/>
          <p:nvPr/>
        </p:nvSpPr>
        <p:spPr>
          <a:xfrm>
            <a:off x="548640" y="358444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</a:t>
            </a:r>
            <a:endParaRPr lang="en-US" sz="1900" dirty="0"/>
          </a:p>
        </p:txBody>
      </p:sp>
      <p:sp>
        <p:nvSpPr>
          <p:cNvPr id="14" name="Text 10"/>
          <p:cNvSpPr txBox="1"/>
          <p:nvPr/>
        </p:nvSpPr>
        <p:spPr>
          <a:xfrm>
            <a:off x="1243584" y="3547872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Revisa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agua, viento, entrada, salida y equipo</a:t>
            </a:r>
            <a:endParaRPr lang="en-US" sz="1600" dirty="0"/>
          </a:p>
        </p:txBody>
      </p:sp>
      <p:sp>
        <p:nvSpPr>
          <p:cNvPr id="15" name="dot"/>
          <p:cNvSpPr/>
          <p:nvPr/>
        </p:nvSpPr>
        <p:spPr>
          <a:xfrm>
            <a:off x="548640" y="4187952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6" name="Text 12"/>
          <p:cNvSpPr txBox="1"/>
          <p:nvPr/>
        </p:nvSpPr>
        <p:spPr>
          <a:xfrm>
            <a:off x="548640" y="4187952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</a:t>
            </a:r>
            <a:endParaRPr lang="en-US" sz="1900" dirty="0"/>
          </a:p>
        </p:txBody>
      </p:sp>
      <p:sp>
        <p:nvSpPr>
          <p:cNvPr id="17" name="Text 13"/>
          <p:cNvSpPr txBox="1"/>
          <p:nvPr/>
        </p:nvSpPr>
        <p:spPr>
          <a:xfrm>
            <a:off x="1243584" y="4151376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Intención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una conducta observable para hoy</a:t>
            </a:r>
            <a:endParaRPr lang="en-US" sz="1600" dirty="0"/>
          </a:p>
        </p:txBody>
      </p:sp>
      <p:sp>
        <p:nvSpPr>
          <p:cNvPr id="18" name="dot"/>
          <p:cNvSpPr/>
          <p:nvPr/>
        </p:nvSpPr>
        <p:spPr>
          <a:xfrm>
            <a:off x="548640" y="4791456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9" name="Text 15"/>
          <p:cNvSpPr txBox="1"/>
          <p:nvPr/>
        </p:nvSpPr>
        <p:spPr>
          <a:xfrm>
            <a:off x="548640" y="4791456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</a:t>
            </a:r>
            <a:endParaRPr lang="en-US" sz="1900" dirty="0"/>
          </a:p>
        </p:txBody>
      </p:sp>
      <p:sp>
        <p:nvSpPr>
          <p:cNvPr id="20" name="Text 16"/>
          <p:cNvSpPr txBox="1"/>
          <p:nvPr/>
        </p:nvSpPr>
        <p:spPr>
          <a:xfrm>
            <a:off x="1243584" y="4754880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Verifica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plan, señales y retorno con tu pareja</a:t>
            </a:r>
            <a:endParaRPr lang="en-US" sz="1600" dirty="0"/>
          </a:p>
        </p:txBody>
      </p:sp>
      <p:sp>
        <p:nvSpPr>
          <p:cNvPr id="21" name="dot"/>
          <p:cNvSpPr/>
          <p:nvPr/>
        </p:nvSpPr>
        <p:spPr>
          <a:xfrm>
            <a:off x="548640" y="5394960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2" name="Text 18"/>
          <p:cNvSpPr txBox="1"/>
          <p:nvPr/>
        </p:nvSpPr>
        <p:spPr>
          <a:xfrm>
            <a:off x="548640" y="5394960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</a:t>
            </a:r>
            <a:endParaRPr lang="en-US" sz="1900" dirty="0"/>
          </a:p>
        </p:txBody>
      </p:sp>
      <p:sp>
        <p:nvSpPr>
          <p:cNvPr id="23" name="Text 19"/>
          <p:cNvSpPr txBox="1"/>
          <p:nvPr/>
        </p:nvSpPr>
        <p:spPr>
          <a:xfrm>
            <a:off x="1243584" y="5358384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Entra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con el plan, no por delante; aplazar también vale</a:t>
            </a:r>
            <a:endParaRPr lang="en-US" sz="1600" dirty="0"/>
          </a:p>
        </p:txBody>
      </p:sp>
      <p:sp>
        <p:nvSpPr>
          <p:cNvPr id="24" name="card"/>
          <p:cNvSpPr/>
          <p:nvPr/>
        </p:nvSpPr>
        <p:spPr>
          <a:xfrm>
            <a:off x="6949440" y="1463040"/>
            <a:ext cx="4663440" cy="4480560"/>
          </a:xfrm>
          <a:prstGeom prst="roundRect">
            <a:avLst>
              <a:gd name="adj" fmla="val 3265"/>
            </a:avLst>
          </a:prstGeom>
          <a:solidFill>
            <a:schemeClr val="tx2">
              <a:alpha val="7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5" name="Text 21"/>
          <p:cNvSpPr txBox="1"/>
          <p:nvPr/>
        </p:nvSpPr>
        <p:spPr>
          <a:xfrm>
            <a:off x="7269480" y="1783080"/>
            <a:ext cx="406908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Guiar es ofrecer, no imponer.</a:t>
            </a:r>
            <a:endParaRPr lang="en-US" sz="2500" dirty="0"/>
          </a:p>
        </p:txBody>
      </p:sp>
      <p:sp>
        <p:nvSpPr>
          <p:cNvPr id="26" name="Text 22"/>
          <p:cNvSpPr txBox="1"/>
          <p:nvPr/>
        </p:nvSpPr>
        <p:spPr>
          <a:xfrm>
            <a:off x="7269480" y="2743200"/>
            <a:ext cx="40690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Anúncialo como opcional, di cada palabra con calma, deja silencio y no preguntes cómo ha ido: solo cierra con «gracias».</a:t>
            </a:r>
            <a:endParaRPr lang="en-US" sz="1400" dirty="0"/>
          </a:p>
        </p:txBody>
      </p:sp>
      <p:sp>
        <p:nvSpPr>
          <p:cNvPr id="27" name="Text 23"/>
          <p:cNvSpPr txBox="1"/>
          <p:nvPr/>
        </p:nvSpPr>
        <p:spPr>
          <a:xfrm>
            <a:off x="7269480" y="5166360"/>
            <a:ext cx="4069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En la inmersión 6 guiarás el arco completo para tu pareja.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Hoy, en 120 minutos</a:t>
            </a:r>
            <a:endParaRPr lang="en-US" sz="3200" dirty="0"/>
          </a:p>
        </p:txBody>
      </p:sp>
      <p:sp>
        <p:nvSpPr>
          <p:cNvPr id="3" name="agenda Llegar"/>
          <p:cNvSpPr/>
          <p:nvPr/>
        </p:nvSpPr>
        <p:spPr>
          <a:xfrm>
            <a:off x="548640" y="1417320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" name="icon clock"/>
          <p:cNvSpPr/>
          <p:nvPr/>
        </p:nvSpPr>
        <p:spPr>
          <a:xfrm>
            <a:off x="694944" y="1554480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clock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7839" y="1677375"/>
            <a:ext cx="266273" cy="266273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335024" y="152704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0–10'</a:t>
            </a:r>
            <a:endParaRPr lang="en-US" sz="1100" dirty="0"/>
          </a:p>
        </p:txBody>
      </p:sp>
      <p:sp>
        <p:nvSpPr>
          <p:cNvPr id="7" name="Text 4"/>
          <p:cNvSpPr txBox="1"/>
          <p:nvPr/>
        </p:nvSpPr>
        <p:spPr>
          <a:xfrm>
            <a:off x="2286000" y="1490472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Llegar</a:t>
            </a:r>
            <a:endParaRPr lang="en-US" sz="1500" dirty="0"/>
          </a:p>
        </p:txBody>
      </p:sp>
      <p:sp>
        <p:nvSpPr>
          <p:cNvPr id="8" name="Text 5"/>
          <p:cNvSpPr txBox="1"/>
          <p:nvPr/>
        </p:nvSpPr>
        <p:spPr>
          <a:xfrm>
            <a:off x="2286000" y="1819656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ARRIVE guiado por el grupo + colores</a:t>
            </a:r>
            <a:endParaRPr lang="en-US" sz="1150" dirty="0"/>
          </a:p>
        </p:txBody>
      </p:sp>
      <p:sp>
        <p:nvSpPr>
          <p:cNvPr id="9" name="agenda La rúbrica de MD-2"/>
          <p:cNvSpPr/>
          <p:nvPr/>
        </p:nvSpPr>
        <p:spPr>
          <a:xfrm>
            <a:off x="548640" y="2295144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icon pen"/>
          <p:cNvSpPr/>
          <p:nvPr/>
        </p:nvSpPr>
        <p:spPr>
          <a:xfrm>
            <a:off x="694944" y="2432304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1" name="Image 1" descr="/home/claude/mdi/assets/ic_pen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839" y="2555199"/>
            <a:ext cx="266273" cy="266273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1335024" y="240487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10–25'</a:t>
            </a:r>
            <a:endParaRPr lang="en-US" sz="1100" dirty="0"/>
          </a:p>
        </p:txBody>
      </p:sp>
      <p:sp>
        <p:nvSpPr>
          <p:cNvPr id="13" name="Text 9"/>
          <p:cNvSpPr txBox="1"/>
          <p:nvPr/>
        </p:nvSpPr>
        <p:spPr>
          <a:xfrm>
            <a:off x="2286000" y="2368296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La rúbrica de MD-2</a:t>
            </a:r>
            <a:endParaRPr lang="en-US" sz="1500" dirty="0"/>
          </a:p>
        </p:txBody>
      </p:sp>
      <p:sp>
        <p:nvSpPr>
          <p:cNvPr id="14" name="Text 10"/>
          <p:cNvSpPr txBox="1"/>
          <p:nvPr/>
        </p:nvSpPr>
        <p:spPr>
          <a:xfrm>
            <a:off x="2286000" y="2697480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Lo observado, no lo supuesto</a:t>
            </a:r>
            <a:endParaRPr lang="en-US" sz="1150" dirty="0"/>
          </a:p>
        </p:txBody>
      </p:sp>
      <p:sp>
        <p:nvSpPr>
          <p:cNvPr id="15" name="agenda Autoridad de parada"/>
          <p:cNvSpPr/>
          <p:nvPr/>
        </p:nvSpPr>
        <p:spPr>
          <a:xfrm>
            <a:off x="548640" y="3172968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6" name="icon hand"/>
          <p:cNvSpPr/>
          <p:nvPr/>
        </p:nvSpPr>
        <p:spPr>
          <a:xfrm>
            <a:off x="694944" y="3310128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2" descr="/home/claude/mdi/assets/ic_hand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839" y="3433023"/>
            <a:ext cx="266273" cy="266273"/>
          </a:xfrm>
          <a:prstGeom prst="rect">
            <a:avLst/>
          </a:prstGeom>
        </p:spPr>
      </p:pic>
      <p:sp>
        <p:nvSpPr>
          <p:cNvPr id="18" name="Text 13"/>
          <p:cNvSpPr txBox="1"/>
          <p:nvPr/>
        </p:nvSpPr>
        <p:spPr>
          <a:xfrm>
            <a:off x="1335024" y="328269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25–45'</a:t>
            </a:r>
            <a:endParaRPr lang="en-US" sz="1100" dirty="0"/>
          </a:p>
        </p:txBody>
      </p:sp>
      <p:sp>
        <p:nvSpPr>
          <p:cNvPr id="19" name="Text 14"/>
          <p:cNvSpPr txBox="1"/>
          <p:nvPr/>
        </p:nvSpPr>
        <p:spPr>
          <a:xfrm>
            <a:off x="2286000" y="3246120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Autoridad de parada</a:t>
            </a:r>
            <a:endParaRPr lang="en-US" sz="1500" dirty="0"/>
          </a:p>
        </p:txBody>
      </p:sp>
      <p:sp>
        <p:nvSpPr>
          <p:cNvPr id="20" name="Text 15"/>
          <p:cNvSpPr txBox="1"/>
          <p:nvPr/>
        </p:nvSpPr>
        <p:spPr>
          <a:xfrm>
            <a:off x="2286000" y="3575304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Seguridad psicológica · escenarios</a:t>
            </a:r>
            <a:endParaRPr lang="en-US" sz="1150" dirty="0"/>
          </a:p>
        </p:txBody>
      </p:sp>
      <p:sp>
        <p:nvSpPr>
          <p:cNvPr id="21" name="agenda Guiar a tu pareja"/>
          <p:cNvSpPr/>
          <p:nvPr/>
        </p:nvSpPr>
        <p:spPr>
          <a:xfrm>
            <a:off x="548640" y="4050792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2" name="icon users"/>
          <p:cNvSpPr/>
          <p:nvPr/>
        </p:nvSpPr>
        <p:spPr>
          <a:xfrm>
            <a:off x="694944" y="4187952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23" name="Image 3" descr="/home/claude/mdi/assets/ic_users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839" y="4310847"/>
            <a:ext cx="266273" cy="266273"/>
          </a:xfrm>
          <a:prstGeom prst="rect">
            <a:avLst/>
          </a:prstGeom>
        </p:spPr>
      </p:pic>
      <p:sp>
        <p:nvSpPr>
          <p:cNvPr id="24" name="Text 18"/>
          <p:cNvSpPr txBox="1"/>
          <p:nvPr/>
        </p:nvSpPr>
        <p:spPr>
          <a:xfrm>
            <a:off x="1335024" y="416052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45–60'</a:t>
            </a:r>
            <a:endParaRPr lang="en-US" sz="1100" dirty="0"/>
          </a:p>
        </p:txBody>
      </p:sp>
      <p:sp>
        <p:nvSpPr>
          <p:cNvPr id="25" name="Text 19"/>
          <p:cNvSpPr txBox="1"/>
          <p:nvPr/>
        </p:nvSpPr>
        <p:spPr>
          <a:xfrm>
            <a:off x="2286000" y="4123944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Guiar a tu pareja</a:t>
            </a:r>
            <a:endParaRPr lang="en-US" sz="1500" dirty="0"/>
          </a:p>
        </p:txBody>
      </p:sp>
      <p:sp>
        <p:nvSpPr>
          <p:cNvPr id="26" name="Text 20"/>
          <p:cNvSpPr txBox="1"/>
          <p:nvPr/>
        </p:nvSpPr>
        <p:spPr>
          <a:xfrm>
            <a:off x="2286000" y="4453128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El arco completo, ensayado en parejas</a:t>
            </a:r>
            <a:endParaRPr lang="en-US" sz="1150" dirty="0"/>
          </a:p>
        </p:txBody>
      </p:sp>
      <p:sp>
        <p:nvSpPr>
          <p:cNvPr id="27" name="agenda Puerta a MD-3"/>
          <p:cNvSpPr/>
          <p:nvPr/>
        </p:nvSpPr>
        <p:spPr>
          <a:xfrm>
            <a:off x="6199632" y="1417320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8" name="icon music"/>
          <p:cNvSpPr/>
          <p:nvPr/>
        </p:nvSpPr>
        <p:spPr>
          <a:xfrm>
            <a:off x="6345936" y="1554480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29" name="Image 4" descr="/home/claude/mdi/assets/ic_music_fo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831" y="1677375"/>
            <a:ext cx="266273" cy="266273"/>
          </a:xfrm>
          <a:prstGeom prst="rect">
            <a:avLst/>
          </a:prstGeom>
        </p:spPr>
      </p:pic>
      <p:sp>
        <p:nvSpPr>
          <p:cNvPr id="30" name="Text 23"/>
          <p:cNvSpPr txBox="1"/>
          <p:nvPr/>
        </p:nvSpPr>
        <p:spPr>
          <a:xfrm>
            <a:off x="6986016" y="152704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3"/>
                </a:solidFill>
              </a:rPr>
              <a:t>60–80'</a:t>
            </a:r>
            <a:endParaRPr lang="en-US" sz="1100" dirty="0"/>
          </a:p>
        </p:txBody>
      </p:sp>
      <p:sp>
        <p:nvSpPr>
          <p:cNvPr id="31" name="Text 24"/>
          <p:cNvSpPr txBox="1"/>
          <p:nvPr/>
        </p:nvSpPr>
        <p:spPr>
          <a:xfrm>
            <a:off x="7936992" y="1490472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Puerta a MD-3</a:t>
            </a:r>
            <a:endParaRPr lang="en-US" sz="1500" dirty="0"/>
          </a:p>
        </p:txBody>
      </p:sp>
      <p:sp>
        <p:nvSpPr>
          <p:cNvPr id="32" name="Text 25"/>
          <p:cNvSpPr txBox="1"/>
          <p:nvPr/>
        </p:nvSpPr>
        <p:spPr>
          <a:xfrm>
            <a:off x="7936992" y="1819656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accent3"/>
                </a:solidFill>
              </a:rPr>
              <a:t>Teach-back · role-play · «La hora del instructor»</a:t>
            </a:r>
            <a:endParaRPr lang="en-US" sz="1150" dirty="0"/>
          </a:p>
        </p:txBody>
      </p:sp>
      <p:sp>
        <p:nvSpPr>
          <p:cNvPr id="33" name="agenda Inmersiones 5 y 6"/>
          <p:cNvSpPr/>
          <p:nvPr/>
        </p:nvSpPr>
        <p:spPr>
          <a:xfrm>
            <a:off x="6199632" y="2295144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4" name="icon mask"/>
          <p:cNvSpPr/>
          <p:nvPr/>
        </p:nvSpPr>
        <p:spPr>
          <a:xfrm>
            <a:off x="6345936" y="2432304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35" name="Image 5" descr="/home/claude/mdi/assets/ic_mask_ab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8831" y="2555199"/>
            <a:ext cx="266273" cy="266273"/>
          </a:xfrm>
          <a:prstGeom prst="rect">
            <a:avLst/>
          </a:prstGeom>
        </p:spPr>
      </p:pic>
      <p:sp>
        <p:nvSpPr>
          <p:cNvPr id="36" name="Text 28"/>
          <p:cNvSpPr txBox="1"/>
          <p:nvPr/>
        </p:nvSpPr>
        <p:spPr>
          <a:xfrm>
            <a:off x="6986016" y="240487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80–95'</a:t>
            </a:r>
            <a:endParaRPr lang="en-US" sz="1100" dirty="0"/>
          </a:p>
        </p:txBody>
      </p:sp>
      <p:sp>
        <p:nvSpPr>
          <p:cNvPr id="37" name="Text 29"/>
          <p:cNvSpPr txBox="1"/>
          <p:nvPr/>
        </p:nvSpPr>
        <p:spPr>
          <a:xfrm>
            <a:off x="7936992" y="2368296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Inmersiones 5 y 6</a:t>
            </a:r>
            <a:endParaRPr lang="en-US" sz="1500" dirty="0"/>
          </a:p>
        </p:txBody>
      </p:sp>
      <p:sp>
        <p:nvSpPr>
          <p:cNvPr id="38" name="Text 30"/>
          <p:cNvSpPr txBox="1"/>
          <p:nvPr/>
        </p:nvSpPr>
        <p:spPr>
          <a:xfrm>
            <a:off x="7936992" y="2697480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Briefing: foco, consigna, qué se observa</a:t>
            </a:r>
            <a:endParaRPr lang="en-US" sz="1150" dirty="0"/>
          </a:p>
        </p:txBody>
      </p:sp>
      <p:sp>
        <p:nvSpPr>
          <p:cNvPr id="39" name="agenda Certificación honesta"/>
          <p:cNvSpPr/>
          <p:nvPr/>
        </p:nvSpPr>
        <p:spPr>
          <a:xfrm>
            <a:off x="6199632" y="3172968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0" name="icon check"/>
          <p:cNvSpPr/>
          <p:nvPr/>
        </p:nvSpPr>
        <p:spPr>
          <a:xfrm>
            <a:off x="6345936" y="3310128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41" name="Image 6" descr="/home/claude/mdi/assets/ic_check_ab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8831" y="3433023"/>
            <a:ext cx="266273" cy="266273"/>
          </a:xfrm>
          <a:prstGeom prst="rect">
            <a:avLst/>
          </a:prstGeom>
        </p:spPr>
      </p:pic>
      <p:sp>
        <p:nvSpPr>
          <p:cNvPr id="42" name="Text 33"/>
          <p:cNvSpPr txBox="1"/>
          <p:nvPr/>
        </p:nvSpPr>
        <p:spPr>
          <a:xfrm>
            <a:off x="6986016" y="328269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95–110'</a:t>
            </a:r>
            <a:endParaRPr lang="en-US" sz="1100" dirty="0"/>
          </a:p>
        </p:txBody>
      </p:sp>
      <p:sp>
        <p:nvSpPr>
          <p:cNvPr id="43" name="Text 34"/>
          <p:cNvSpPr txBox="1"/>
          <p:nvPr/>
        </p:nvSpPr>
        <p:spPr>
          <a:xfrm>
            <a:off x="7936992" y="3246120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Certificación honesta</a:t>
            </a:r>
            <a:endParaRPr lang="en-US" sz="1500" dirty="0"/>
          </a:p>
        </p:txBody>
      </p:sp>
      <p:sp>
        <p:nvSpPr>
          <p:cNvPr id="44" name="Text 35"/>
          <p:cNvSpPr txBox="1"/>
          <p:nvPr/>
        </p:nvSpPr>
        <p:spPr>
          <a:xfrm>
            <a:off x="7936992" y="3575304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Qué está verificado y qué falta</a:t>
            </a:r>
            <a:endParaRPr lang="en-US" sz="1150" dirty="0"/>
          </a:p>
        </p:txBody>
      </p:sp>
      <p:sp>
        <p:nvSpPr>
          <p:cNvPr id="45" name="agenda El Voto"/>
          <p:cNvSpPr/>
          <p:nvPr/>
        </p:nvSpPr>
        <p:spPr>
          <a:xfrm>
            <a:off x="6199632" y="4050792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6" name="icon heart"/>
          <p:cNvSpPr/>
          <p:nvPr/>
        </p:nvSpPr>
        <p:spPr>
          <a:xfrm>
            <a:off x="6345936" y="4187952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47" name="Image 7" descr="/home/claude/mdi/assets/ic_heart_ab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68831" y="4310847"/>
            <a:ext cx="266273" cy="266273"/>
          </a:xfrm>
          <a:prstGeom prst="rect">
            <a:avLst/>
          </a:prstGeom>
        </p:spPr>
      </p:pic>
      <p:sp>
        <p:nvSpPr>
          <p:cNvPr id="48" name="Text 38"/>
          <p:cNvSpPr txBox="1"/>
          <p:nvPr/>
        </p:nvSpPr>
        <p:spPr>
          <a:xfrm>
            <a:off x="6986016" y="416052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110–120'</a:t>
            </a:r>
            <a:endParaRPr lang="en-US" sz="1100" dirty="0"/>
          </a:p>
        </p:txBody>
      </p:sp>
      <p:sp>
        <p:nvSpPr>
          <p:cNvPr id="49" name="Text 39"/>
          <p:cNvSpPr txBox="1"/>
          <p:nvPr/>
        </p:nvSpPr>
        <p:spPr>
          <a:xfrm>
            <a:off x="7936992" y="4123944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El Voto</a:t>
            </a:r>
            <a:endParaRPr lang="en-US" sz="1500" dirty="0"/>
          </a:p>
        </p:txBody>
      </p:sp>
      <p:sp>
        <p:nvSpPr>
          <p:cNvPr id="50" name="Text 40"/>
          <p:cNvSpPr txBox="1"/>
          <p:nvPr/>
        </p:nvSpPr>
        <p:spPr>
          <a:xfrm>
            <a:off x="7936992" y="4453128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Ofrecido, nunca exigido · intención final</a:t>
            </a:r>
            <a:endParaRPr lang="en-US" sz="1150" dirty="0"/>
          </a:p>
        </p:txBody>
      </p:sp>
      <p:sp>
        <p:nvSpPr>
          <p:cNvPr id="51" name="after"/>
          <p:cNvSpPr/>
          <p:nvPr/>
        </p:nvSpPr>
        <p:spPr>
          <a:xfrm>
            <a:off x="548640" y="5943600"/>
            <a:ext cx="11091672" cy="384048"/>
          </a:xfrm>
          <a:prstGeom prst="roundRect">
            <a:avLst>
              <a:gd name="adj" fmla="val 38095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52" name="Text 42"/>
          <p:cNvSpPr txBox="1"/>
          <p:nvPr/>
        </p:nvSpPr>
        <p:spPr>
          <a:xfrm>
            <a:off x="777240" y="5943600"/>
            <a:ext cx="106344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chemeClr val="tx1"/>
                </a:solidFill>
              </a:rPr>
              <a:t>Después: 2 inmersiones (MD-2 · Sesiones 3 y 4) · revisión individual · ceremonia con «El corazón azul»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Dónde estamos: día 3 de 3</a:t>
            </a:r>
            <a:endParaRPr lang="en-US" sz="3200" dirty="0"/>
          </a:p>
        </p:txBody>
      </p:sp>
      <p:sp>
        <p:nvSpPr>
          <p:cNvPr id="4" name="day 1"/>
          <p:cNvSpPr/>
          <p:nvPr/>
        </p:nvSpPr>
        <p:spPr>
          <a:xfrm>
            <a:off x="548640" y="1417320"/>
            <a:ext cx="3566160" cy="4160520"/>
          </a:xfrm>
          <a:prstGeom prst="roundRect">
            <a:avLst>
              <a:gd name="adj" fmla="val 410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icon eye"/>
          <p:cNvSpPr/>
          <p:nvPr/>
        </p:nvSpPr>
        <p:spPr>
          <a:xfrm>
            <a:off x="777240" y="1645920"/>
            <a:ext cx="685800" cy="68580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6" name="Image 0" descr="/home/claude/mdi/assets/ic_eye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1832" y="1810512"/>
            <a:ext cx="356616" cy="356616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645920" y="166420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DÍA 1</a:t>
            </a:r>
            <a:endParaRPr lang="en-US" sz="1200" dirty="0"/>
          </a:p>
        </p:txBody>
      </p:sp>
      <p:sp>
        <p:nvSpPr>
          <p:cNvPr id="8" name="Text 4"/>
          <p:cNvSpPr txBox="1"/>
          <p:nvPr/>
        </p:nvSpPr>
        <p:spPr>
          <a:xfrm>
            <a:off x="1645920" y="192024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PRESENCIA</a:t>
            </a:r>
            <a:endParaRPr lang="en-US" sz="2100" dirty="0"/>
          </a:p>
        </p:txBody>
      </p:sp>
      <p:sp>
        <p:nvSpPr>
          <p:cNvPr id="9" name="Text 5"/>
          <p:cNvSpPr txBox="1"/>
          <p:nvPr/>
        </p:nvSpPr>
        <p:spPr>
          <a:xfrm>
            <a:off x="777240" y="2560320"/>
            <a:ext cx="3108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2 h de aula · MD-1 · Mindful Diver™</a:t>
            </a:r>
            <a:endParaRPr lang="en-US" sz="1250" dirty="0"/>
          </a:p>
        </p:txBody>
      </p:sp>
      <p:sp>
        <p:nvSpPr>
          <p:cNvPr id="10" name="dot"/>
          <p:cNvSpPr/>
          <p:nvPr/>
        </p:nvSpPr>
        <p:spPr>
          <a:xfrm>
            <a:off x="777240" y="3200400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7"/>
          <p:cNvSpPr txBox="1"/>
          <p:nvPr/>
        </p:nvSpPr>
        <p:spPr>
          <a:xfrm>
            <a:off x="777240" y="3200400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200" dirty="0"/>
          </a:p>
        </p:txBody>
      </p:sp>
      <p:sp>
        <p:nvSpPr>
          <p:cNvPr id="12" name="Text 8"/>
          <p:cNvSpPr txBox="1"/>
          <p:nvPr/>
        </p:nvSpPr>
        <p:spPr>
          <a:xfrm>
            <a:off x="1627632" y="3218688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1 · MD-1 · S1</a:t>
            </a:r>
            <a:endParaRPr lang="en-US" sz="1300" dirty="0"/>
          </a:p>
        </p:txBody>
      </p:sp>
      <p:sp>
        <p:nvSpPr>
          <p:cNvPr id="13" name="Text 9"/>
          <p:cNvSpPr txBox="1"/>
          <p:nvPr/>
        </p:nvSpPr>
        <p:spPr>
          <a:xfrm>
            <a:off x="1627632" y="3529584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Preparación y primera presencia</a:t>
            </a:r>
            <a:endParaRPr lang="en-US" sz="1400" dirty="0"/>
          </a:p>
        </p:txBody>
      </p:sp>
      <p:sp>
        <p:nvSpPr>
          <p:cNvPr id="14" name="dot"/>
          <p:cNvSpPr/>
          <p:nvPr/>
        </p:nvSpPr>
        <p:spPr>
          <a:xfrm>
            <a:off x="777240" y="4279392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1"/>
          <p:cNvSpPr txBox="1"/>
          <p:nvPr/>
        </p:nvSpPr>
        <p:spPr>
          <a:xfrm>
            <a:off x="777240" y="4279392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200" dirty="0"/>
          </a:p>
        </p:txBody>
      </p:sp>
      <p:sp>
        <p:nvSpPr>
          <p:cNvPr id="16" name="Text 12"/>
          <p:cNvSpPr txBox="1"/>
          <p:nvPr/>
        </p:nvSpPr>
        <p:spPr>
          <a:xfrm>
            <a:off x="1627632" y="4297680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2 · MD-1 · S2</a:t>
            </a:r>
            <a:endParaRPr lang="en-US" sz="1300" dirty="0"/>
          </a:p>
        </p:txBody>
      </p:sp>
      <p:sp>
        <p:nvSpPr>
          <p:cNvPr id="17" name="Text 13"/>
          <p:cNvSpPr txBox="1"/>
          <p:nvPr/>
        </p:nvSpPr>
        <p:spPr>
          <a:xfrm>
            <a:off x="1627632" y="4608576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Integración</a:t>
            </a:r>
            <a:endParaRPr lang="en-US" sz="1400" dirty="0"/>
          </a:p>
        </p:txBody>
      </p:sp>
      <p:sp>
        <p:nvSpPr>
          <p:cNvPr id="18" name="day 2"/>
          <p:cNvSpPr/>
          <p:nvPr/>
        </p:nvSpPr>
        <p:spPr>
          <a:xfrm>
            <a:off x="4315968" y="1417320"/>
            <a:ext cx="3566160" cy="4160520"/>
          </a:xfrm>
          <a:prstGeom prst="roundRect">
            <a:avLst>
              <a:gd name="adj" fmla="val 410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icon waves"/>
          <p:cNvSpPr/>
          <p:nvPr/>
        </p:nvSpPr>
        <p:spPr>
          <a:xfrm>
            <a:off x="4544568" y="1645920"/>
            <a:ext cx="685800" cy="68580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20" name="Image 1" descr="/home/claude/mdi/assets/ic_waves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160" y="1810512"/>
            <a:ext cx="356616" cy="356616"/>
          </a:xfrm>
          <a:prstGeom prst="rect">
            <a:avLst/>
          </a:prstGeom>
        </p:spPr>
      </p:pic>
      <p:sp>
        <p:nvSpPr>
          <p:cNvPr id="21" name="Text 16"/>
          <p:cNvSpPr txBox="1"/>
          <p:nvPr/>
        </p:nvSpPr>
        <p:spPr>
          <a:xfrm>
            <a:off x="5413248" y="166420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DÍA 2</a:t>
            </a:r>
            <a:endParaRPr lang="en-US" sz="1200" dirty="0"/>
          </a:p>
        </p:txBody>
      </p:sp>
      <p:sp>
        <p:nvSpPr>
          <p:cNvPr id="22" name="Text 17"/>
          <p:cNvSpPr txBox="1"/>
          <p:nvPr/>
        </p:nvSpPr>
        <p:spPr>
          <a:xfrm>
            <a:off x="5413248" y="192024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REGULACIÓN</a:t>
            </a:r>
            <a:endParaRPr lang="en-US" sz="2100" dirty="0"/>
          </a:p>
        </p:txBody>
      </p:sp>
      <p:sp>
        <p:nvSpPr>
          <p:cNvPr id="23" name="Text 18"/>
          <p:cNvSpPr txBox="1"/>
          <p:nvPr/>
        </p:nvSpPr>
        <p:spPr>
          <a:xfrm>
            <a:off x="4544568" y="2560320"/>
            <a:ext cx="3108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2 h de aula · MD-2 · Advanced Mindful Diver™</a:t>
            </a:r>
            <a:endParaRPr lang="en-US" sz="1250" dirty="0"/>
          </a:p>
        </p:txBody>
      </p:sp>
      <p:sp>
        <p:nvSpPr>
          <p:cNvPr id="24" name="dot"/>
          <p:cNvSpPr/>
          <p:nvPr/>
        </p:nvSpPr>
        <p:spPr>
          <a:xfrm>
            <a:off x="4544568" y="3200400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5" name="Text 20"/>
          <p:cNvSpPr txBox="1"/>
          <p:nvPr/>
        </p:nvSpPr>
        <p:spPr>
          <a:xfrm>
            <a:off x="4544568" y="3200400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200" dirty="0"/>
          </a:p>
        </p:txBody>
      </p:sp>
      <p:sp>
        <p:nvSpPr>
          <p:cNvPr id="26" name="Text 21"/>
          <p:cNvSpPr txBox="1"/>
          <p:nvPr/>
        </p:nvSpPr>
        <p:spPr>
          <a:xfrm>
            <a:off x="5394960" y="3218688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3 · MD-2 · S1</a:t>
            </a:r>
            <a:endParaRPr lang="en-US" sz="1300" dirty="0"/>
          </a:p>
        </p:txBody>
      </p:sp>
      <p:sp>
        <p:nvSpPr>
          <p:cNvPr id="27" name="Text 22"/>
          <p:cNvSpPr txBox="1"/>
          <p:nvPr/>
        </p:nvSpPr>
        <p:spPr>
          <a:xfrm>
            <a:off x="5394960" y="3529584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Regulación y atención flexible</a:t>
            </a:r>
            <a:endParaRPr lang="en-US" sz="1400" dirty="0"/>
          </a:p>
        </p:txBody>
      </p:sp>
      <p:sp>
        <p:nvSpPr>
          <p:cNvPr id="28" name="dot"/>
          <p:cNvSpPr/>
          <p:nvPr/>
        </p:nvSpPr>
        <p:spPr>
          <a:xfrm>
            <a:off x="4544568" y="4279392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9" name="Text 24"/>
          <p:cNvSpPr txBox="1"/>
          <p:nvPr/>
        </p:nvSpPr>
        <p:spPr>
          <a:xfrm>
            <a:off x="4544568" y="4279392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200" dirty="0"/>
          </a:p>
        </p:txBody>
      </p:sp>
      <p:sp>
        <p:nvSpPr>
          <p:cNvPr id="30" name="Text 25"/>
          <p:cNvSpPr txBox="1"/>
          <p:nvPr/>
        </p:nvSpPr>
        <p:spPr>
          <a:xfrm>
            <a:off x="5394960" y="4297680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4 · MD-2 · S2</a:t>
            </a:r>
            <a:endParaRPr lang="en-US" sz="1300" dirty="0"/>
          </a:p>
        </p:txBody>
      </p:sp>
      <p:sp>
        <p:nvSpPr>
          <p:cNvPr id="31" name="Text 26"/>
          <p:cNvSpPr txBox="1"/>
          <p:nvPr/>
        </p:nvSpPr>
        <p:spPr>
          <a:xfrm>
            <a:off x="5394960" y="4608576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Precisión y cuidado del arrecife</a:t>
            </a:r>
            <a:endParaRPr lang="en-US" sz="1400" dirty="0"/>
          </a:p>
        </p:txBody>
      </p:sp>
      <p:sp>
        <p:nvSpPr>
          <p:cNvPr id="32" name="day 3"/>
          <p:cNvSpPr/>
          <p:nvPr/>
        </p:nvSpPr>
        <p:spPr>
          <a:xfrm>
            <a:off x="8083296" y="1417320"/>
            <a:ext cx="3566160" cy="4160520"/>
          </a:xfrm>
          <a:prstGeom prst="roundRect">
            <a:avLst>
              <a:gd name="adj" fmla="val 4103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3" name="icon users"/>
          <p:cNvSpPr/>
          <p:nvPr/>
        </p:nvSpPr>
        <p:spPr>
          <a:xfrm>
            <a:off x="8311896" y="1645920"/>
            <a:ext cx="685800" cy="6858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34" name="Image 2" descr="/home/claude/mdi/assets/ic_users_f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6488" y="1810512"/>
            <a:ext cx="356616" cy="356616"/>
          </a:xfrm>
          <a:prstGeom prst="rect">
            <a:avLst/>
          </a:prstGeom>
        </p:spPr>
      </p:pic>
      <p:sp>
        <p:nvSpPr>
          <p:cNvPr id="35" name="Text 29"/>
          <p:cNvSpPr txBox="1"/>
          <p:nvPr/>
        </p:nvSpPr>
        <p:spPr>
          <a:xfrm>
            <a:off x="9180576" y="166420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3"/>
                </a:solidFill>
              </a:rPr>
              <a:t>DÍA 3</a:t>
            </a:r>
            <a:endParaRPr lang="en-US" sz="1200" dirty="0"/>
          </a:p>
        </p:txBody>
      </p:sp>
      <p:sp>
        <p:nvSpPr>
          <p:cNvPr id="36" name="Text 30"/>
          <p:cNvSpPr txBox="1"/>
          <p:nvPr/>
        </p:nvSpPr>
        <p:spPr>
          <a:xfrm>
            <a:off x="9180576" y="192024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LIDERAZGO</a:t>
            </a:r>
            <a:endParaRPr lang="en-US" sz="2100" dirty="0"/>
          </a:p>
        </p:txBody>
      </p:sp>
      <p:sp>
        <p:nvSpPr>
          <p:cNvPr id="37" name="Text 31"/>
          <p:cNvSpPr txBox="1"/>
          <p:nvPr/>
        </p:nvSpPr>
        <p:spPr>
          <a:xfrm>
            <a:off x="8311896" y="2560320"/>
            <a:ext cx="3108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2 h de aula · MD-2 · Advanced + puerta a MD-3</a:t>
            </a:r>
            <a:endParaRPr lang="en-US" sz="1250" dirty="0"/>
          </a:p>
        </p:txBody>
      </p:sp>
      <p:sp>
        <p:nvSpPr>
          <p:cNvPr id="38" name="dot"/>
          <p:cNvSpPr/>
          <p:nvPr/>
        </p:nvSpPr>
        <p:spPr>
          <a:xfrm>
            <a:off x="8311896" y="3200400"/>
            <a:ext cx="713232" cy="71323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39" name="Text 33"/>
          <p:cNvSpPr txBox="1"/>
          <p:nvPr/>
        </p:nvSpPr>
        <p:spPr>
          <a:xfrm>
            <a:off x="8311896" y="3200400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200" dirty="0"/>
          </a:p>
        </p:txBody>
      </p:sp>
      <p:sp>
        <p:nvSpPr>
          <p:cNvPr id="40" name="Text 34"/>
          <p:cNvSpPr txBox="1"/>
          <p:nvPr/>
        </p:nvSpPr>
        <p:spPr>
          <a:xfrm>
            <a:off x="9162288" y="3218688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3"/>
                </a:solidFill>
              </a:rPr>
              <a:t>Inmersión 5 · MD-2 · S3</a:t>
            </a:r>
            <a:endParaRPr lang="en-US" sz="1300" dirty="0"/>
          </a:p>
        </p:txBody>
      </p:sp>
      <p:sp>
        <p:nvSpPr>
          <p:cNvPr id="41" name="Text 35"/>
          <p:cNvSpPr txBox="1"/>
          <p:nvPr/>
        </p:nvSpPr>
        <p:spPr>
          <a:xfrm>
            <a:off x="9162288" y="3529584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Equipo y autoridad de parada</a:t>
            </a:r>
            <a:endParaRPr lang="en-US" sz="1400" dirty="0"/>
          </a:p>
        </p:txBody>
      </p:sp>
      <p:sp>
        <p:nvSpPr>
          <p:cNvPr id="42" name="dot"/>
          <p:cNvSpPr/>
          <p:nvPr/>
        </p:nvSpPr>
        <p:spPr>
          <a:xfrm>
            <a:off x="8311896" y="4279392"/>
            <a:ext cx="713232" cy="71323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43" name="Text 37"/>
          <p:cNvSpPr txBox="1"/>
          <p:nvPr/>
        </p:nvSpPr>
        <p:spPr>
          <a:xfrm>
            <a:off x="8311896" y="4279392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200" dirty="0"/>
          </a:p>
        </p:txBody>
      </p:sp>
      <p:sp>
        <p:nvSpPr>
          <p:cNvPr id="44" name="Text 38"/>
          <p:cNvSpPr txBox="1"/>
          <p:nvPr/>
        </p:nvSpPr>
        <p:spPr>
          <a:xfrm>
            <a:off x="9162288" y="4297680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3"/>
                </a:solidFill>
              </a:rPr>
              <a:t>Inmersión 6 · MD-2 · S4</a:t>
            </a:r>
            <a:endParaRPr lang="en-US" sz="1300" dirty="0"/>
          </a:p>
        </p:txBody>
      </p:sp>
      <p:sp>
        <p:nvSpPr>
          <p:cNvPr id="45" name="Text 39"/>
          <p:cNvSpPr txBox="1"/>
          <p:nvPr/>
        </p:nvSpPr>
        <p:spPr>
          <a:xfrm>
            <a:off x="9162288" y="4608576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Arco completo</a:t>
            </a:r>
            <a:endParaRPr lang="en-US" sz="1400" dirty="0"/>
          </a:p>
        </p:txBody>
      </p:sp>
      <p:sp>
        <p:nvSpPr>
          <p:cNvPr id="46" name="card"/>
          <p:cNvSpPr/>
          <p:nvPr/>
        </p:nvSpPr>
        <p:spPr>
          <a:xfrm>
            <a:off x="548640" y="5715000"/>
            <a:ext cx="11091672" cy="566928"/>
          </a:xfrm>
          <a:prstGeom prst="roundRect">
            <a:avLst>
              <a:gd name="adj" fmla="val 25806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47" name="Text 41"/>
          <p:cNvSpPr txBox="1"/>
          <p:nvPr/>
        </p:nvSpPr>
        <p:spPr>
          <a:xfrm>
            <a:off x="822960" y="5715000"/>
            <a:ext cx="1054303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chemeClr val="tx1"/>
                </a:solidFill>
              </a:rPr>
              <a:t>Hoy se completan las cuatro sesiones de MD-2. MD-3 se abre en el aula; sus cuatro inmersiones de liderazgo, en otra salida.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La rúbrica de MD-2: lo observado, no lo supuesto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7160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CADA DOMINIO, DE 1 A 4, CON CONDUCTA VISIBLE</a:t>
            </a:r>
            <a:endParaRPr lang="en-US" sz="1200" dirty="0"/>
          </a:p>
        </p:txBody>
      </p:sp>
      <p:sp>
        <p:nvSpPr>
          <p:cNvPr id="5" name="level"/>
          <p:cNvSpPr/>
          <p:nvPr/>
        </p:nvSpPr>
        <p:spPr>
          <a:xfrm>
            <a:off x="548640" y="1828800"/>
            <a:ext cx="1508760" cy="1371600"/>
          </a:xfrm>
          <a:prstGeom prst="roundRect">
            <a:avLst>
              <a:gd name="adj" fmla="val 10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Text 3"/>
          <p:cNvSpPr txBox="1"/>
          <p:nvPr/>
        </p:nvSpPr>
        <p:spPr>
          <a:xfrm>
            <a:off x="548640" y="1965960"/>
            <a:ext cx="15087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4600" b="1" dirty="0">
                <a:solidFill>
                  <a:srgbClr val="E767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46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2788920"/>
            <a:ext cx="1508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evidencia</a:t>
            </a:r>
            <a:endParaRPr lang="en-US" sz="1200" dirty="0"/>
          </a:p>
        </p:txBody>
      </p:sp>
      <p:sp>
        <p:nvSpPr>
          <p:cNvPr id="8" name="level"/>
          <p:cNvSpPr/>
          <p:nvPr/>
        </p:nvSpPr>
        <p:spPr>
          <a:xfrm>
            <a:off x="2240280" y="1828800"/>
            <a:ext cx="1508760" cy="1371600"/>
          </a:xfrm>
          <a:prstGeom prst="roundRect">
            <a:avLst>
              <a:gd name="adj" fmla="val 10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9" name="Text 6"/>
          <p:cNvSpPr txBox="1"/>
          <p:nvPr/>
        </p:nvSpPr>
        <p:spPr>
          <a:xfrm>
            <a:off x="2240280" y="1965960"/>
            <a:ext cx="15087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4600" b="1" dirty="0">
                <a:solidFill>
                  <a:srgbClr val="E767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4600" dirty="0"/>
          </a:p>
        </p:txBody>
      </p:sp>
      <p:sp>
        <p:nvSpPr>
          <p:cNvPr id="10" name="Text 7"/>
          <p:cNvSpPr txBox="1"/>
          <p:nvPr/>
        </p:nvSpPr>
        <p:spPr>
          <a:xfrm>
            <a:off x="2240280" y="2788920"/>
            <a:ext cx="1508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evidencia</a:t>
            </a:r>
            <a:endParaRPr lang="en-US" sz="1200" dirty="0"/>
          </a:p>
        </p:txBody>
      </p:sp>
      <p:sp>
        <p:nvSpPr>
          <p:cNvPr id="11" name="level"/>
          <p:cNvSpPr/>
          <p:nvPr/>
        </p:nvSpPr>
        <p:spPr>
          <a:xfrm>
            <a:off x="3931920" y="1828800"/>
            <a:ext cx="1508760" cy="1371600"/>
          </a:xfrm>
          <a:prstGeom prst="roundRect">
            <a:avLst>
              <a:gd name="adj" fmla="val 10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2" name="Text 9"/>
          <p:cNvSpPr txBox="1"/>
          <p:nvPr/>
        </p:nvSpPr>
        <p:spPr>
          <a:xfrm>
            <a:off x="3931920" y="1965960"/>
            <a:ext cx="15087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4600" b="1" dirty="0">
                <a:solidFill>
                  <a:srgbClr val="E767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4600" dirty="0"/>
          </a:p>
        </p:txBody>
      </p:sp>
      <p:sp>
        <p:nvSpPr>
          <p:cNvPr id="13" name="Text 10"/>
          <p:cNvSpPr txBox="1"/>
          <p:nvPr/>
        </p:nvSpPr>
        <p:spPr>
          <a:xfrm>
            <a:off x="3931920" y="2788920"/>
            <a:ext cx="1508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evidencia</a:t>
            </a:r>
            <a:endParaRPr lang="en-US" sz="1200" dirty="0"/>
          </a:p>
        </p:txBody>
      </p:sp>
      <p:sp>
        <p:nvSpPr>
          <p:cNvPr id="14" name="level"/>
          <p:cNvSpPr/>
          <p:nvPr/>
        </p:nvSpPr>
        <p:spPr>
          <a:xfrm>
            <a:off x="5623560" y="1828800"/>
            <a:ext cx="1508760" cy="1371600"/>
          </a:xfrm>
          <a:prstGeom prst="roundRect">
            <a:avLst>
              <a:gd name="adj" fmla="val 10667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5" name="Text 12"/>
          <p:cNvSpPr txBox="1"/>
          <p:nvPr/>
        </p:nvSpPr>
        <p:spPr>
          <a:xfrm>
            <a:off x="5623560" y="1965960"/>
            <a:ext cx="15087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46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4600" dirty="0"/>
          </a:p>
        </p:txBody>
      </p:sp>
      <p:sp>
        <p:nvSpPr>
          <p:cNvPr id="16" name="Text 13"/>
          <p:cNvSpPr txBox="1"/>
          <p:nvPr/>
        </p:nvSpPr>
        <p:spPr>
          <a:xfrm>
            <a:off x="5623560" y="2788920"/>
            <a:ext cx="1508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3"/>
                </a:solidFill>
              </a:rPr>
              <a:t>evidencia</a:t>
            </a:r>
            <a:endParaRPr lang="en-US" sz="1200" dirty="0"/>
          </a:p>
        </p:txBody>
      </p:sp>
      <p:sp>
        <p:nvSpPr>
          <p:cNvPr id="17" name="Text 14"/>
          <p:cNvSpPr txBox="1"/>
          <p:nvPr/>
        </p:nvSpPr>
        <p:spPr>
          <a:xfrm>
            <a:off x="548640" y="352044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CÓMO ANOTAMOS LA EVIDENCIA</a:t>
            </a:r>
            <a:endParaRPr lang="en-US" sz="1200" dirty="0"/>
          </a:p>
        </p:txBody>
      </p:sp>
      <p:sp>
        <p:nvSpPr>
          <p:cNvPr id="18" name="dot"/>
          <p:cNvSpPr/>
          <p:nvPr/>
        </p:nvSpPr>
        <p:spPr>
          <a:xfrm>
            <a:off x="548640" y="3931920"/>
            <a:ext cx="566928" cy="566928"/>
          </a:xfrm>
          <a:prstGeom prst="ellipse">
            <a:avLst/>
          </a:prstGeom>
          <a:solidFill>
            <a:srgbClr val="2E9E6B"/>
          </a:solidFill>
          <a:ln w="12700">
            <a:solidFill>
              <a:srgbClr val="2E9E6B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548640" y="393192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800" dirty="0"/>
          </a:p>
        </p:txBody>
      </p:sp>
      <p:sp>
        <p:nvSpPr>
          <p:cNvPr id="20" name="Text 17"/>
          <p:cNvSpPr txBox="1"/>
          <p:nvPr/>
        </p:nvSpPr>
        <p:spPr>
          <a:xfrm>
            <a:off x="1280160" y="391363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Autónomo observado</a:t>
            </a:r>
            <a:endParaRPr lang="en-US" sz="1500" dirty="0"/>
          </a:p>
        </p:txBody>
      </p:sp>
      <p:sp>
        <p:nvSpPr>
          <p:cNvPr id="21" name="Text 18"/>
          <p:cNvSpPr txBox="1"/>
          <p:nvPr/>
        </p:nvSpPr>
        <p:spPr>
          <a:xfrm>
            <a:off x="1280160" y="423367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lo hiciste sin indicación</a:t>
            </a:r>
            <a:endParaRPr lang="en-US" sz="1250" dirty="0"/>
          </a:p>
        </p:txBody>
      </p:sp>
      <p:sp>
        <p:nvSpPr>
          <p:cNvPr id="22" name="dot"/>
          <p:cNvSpPr/>
          <p:nvPr/>
        </p:nvSpPr>
        <p:spPr>
          <a:xfrm>
            <a:off x="3931920" y="3931920"/>
            <a:ext cx="566928" cy="566928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3931920" y="393192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</a:t>
            </a:r>
            <a:endParaRPr lang="en-US" sz="1800" dirty="0"/>
          </a:p>
        </p:txBody>
      </p:sp>
      <p:sp>
        <p:nvSpPr>
          <p:cNvPr id="24" name="Text 21"/>
          <p:cNvSpPr txBox="1"/>
          <p:nvPr/>
        </p:nvSpPr>
        <p:spPr>
          <a:xfrm>
            <a:off x="4663440" y="391363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Con indicación</a:t>
            </a:r>
            <a:endParaRPr lang="en-US" sz="1500" dirty="0"/>
          </a:p>
        </p:txBody>
      </p:sp>
      <p:sp>
        <p:nvSpPr>
          <p:cNvPr id="25" name="Text 22"/>
          <p:cNvSpPr txBox="1"/>
          <p:nvPr/>
        </p:nvSpPr>
        <p:spPr>
          <a:xfrm>
            <a:off x="4663440" y="423367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lo hiciste con apoyo</a:t>
            </a:r>
            <a:endParaRPr lang="en-US" sz="1250" dirty="0"/>
          </a:p>
        </p:txBody>
      </p:sp>
      <p:sp>
        <p:nvSpPr>
          <p:cNvPr id="26" name="dot"/>
          <p:cNvSpPr/>
          <p:nvPr/>
        </p:nvSpPr>
        <p:spPr>
          <a:xfrm>
            <a:off x="548640" y="4892040"/>
            <a:ext cx="566928" cy="566928"/>
          </a:xfrm>
          <a:prstGeom prst="ellipse">
            <a:avLst/>
          </a:prstGeom>
          <a:solidFill>
            <a:srgbClr val="0F6472"/>
          </a:solidFill>
          <a:ln w="12700">
            <a:solidFill>
              <a:srgbClr val="0F6472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548640" y="489204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</a:t>
            </a:r>
            <a:endParaRPr lang="en-US" sz="1800" dirty="0"/>
          </a:p>
        </p:txBody>
      </p:sp>
      <p:sp>
        <p:nvSpPr>
          <p:cNvPr id="28" name="Text 25"/>
          <p:cNvSpPr txBox="1"/>
          <p:nvPr/>
        </p:nvSpPr>
        <p:spPr>
          <a:xfrm>
            <a:off x="1280160" y="487375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Superficie</a:t>
            </a:r>
            <a:endParaRPr lang="en-US" sz="1500" dirty="0"/>
          </a:p>
        </p:txBody>
      </p:sp>
      <p:sp>
        <p:nvSpPr>
          <p:cNvPr id="29" name="Text 26"/>
          <p:cNvSpPr txBox="1"/>
          <p:nvPr/>
        </p:nvSpPr>
        <p:spPr>
          <a:xfrm>
            <a:off x="1280160" y="519379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ensayo o caso en tierra</a:t>
            </a:r>
            <a:endParaRPr lang="en-US" sz="1250" dirty="0"/>
          </a:p>
        </p:txBody>
      </p:sp>
      <p:sp>
        <p:nvSpPr>
          <p:cNvPr id="30" name="dot"/>
          <p:cNvSpPr/>
          <p:nvPr/>
        </p:nvSpPr>
        <p:spPr>
          <a:xfrm>
            <a:off x="3931920" y="4892040"/>
            <a:ext cx="566928" cy="566928"/>
          </a:xfrm>
          <a:prstGeom prst="ellipse">
            <a:avLst/>
          </a:prstGeom>
          <a:solidFill>
            <a:srgbClr val="8A9AA0"/>
          </a:solidFill>
          <a:ln w="12700">
            <a:solidFill>
              <a:srgbClr val="8A9AA0"/>
            </a:solidFill>
            <a:prstDash val="solid"/>
          </a:ln>
        </p:spPr>
      </p:sp>
      <p:sp>
        <p:nvSpPr>
          <p:cNvPr id="31" name="Text 28"/>
          <p:cNvSpPr txBox="1"/>
          <p:nvPr/>
        </p:nvSpPr>
        <p:spPr>
          <a:xfrm>
            <a:off x="3931920" y="489204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</a:t>
            </a:r>
            <a:endParaRPr lang="en-US" sz="1800" dirty="0"/>
          </a:p>
        </p:txBody>
      </p:sp>
      <p:sp>
        <p:nvSpPr>
          <p:cNvPr id="32" name="Text 29"/>
          <p:cNvSpPr txBox="1"/>
          <p:nvPr/>
        </p:nvSpPr>
        <p:spPr>
          <a:xfrm>
            <a:off x="4663440" y="487375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No observado</a:t>
            </a:r>
            <a:endParaRPr lang="en-US" sz="1500" dirty="0"/>
          </a:p>
        </p:txBody>
      </p:sp>
      <p:sp>
        <p:nvSpPr>
          <p:cNvPr id="33" name="Text 30"/>
          <p:cNvSpPr txBox="1"/>
          <p:nvPr/>
        </p:nvSpPr>
        <p:spPr>
          <a:xfrm>
            <a:off x="4663440" y="519379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aún no hay evidencia</a:t>
            </a:r>
            <a:endParaRPr lang="en-US" sz="1250" dirty="0"/>
          </a:p>
        </p:txBody>
      </p:sp>
      <p:sp>
        <p:nvSpPr>
          <p:cNvPr id="34" name="portfolio"/>
          <p:cNvSpPr/>
          <p:nvPr/>
        </p:nvSpPr>
        <p:spPr>
          <a:xfrm>
            <a:off x="7589520" y="1371600"/>
            <a:ext cx="4050792" cy="4572000"/>
          </a:xfrm>
          <a:prstGeom prst="roundRect">
            <a:avLst>
              <a:gd name="adj" fmla="val 3612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5" name="Text 32"/>
          <p:cNvSpPr txBox="1"/>
          <p:nvPr/>
        </p:nvSpPr>
        <p:spPr>
          <a:xfrm>
            <a:off x="7863840" y="1645920"/>
            <a:ext cx="3474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7674A"/>
                </a:solidFill>
              </a:rPr>
              <a:t>TU PORTAFOLIO</a:t>
            </a:r>
            <a:endParaRPr lang="en-US" sz="1100" dirty="0"/>
          </a:p>
        </p:txBody>
      </p:sp>
      <p:sp>
        <p:nvSpPr>
          <p:cNvPr id="36" name="Text 33"/>
          <p:cNvSpPr txBox="1"/>
          <p:nvPr/>
        </p:nvSpPr>
        <p:spPr>
          <a:xfrm>
            <a:off x="7863840" y="2011680"/>
            <a:ext cx="34747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 hecho → su efecto → la siguiente acción.</a:t>
            </a:r>
            <a:endParaRPr lang="en-US" sz="2100" dirty="0"/>
          </a:p>
        </p:txBody>
      </p:sp>
      <p:sp>
        <p:nvSpPr>
          <p:cNvPr id="37" name="Text 34"/>
          <p:cNvSpPr txBox="1"/>
          <p:nvPr/>
        </p:nvSpPr>
        <p:spPr>
          <a:xfrm>
            <a:off x="7863840" y="3291840"/>
            <a:ext cx="3474720" cy="2468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Una entrada por inmersión, escrita el mismo día. Separa lo observado en el agua, lo ensayado en tierra y lo no observado.</a:t>
            </a:r>
            <a:endParaRPr lang="en-US" sz="1300" dirty="0"/>
          </a:p>
          <a:p>
            <a:pPr indent="0" marL="0">
              <a:buNone/>
            </a:pPr>
            <a:endParaRPr lang="en-US" sz="13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No es una nota de aprobado: es tu evidencia.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1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Seguridad psicológica</a:t>
            </a:r>
            <a:endParaRPr lang="en-US" sz="5000" dirty="0"/>
          </a:p>
        </p:txBody>
      </p:sp>
      <p:sp>
        <p:nvSpPr>
          <p:cNvPr id="5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Cualquier buceador puede hablar sin coste.</a:t>
            </a:r>
            <a:endParaRPr lang="en-US" sz="2000" dirty="0"/>
          </a:p>
        </p:txBody>
      </p:sp>
      <p:sp>
        <p:nvSpPr>
          <p:cNvPr id="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Autoridad de parada</a:t>
            </a:r>
            <a:endParaRPr lang="en-US" sz="3200" dirty="0"/>
          </a:p>
        </p:txBody>
      </p:sp>
      <p:sp>
        <p:nvSpPr>
          <p:cNvPr id="4" name="icon hand"/>
          <p:cNvSpPr/>
          <p:nvPr/>
        </p:nvSpPr>
        <p:spPr>
          <a:xfrm>
            <a:off x="548640" y="141732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hand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2259" y="1570939"/>
            <a:ext cx="332842" cy="33284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1417320" y="139903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Cualquiera puede pedir apoyo o terminar</a:t>
            </a:r>
            <a:endParaRPr lang="en-US" sz="1700" dirty="0"/>
          </a:p>
        </p:txBody>
      </p:sp>
      <p:sp>
        <p:nvSpPr>
          <p:cNvPr id="7" name="Text 3"/>
          <p:cNvSpPr txBox="1"/>
          <p:nvPr/>
        </p:nvSpPr>
        <p:spPr>
          <a:xfrm>
            <a:off x="1417320" y="175564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En cualquier momento, sin dar una razón. Es un derecho, no un fracaso.</a:t>
            </a:r>
            <a:endParaRPr lang="en-US" sz="1350" dirty="0"/>
          </a:p>
        </p:txBody>
      </p:sp>
      <p:sp>
        <p:nvSpPr>
          <p:cNvPr id="8" name="icon check"/>
          <p:cNvSpPr/>
          <p:nvPr/>
        </p:nvSpPr>
        <p:spPr>
          <a:xfrm>
            <a:off x="548640" y="251460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/home/claude/mdi/assets/ic_check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59" y="2668219"/>
            <a:ext cx="332842" cy="332842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417320" y="249631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Primero confirmar y estabilizar</a:t>
            </a:r>
            <a:endParaRPr lang="en-US" sz="1700" dirty="0"/>
          </a:p>
        </p:txBody>
      </p:sp>
      <p:sp>
        <p:nvSpPr>
          <p:cNvPr id="11" name="Text 6"/>
          <p:cNvSpPr txBox="1"/>
          <p:nvPr/>
        </p:nvSpPr>
        <p:spPr>
          <a:xfrm>
            <a:off x="1417320" y="285292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Se recibe la señal, se confirma y se actúa según el plan. Las preguntas esperan a tierra.</a:t>
            </a:r>
            <a:endParaRPr lang="en-US" sz="1350" dirty="0"/>
          </a:p>
        </p:txBody>
      </p:sp>
      <p:sp>
        <p:nvSpPr>
          <p:cNvPr id="12" name="icon heart"/>
          <p:cNvSpPr/>
          <p:nvPr/>
        </p:nvSpPr>
        <p:spPr>
          <a:xfrm>
            <a:off x="548640" y="361188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3" name="Image 2" descr="/home/claude/mdi/assets/ic_heart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59" y="3765499"/>
            <a:ext cx="332842" cy="332842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417320" y="359359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Cuidar a quien pidió parar</a:t>
            </a:r>
            <a:endParaRPr lang="en-US" sz="1700" dirty="0"/>
          </a:p>
        </p:txBody>
      </p:sp>
      <p:sp>
        <p:nvSpPr>
          <p:cNvPr id="15" name="Text 9"/>
          <p:cNvSpPr txBox="1"/>
          <p:nvPr/>
        </p:nvSpPr>
        <p:spPr>
          <a:xfrm>
            <a:off x="1417320" y="395020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Sin presión, sin burla, sin exigir explicación. Se le dan las gracias.</a:t>
            </a:r>
            <a:endParaRPr lang="en-US" sz="1350" dirty="0"/>
          </a:p>
        </p:txBody>
      </p:sp>
      <p:sp>
        <p:nvSpPr>
          <p:cNvPr id="16" name="icon pen"/>
          <p:cNvSpPr/>
          <p:nvPr/>
        </p:nvSpPr>
        <p:spPr>
          <a:xfrm>
            <a:off x="548640" y="470916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3" descr="/home/claude/mdi/assets/ic_pen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59" y="4862779"/>
            <a:ext cx="332842" cy="332842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1417320" y="469087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El análisis, con hechos</a:t>
            </a:r>
            <a:endParaRPr lang="en-US" sz="1700" dirty="0"/>
          </a:p>
        </p:txBody>
      </p:sp>
      <p:sp>
        <p:nvSpPr>
          <p:cNvPr id="19" name="Text 12"/>
          <p:cNvSpPr txBox="1"/>
          <p:nvPr/>
        </p:nvSpPr>
        <p:spPr>
          <a:xfrm>
            <a:off x="1417320" y="504748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Se abre con hechos y se cierra con una acción asumida. Nunca con culpa.</a:t>
            </a:r>
            <a:endParaRPr lang="en-US" sz="1350" dirty="0"/>
          </a:p>
        </p:txBody>
      </p:sp>
      <p:sp>
        <p:nvSpPr>
          <p:cNvPr id="20" name="side"/>
          <p:cNvSpPr/>
          <p:nvPr/>
        </p:nvSpPr>
        <p:spPr>
          <a:xfrm>
            <a:off x="8503920" y="1417320"/>
            <a:ext cx="3136392" cy="4526280"/>
          </a:xfrm>
          <a:prstGeom prst="roundRect">
            <a:avLst>
              <a:gd name="adj" fmla="val 466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4"/>
          <p:cNvSpPr txBox="1"/>
          <p:nvPr/>
        </p:nvSpPr>
        <p:spPr>
          <a:xfrm>
            <a:off x="8778240" y="1709928"/>
            <a:ext cx="258775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F2B544"/>
                </a:solidFill>
              </a:rPr>
              <a:t>LA PALABRA ÁMBAR</a:t>
            </a:r>
            <a:endParaRPr lang="en-US" sz="1100" dirty="0"/>
          </a:p>
        </p:txBody>
      </p:sp>
      <p:sp>
        <p:nvSpPr>
          <p:cNvPr id="22" name="Text 15"/>
          <p:cNvSpPr txBox="1"/>
          <p:nvPr/>
        </p:nvSpPr>
        <p:spPr>
          <a:xfrm>
            <a:off x="8778240" y="2075688"/>
            <a:ext cx="2587752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«No estoy en problemas, y no estoy del todo bien.»</a:t>
            </a:r>
            <a:endParaRPr lang="en-US" sz="2100" dirty="0"/>
          </a:p>
        </p:txBody>
      </p:sp>
      <p:sp>
        <p:nvSpPr>
          <p:cNvPr id="23" name="Text 16"/>
          <p:cNvSpPr txBox="1"/>
          <p:nvPr/>
        </p:nvSpPr>
        <p:spPr>
          <a:xfrm>
            <a:off x="8778240" y="3813048"/>
            <a:ext cx="2587752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«Baja el ritmo, quédate cerca, vuelve a comprobarme en un minuto.»</a:t>
            </a:r>
            <a:endParaRPr lang="en-US" sz="1250" dirty="0"/>
          </a:p>
          <a:p>
            <a:pPr indent="0" marL="0">
              <a:buNone/>
            </a:pP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Se dice en superficie. Bajo el agua, la señal de tu agencia acordada antes, pronto: no se guarda para emergencias.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Tres escenarios, tres grupos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93192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EN GRUPOS · 10 MIN + PUESTA EN COMÚN</a:t>
            </a:r>
            <a:endParaRPr lang="en-US" sz="1100" dirty="0"/>
          </a:p>
        </p:txBody>
      </p:sp>
      <p:sp>
        <p:nvSpPr>
          <p:cNvPr id="5" name="dot"/>
          <p:cNvSpPr/>
          <p:nvPr/>
        </p:nvSpPr>
        <p:spPr>
          <a:xfrm>
            <a:off x="548640" y="1920240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92024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1280160" y="189280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Leed el escenario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1280160" y="2240280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Cada grupo recibe uno.</a:t>
            </a:r>
            <a:endParaRPr lang="en-US" sz="1300" dirty="0"/>
          </a:p>
        </p:txBody>
      </p:sp>
      <p:sp>
        <p:nvSpPr>
          <p:cNvPr id="9" name="dot"/>
          <p:cNvSpPr/>
          <p:nvPr/>
        </p:nvSpPr>
        <p:spPr>
          <a:xfrm>
            <a:off x="548640" y="2852928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548640" y="285292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1" name="Text 8"/>
          <p:cNvSpPr txBox="1"/>
          <p:nvPr/>
        </p:nvSpPr>
        <p:spPr>
          <a:xfrm>
            <a:off x="1280160" y="2825496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Decidid la respuesta operativa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1280160" y="3172968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Qué se hace primero, según el plan y las señales de la agencia.</a:t>
            </a:r>
            <a:endParaRPr lang="en-US" sz="1300" dirty="0"/>
          </a:p>
        </p:txBody>
      </p:sp>
      <p:sp>
        <p:nvSpPr>
          <p:cNvPr id="13" name="dot"/>
          <p:cNvSpPr/>
          <p:nvPr/>
        </p:nvSpPr>
        <p:spPr>
          <a:xfrm>
            <a:off x="548640" y="3785616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378561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1280160" y="3758184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Decidid el cuidado</a:t>
            </a:r>
            <a:endParaRPr lang="en-US" sz="1650" dirty="0"/>
          </a:p>
        </p:txBody>
      </p:sp>
      <p:sp>
        <p:nvSpPr>
          <p:cNvPr id="16" name="Text 13"/>
          <p:cNvSpPr txBox="1"/>
          <p:nvPr/>
        </p:nvSpPr>
        <p:spPr>
          <a:xfrm>
            <a:off x="1280160" y="4105656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Qué se dice, cómo y cuándo, a quien pidió parar.</a:t>
            </a:r>
            <a:endParaRPr lang="en-US" sz="1300" dirty="0"/>
          </a:p>
        </p:txBody>
      </p:sp>
      <p:sp>
        <p:nvSpPr>
          <p:cNvPr id="17" name="dot"/>
          <p:cNvSpPr/>
          <p:nvPr/>
        </p:nvSpPr>
        <p:spPr>
          <a:xfrm>
            <a:off x="548640" y="4718304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" y="471830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1280160" y="4690872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Cerrad con hechos</a:t>
            </a:r>
            <a:endParaRPr lang="en-US" sz="1650" dirty="0"/>
          </a:p>
        </p:txBody>
      </p:sp>
      <p:sp>
        <p:nvSpPr>
          <p:cNvPr id="20" name="Text 17"/>
          <p:cNvSpPr txBox="1"/>
          <p:nvPr/>
        </p:nvSpPr>
        <p:spPr>
          <a:xfrm>
            <a:off x="1280160" y="5038344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Cómo será el debrief: un hecho, su efecto, una acción.</a:t>
            </a:r>
            <a:endParaRPr lang="en-US" sz="1300" dirty="0"/>
          </a:p>
        </p:txBody>
      </p:sp>
      <p:sp>
        <p:nvSpPr>
          <p:cNvPr id="21" name="cases"/>
          <p:cNvSpPr/>
          <p:nvPr/>
        </p:nvSpPr>
        <p:spPr>
          <a:xfrm>
            <a:off x="6675120" y="1298448"/>
            <a:ext cx="4965192" cy="4709160"/>
          </a:xfrm>
          <a:prstGeom prst="roundRect">
            <a:avLst>
              <a:gd name="adj" fmla="val 3107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2" name="Text 19"/>
          <p:cNvSpPr txBox="1"/>
          <p:nvPr/>
        </p:nvSpPr>
        <p:spPr>
          <a:xfrm>
            <a:off x="6967728" y="1572768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2"/>
                </a:solidFill>
              </a:rPr>
              <a:t>ESCENARIOS</a:t>
            </a:r>
            <a:endParaRPr lang="en-US" sz="1200" dirty="0"/>
          </a:p>
        </p:txBody>
      </p:sp>
      <p:sp>
        <p:nvSpPr>
          <p:cNvPr id="23" name="Text 20"/>
          <p:cNvSpPr txBox="1"/>
          <p:nvPr/>
        </p:nvSpPr>
        <p:spPr>
          <a:xfrm>
            <a:off x="6967728" y="205740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 · «Tu compañero pide terminar…»</a:t>
            </a:r>
            <a:endParaRPr lang="en-US" sz="1500" dirty="0"/>
          </a:p>
        </p:txBody>
      </p:sp>
      <p:sp>
        <p:nvSpPr>
          <p:cNvPr id="24" name="Text 21"/>
          <p:cNvSpPr txBox="1"/>
          <p:nvPr/>
        </p:nvSpPr>
        <p:spPr>
          <a:xfrm>
            <a:off x="6967728" y="242316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…cuando el resto quiere seguir.</a:t>
            </a:r>
            <a:endParaRPr lang="en-US" sz="1250" dirty="0"/>
          </a:p>
        </p:txBody>
      </p:sp>
      <p:sp>
        <p:nvSpPr>
          <p:cNvPr id="25" name="Text 22"/>
          <p:cNvSpPr txBox="1"/>
          <p:nvPr/>
        </p:nvSpPr>
        <p:spPr>
          <a:xfrm>
            <a:off x="6967728" y="330708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 · «Una persona pide salir…»</a:t>
            </a:r>
            <a:endParaRPr lang="en-US" sz="1500" dirty="0"/>
          </a:p>
        </p:txBody>
      </p:sp>
      <p:sp>
        <p:nvSpPr>
          <p:cNvPr id="26" name="Text 23"/>
          <p:cNvSpPr txBox="1"/>
          <p:nvPr/>
        </p:nvSpPr>
        <p:spPr>
          <a:xfrm>
            <a:off x="6967728" y="367284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…y teme decepcionar al grupo.</a:t>
            </a:r>
            <a:endParaRPr lang="en-US" sz="1250" dirty="0"/>
          </a:p>
        </p:txBody>
      </p:sp>
      <p:sp>
        <p:nvSpPr>
          <p:cNvPr id="27" name="Text 24"/>
          <p:cNvSpPr txBox="1"/>
          <p:nvPr/>
        </p:nvSpPr>
        <p:spPr>
          <a:xfrm>
            <a:off x="6967728" y="455676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 · «Tu pareja te dice en ámbar…»</a:t>
            </a:r>
            <a:endParaRPr lang="en-US" sz="1500" dirty="0"/>
          </a:p>
        </p:txBody>
      </p:sp>
      <p:sp>
        <p:nvSpPr>
          <p:cNvPr id="28" name="Text 25"/>
          <p:cNvSpPr txBox="1"/>
          <p:nvPr/>
        </p:nvSpPr>
        <p:spPr>
          <a:xfrm>
            <a:off x="6967728" y="492252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…que hoy no quiere el minuto de quietud.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ip"/>
          <p:cNvSpPr txBox="1"/>
          <p:nvPr/>
        </p:nvSpPr>
        <p:spPr>
          <a:xfrm>
            <a:off x="548640" y="548640"/>
            <a:ext cx="38404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COMPROBACIÓN 5 · VOTAD CON LA MANO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097280"/>
            <a:ext cx="1109167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Tu compañero hace la señal de terminar. ¿Qué haces primero?</a:t>
            </a:r>
            <a:endParaRPr lang="en-US" sz="2800" dirty="0"/>
          </a:p>
        </p:txBody>
      </p:sp>
      <p:sp>
        <p:nvSpPr>
          <p:cNvPr id="5" name="card"/>
          <p:cNvSpPr/>
          <p:nvPr/>
        </p:nvSpPr>
        <p:spPr>
          <a:xfrm>
            <a:off x="548640" y="2697480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dot"/>
          <p:cNvSpPr/>
          <p:nvPr/>
        </p:nvSpPr>
        <p:spPr>
          <a:xfrm>
            <a:off x="749808" y="2852928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749808" y="285292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1508760" y="2697480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Preguntarle por gestos qué le pasa.</a:t>
            </a:r>
            <a:endParaRPr lang="en-US" sz="1800" dirty="0"/>
          </a:p>
        </p:txBody>
      </p:sp>
      <p:sp>
        <p:nvSpPr>
          <p:cNvPr id="9" name="card"/>
          <p:cNvSpPr/>
          <p:nvPr/>
        </p:nvSpPr>
        <p:spPr>
          <a:xfrm>
            <a:off x="548640" y="3721608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0" name="dot"/>
          <p:cNvSpPr/>
          <p:nvPr/>
        </p:nvSpPr>
        <p:spPr>
          <a:xfrm>
            <a:off x="749808" y="3877056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9808" y="387705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1508760" y="3721608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Pedirle cinco minutos más: estáis cerca del punto.</a:t>
            </a:r>
            <a:endParaRPr lang="en-US" sz="1800" dirty="0"/>
          </a:p>
        </p:txBody>
      </p:sp>
      <p:sp>
        <p:nvSpPr>
          <p:cNvPr id="13" name="card"/>
          <p:cNvSpPr/>
          <p:nvPr/>
        </p:nvSpPr>
        <p:spPr>
          <a:xfrm>
            <a:off x="548640" y="4745736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dot"/>
          <p:cNvSpPr/>
          <p:nvPr/>
        </p:nvSpPr>
        <p:spPr>
          <a:xfrm>
            <a:off x="749808" y="4901184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749808" y="490118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</a:t>
            </a:r>
            <a:endParaRPr lang="en-US" sz="1800" dirty="0"/>
          </a:p>
        </p:txBody>
      </p:sp>
      <p:sp>
        <p:nvSpPr>
          <p:cNvPr id="16" name="Text 13"/>
          <p:cNvSpPr txBox="1"/>
          <p:nvPr/>
        </p:nvSpPr>
        <p:spPr>
          <a:xfrm>
            <a:off x="1508760" y="4745736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Confirmar la señal y actuar según el plan.</a:t>
            </a:r>
            <a:endParaRPr lang="en-US" sz="1800" dirty="0"/>
          </a:p>
        </p:txBody>
      </p:sp>
      <p:sp>
        <p:nvSpPr>
          <p:cNvPr id="1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ip"/>
          <p:cNvSpPr txBox="1"/>
          <p:nvPr/>
        </p:nvSpPr>
        <p:spPr>
          <a:xfrm>
            <a:off x="548640" y="548640"/>
            <a:ext cx="320040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COMPROBACIÓN 5 · RESPUESTA</a:t>
            </a:r>
            <a:endParaRPr lang="en-US" sz="11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51560"/>
            <a:ext cx="110916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Tu compañero hace la señal de terminar. ¿Qué haces primero?</a:t>
            </a:r>
            <a:endParaRPr lang="en-US" sz="2100" dirty="0"/>
          </a:p>
        </p:txBody>
      </p:sp>
      <p:sp>
        <p:nvSpPr>
          <p:cNvPr id="4" name="opt"/>
          <p:cNvSpPr/>
          <p:nvPr/>
        </p:nvSpPr>
        <p:spPr>
          <a:xfrm>
            <a:off x="548640" y="2148840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dot"/>
          <p:cNvSpPr/>
          <p:nvPr/>
        </p:nvSpPr>
        <p:spPr>
          <a:xfrm>
            <a:off x="749808" y="2423160"/>
            <a:ext cx="548640" cy="548640"/>
          </a:xfrm>
          <a:prstGeom prst="ellipse">
            <a:avLst/>
          </a:prstGeom>
          <a:solidFill>
            <a:srgbClr val="B8C4C7"/>
          </a:solidFill>
          <a:ln w="12700">
            <a:solidFill>
              <a:srgbClr val="B8C4C7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49808" y="24231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508760" y="2258568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Preguntarle por gestos qué le pasa.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1508760" y="2679192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Las preguntas esperan a tierra; bajo el agua, primero actuar.</a:t>
            </a:r>
            <a:endParaRPr lang="en-US" sz="1350" dirty="0"/>
          </a:p>
        </p:txBody>
      </p:sp>
      <p:sp>
        <p:nvSpPr>
          <p:cNvPr id="9" name="opt"/>
          <p:cNvSpPr/>
          <p:nvPr/>
        </p:nvSpPr>
        <p:spPr>
          <a:xfrm>
            <a:off x="548640" y="3410712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dot"/>
          <p:cNvSpPr/>
          <p:nvPr/>
        </p:nvSpPr>
        <p:spPr>
          <a:xfrm>
            <a:off x="749808" y="3685032"/>
            <a:ext cx="548640" cy="548640"/>
          </a:xfrm>
          <a:prstGeom prst="ellipse">
            <a:avLst/>
          </a:prstGeom>
          <a:solidFill>
            <a:srgbClr val="B8C4C7"/>
          </a:solidFill>
          <a:ln w="12700">
            <a:solidFill>
              <a:srgbClr val="B8C4C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749808" y="3685032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1508760" y="3520440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Pedirle cinco minutos más: estáis cerca del punto.</a:t>
            </a:r>
            <a:endParaRPr lang="en-US" sz="1700" dirty="0"/>
          </a:p>
        </p:txBody>
      </p:sp>
      <p:sp>
        <p:nvSpPr>
          <p:cNvPr id="13" name="Text 11"/>
          <p:cNvSpPr txBox="1"/>
          <p:nvPr/>
        </p:nvSpPr>
        <p:spPr>
          <a:xfrm>
            <a:off x="1508760" y="3941064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Terminar siempre es válido; no se negocia.</a:t>
            </a:r>
            <a:endParaRPr lang="en-US" sz="1350" dirty="0"/>
          </a:p>
        </p:txBody>
      </p:sp>
      <p:sp>
        <p:nvSpPr>
          <p:cNvPr id="14" name="opt"/>
          <p:cNvSpPr/>
          <p:nvPr/>
        </p:nvSpPr>
        <p:spPr>
          <a:xfrm>
            <a:off x="548640" y="4672584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5" name="dot"/>
          <p:cNvSpPr/>
          <p:nvPr/>
        </p:nvSpPr>
        <p:spPr>
          <a:xfrm>
            <a:off x="749808" y="4946904"/>
            <a:ext cx="548640" cy="548640"/>
          </a:xfrm>
          <a:prstGeom prst="ellipse">
            <a:avLst/>
          </a:prstGeom>
          <a:solidFill>
            <a:srgbClr val="2E9E6B"/>
          </a:solidFill>
          <a:ln w="12700">
            <a:solidFill>
              <a:srgbClr val="2E9E6B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49808" y="494690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✓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1508760" y="4782312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Confirmar la señal y actuar según el plan.</a:t>
            </a:r>
            <a:endParaRPr lang="en-US" sz="1700" dirty="0"/>
          </a:p>
        </p:txBody>
      </p:sp>
      <p:sp>
        <p:nvSpPr>
          <p:cNvPr id="18" name="Text 16"/>
          <p:cNvSpPr txBox="1"/>
          <p:nvPr/>
        </p:nvSpPr>
        <p:spPr>
          <a:xfrm>
            <a:off x="1508760" y="5202936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Primero confirmar y estabilizar; después, en tierra, preguntar y cuidar.</a:t>
            </a:r>
            <a:endParaRPr lang="en-US" sz="1350" dirty="0"/>
          </a:p>
        </p:txBody>
      </p:sp>
      <p:sp>
        <p:nvSpPr>
          <p:cNvPr id="19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Guiar a tu pareja: el arco completo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38328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EN PAREJAS · CADA UNO GUÍA 5 MIN</a:t>
            </a:r>
            <a:endParaRPr lang="en-US" sz="1100" dirty="0"/>
          </a:p>
        </p:txBody>
      </p:sp>
      <p:sp>
        <p:nvSpPr>
          <p:cNvPr id="5" name="ARRIVE"/>
          <p:cNvSpPr/>
          <p:nvPr/>
        </p:nvSpPr>
        <p:spPr>
          <a:xfrm>
            <a:off x="548640" y="1920240"/>
            <a:ext cx="3566160" cy="1417320"/>
          </a:xfrm>
          <a:prstGeom prst="roundRect">
            <a:avLst>
              <a:gd name="adj" fmla="val 1032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icon flag"/>
          <p:cNvSpPr/>
          <p:nvPr/>
        </p:nvSpPr>
        <p:spPr>
          <a:xfrm>
            <a:off x="749808" y="2267712"/>
            <a:ext cx="713232" cy="71323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7" name="Image 0" descr="/home/claude/mdi/assets/ic_flag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0984" y="2438888"/>
            <a:ext cx="370881" cy="370881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645920" y="2194560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ARRIVE</a:t>
            </a:r>
            <a:endParaRPr lang="en-US" sz="1800" dirty="0"/>
          </a:p>
        </p:txBody>
      </p:sp>
      <p:sp>
        <p:nvSpPr>
          <p:cNvPr id="9" name="Text 5"/>
          <p:cNvSpPr txBox="1"/>
          <p:nvPr/>
        </p:nvSpPr>
        <p:spPr>
          <a:xfrm>
            <a:off x="1645920" y="2596896"/>
            <a:ext cx="2286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lo ofreces y lo guías</a:t>
            </a:r>
            <a:endParaRPr lang="en-US" sz="1300" dirty="0"/>
          </a:p>
        </p:txBody>
      </p:sp>
      <p:sp>
        <p:nvSpPr>
          <p:cNvPr id="10" name="Colores"/>
          <p:cNvSpPr/>
          <p:nvPr/>
        </p:nvSpPr>
        <p:spPr>
          <a:xfrm>
            <a:off x="4315968" y="1920240"/>
            <a:ext cx="3566160" cy="1417320"/>
          </a:xfrm>
          <a:prstGeom prst="roundRect">
            <a:avLst>
              <a:gd name="adj" fmla="val 1032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icon compass"/>
          <p:cNvSpPr/>
          <p:nvPr/>
        </p:nvSpPr>
        <p:spPr>
          <a:xfrm>
            <a:off x="4517136" y="2267712"/>
            <a:ext cx="713232" cy="71323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2" name="Image 1" descr="/home/claude/mdi/assets/ic_compass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8312" y="2438888"/>
            <a:ext cx="370881" cy="370881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5413248" y="2194560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Colores</a:t>
            </a:r>
            <a:endParaRPr lang="en-US" sz="1800" dirty="0"/>
          </a:p>
        </p:txBody>
      </p:sp>
      <p:sp>
        <p:nvSpPr>
          <p:cNvPr id="14" name="Text 9"/>
          <p:cNvSpPr txBox="1"/>
          <p:nvPr/>
        </p:nvSpPr>
        <p:spPr>
          <a:xfrm>
            <a:off x="5413248" y="2596896"/>
            <a:ext cx="2286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preguntas y respetas la respuesta</a:t>
            </a:r>
            <a:endParaRPr lang="en-US" sz="1300" dirty="0"/>
          </a:p>
        </p:txBody>
      </p:sp>
      <p:sp>
        <p:nvSpPr>
          <p:cNvPr id="15" name="Acuerdo"/>
          <p:cNvSpPr/>
          <p:nvPr/>
        </p:nvSpPr>
        <p:spPr>
          <a:xfrm>
            <a:off x="8083296" y="1920240"/>
            <a:ext cx="3566160" cy="1417320"/>
          </a:xfrm>
          <a:prstGeom prst="roundRect">
            <a:avLst>
              <a:gd name="adj" fmla="val 1032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6" name="icon users"/>
          <p:cNvSpPr/>
          <p:nvPr/>
        </p:nvSpPr>
        <p:spPr>
          <a:xfrm>
            <a:off x="8284464" y="2267712"/>
            <a:ext cx="713232" cy="71323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2" descr="/home/claude/mdi/assets/ic_users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5640" y="2438888"/>
            <a:ext cx="370881" cy="370881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9180576" y="2194560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Acuerdo</a:t>
            </a:r>
            <a:endParaRPr lang="en-US" sz="1800" dirty="0"/>
          </a:p>
        </p:txBody>
      </p:sp>
      <p:sp>
        <p:nvSpPr>
          <p:cNvPr id="19" name="Text 13"/>
          <p:cNvSpPr txBox="1"/>
          <p:nvPr/>
        </p:nvSpPr>
        <p:spPr>
          <a:xfrm>
            <a:off x="9180576" y="2596896"/>
            <a:ext cx="2286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las cinco frases, en los dos sentidos</a:t>
            </a:r>
            <a:endParaRPr lang="en-US" sz="1300" dirty="0"/>
          </a:p>
        </p:txBody>
      </p:sp>
      <p:sp>
        <p:nvSpPr>
          <p:cNvPr id="20" name="Cinco canales"/>
          <p:cNvSpPr/>
          <p:nvPr/>
        </p:nvSpPr>
        <p:spPr>
          <a:xfrm>
            <a:off x="548640" y="3520440"/>
            <a:ext cx="3566160" cy="1417320"/>
          </a:xfrm>
          <a:prstGeom prst="roundRect">
            <a:avLst>
              <a:gd name="adj" fmla="val 1032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icon eye"/>
          <p:cNvSpPr/>
          <p:nvPr/>
        </p:nvSpPr>
        <p:spPr>
          <a:xfrm>
            <a:off x="749808" y="3867912"/>
            <a:ext cx="713232" cy="71323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22" name="Image 3" descr="/home/claude/mdi/assets/ic_eye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984" y="4039088"/>
            <a:ext cx="370881" cy="370881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1645920" y="3794760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Cinco canales</a:t>
            </a:r>
            <a:endParaRPr lang="en-US" sz="1800" dirty="0"/>
          </a:p>
        </p:txBody>
      </p:sp>
      <p:sp>
        <p:nvSpPr>
          <p:cNvPr id="24" name="Text 17"/>
          <p:cNvSpPr txBox="1"/>
          <p:nvPr/>
        </p:nvSpPr>
        <p:spPr>
          <a:xfrm>
            <a:off x="1645920" y="4197096"/>
            <a:ext cx="2286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lo recuerdas en el briefing, no bajo carga</a:t>
            </a:r>
            <a:endParaRPr lang="en-US" sz="1300" dirty="0"/>
          </a:p>
        </p:txBody>
      </p:sp>
      <p:sp>
        <p:nvSpPr>
          <p:cNvPr id="25" name="Minuto de quietud"/>
          <p:cNvSpPr/>
          <p:nvPr/>
        </p:nvSpPr>
        <p:spPr>
          <a:xfrm>
            <a:off x="4315968" y="3520440"/>
            <a:ext cx="3566160" cy="1417320"/>
          </a:xfrm>
          <a:prstGeom prst="roundRect">
            <a:avLst>
              <a:gd name="adj" fmla="val 1032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6" name="icon anchor"/>
          <p:cNvSpPr/>
          <p:nvPr/>
        </p:nvSpPr>
        <p:spPr>
          <a:xfrm>
            <a:off x="4517136" y="3867912"/>
            <a:ext cx="713232" cy="71323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27" name="Image 4" descr="/home/claude/mdi/assets/ic_anchor_ab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8312" y="4039088"/>
            <a:ext cx="370881" cy="370881"/>
          </a:xfrm>
          <a:prstGeom prst="rect">
            <a:avLst/>
          </a:prstGeom>
        </p:spPr>
      </p:pic>
      <p:sp>
        <p:nvSpPr>
          <p:cNvPr id="28" name="Text 20"/>
          <p:cNvSpPr txBox="1"/>
          <p:nvPr/>
        </p:nvSpPr>
        <p:spPr>
          <a:xfrm>
            <a:off x="5413248" y="3794760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Minuto de quietud</a:t>
            </a:r>
            <a:endParaRPr lang="en-US" sz="1800" dirty="0"/>
          </a:p>
        </p:txBody>
      </p:sp>
      <p:sp>
        <p:nvSpPr>
          <p:cNvPr id="29" name="Text 21"/>
          <p:cNvSpPr txBox="1"/>
          <p:nvPr/>
        </p:nvSpPr>
        <p:spPr>
          <a:xfrm>
            <a:off x="5413248" y="4197096"/>
            <a:ext cx="2286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si el plan, el punto y tu pareja lo permiten</a:t>
            </a:r>
            <a:endParaRPr lang="en-US" sz="1300" dirty="0"/>
          </a:p>
        </p:txBody>
      </p:sp>
      <p:sp>
        <p:nvSpPr>
          <p:cNvPr id="30" name="FFLN"/>
          <p:cNvSpPr/>
          <p:nvPr/>
        </p:nvSpPr>
        <p:spPr>
          <a:xfrm>
            <a:off x="8083296" y="3520440"/>
            <a:ext cx="3566160" cy="1417320"/>
          </a:xfrm>
          <a:prstGeom prst="roundRect">
            <a:avLst>
              <a:gd name="adj" fmla="val 1032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1" name="icon book"/>
          <p:cNvSpPr/>
          <p:nvPr/>
        </p:nvSpPr>
        <p:spPr>
          <a:xfrm>
            <a:off x="8284464" y="3867912"/>
            <a:ext cx="713232" cy="713232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32" name="Image 5" descr="/home/claude/mdi/assets/ic_book_ab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5640" y="4039088"/>
            <a:ext cx="370881" cy="370881"/>
          </a:xfrm>
          <a:prstGeom prst="rect">
            <a:avLst/>
          </a:prstGeom>
        </p:spPr>
      </p:pic>
      <p:sp>
        <p:nvSpPr>
          <p:cNvPr id="33" name="Text 24"/>
          <p:cNvSpPr txBox="1"/>
          <p:nvPr/>
        </p:nvSpPr>
        <p:spPr>
          <a:xfrm>
            <a:off x="9180576" y="3794760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FFLN</a:t>
            </a:r>
            <a:endParaRPr lang="en-US" sz="1800" dirty="0"/>
          </a:p>
        </p:txBody>
      </p:sp>
      <p:sp>
        <p:nvSpPr>
          <p:cNvPr id="34" name="Text 25"/>
          <p:cNvSpPr txBox="1"/>
          <p:nvPr/>
        </p:nvSpPr>
        <p:spPr>
          <a:xfrm>
            <a:off x="9180576" y="4197096"/>
            <a:ext cx="2286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abres con hechos, cierras con un siguiente</a:t>
            </a:r>
            <a:endParaRPr lang="en-US" sz="1300" dirty="0"/>
          </a:p>
        </p:txBody>
      </p:sp>
      <p:sp>
        <p:nvSpPr>
          <p:cNvPr id="35" name="card"/>
          <p:cNvSpPr/>
          <p:nvPr/>
        </p:nvSpPr>
        <p:spPr>
          <a:xfrm>
            <a:off x="548640" y="5257800"/>
            <a:ext cx="11091672" cy="685800"/>
          </a:xfrm>
          <a:prstGeom prst="roundRect">
            <a:avLst>
              <a:gd name="adj" fmla="val 21333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</p:spPr>
      </p:sp>
      <p:sp>
        <p:nvSpPr>
          <p:cNvPr id="36" name="Text 27"/>
          <p:cNvSpPr txBox="1"/>
          <p:nvPr/>
        </p:nvSpPr>
        <p:spPr>
          <a:xfrm>
            <a:off x="822960" y="5257800"/>
            <a:ext cx="105430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Guías para otra persona; el profesional sostiene el marco. Tú no añades pruebas ni decides el plan.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2 · PUERTA A MD-3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Mindful Dive Leader™</a:t>
            </a:r>
            <a:endParaRPr lang="en-US" sz="5000" dirty="0"/>
          </a:p>
        </p:txBody>
      </p:sp>
      <p:sp>
        <p:nvSpPr>
          <p:cNvPr id="5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Liderar presencia: comprobar que se entiende, sostener al grupo, decidir dentro del plan.</a:t>
            </a:r>
            <a:endParaRPr lang="en-US" sz="2000" dirty="0"/>
          </a:p>
        </p:txBody>
      </p:sp>
      <p:sp>
        <p:nvSpPr>
          <p:cNvPr id="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48640" y="118872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EL BRIEFING DE UN LÍDER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914400" y="1737360"/>
            <a:ext cx="10360152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 basta con preguntar «¿entendido?».</a:t>
            </a:r>
            <a:endParaRPr lang="en-US" sz="4000" dirty="0"/>
          </a:p>
          <a:p>
            <a:pPr algn="ctr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«Explícame con tus palabras</a:t>
            </a:r>
            <a:endParaRPr lang="en-US" sz="4000" dirty="0"/>
          </a:p>
          <a:p>
            <a:pPr algn="ctr"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qué haremos si…»</a:t>
            </a:r>
            <a:endParaRPr lang="en-US" sz="40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25780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i="1" dirty="0">
                <a:solidFill>
                  <a:schemeClr val="accent3"/>
                </a:solidFill>
              </a:rPr>
              <a:t>Un briefing útil cambia cuando la respuesta del grupo muestra que algo no se entendió.</a:t>
            </a:r>
            <a:endParaRPr lang="en-US" sz="1400" dirty="0"/>
          </a:p>
        </p:txBody>
      </p:sp>
      <p:sp>
        <p:nvSpPr>
          <p:cNvPr id="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MD-3: cuatro inmersiones de liderazgo, después</a:t>
            </a:r>
            <a:endParaRPr lang="en-US" sz="3200" dirty="0"/>
          </a:p>
        </p:txBody>
      </p:sp>
      <p:sp>
        <p:nvSpPr>
          <p:cNvPr id="4" name="md3 1"/>
          <p:cNvSpPr/>
          <p:nvPr/>
        </p:nvSpPr>
        <p:spPr>
          <a:xfrm>
            <a:off x="548640" y="1463040"/>
            <a:ext cx="2622042" cy="3291840"/>
          </a:xfrm>
          <a:prstGeom prst="roundRect">
            <a:avLst>
              <a:gd name="adj" fmla="val 5580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dot"/>
          <p:cNvSpPr/>
          <p:nvPr/>
        </p:nvSpPr>
        <p:spPr>
          <a:xfrm>
            <a:off x="777240" y="1691640"/>
            <a:ext cx="685800" cy="685800"/>
          </a:xfrm>
          <a:prstGeom prst="ellipse">
            <a:avLst/>
          </a:prstGeom>
          <a:solidFill>
            <a:srgbClr val="E7674A"/>
          </a:solidFill>
          <a:ln w="12700">
            <a:solidFill>
              <a:srgbClr val="E7674A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777240" y="16916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600200" y="1828800"/>
            <a:ext cx="143332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LIDERAZGO 1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2560320"/>
            <a:ext cx="216484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Briefing y teach-back</a:t>
            </a:r>
            <a:endParaRPr lang="en-US" sz="180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3383280"/>
            <a:ext cx="2164842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Se actúa sobre la respuesta; formación releída en el primer cambio de fase.</a:t>
            </a:r>
            <a:endParaRPr lang="en-US" sz="1300" dirty="0"/>
          </a:p>
        </p:txBody>
      </p:sp>
      <p:sp>
        <p:nvSpPr>
          <p:cNvPr id="10" name="md3 2"/>
          <p:cNvSpPr/>
          <p:nvPr/>
        </p:nvSpPr>
        <p:spPr>
          <a:xfrm>
            <a:off x="3371850" y="1463040"/>
            <a:ext cx="2622042" cy="3291840"/>
          </a:xfrm>
          <a:prstGeom prst="roundRect">
            <a:avLst>
              <a:gd name="adj" fmla="val 5580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dot"/>
          <p:cNvSpPr/>
          <p:nvPr/>
        </p:nvSpPr>
        <p:spPr>
          <a:xfrm>
            <a:off x="3600450" y="1691640"/>
            <a:ext cx="685800" cy="6858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3600450" y="16916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0"/>
          <p:cNvSpPr txBox="1"/>
          <p:nvPr/>
        </p:nvSpPr>
        <p:spPr>
          <a:xfrm>
            <a:off x="4423410" y="1828800"/>
            <a:ext cx="143332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1"/>
                </a:solidFill>
              </a:rPr>
              <a:t>LIDERAZGO 2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3600450" y="2560320"/>
            <a:ext cx="216484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Formación y cambios de fase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3600450" y="3383280"/>
            <a:ext cx="2164842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Espaciado y control de gas liderados sin aumentar la carga; una PAUSA abierta a tiempo.</a:t>
            </a:r>
            <a:endParaRPr lang="en-US" sz="1300" dirty="0"/>
          </a:p>
        </p:txBody>
      </p:sp>
      <p:sp>
        <p:nvSpPr>
          <p:cNvPr id="16" name="md3 3"/>
          <p:cNvSpPr/>
          <p:nvPr/>
        </p:nvSpPr>
        <p:spPr>
          <a:xfrm>
            <a:off x="6195060" y="1463040"/>
            <a:ext cx="2622042" cy="3291840"/>
          </a:xfrm>
          <a:prstGeom prst="roundRect">
            <a:avLst>
              <a:gd name="adj" fmla="val 5580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dot"/>
          <p:cNvSpPr/>
          <p:nvPr/>
        </p:nvSpPr>
        <p:spPr>
          <a:xfrm>
            <a:off x="6423660" y="1691640"/>
            <a:ext cx="685800" cy="6858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6423660" y="16916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200" dirty="0"/>
          </a:p>
        </p:txBody>
      </p:sp>
      <p:sp>
        <p:nvSpPr>
          <p:cNvPr id="19" name="Text 16"/>
          <p:cNvSpPr txBox="1"/>
          <p:nvPr/>
        </p:nvSpPr>
        <p:spPr>
          <a:xfrm>
            <a:off x="7246620" y="1828800"/>
            <a:ext cx="143332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1"/>
                </a:solidFill>
              </a:rPr>
              <a:t>LIDERAZGO 3</a:t>
            </a:r>
            <a:endParaRPr lang="en-US" sz="1100" dirty="0"/>
          </a:p>
        </p:txBody>
      </p:sp>
      <p:sp>
        <p:nvSpPr>
          <p:cNvPr id="20" name="Text 17"/>
          <p:cNvSpPr txBox="1"/>
          <p:nvPr/>
        </p:nvSpPr>
        <p:spPr>
          <a:xfrm>
            <a:off x="6423660" y="2560320"/>
            <a:ext cx="216484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Autoridad de parada bajo carga</a:t>
            </a:r>
            <a:endParaRPr lang="en-US" sz="1800" dirty="0"/>
          </a:p>
        </p:txBody>
      </p:sp>
      <p:sp>
        <p:nvSpPr>
          <p:cNvPr id="21" name="Text 18"/>
          <p:cNvSpPr txBox="1"/>
          <p:nvPr/>
        </p:nvSpPr>
        <p:spPr>
          <a:xfrm>
            <a:off x="6423660" y="3383280"/>
            <a:ext cx="2164842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Señal reconocida y grupo estabilizado antes de preguntar; cuidado a quien la dio.</a:t>
            </a:r>
            <a:endParaRPr lang="en-US" sz="1300" dirty="0"/>
          </a:p>
        </p:txBody>
      </p:sp>
      <p:sp>
        <p:nvSpPr>
          <p:cNvPr id="22" name="md3 4"/>
          <p:cNvSpPr/>
          <p:nvPr/>
        </p:nvSpPr>
        <p:spPr>
          <a:xfrm>
            <a:off x="9018270" y="1463040"/>
            <a:ext cx="2622042" cy="3291840"/>
          </a:xfrm>
          <a:prstGeom prst="roundRect">
            <a:avLst>
              <a:gd name="adj" fmla="val 5580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3" name="dot"/>
          <p:cNvSpPr/>
          <p:nvPr/>
        </p:nvSpPr>
        <p:spPr>
          <a:xfrm>
            <a:off x="9246870" y="1691640"/>
            <a:ext cx="685800" cy="6858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9246870" y="16916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200" dirty="0"/>
          </a:p>
        </p:txBody>
      </p:sp>
      <p:sp>
        <p:nvSpPr>
          <p:cNvPr id="25" name="Text 22"/>
          <p:cNvSpPr txBox="1"/>
          <p:nvPr/>
        </p:nvSpPr>
        <p:spPr>
          <a:xfrm>
            <a:off x="10069830" y="1828800"/>
            <a:ext cx="143332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1"/>
                </a:solidFill>
              </a:rPr>
              <a:t>LIDERAZGO 4</a:t>
            </a:r>
            <a:endParaRPr lang="en-US" sz="1100" dirty="0"/>
          </a:p>
        </p:txBody>
      </p:sp>
      <p:sp>
        <p:nvSpPr>
          <p:cNvPr id="26" name="Text 23"/>
          <p:cNvSpPr txBox="1"/>
          <p:nvPr/>
        </p:nvSpPr>
        <p:spPr>
          <a:xfrm>
            <a:off x="9246870" y="2560320"/>
            <a:ext cx="216484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Practicum integrado</a:t>
            </a:r>
            <a:endParaRPr lang="en-US" sz="1800" dirty="0"/>
          </a:p>
        </p:txBody>
      </p:sp>
      <p:sp>
        <p:nvSpPr>
          <p:cNvPr id="27" name="Text 24"/>
          <p:cNvSpPr txBox="1"/>
          <p:nvPr/>
        </p:nvSpPr>
        <p:spPr>
          <a:xfrm>
            <a:off x="9246870" y="3383280"/>
            <a:ext cx="2164842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El arco de liderazgo completo, observado con rúbrica; portafolio y decisión.</a:t>
            </a:r>
            <a:endParaRPr lang="en-US" sz="1300" dirty="0"/>
          </a:p>
        </p:txBody>
      </p:sp>
      <p:sp>
        <p:nvSpPr>
          <p:cNvPr id="28" name="card"/>
          <p:cNvSpPr/>
          <p:nvPr/>
        </p:nvSpPr>
        <p:spPr>
          <a:xfrm>
            <a:off x="548640" y="4983480"/>
            <a:ext cx="11091672" cy="960120"/>
          </a:xfrm>
          <a:prstGeom prst="roundRect">
            <a:avLst>
              <a:gd name="adj" fmla="val 15238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29" name="Text 26"/>
          <p:cNvSpPr txBox="1"/>
          <p:nvPr/>
        </p:nvSpPr>
        <p:spPr>
          <a:xfrm>
            <a:off x="822960" y="4983480"/>
            <a:ext cx="10543032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chemeClr val="tx1"/>
                </a:solidFill>
              </a:rPr>
              <a:t>Hoy, en el aula: </a:t>
            </a:r>
            <a:pPr indent="0" marL="0">
              <a:buNone/>
            </a:pPr>
            <a:r>
              <a:rPr lang="en-US" sz="1450" dirty="0">
                <a:solidFill>
                  <a:schemeClr val="tx1"/>
                </a:solidFill>
              </a:rPr>
              <a:t>ensayamos la inmersión de liderazgo 1 en tierra. En el agua, hoy, sigues siendo buceador de MD-2: el liderazgo se registra solo en las cuatro inmersiones de MD-3.</a:t>
            </a:r>
            <a:endParaRPr lang="en-US" sz="14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Role-play: un briefing con teach-back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56616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GRUPOS DE 3 · 12 MIN · EN TIERRA</a:t>
            </a:r>
            <a:endParaRPr lang="en-US" sz="1100" dirty="0"/>
          </a:p>
        </p:txBody>
      </p:sp>
      <p:sp>
        <p:nvSpPr>
          <p:cNvPr id="5" name="dot"/>
          <p:cNvSpPr/>
          <p:nvPr/>
        </p:nvSpPr>
        <p:spPr>
          <a:xfrm>
            <a:off x="548640" y="1920240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92024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1280160" y="189280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Líder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1280160" y="2240280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Presenta en 2 minutos: objetivo, formación, señales, límites y salida (los del plan real de Planeta Azul).</a:t>
            </a:r>
            <a:endParaRPr lang="en-US" sz="1300" dirty="0"/>
          </a:p>
        </p:txBody>
      </p:sp>
      <p:sp>
        <p:nvSpPr>
          <p:cNvPr id="9" name="dot"/>
          <p:cNvSpPr/>
          <p:nvPr/>
        </p:nvSpPr>
        <p:spPr>
          <a:xfrm>
            <a:off x="548640" y="2852928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548640" y="285292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1" name="Text 8"/>
          <p:cNvSpPr txBox="1"/>
          <p:nvPr/>
        </p:nvSpPr>
        <p:spPr>
          <a:xfrm>
            <a:off x="1280160" y="2825496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Buceador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1280160" y="3172968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Explica con sus palabras una parte: «¿Qué haremos si alguien pide terminar?».</a:t>
            </a:r>
            <a:endParaRPr lang="en-US" sz="1300" dirty="0"/>
          </a:p>
        </p:txBody>
      </p:sp>
      <p:sp>
        <p:nvSpPr>
          <p:cNvPr id="13" name="dot"/>
          <p:cNvSpPr/>
          <p:nvPr/>
        </p:nvSpPr>
        <p:spPr>
          <a:xfrm>
            <a:off x="548640" y="3785616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378561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1280160" y="3758184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Observador</a:t>
            </a:r>
            <a:endParaRPr lang="en-US" sz="1650" dirty="0"/>
          </a:p>
        </p:txBody>
      </p:sp>
      <p:sp>
        <p:nvSpPr>
          <p:cNvPr id="16" name="Text 13"/>
          <p:cNvSpPr txBox="1"/>
          <p:nvPr/>
        </p:nvSpPr>
        <p:spPr>
          <a:xfrm>
            <a:off x="1280160" y="4105656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Anota solo hechos: ¿hubo comprobación real? ¿el líder corrigió?</a:t>
            </a:r>
            <a:endParaRPr lang="en-US" sz="1300" dirty="0"/>
          </a:p>
        </p:txBody>
      </p:sp>
      <p:sp>
        <p:nvSpPr>
          <p:cNvPr id="17" name="dot"/>
          <p:cNvSpPr/>
          <p:nvPr/>
        </p:nvSpPr>
        <p:spPr>
          <a:xfrm>
            <a:off x="548640" y="4718304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" y="471830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1280160" y="4690872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Rotad</a:t>
            </a:r>
            <a:endParaRPr lang="en-US" sz="1650" dirty="0"/>
          </a:p>
        </p:txBody>
      </p:sp>
      <p:sp>
        <p:nvSpPr>
          <p:cNvPr id="20" name="Text 17"/>
          <p:cNvSpPr txBox="1"/>
          <p:nvPr/>
        </p:nvSpPr>
        <p:spPr>
          <a:xfrm>
            <a:off x="1280160" y="5038344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Tres rondas: cada persona pasa por los tres papeles.</a:t>
            </a:r>
            <a:endParaRPr lang="en-US" sz="1300" dirty="0"/>
          </a:p>
        </p:txBody>
      </p:sp>
      <p:sp>
        <p:nvSpPr>
          <p:cNvPr id="21" name="cases"/>
          <p:cNvSpPr/>
          <p:nvPr/>
        </p:nvSpPr>
        <p:spPr>
          <a:xfrm>
            <a:off x="6675120" y="1298448"/>
            <a:ext cx="4965192" cy="4709160"/>
          </a:xfrm>
          <a:prstGeom prst="roundRect">
            <a:avLst>
              <a:gd name="adj" fmla="val 3107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2" name="Text 19"/>
          <p:cNvSpPr txBox="1"/>
          <p:nvPr/>
        </p:nvSpPr>
        <p:spPr>
          <a:xfrm>
            <a:off x="6967728" y="1572768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2"/>
                </a:solidFill>
              </a:rPr>
              <a:t>UNA SOLA CONSIGNA DEL LÍDER</a:t>
            </a:r>
            <a:endParaRPr lang="en-US" sz="1200" dirty="0"/>
          </a:p>
        </p:txBody>
      </p:sp>
      <p:sp>
        <p:nvSpPr>
          <p:cNvPr id="23" name="Text 20"/>
          <p:cNvSpPr txBox="1"/>
          <p:nvPr/>
        </p:nvSpPr>
        <p:spPr>
          <a:xfrm>
            <a:off x="6967728" y="2057400"/>
            <a:ext cx="43708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«Compruebo personas y formación en cada transición.»</a:t>
            </a:r>
            <a:endParaRPr lang="en-US" sz="1500" dirty="0"/>
          </a:p>
        </p:txBody>
      </p:sp>
      <p:sp>
        <p:nvSpPr>
          <p:cNvPr id="24" name="Text 21"/>
          <p:cNvSpPr txBox="1"/>
          <p:nvPr/>
        </p:nvSpPr>
        <p:spPr>
          <a:xfrm>
            <a:off x="6967728" y="2715768"/>
            <a:ext cx="4370832" cy="5455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La consigna de la primera inmersión de liderazgo de MD-3.</a:t>
            </a:r>
            <a:endParaRPr lang="en-US" sz="1250" dirty="0"/>
          </a:p>
        </p:txBody>
      </p:sp>
      <p:sp>
        <p:nvSpPr>
          <p:cNvPr id="25" name="Text 22"/>
          <p:cNvSpPr txBox="1"/>
          <p:nvPr/>
        </p:nvSpPr>
        <p:spPr>
          <a:xfrm>
            <a:off x="6967728" y="330708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no se hace</a:t>
            </a:r>
            <a:endParaRPr lang="en-US" sz="1500" dirty="0"/>
          </a:p>
        </p:txBody>
      </p:sp>
      <p:sp>
        <p:nvSpPr>
          <p:cNvPr id="26" name="Text 23"/>
          <p:cNvSpPr txBox="1"/>
          <p:nvPr/>
        </p:nvSpPr>
        <p:spPr>
          <a:xfrm>
            <a:off x="6967728" y="367284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Introducir señales ambiguas o pruebas sorpresa para «ver qué pasa».</a:t>
            </a:r>
            <a:endParaRPr lang="en-US" sz="1250" dirty="0"/>
          </a:p>
        </p:txBody>
      </p:sp>
      <p:sp>
        <p:nvSpPr>
          <p:cNvPr id="27" name="Text 24"/>
          <p:cNvSpPr txBox="1"/>
          <p:nvPr/>
        </p:nvSpPr>
        <p:spPr>
          <a:xfrm>
            <a:off x="6967728" y="4556760"/>
            <a:ext cx="43708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vale más que «todos dijeron que sí»</a:t>
            </a:r>
            <a:endParaRPr lang="en-US" sz="1500" dirty="0"/>
          </a:p>
        </p:txBody>
      </p:sp>
      <p:sp>
        <p:nvSpPr>
          <p:cNvPr id="28" name="Text 25"/>
          <p:cNvSpPr txBox="1"/>
          <p:nvPr/>
        </p:nvSpPr>
        <p:spPr>
          <a:xfrm>
            <a:off x="6967728" y="5215128"/>
            <a:ext cx="4370832" cy="5455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Que otra persona explique el plan con sus palabras, y que el líder actúe sobre esa respuesta.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album_e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914400"/>
            <a:ext cx="4023360" cy="4023360"/>
          </a:xfrm>
          <a:prstGeom prst="rect">
            <a:avLst/>
          </a:prstGeom>
          <a:effectLst>
            <a:outerShdw sx="100000" sy="100000" kx="0" ky="0" algn="bl" rotWithShape="0" blurRad="177800" dist="50800" dir="5400000">
              <a:srgbClr val="000000">
                <a:alpha val="45000"/>
              </a:srgbClr>
            </a:outerShdw>
          </a:effectLst>
        </p:spPr>
      </p:pic>
      <p:pic>
        <p:nvPicPr>
          <p:cNvPr id="4" name="Media 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8640" y="5138928"/>
            <a:ext cx="777240" cy="77724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463040" y="5230368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Audio incrustado · 5 min 30 s · pulsa para reproducir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5074920" y="914400"/>
            <a:ext cx="6583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2"/>
                </a:solidFill>
              </a:rPr>
              <a:t>PAUSA DE ESCUCHA · PARA QUIEN GUÍA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5074920" y="1298448"/>
            <a:ext cx="6583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«La hora del instructor»</a:t>
            </a:r>
            <a:endParaRPr lang="en-US" sz="3600" dirty="0"/>
          </a:p>
        </p:txBody>
      </p:sp>
      <p:sp>
        <p:nvSpPr>
          <p:cNvPr id="8" name="Text 3"/>
          <p:cNvSpPr txBox="1"/>
          <p:nvPr/>
        </p:nvSpPr>
        <p:spPr>
          <a:xfrm>
            <a:off x="5074920" y="2331720"/>
            <a:ext cx="6583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i="1" dirty="0">
                <a:solidFill>
                  <a:schemeClr val="accent3"/>
                </a:solidFill>
              </a:rPr>
              <a:t>El único buceador que nunca recibe un briefing completo es quien guía. Esta pista cierra ese círculo.</a:t>
            </a:r>
            <a:endParaRPr lang="en-US" sz="1350" dirty="0"/>
          </a:p>
        </p:txBody>
      </p:sp>
      <p:sp>
        <p:nvSpPr>
          <p:cNvPr id="9" name="icon users"/>
          <p:cNvSpPr/>
          <p:nvPr/>
        </p:nvSpPr>
        <p:spPr>
          <a:xfrm>
            <a:off x="5074920" y="312724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0" name="Image 1" descr="/home/claude/mdi/assets/ic_users_ab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6594" y="3258922"/>
            <a:ext cx="285293" cy="285293"/>
          </a:xfrm>
          <a:prstGeom prst="rect">
            <a:avLst/>
          </a:prstGeom>
        </p:spPr>
      </p:pic>
      <p:sp>
        <p:nvSpPr>
          <p:cNvPr id="11" name="Text 5"/>
          <p:cNvSpPr txBox="1"/>
          <p:nvPr/>
        </p:nvSpPr>
        <p:spPr>
          <a:xfrm>
            <a:off x="5806440" y="309981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Para todo el grupo</a:t>
            </a:r>
            <a:endParaRPr lang="en-US" sz="1550" dirty="0"/>
          </a:p>
        </p:txBody>
      </p:sp>
      <p:sp>
        <p:nvSpPr>
          <p:cNvPr id="12" name="Text 6"/>
          <p:cNvSpPr txBox="1"/>
          <p:nvPr/>
        </p:nvSpPr>
        <p:spPr>
          <a:xfrm>
            <a:off x="5806440" y="341985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hoy todos habéis guiado un poco</a:t>
            </a:r>
            <a:endParaRPr lang="en-US" sz="1250" dirty="0"/>
          </a:p>
        </p:txBody>
      </p:sp>
      <p:sp>
        <p:nvSpPr>
          <p:cNvPr id="13" name="icon home"/>
          <p:cNvSpPr/>
          <p:nvPr/>
        </p:nvSpPr>
        <p:spPr>
          <a:xfrm>
            <a:off x="5074920" y="390448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4" name="Image 2" descr="/home/claude/mdi/assets/ic_home_ab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6594" y="4036162"/>
            <a:ext cx="285293" cy="285293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5806440" y="387705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En tierra, sentados</a:t>
            </a:r>
            <a:endParaRPr lang="en-US" sz="1550" dirty="0"/>
          </a:p>
        </p:txBody>
      </p:sp>
      <p:sp>
        <p:nvSpPr>
          <p:cNvPr id="16" name="Text 9"/>
          <p:cNvSpPr txBox="1"/>
          <p:nvPr/>
        </p:nvSpPr>
        <p:spPr>
          <a:xfrm>
            <a:off x="5806440" y="419709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respiración habitual</a:t>
            </a:r>
            <a:endParaRPr lang="en-US" sz="1250" dirty="0"/>
          </a:p>
        </p:txBody>
      </p:sp>
      <p:sp>
        <p:nvSpPr>
          <p:cNvPr id="17" name="icon heart"/>
          <p:cNvSpPr/>
          <p:nvPr/>
        </p:nvSpPr>
        <p:spPr>
          <a:xfrm>
            <a:off x="5074920" y="468172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8" name="Image 3" descr="/home/claude/mdi/assets/ic_heart_ab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6594" y="4813402"/>
            <a:ext cx="285293" cy="285293"/>
          </a:xfrm>
          <a:prstGeom prst="rect">
            <a:avLst/>
          </a:prstGeom>
        </p:spPr>
      </p:pic>
      <p:sp>
        <p:nvSpPr>
          <p:cNvPr id="19" name="Text 11"/>
          <p:cNvSpPr txBox="1"/>
          <p:nvPr/>
        </p:nvSpPr>
        <p:spPr>
          <a:xfrm>
            <a:off x="5806440" y="465429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Tus ámbares también cuentan</a:t>
            </a:r>
            <a:endParaRPr lang="en-US" sz="1550" dirty="0"/>
          </a:p>
        </p:txBody>
      </p:sp>
      <p:sp>
        <p:nvSpPr>
          <p:cNvPr id="20" name="Text 12"/>
          <p:cNvSpPr txBox="1"/>
          <p:nvPr/>
        </p:nvSpPr>
        <p:spPr>
          <a:xfrm>
            <a:off x="5806440" y="497433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un guía cansado es un riesgo para todos</a:t>
            </a:r>
            <a:endParaRPr lang="en-US" sz="1250" dirty="0"/>
          </a:p>
        </p:txBody>
      </p:sp>
      <p:pic>
        <p:nvPicPr>
          <p:cNvPr id="21" name="Image 4" descr="/home/claude/mdi/assets/qr_album_es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07040" y="4892040"/>
            <a:ext cx="1033272" cy="1033272"/>
          </a:xfrm>
          <a:prstGeom prst="rect">
            <a:avLst/>
          </a:prstGeom>
        </p:spPr>
      </p:pic>
      <p:sp>
        <p:nvSpPr>
          <p:cNvPr id="22" name="Text 13"/>
          <p:cNvSpPr txBox="1"/>
          <p:nvPr/>
        </p:nvSpPr>
        <p:spPr>
          <a:xfrm>
            <a:off x="10378440" y="594360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900" dirty="0">
                <a:solidFill>
                  <a:schemeClr val="accent3"/>
                </a:solidFill>
              </a:rPr>
              <a:t>Álbum en Spotify</a:t>
            </a:r>
            <a:endParaRPr lang="en-US" sz="900" dirty="0"/>
          </a:p>
        </p:txBody>
      </p:sp>
      <p:sp>
        <p:nvSpPr>
          <p:cNvPr id="23" name="Text 14"/>
          <p:cNvSpPr txBox="1"/>
          <p:nvPr/>
        </p:nvSpPr>
        <p:spPr>
          <a:xfrm>
            <a:off x="5074920" y="5486400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chemeClr val="accent3"/>
                </a:solidFill>
              </a:rPr>
              <a:t>Solo en tierra o en cubierta. Nunca durante una inmersión, nunca con retención de aire.</a:t>
            </a:r>
            <a:endParaRPr lang="en-US" sz="1150" dirty="0"/>
          </a:p>
        </p:txBody>
      </p:sp>
      <p:sp>
        <p:nvSpPr>
          <p:cNvPr id="2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t"/>
          <p:cNvSpPr/>
          <p:nvPr/>
        </p:nvSpPr>
        <p:spPr>
          <a:xfrm>
            <a:off x="548640" y="502920"/>
            <a:ext cx="1051560" cy="105156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4" name="Text 1"/>
          <p:cNvSpPr txBox="1"/>
          <p:nvPr/>
        </p:nvSpPr>
        <p:spPr>
          <a:xfrm>
            <a:off x="548640" y="502920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4000" dirty="0"/>
          </a:p>
        </p:txBody>
      </p:sp>
      <p:sp>
        <p:nvSpPr>
          <p:cNvPr id="5" name="Text 2"/>
          <p:cNvSpPr txBox="1"/>
          <p:nvPr/>
        </p:nvSpPr>
        <p:spPr>
          <a:xfrm>
            <a:off x="1828800" y="548640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400" kern="0" dirty="0">
                <a:solidFill>
                  <a:schemeClr val="accent3"/>
                </a:solidFill>
              </a:rPr>
              <a:t>INMERSIÓN 5</a:t>
            </a:r>
            <a:endParaRPr lang="en-US" sz="1300" dirty="0"/>
          </a:p>
        </p:txBody>
      </p:sp>
      <p:sp>
        <p:nvSpPr>
          <p:cNvPr id="6" name="chip"/>
          <p:cNvSpPr txBox="1"/>
          <p:nvPr/>
        </p:nvSpPr>
        <p:spPr>
          <a:xfrm>
            <a:off x="1828800" y="914400"/>
            <a:ext cx="237744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MD-2 · SESIÓN 3</a:t>
            </a:r>
            <a:endParaRPr lang="en-US" sz="1100" dirty="0"/>
          </a:p>
        </p:txBody>
      </p:sp>
      <p:sp>
        <p:nvSpPr>
          <p:cNvPr id="7" name="chip"/>
          <p:cNvSpPr txBox="1"/>
          <p:nvPr/>
        </p:nvSpPr>
        <p:spPr>
          <a:xfrm>
            <a:off x="4343400" y="914400"/>
            <a:ext cx="1417320" cy="3474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TARJETA 05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548640" y="1737360"/>
            <a:ext cx="58521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 señal cambia el plan.</a:t>
            </a:r>
            <a:endParaRPr lang="en-US" sz="3000" dirty="0"/>
          </a:p>
        </p:txBody>
      </p:sp>
      <p:sp>
        <p:nvSpPr>
          <p:cNvPr id="9" name="consigna"/>
          <p:cNvSpPr/>
          <p:nvPr/>
        </p:nvSpPr>
        <p:spPr>
          <a:xfrm>
            <a:off x="548640" y="2926080"/>
            <a:ext cx="5760720" cy="1143000"/>
          </a:xfrm>
          <a:prstGeom prst="roundRect">
            <a:avLst>
              <a:gd name="adj" fmla="val 12800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22960" y="3035808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tx1"/>
                </a:solidFill>
              </a:rPr>
              <a:t>UNA SOLA CONSIGNA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3310128"/>
            <a:ext cx="5303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i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«Confirmo la señal y actúo antes de preguntar.»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548640" y="4297680"/>
            <a:ext cx="5669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ESCENARIO EN TIERRA</a:t>
            </a:r>
            <a:endParaRPr lang="en-US" sz="11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" y="4590288"/>
            <a:ext cx="57607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chemeClr val="bg1"/>
                </a:solidFill>
              </a:rPr>
              <a:t>«Tu compañero pide terminar cuando el resto quiere seguir.» Recibir, confirmar y ejecutar según el plan; el debrief, sin culpa.</a:t>
            </a:r>
            <a:endParaRPr lang="en-US" sz="1400" dirty="0"/>
          </a:p>
        </p:txBody>
      </p:sp>
      <p:sp>
        <p:nvSpPr>
          <p:cNvPr id="14" name="observe"/>
          <p:cNvSpPr/>
          <p:nvPr/>
        </p:nvSpPr>
        <p:spPr>
          <a:xfrm>
            <a:off x="6720840" y="548640"/>
            <a:ext cx="4919472" cy="5349240"/>
          </a:xfrm>
          <a:prstGeom prst="roundRect">
            <a:avLst>
              <a:gd name="adj" fmla="val 2974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6995160" y="777240"/>
            <a:ext cx="43708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LO QUE SE OBSERVA · OBJETIVOS OFICIALES</a:t>
            </a:r>
            <a:endParaRPr lang="en-US" sz="1100" dirty="0"/>
          </a:p>
        </p:txBody>
      </p:sp>
      <p:pic>
        <p:nvPicPr>
          <p:cNvPr id="16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5160" y="1225296"/>
            <a:ext cx="256032" cy="256032"/>
          </a:xfrm>
          <a:prstGeom prst="rect">
            <a:avLst/>
          </a:prstGeom>
        </p:spPr>
      </p:pic>
      <p:sp>
        <p:nvSpPr>
          <p:cNvPr id="17" name="Text 13"/>
          <p:cNvSpPr txBox="1"/>
          <p:nvPr/>
        </p:nvSpPr>
        <p:spPr>
          <a:xfrm>
            <a:off x="7379208" y="1188720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Comunicación en circuito cerrado en un escenario de equipo realista.</a:t>
            </a:r>
            <a:endParaRPr lang="en-US" sz="1300" dirty="0"/>
          </a:p>
        </p:txBody>
      </p:sp>
      <p:pic>
        <p:nvPicPr>
          <p:cNvPr id="18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160" y="2121408"/>
            <a:ext cx="256032" cy="256032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7379208" y="2084832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Seguridad psicológica sostenida: cualquier buceador puede hablar sin coste.</a:t>
            </a:r>
            <a:endParaRPr lang="en-US" sz="1300" dirty="0"/>
          </a:p>
        </p:txBody>
      </p:sp>
      <p:pic>
        <p:nvPicPr>
          <p:cNvPr id="20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5160" y="3017520"/>
            <a:ext cx="256032" cy="256032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7379208" y="2980944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Autoridad de parada ejercida o reconocida, y grupo estabilizado antes de preguntar.</a:t>
            </a:r>
            <a:endParaRPr lang="en-US" sz="1300" dirty="0"/>
          </a:p>
        </p:txBody>
      </p:sp>
      <p:pic>
        <p:nvPicPr>
          <p:cNvPr id="22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5160" y="3913632"/>
            <a:ext cx="256032" cy="256032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7379208" y="3877056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Análisis abierto con hechos y cerrado con una acción asumida.</a:t>
            </a:r>
            <a:endParaRPr lang="en-US" sz="1300" dirty="0"/>
          </a:p>
        </p:txBody>
      </p:sp>
      <p:sp>
        <p:nvSpPr>
          <p:cNvPr id="24" name="Text 17"/>
          <p:cNvSpPr txBox="1"/>
          <p:nvPr/>
        </p:nvSpPr>
        <p:spPr>
          <a:xfrm>
            <a:off x="6995160" y="4846320"/>
            <a:ext cx="43708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b="1" spc="200" kern="0" dirty="0">
                <a:solidFill>
                  <a:schemeClr val="accent3"/>
                </a:solidFill>
              </a:rPr>
              <a:t>CANON VERIFICADO EN ESTA SESIÓN</a:t>
            </a:r>
            <a:endParaRPr lang="en-US" sz="1050" dirty="0"/>
          </a:p>
        </p:txBody>
      </p:sp>
      <p:sp>
        <p:nvSpPr>
          <p:cNvPr id="25" name="Text 18"/>
          <p:cNvSpPr txBox="1"/>
          <p:nvPr/>
        </p:nvSpPr>
        <p:spPr>
          <a:xfrm>
            <a:off x="6995160" y="5120640"/>
            <a:ext cx="4370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F2B544"/>
                </a:solidFill>
              </a:rPr>
              <a:t>circuito cerrado · ensayo benigno solo si se acordó y se autoriza</a:t>
            </a:r>
            <a:endParaRPr lang="en-US" sz="1200" dirty="0"/>
          </a:p>
        </p:txBody>
      </p:sp>
      <p:sp>
        <p:nvSpPr>
          <p:cNvPr id="2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t"/>
          <p:cNvSpPr/>
          <p:nvPr/>
        </p:nvSpPr>
        <p:spPr>
          <a:xfrm>
            <a:off x="548640" y="502920"/>
            <a:ext cx="1051560" cy="105156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4" name="Text 1"/>
          <p:cNvSpPr txBox="1"/>
          <p:nvPr/>
        </p:nvSpPr>
        <p:spPr>
          <a:xfrm>
            <a:off x="548640" y="502920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4000" dirty="0"/>
          </a:p>
        </p:txBody>
      </p:sp>
      <p:sp>
        <p:nvSpPr>
          <p:cNvPr id="5" name="Text 2"/>
          <p:cNvSpPr txBox="1"/>
          <p:nvPr/>
        </p:nvSpPr>
        <p:spPr>
          <a:xfrm>
            <a:off x="1828800" y="548640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400" kern="0" dirty="0">
                <a:solidFill>
                  <a:schemeClr val="accent3"/>
                </a:solidFill>
              </a:rPr>
              <a:t>INMERSIÓN 6</a:t>
            </a:r>
            <a:endParaRPr lang="en-US" sz="1300" dirty="0"/>
          </a:p>
        </p:txBody>
      </p:sp>
      <p:sp>
        <p:nvSpPr>
          <p:cNvPr id="6" name="chip"/>
          <p:cNvSpPr txBox="1"/>
          <p:nvPr/>
        </p:nvSpPr>
        <p:spPr>
          <a:xfrm>
            <a:off x="1828800" y="914400"/>
            <a:ext cx="237744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MD-2 · SESIÓN 4</a:t>
            </a:r>
            <a:endParaRPr lang="en-US" sz="1100" dirty="0"/>
          </a:p>
        </p:txBody>
      </p:sp>
      <p:sp>
        <p:nvSpPr>
          <p:cNvPr id="7" name="chip"/>
          <p:cNvSpPr txBox="1"/>
          <p:nvPr/>
        </p:nvSpPr>
        <p:spPr>
          <a:xfrm>
            <a:off x="4343400" y="914400"/>
            <a:ext cx="1417320" cy="3474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TARJETA 06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548640" y="1737360"/>
            <a:ext cx="58521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Preparo, sostengo y cierro con hechos.</a:t>
            </a:r>
            <a:endParaRPr lang="en-US" sz="3000" dirty="0"/>
          </a:p>
        </p:txBody>
      </p:sp>
      <p:sp>
        <p:nvSpPr>
          <p:cNvPr id="9" name="consigna"/>
          <p:cNvSpPr/>
          <p:nvPr/>
        </p:nvSpPr>
        <p:spPr>
          <a:xfrm>
            <a:off x="548640" y="2926080"/>
            <a:ext cx="5760720" cy="1143000"/>
          </a:xfrm>
          <a:prstGeom prst="roundRect">
            <a:avLst>
              <a:gd name="adj" fmla="val 12800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22960" y="3035808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tx1"/>
                </a:solidFill>
              </a:rPr>
              <a:t>UNA SOLA CONSIGNA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3310128"/>
            <a:ext cx="5303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i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«Guío a mi pareja; el profesional sostiene el marco.»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548640" y="4297680"/>
            <a:ext cx="5669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ESCENARIO EN TIERRA</a:t>
            </a:r>
            <a:endParaRPr lang="en-US" sz="11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" y="4590288"/>
            <a:ext cx="57607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chemeClr val="bg1"/>
                </a:solidFill>
              </a:rPr>
              <a:t>«Tu pareja te dice en ámbar que hoy no quiere el minuto de quietud.» Se omite, se agradece y se registra como decisión válida.</a:t>
            </a:r>
            <a:endParaRPr lang="en-US" sz="1400" dirty="0"/>
          </a:p>
        </p:txBody>
      </p:sp>
      <p:sp>
        <p:nvSpPr>
          <p:cNvPr id="14" name="observe"/>
          <p:cNvSpPr/>
          <p:nvPr/>
        </p:nvSpPr>
        <p:spPr>
          <a:xfrm>
            <a:off x="6720840" y="548640"/>
            <a:ext cx="4919472" cy="5349240"/>
          </a:xfrm>
          <a:prstGeom prst="roundRect">
            <a:avLst>
              <a:gd name="adj" fmla="val 2974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6995160" y="777240"/>
            <a:ext cx="43708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LO QUE SE OBSERVA · OBJETIVOS OFICIALES</a:t>
            </a:r>
            <a:endParaRPr lang="en-US" sz="1100" dirty="0"/>
          </a:p>
        </p:txBody>
      </p:sp>
      <p:pic>
        <p:nvPicPr>
          <p:cNvPr id="16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5160" y="1225296"/>
            <a:ext cx="256032" cy="256032"/>
          </a:xfrm>
          <a:prstGeom prst="rect">
            <a:avLst/>
          </a:prstGeom>
        </p:spPr>
      </p:pic>
      <p:sp>
        <p:nvSpPr>
          <p:cNvPr id="17" name="Text 13"/>
          <p:cNvSpPr txBox="1"/>
          <p:nvPr/>
        </p:nvSpPr>
        <p:spPr>
          <a:xfrm>
            <a:off x="7379208" y="1188720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El arco completo de MD-2 integrado con complejidad normal.</a:t>
            </a:r>
            <a:endParaRPr lang="en-US" sz="1300" dirty="0"/>
          </a:p>
        </p:txBody>
      </p:sp>
      <p:pic>
        <p:nvPicPr>
          <p:cNvPr id="18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160" y="2121408"/>
            <a:ext cx="256032" cy="256032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7379208" y="2084832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Tu conducta de custodia del océano (elegida en el módulo 9) llevada a la inmersión.</a:t>
            </a:r>
            <a:endParaRPr lang="en-US" sz="1300" dirty="0"/>
          </a:p>
        </p:txBody>
      </p:sp>
      <p:pic>
        <p:nvPicPr>
          <p:cNvPr id="20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5160" y="3017520"/>
            <a:ext cx="256032" cy="256032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7379208" y="2980944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Rúbrica del instructor puntuada de 1 a 4 por dominio, con evidencia observable.</a:t>
            </a:r>
            <a:endParaRPr lang="en-US" sz="1300" dirty="0"/>
          </a:p>
        </p:txBody>
      </p:sp>
      <p:pic>
        <p:nvPicPr>
          <p:cNvPr id="22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5160" y="3913632"/>
            <a:ext cx="256032" cy="256032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7379208" y="3877056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Entrada de portafolio redactada para esta sesión.</a:t>
            </a:r>
            <a:endParaRPr lang="en-US" sz="1300" dirty="0"/>
          </a:p>
        </p:txBody>
      </p:sp>
      <p:sp>
        <p:nvSpPr>
          <p:cNvPr id="24" name="Text 17"/>
          <p:cNvSpPr txBox="1"/>
          <p:nvPr/>
        </p:nvSpPr>
        <p:spPr>
          <a:xfrm>
            <a:off x="6995160" y="4846320"/>
            <a:ext cx="43708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b="1" spc="200" kern="0" dirty="0">
                <a:solidFill>
                  <a:schemeClr val="accent3"/>
                </a:solidFill>
              </a:rPr>
              <a:t>CANON VERIFICADO EN ESTA SESIÓN</a:t>
            </a:r>
            <a:endParaRPr lang="en-US" sz="1050" dirty="0"/>
          </a:p>
        </p:txBody>
      </p:sp>
      <p:sp>
        <p:nvSpPr>
          <p:cNvPr id="25" name="Text 18"/>
          <p:cNvSpPr txBox="1"/>
          <p:nvPr/>
        </p:nvSpPr>
        <p:spPr>
          <a:xfrm>
            <a:off x="6995160" y="5120640"/>
            <a:ext cx="4370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F2B544"/>
                </a:solidFill>
              </a:rPr>
              <a:t>guiado para tu pareja: ARRIVE · colores · acuerdo · cinco canales · minuto · FFLN</a:t>
            </a:r>
            <a:endParaRPr lang="en-US" sz="1200" dirty="0"/>
          </a:p>
        </p:txBody>
      </p:sp>
      <p:sp>
        <p:nvSpPr>
          <p:cNvPr id="2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Certificación honesta: cómo se decide</a:t>
            </a:r>
            <a:endParaRPr lang="en-US" sz="3200" dirty="0"/>
          </a:p>
        </p:txBody>
      </p:sp>
      <p:sp>
        <p:nvSpPr>
          <p:cNvPr id="4" name="icon check"/>
          <p:cNvSpPr/>
          <p:nvPr/>
        </p:nvSpPr>
        <p:spPr>
          <a:xfrm>
            <a:off x="548640" y="141732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check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2259" y="1570939"/>
            <a:ext cx="332842" cy="33284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1417320" y="139903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Sesiones verificadas</a:t>
            </a:r>
            <a:endParaRPr lang="en-US" sz="1700" dirty="0"/>
          </a:p>
        </p:txBody>
      </p:sp>
      <p:sp>
        <p:nvSpPr>
          <p:cNvPr id="7" name="Text 3"/>
          <p:cNvSpPr txBox="1"/>
          <p:nvPr/>
        </p:nvSpPr>
        <p:spPr>
          <a:xfrm>
            <a:off x="1417320" y="1755648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MD-1: 1 y 2. MD-2: 1, 2, 3 y 4. Una inmersión real por sesión, registrada una sola vez, con evidencia.</a:t>
            </a:r>
            <a:endParaRPr lang="en-US" sz="1350" dirty="0"/>
          </a:p>
        </p:txBody>
      </p:sp>
      <p:sp>
        <p:nvSpPr>
          <p:cNvPr id="8" name="icon book"/>
          <p:cNvSpPr/>
          <p:nvPr/>
        </p:nvSpPr>
        <p:spPr>
          <a:xfrm>
            <a:off x="548640" y="2496312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/home/claude/mdi/assets/ic_book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59" y="2649931"/>
            <a:ext cx="332842" cy="332842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417320" y="2478024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Teoría y examen en línea</a:t>
            </a:r>
            <a:endParaRPr lang="en-US" sz="1700" dirty="0"/>
          </a:p>
        </p:txBody>
      </p:sp>
      <p:sp>
        <p:nvSpPr>
          <p:cNvPr id="11" name="Text 6"/>
          <p:cNvSpPr txBox="1"/>
          <p:nvPr/>
        </p:nvSpPr>
        <p:spPr>
          <a:xfrm>
            <a:off x="1417320" y="2834640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MD-1 y MD-2 completados en la plataforma, con sus evaluaciones.</a:t>
            </a:r>
            <a:endParaRPr lang="en-US" sz="1350" dirty="0"/>
          </a:p>
        </p:txBody>
      </p:sp>
      <p:sp>
        <p:nvSpPr>
          <p:cNvPr id="12" name="icon compass"/>
          <p:cNvSpPr/>
          <p:nvPr/>
        </p:nvSpPr>
        <p:spPr>
          <a:xfrm>
            <a:off x="548640" y="3575304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3" name="Image 2" descr="/home/claude/mdi/assets/ic_compass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59" y="3728923"/>
            <a:ext cx="332842" cy="332842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417320" y="3557016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Requisitos y puertas</a:t>
            </a:r>
            <a:endParaRPr lang="en-US" sz="1700" dirty="0"/>
          </a:p>
        </p:txBody>
      </p:sp>
      <p:sp>
        <p:nvSpPr>
          <p:cNvPr id="15" name="Text 9"/>
          <p:cNvSpPr txBox="1"/>
          <p:nvPr/>
        </p:nvSpPr>
        <p:spPr>
          <a:xfrm>
            <a:off x="1417320" y="3913632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Requisitos de acceso de cada nivel y, para MD-2, certificación, cribado y experiencia reciente.</a:t>
            </a:r>
            <a:endParaRPr lang="en-US" sz="1350" dirty="0"/>
          </a:p>
        </p:txBody>
      </p:sp>
      <p:sp>
        <p:nvSpPr>
          <p:cNvPr id="16" name="icon pen"/>
          <p:cNvSpPr/>
          <p:nvPr/>
        </p:nvSpPr>
        <p:spPr>
          <a:xfrm>
            <a:off x="548640" y="4654296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3" descr="/home/claude/mdi/assets/ic_pen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59" y="4807915"/>
            <a:ext cx="332842" cy="332842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1417320" y="4636008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Decisión de la persona autorizada</a:t>
            </a:r>
            <a:endParaRPr lang="en-US" sz="1700" dirty="0"/>
          </a:p>
        </p:txBody>
      </p:sp>
      <p:sp>
        <p:nvSpPr>
          <p:cNvPr id="19" name="Text 12"/>
          <p:cNvSpPr txBox="1"/>
          <p:nvPr/>
        </p:nvSpPr>
        <p:spPr>
          <a:xfrm>
            <a:off x="1417320" y="4992624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Revisión individual de registros, rúbrica y portafolio. Sin equivalencias automáticas.</a:t>
            </a:r>
            <a:endParaRPr lang="en-US" sz="1350" dirty="0"/>
          </a:p>
        </p:txBody>
      </p:sp>
      <p:sp>
        <p:nvSpPr>
          <p:cNvPr id="20" name="side"/>
          <p:cNvSpPr/>
          <p:nvPr/>
        </p:nvSpPr>
        <p:spPr>
          <a:xfrm>
            <a:off x="8503920" y="1417320"/>
            <a:ext cx="3136392" cy="4526280"/>
          </a:xfrm>
          <a:prstGeom prst="roundRect">
            <a:avLst>
              <a:gd name="adj" fmla="val 466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4"/>
          <p:cNvSpPr txBox="1"/>
          <p:nvPr/>
        </p:nvSpPr>
        <p:spPr>
          <a:xfrm>
            <a:off x="8778240" y="1709928"/>
            <a:ext cx="258775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MENSAJE DE CIERRE</a:t>
            </a:r>
            <a:endParaRPr lang="en-US" sz="1100" dirty="0"/>
          </a:p>
        </p:txBody>
      </p:sp>
      <p:sp>
        <p:nvSpPr>
          <p:cNvPr id="22" name="Text 15"/>
          <p:cNvSpPr txBox="1"/>
          <p:nvPr/>
        </p:nvSpPr>
        <p:spPr>
          <a:xfrm>
            <a:off x="8778240" y="2075688"/>
            <a:ext cx="2587752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«Esto es lo que te he visto hacer; esto es lo que aún no he observado.»</a:t>
            </a:r>
            <a:endParaRPr lang="en-US" sz="2100" dirty="0"/>
          </a:p>
        </p:txBody>
      </p:sp>
      <p:sp>
        <p:nvSpPr>
          <p:cNvPr id="23" name="Text 16"/>
          <p:cNvSpPr txBox="1"/>
          <p:nvPr/>
        </p:nvSpPr>
        <p:spPr>
          <a:xfrm>
            <a:off x="8778240" y="4315968"/>
            <a:ext cx="2587752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«Vamos a acordar la siguiente práctica y completar lo que falta. Tu capacidad para pedir apoyo y decidir no continuar también cuenta.»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Tu siguiente paso</a:t>
            </a:r>
            <a:endParaRPr lang="en-US" sz="3200" dirty="0"/>
          </a:p>
        </p:txBody>
      </p:sp>
      <p:sp>
        <p:nvSpPr>
          <p:cNvPr id="4" name="icon waves"/>
          <p:cNvSpPr/>
          <p:nvPr/>
        </p:nvSpPr>
        <p:spPr>
          <a:xfrm>
            <a:off x="548640" y="141732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waves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2259" y="1570939"/>
            <a:ext cx="332842" cy="33284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1417320" y="139903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Advanced Mindful Diver™ (MD-2)</a:t>
            </a:r>
            <a:endParaRPr lang="en-US" sz="1700" dirty="0"/>
          </a:p>
        </p:txBody>
      </p:sp>
      <p:sp>
        <p:nvSpPr>
          <p:cNvPr id="7" name="Text 3"/>
          <p:cNvSpPr txBox="1"/>
          <p:nvPr/>
        </p:nvSpPr>
        <p:spPr>
          <a:xfrm>
            <a:off x="1417320" y="1755648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Al completar todos los requisitos de hoy. Tu credencial, verificable en la web del Instituto.</a:t>
            </a:r>
            <a:endParaRPr lang="en-US" sz="1350" dirty="0"/>
          </a:p>
        </p:txBody>
      </p:sp>
      <p:sp>
        <p:nvSpPr>
          <p:cNvPr id="8" name="icon users"/>
          <p:cNvSpPr/>
          <p:nvPr/>
        </p:nvSpPr>
        <p:spPr>
          <a:xfrm>
            <a:off x="548640" y="2496312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/home/claude/mdi/assets/ic_users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59" y="2649931"/>
            <a:ext cx="332842" cy="332842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417320" y="2478024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Mindful Dive Leader™ (MD-3)</a:t>
            </a:r>
            <a:endParaRPr lang="en-US" sz="1700" dirty="0"/>
          </a:p>
        </p:txBody>
      </p:sp>
      <p:sp>
        <p:nvSpPr>
          <p:cNvPr id="11" name="Text 6"/>
          <p:cNvSpPr txBox="1"/>
          <p:nvPr/>
        </p:nvSpPr>
        <p:spPr>
          <a:xfrm>
            <a:off x="1417320" y="2834640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Cuatro inmersiones de liderazgo, en otra salida. Hoy ya ensayaste la primera en tierra.</a:t>
            </a:r>
            <a:endParaRPr lang="en-US" sz="1350" dirty="0"/>
          </a:p>
        </p:txBody>
      </p:sp>
      <p:sp>
        <p:nvSpPr>
          <p:cNvPr id="12" name="icon tanks"/>
          <p:cNvSpPr/>
          <p:nvPr/>
        </p:nvSpPr>
        <p:spPr>
          <a:xfrm>
            <a:off x="548640" y="3575304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3" name="Image 2" descr="/home/claude/mdi/assets/ic_tanks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59" y="3728923"/>
            <a:ext cx="332842" cy="332842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417320" y="3557016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MDI PRO</a:t>
            </a:r>
            <a:endParaRPr lang="en-US" sz="1700" dirty="0"/>
          </a:p>
        </p:txBody>
      </p:sp>
      <p:sp>
        <p:nvSpPr>
          <p:cNvPr id="15" name="Text 9"/>
          <p:cNvSpPr txBox="1"/>
          <p:nvPr/>
        </p:nvSpPr>
        <p:spPr>
          <a:xfrm>
            <a:off x="1417320" y="3913632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Para profesionales de agencia (Divemaster o superior) con MD-3: enseñar Mindful Diving™ en su centro.</a:t>
            </a:r>
            <a:endParaRPr lang="en-US" sz="1350" dirty="0"/>
          </a:p>
        </p:txBody>
      </p:sp>
      <p:sp>
        <p:nvSpPr>
          <p:cNvPr id="16" name="icon map"/>
          <p:cNvSpPr/>
          <p:nvPr/>
        </p:nvSpPr>
        <p:spPr>
          <a:xfrm>
            <a:off x="548640" y="4654296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3" descr="/home/claude/mdi/assets/ic_map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59" y="4807915"/>
            <a:ext cx="332842" cy="332842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1417320" y="4636008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Seguir buceando con presencia</a:t>
            </a:r>
            <a:endParaRPr lang="en-US" sz="1700" dirty="0"/>
          </a:p>
        </p:txBody>
      </p:sp>
      <p:sp>
        <p:nvSpPr>
          <p:cNvPr id="19" name="Text 12"/>
          <p:cNvSpPr txBox="1"/>
          <p:nvPr/>
        </p:nvSpPr>
        <p:spPr>
          <a:xfrm>
            <a:off x="1417320" y="4992624"/>
            <a:ext cx="67665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En Planeta Azul, el primer centro participante de Mindful Diving™ en España.</a:t>
            </a:r>
            <a:endParaRPr lang="en-US" sz="1350" dirty="0"/>
          </a:p>
        </p:txBody>
      </p:sp>
      <p:sp>
        <p:nvSpPr>
          <p:cNvPr id="20" name="side"/>
          <p:cNvSpPr/>
          <p:nvPr/>
        </p:nvSpPr>
        <p:spPr>
          <a:xfrm>
            <a:off x="8503920" y="1417320"/>
            <a:ext cx="3136392" cy="4526280"/>
          </a:xfrm>
          <a:prstGeom prst="roundRect">
            <a:avLst>
              <a:gd name="adj" fmla="val 4665"/>
            </a:avLst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4"/>
          <p:cNvSpPr txBox="1"/>
          <p:nvPr/>
        </p:nvSpPr>
        <p:spPr>
          <a:xfrm>
            <a:off x="8778240" y="1709928"/>
            <a:ext cx="258775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FORMACIÓN EN LÍNEA · QR</a:t>
            </a:r>
            <a:endParaRPr lang="en-US" sz="1100" dirty="0"/>
          </a:p>
        </p:txBody>
      </p:sp>
      <p:sp>
        <p:nvSpPr>
          <p:cNvPr id="22" name="Text 15"/>
          <p:cNvSpPr txBox="1"/>
          <p:nvPr/>
        </p:nvSpPr>
        <p:spPr>
          <a:xfrm>
            <a:off x="8778240" y="2075688"/>
            <a:ext cx="258775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El Descenso</a:t>
            </a:r>
            <a:endParaRPr lang="en-US" sz="2100" dirty="0"/>
          </a:p>
        </p:txBody>
      </p:sp>
      <p:sp>
        <p:nvSpPr>
          <p:cNvPr id="23" name="Text 16"/>
          <p:cNvSpPr txBox="1"/>
          <p:nvPr/>
        </p:nvSpPr>
        <p:spPr>
          <a:xfrm>
            <a:off x="8778240" y="2944368"/>
            <a:ext cx="2587752" cy="2788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mindfuldivinginstitute.com/es/aprende</a:t>
            </a:r>
            <a:endParaRPr lang="en-US" sz="1250" dirty="0"/>
          </a:p>
        </p:txBody>
      </p:sp>
      <p:pic>
        <p:nvPicPr>
          <p:cNvPr id="24" name="Image 4" descr="/home/claude/mdi/assets/qr_learn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9720" y="3291840"/>
            <a:ext cx="1783080" cy="178308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El Voto · se ofrece, nunca se exige</a:t>
            </a:r>
            <a:endParaRPr lang="en-US" sz="3200" dirty="0"/>
          </a:p>
        </p:txBody>
      </p:sp>
      <p:pic>
        <p:nvPicPr>
          <p:cNvPr id="4" name="Image 0" descr="/home/claude/mdi/assets/mark_fain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89520" y="1097280"/>
            <a:ext cx="4937760" cy="493776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548640" y="1417320"/>
            <a:ext cx="6949440" cy="4480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1000"/>
              </a:spcAft>
              <a:buNone/>
            </a:pPr>
            <a:r>
              <a:rPr lang="en-US" sz="1900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Respiraré antes de actuar.</a:t>
            </a:r>
            <a:endParaRPr lang="en-US" sz="19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900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Diré pronto lo que es verdad.</a:t>
            </a:r>
            <a:endParaRPr lang="en-US" sz="19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900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Haré correcciones pequeñas, con amabilidad.</a:t>
            </a:r>
            <a:endParaRPr lang="en-US" sz="19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900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Dejaré que el océano elija la distancia.</a:t>
            </a:r>
            <a:endParaRPr lang="en-US" sz="19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900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Terminaré cualquier inmersión sin necesitar una razón, y daré las gracias a quien termine la suya.</a:t>
            </a:r>
            <a:endParaRPr lang="en-US" sz="19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900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Llevaré lo que aprenda debajo a cómo vivo arriba,</a:t>
            </a:r>
            <a:endParaRPr lang="en-US" sz="19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900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para que mi buceo sostenga la seguridad, la conexión humana y el cuidado del océano.</a:t>
            </a:r>
            <a:endParaRPr lang="en-US" sz="1900" dirty="0"/>
          </a:p>
        </p:txBody>
      </p:sp>
      <p:sp>
        <p:nvSpPr>
          <p:cNvPr id="6" name="card"/>
          <p:cNvSpPr/>
          <p:nvPr/>
        </p:nvSpPr>
        <p:spPr>
          <a:xfrm>
            <a:off x="8138160" y="1737360"/>
            <a:ext cx="3520440" cy="3017520"/>
          </a:xfrm>
          <a:prstGeom prst="roundRect">
            <a:avLst>
              <a:gd name="adj" fmla="val 4848"/>
            </a:avLst>
          </a:prstGeom>
          <a:solidFill>
            <a:schemeClr val="tx2">
              <a:alpha val="7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icon leaf"/>
          <p:cNvSpPr/>
          <p:nvPr/>
        </p:nvSpPr>
        <p:spPr>
          <a:xfrm>
            <a:off x="8412480" y="201168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8" name="Image 1" descr="/home/claude/mdi/assets/ic_leaf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6099" y="2165299"/>
            <a:ext cx="332842" cy="332842"/>
          </a:xfrm>
          <a:prstGeom prst="rect">
            <a:avLst/>
          </a:prstGeom>
        </p:spPr>
      </p:pic>
      <p:sp>
        <p:nvSpPr>
          <p:cNvPr id="9" name="Text 4"/>
          <p:cNvSpPr txBox="1"/>
          <p:nvPr/>
        </p:nvSpPr>
        <p:spPr>
          <a:xfrm>
            <a:off x="8412480" y="278892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Tu intención final</a:t>
            </a:r>
            <a:endParaRPr lang="en-US" sz="1800" dirty="0"/>
          </a:p>
        </p:txBody>
      </p:sp>
      <p:sp>
        <p:nvSpPr>
          <p:cNvPr id="10" name="Text 5"/>
          <p:cNvSpPr txBox="1"/>
          <p:nvPr/>
        </p:nvSpPr>
        <p:spPr>
          <a:xfrm>
            <a:off x="8412480" y="3291840"/>
            <a:ext cx="30175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Una conducta del agua que vas a llevar a tierra esta semana. Escríbela en la última página de tu cuaderno.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album_e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914400"/>
            <a:ext cx="4023360" cy="4023360"/>
          </a:xfrm>
          <a:prstGeom prst="rect">
            <a:avLst/>
          </a:prstGeom>
          <a:effectLst>
            <a:outerShdw sx="100000" sy="100000" kx="0" ky="0" algn="bl" rotWithShape="0" blurRad="177800" dist="50800" dir="5400000">
              <a:srgbClr val="000000">
                <a:alpha val="45000"/>
              </a:srgbClr>
            </a:outerShdw>
          </a:effectLst>
        </p:spPr>
      </p:pic>
      <p:pic>
        <p:nvPicPr>
          <p:cNvPr id="4" name="Media 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8640" y="5138928"/>
            <a:ext cx="777240" cy="77724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463040" y="5230368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Audio incrustado · 6 min · pulsa para reproducir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5074920" y="914400"/>
            <a:ext cx="6583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2"/>
                </a:solidFill>
              </a:rPr>
              <a:t>CEREMONIA · DESPUÉS DE LAS INMERSIONES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5074920" y="1298448"/>
            <a:ext cx="6583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«El corazón azul»</a:t>
            </a:r>
            <a:endParaRPr lang="en-US" sz="3600" dirty="0"/>
          </a:p>
        </p:txBody>
      </p:sp>
      <p:sp>
        <p:nvSpPr>
          <p:cNvPr id="8" name="Text 3"/>
          <p:cNvSpPr txBox="1"/>
          <p:nvPr/>
        </p:nvSpPr>
        <p:spPr>
          <a:xfrm>
            <a:off x="5074920" y="2331720"/>
            <a:ext cx="6583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i="1" dirty="0">
                <a:solidFill>
                  <a:schemeClr val="accent3"/>
                </a:solidFill>
              </a:rPr>
              <a:t>Convierte la gratitud en cuidado. Termina en el mismo minuto de quietud que guardan los buceadores del mundo cada Día Mundial de los Océanos.</a:t>
            </a:r>
            <a:endParaRPr lang="en-US" sz="1350" dirty="0"/>
          </a:p>
        </p:txBody>
      </p:sp>
      <p:sp>
        <p:nvSpPr>
          <p:cNvPr id="9" name="icon home"/>
          <p:cNvSpPr/>
          <p:nvPr/>
        </p:nvSpPr>
        <p:spPr>
          <a:xfrm>
            <a:off x="5074920" y="312724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0" name="Image 1" descr="/home/claude/mdi/assets/ic_home_ab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6594" y="3258922"/>
            <a:ext cx="285293" cy="285293"/>
          </a:xfrm>
          <a:prstGeom prst="rect">
            <a:avLst/>
          </a:prstGeom>
        </p:spPr>
      </p:pic>
      <p:sp>
        <p:nvSpPr>
          <p:cNvPr id="11" name="Text 5"/>
          <p:cNvSpPr txBox="1"/>
          <p:nvPr/>
        </p:nvSpPr>
        <p:spPr>
          <a:xfrm>
            <a:off x="5806440" y="309981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En tierra, todo el grupo</a:t>
            </a:r>
            <a:endParaRPr lang="en-US" sz="1550" dirty="0"/>
          </a:p>
        </p:txBody>
      </p:sp>
      <p:sp>
        <p:nvSpPr>
          <p:cNvPr id="12" name="Text 6"/>
          <p:cNvSpPr txBox="1"/>
          <p:nvPr/>
        </p:nvSpPr>
        <p:spPr>
          <a:xfrm>
            <a:off x="5806440" y="341985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con Planeta Azul</a:t>
            </a:r>
            <a:endParaRPr lang="en-US" sz="1250" dirty="0"/>
          </a:p>
        </p:txBody>
      </p:sp>
      <p:sp>
        <p:nvSpPr>
          <p:cNvPr id="13" name="icon heart"/>
          <p:cNvSpPr/>
          <p:nvPr/>
        </p:nvSpPr>
        <p:spPr>
          <a:xfrm>
            <a:off x="5074920" y="390448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4" name="Image 2" descr="/home/claude/mdi/assets/ic_heart_ab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6594" y="4036162"/>
            <a:ext cx="285293" cy="285293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5806440" y="387705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Gratitud que se vuelve cuidado</a:t>
            </a:r>
            <a:endParaRPr lang="en-US" sz="1550" dirty="0"/>
          </a:p>
        </p:txBody>
      </p:sp>
      <p:sp>
        <p:nvSpPr>
          <p:cNvPr id="16" name="Text 9"/>
          <p:cNvSpPr txBox="1"/>
          <p:nvPr/>
        </p:nvSpPr>
        <p:spPr>
          <a:xfrm>
            <a:off x="5806440" y="419709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una acción concreta por el océano</a:t>
            </a:r>
            <a:endParaRPr lang="en-US" sz="1250" dirty="0"/>
          </a:p>
        </p:txBody>
      </p:sp>
      <p:sp>
        <p:nvSpPr>
          <p:cNvPr id="17" name="icon check"/>
          <p:cNvSpPr/>
          <p:nvPr/>
        </p:nvSpPr>
        <p:spPr>
          <a:xfrm>
            <a:off x="5074920" y="468172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8" name="Image 3" descr="/home/claude/mdi/assets/ic_check_ab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6594" y="4813402"/>
            <a:ext cx="285293" cy="285293"/>
          </a:xfrm>
          <a:prstGeom prst="rect">
            <a:avLst/>
          </a:prstGeom>
        </p:spPr>
      </p:pic>
      <p:sp>
        <p:nvSpPr>
          <p:cNvPr id="19" name="Text 11"/>
          <p:cNvSpPr txBox="1"/>
          <p:nvPr/>
        </p:nvSpPr>
        <p:spPr>
          <a:xfrm>
            <a:off x="5806440" y="465429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Entrega de credenciales</a:t>
            </a:r>
            <a:endParaRPr lang="en-US" sz="1550" dirty="0"/>
          </a:p>
        </p:txBody>
      </p:sp>
      <p:sp>
        <p:nvSpPr>
          <p:cNvPr id="20" name="Text 12"/>
          <p:cNvSpPr txBox="1"/>
          <p:nvPr/>
        </p:nvSpPr>
        <p:spPr>
          <a:xfrm>
            <a:off x="5806440" y="497433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a quien haya completado los requisitos</a:t>
            </a:r>
            <a:endParaRPr lang="en-US" sz="1250" dirty="0"/>
          </a:p>
        </p:txBody>
      </p:sp>
      <p:pic>
        <p:nvPicPr>
          <p:cNvPr id="21" name="Image 4" descr="/home/claude/mdi/assets/qr_album_es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07040" y="4892040"/>
            <a:ext cx="1033272" cy="1033272"/>
          </a:xfrm>
          <a:prstGeom prst="rect">
            <a:avLst/>
          </a:prstGeom>
        </p:spPr>
      </p:pic>
      <p:sp>
        <p:nvSpPr>
          <p:cNvPr id="22" name="Text 13"/>
          <p:cNvSpPr txBox="1"/>
          <p:nvPr/>
        </p:nvSpPr>
        <p:spPr>
          <a:xfrm>
            <a:off x="10378440" y="594360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900" dirty="0">
                <a:solidFill>
                  <a:schemeClr val="accent3"/>
                </a:solidFill>
              </a:rPr>
              <a:t>Álbum en Spotify</a:t>
            </a:r>
            <a:endParaRPr lang="en-US" sz="900" dirty="0"/>
          </a:p>
        </p:txBody>
      </p:sp>
      <p:sp>
        <p:nvSpPr>
          <p:cNvPr id="23" name="Text 14"/>
          <p:cNvSpPr txBox="1"/>
          <p:nvPr/>
        </p:nvSpPr>
        <p:spPr>
          <a:xfrm>
            <a:off x="5074920" y="5486400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chemeClr val="accent3"/>
                </a:solidFill>
              </a:rPr>
              <a:t>Solo en tierra o en cubierta. Nunca durante una inmersión, nunca con retención de aire.</a:t>
            </a:r>
            <a:endParaRPr lang="en-US" sz="1150" dirty="0"/>
          </a:p>
        </p:txBody>
      </p:sp>
      <p:sp>
        <p:nvSpPr>
          <p:cNvPr id="2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pic>
        <p:nvPicPr>
          <p:cNvPr id="4" name="Image 1" descr="/home/claude/mdi/assets/planeta_azul_white.png">    </p:cNvPr>
          <p:cNvPicPr>
            <a:picLocks noChangeAspect="1"/>
          </p:cNvPicPr>
          <p:nvPr/>
        </p:nvPicPr>
        <p:blipFill>
          <a:blip r:embed="rId2"/>
          <a:srcRect l="0" r="0" t="0" b="0"/>
          <a:stretch/>
        </p:blipFill>
        <p:spPr>
          <a:xfrm>
            <a:off x="9628632" y="457200"/>
            <a:ext cx="2011680" cy="50292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presencia</a:t>
            </a:r>
            <a:endParaRPr lang="en-US" sz="4800" dirty="0"/>
          </a:p>
          <a:p>
            <a:pPr algn="ctr" indent="0" marL="0">
              <a:buNone/>
            </a:pPr>
            <a:r>
              <a:rPr lang="en-US" sz="48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cala hondo.</a:t>
            </a:r>
            <a:endParaRPr lang="en-US" sz="4800" dirty="0"/>
          </a:p>
        </p:txBody>
      </p:sp>
      <p:sp>
        <p:nvSpPr>
          <p:cNvPr id="6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800" i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Gracias, Planeta Azul. Gracias a cada buceador que ha dicho pronto lo que era verdad.</a:t>
            </a:r>
            <a:endParaRPr lang="en-US" sz="1800" dirty="0"/>
          </a:p>
        </p:txBody>
      </p:sp>
      <p:sp>
        <p:nvSpPr>
          <p:cNvPr id="7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3"/>
                </a:solidFill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8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Día 3 · Liderazgo — Diving into Presence, Cabo de Palos</dc:title>
  <dc:subject>PptxGenJS Presentation</dc:subject>
  <dc:creator>Luis Miguel Gallardo</dc:creator>
  <cp:lastModifiedBy>Luis Miguel Gallardo</cp:lastModifiedBy>
  <cp:revision>1</cp:revision>
  <dcterms:created xsi:type="dcterms:W3CDTF">2026-11-05T21:25:44Z</dcterms:created>
  <dcterms:modified xsi:type="dcterms:W3CDTF">2026-11-05T21:25:44Z</dcterms:modified>
</cp:coreProperties>
</file>