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mp3" ContentType="audio/mp3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notesMasterIdLst>
    <p:notesMasterId r:id="rId26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legar" id="{3e45234e-8f50-2c60-71ca-cf075c377075}">
          <p14:sldIdLst>
            <p14:sldId id="256"/>
            <p14:sldId id="257"/>
            <p14:sldId id="258"/>
            <p14:sldId id="259"/>
            <p14:sldId id="260"/>
            <p14:sldId id="261"/>
          </p14:sldIdLst>
        </p14:section>
        <p14:section name="Regulación" id="{69ee95cd-2251-c044-6e0e-32542f4439d5}">
          <p14:sldIdLst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  <p14:section name="Precisión y cuidado" id="{5fd9e912-71dd-a67f-e5c5-d0667c9de721}">
          <p14:sldIdLst>
            <p14:sldId id="269"/>
            <p14:sldId id="270"/>
            <p14:sldId id="271"/>
            <p14:sldId id="272"/>
            <p14:sldId id="273"/>
            <p14:sldId id="274"/>
          </p14:sldIdLst>
        </p14:section>
        <p14:section name="Al agua" id="{ffa2afa8-832b-9e29-5219-4ceb113a6efe}">
          <p14:sldIdLst>
            <p14:sldId id="275"/>
            <p14:sldId id="276"/>
            <p14:sldId id="277"/>
          </p14:sldIdLst>
        </p14:section>
        <p14:section name="Cierre" id="{9fd82afd-dfbe-e8c6-e760-4d6b9075ec1a}">
          <p14:sldIdLst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Segundo día. Hoy empieza MD-2: sesiones 1 y 2. Antes de nada, comprobar la recuperación del día anterior y las puertas de MD-2 de cada persona.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0–10'. ARRIVE guiado (1 min). Después ronda de colores con todo el grupo. Anotar mentalmente los ámbares para ajustar parejas o papeles antes del briefing.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Ayer: MD-1 sesiones 1 y 2. Hoy: MD-2 sesiones 1 y 2. Mañana: MD-2 sesiones 3 y 4, y la puerta a MD-3.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10–25'. Un hecho por persona, ritmo rápido. Si alguien trae un juicio, devolverlo al hecho con amabilidad. Compartir el «sentido» es opcional.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25–35'. Revisar las puertas persona a persona (en privado, sin datos médicos en voz alta). Quien no tenga una puerta resuelta: observa y ensaya en tierra; no se registra la sesión.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35–42'. Un modelo sencillo de la mente del buceador. Lo que cambia la respuesta casi siempre es reducir la demanda (soltar lo opcional) o cambiar la valoración (pedir apoyo, recibir información). Nunca manipular la respiración.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42–50'. Ensayo físico en tierra, de pie, con las señales reales de la agencia. No se induce tensión: el objetivo es practicar el gesto de soltar.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50–58'. Ensayo en tierra, letra a letra, sentados o de pie. En el agua solo se usa si de verdad hace falta; no se provoca. STILL nunca retrasa una respuesta aprendida, una señal ni un ascenso. No es el minuto de quietud.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58–65'. Reproducir (6 min). Respiración habitual: la pista no pide pautas respiratorias. Al terminar, cada persona escribe una palabra.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65–75'. La flotabilidad se corrige con habilidades técnicas ya aprendidas (lastre, trimado, posición), revisadas con el instructor. La burbuja ambiental: el espacio alrededor de cuerpo, aletas y equipo que protege el fondo.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75–80'. Las normas concretas de la reserva las explica Planeta Azul en su briefing (MAPA, CARM). Aquí: la conducta ambiental que cada pareja eligió ayer (frase 5) se convierte en la burbuja ambiental de hoy.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80–92'. Rotar papeles. Usar las señales exactas de la agencia de cada participante; si hay agencias distintas, acordar antes cuáles se usan.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95–102'. MD-2 Sesión 1 — Regulación y atención flexible. Objetivos oficiales literales: (1) Puertas previas: certificación, cribado médico y experiencia reciente confirmados. (2) Lugar, condiciones y supervisión adecuados; señal personal de carga temprana declarada. (3) Atención flexible y regulación temprana observadas con carga de tarea ligera. (4) Liberación de tarea y comunicación en circuito cerrado demostradas. No aumentar carga para provocar tensión; si no procede la tarea en el agua, ensayo solo en tierra.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102–110'. MD-2 Sesión 2 — Flotabilidad de precisión y cuidado del arrecife. Objetivos oficiales literales: (1) Configuración del equipo, lastre y plan de trimado revisados con el instructor. (2) Reglas de no contacto y normas ambientales locales confirmadas antes de entrar. (3) Microcorrección, trimado estable y conciencia espacial observados. (4) Burbuja ambiental protegida durante toda la inmersión. La flotabilidad se corrige con habilidades técnicas ya aprendidas.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110–115'. Explicar la logística del intervalo en el barco de Planeta Azul.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Después de las dos inmersiones: escuchar y después completar «Lo que me llevo» de las inmersiones 3 y 4.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Recordar: teoría y examen de MD-2 en la plataforma antes del cierre de mañana.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Diving into Presence  ·  Planeta Azul, Cabo de Palos  ·  Día 2 · Regulación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1.png"/><Relationship Id="rId4" Type="http://schemas.openxmlformats.org/officeDocument/2006/relationships/slideLayout" Target="../slideLayouts/slideLayout14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image" Target="../media/image-3-8.png"/><Relationship Id="rId9" Type="http://schemas.openxmlformats.org/officeDocument/2006/relationships/image" Target="../media/image-3-9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4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audio" Target="../media/media-13-2.mp3"/><Relationship Id="rId3" Type="http://schemas.microsoft.com/office/2007/relationships/media" Target="../media/media-13-2.mp3"/><Relationship Id="rId4" Type="http://schemas.openxmlformats.org/officeDocument/2006/relationships/image" Target="../media/image-13-4.png"/><Relationship Id="rId5" Type="http://schemas.openxmlformats.org/officeDocument/2006/relationships/image" Target="../media/image-13-5.png"/><Relationship Id="rId6" Type="http://schemas.openxmlformats.org/officeDocument/2006/relationships/image" Target="../media/image-13-6.png"/><Relationship Id="rId7" Type="http://schemas.openxmlformats.org/officeDocument/2006/relationships/image" Target="../media/image-13-7.png"/><Relationship Id="rId8" Type="http://schemas.openxmlformats.org/officeDocument/2006/relationships/image" Target="../media/image-13-8.pn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png"/><Relationship Id="rId3" Type="http://schemas.openxmlformats.org/officeDocument/2006/relationships/image" Target="../media/image-16-3.png"/><Relationship Id="rId4" Type="http://schemas.openxmlformats.org/officeDocument/2006/relationships/image" Target="../media/image-16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image" Target="../media/image-20-1.png"/><Relationship Id="rId3" Type="http://schemas.openxmlformats.org/officeDocument/2006/relationships/image" Target="../media/image-20-1.png"/><Relationship Id="rId4" Type="http://schemas.openxmlformats.org/officeDocument/2006/relationships/image" Target="../media/image-20-1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1.png"/><Relationship Id="rId3" Type="http://schemas.openxmlformats.org/officeDocument/2006/relationships/image" Target="../media/image-21-1.png"/><Relationship Id="rId4" Type="http://schemas.openxmlformats.org/officeDocument/2006/relationships/image" Target="../media/image-21-1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image" Target="../media/image-22-2.png"/><Relationship Id="rId3" Type="http://schemas.openxmlformats.org/officeDocument/2006/relationships/image" Target="../media/image-22-3.png"/><Relationship Id="rId4" Type="http://schemas.openxmlformats.org/officeDocument/2006/relationships/image" Target="../media/image-22-4.png"/><Relationship Id="rId5" Type="http://schemas.openxmlformats.org/officeDocument/2006/relationships/image" Target="../media/image-22-5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audio" Target="../media/media-23-2.mp3"/><Relationship Id="rId3" Type="http://schemas.microsoft.com/office/2007/relationships/media" Target="../media/media-23-2.mp3"/><Relationship Id="rId4" Type="http://schemas.openxmlformats.org/officeDocument/2006/relationships/image" Target="../media/image-23-4.png"/><Relationship Id="rId5" Type="http://schemas.openxmlformats.org/officeDocument/2006/relationships/image" Target="../media/image-23-5.png"/><Relationship Id="rId6" Type="http://schemas.openxmlformats.org/officeDocument/2006/relationships/image" Target="../media/image-23-6.png"/><Relationship Id="rId7" Type="http://schemas.openxmlformats.org/officeDocument/2006/relationships/image" Target="../media/image-23-7.png"/><Relationship Id="rId8" Type="http://schemas.openxmlformats.org/officeDocument/2006/relationships/image" Target="../media/image-23-8.pn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png"/><Relationship Id="rId2" Type="http://schemas.openxmlformats.org/officeDocument/2006/relationships/image" Target="../media/image-24-2.png"/><Relationship Id="rId3" Type="http://schemas.openxmlformats.org/officeDocument/2006/relationships/slideLayout" Target="../slideLayouts/slideLayout11.xml"/><Relationship Id="rId4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planeta_azul_white.png">    </p:cNvPr>
          <p:cNvPicPr>
            <a:picLocks noChangeAspect="1"/>
          </p:cNvPicPr>
          <p:nvPr/>
        </p:nvPicPr>
        <p:blipFill>
          <a:blip r:embed="rId2"/>
          <a:srcRect l="0" r="0" t="0" b="0"/>
          <a:stretch/>
        </p:blipFill>
        <p:spPr>
          <a:xfrm>
            <a:off x="9628632" y="411480"/>
            <a:ext cx="2011680" cy="502920"/>
          </a:xfrm>
          <a:prstGeom prst="rect">
            <a:avLst/>
          </a:prstGeom>
        </p:spPr>
      </p:pic>
      <p:pic>
        <p:nvPicPr>
          <p:cNvPr id="4" name="Image 2" descr="/home/claude/mdi/assets/logo3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3"/>
                </a:solidFill>
              </a:rPr>
              <a:t>MINDFUL DIVING INSTITUTE  ·  DIVING INTO PRESENCE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chemeClr val="accent3"/>
                </a:solidFill>
              </a:rPr>
              <a:t>CABO DE PALOS  ·  3 DÍAS  ·  6 H DE AULA  ·  6 INMERSIONES</a:t>
            </a:r>
            <a:endParaRPr lang="en-US" sz="1000" dirty="0"/>
          </a:p>
        </p:txBody>
      </p:sp>
      <p:sp>
        <p:nvSpPr>
          <p:cNvPr id="7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spc="500" kern="0" dirty="0">
                <a:solidFill>
                  <a:schemeClr val="accent2"/>
                </a:solidFill>
              </a:rPr>
              <a:t>DÍA 2  ·  REGULACIÓN</a:t>
            </a:r>
            <a:endParaRPr lang="en-US" sz="1600" dirty="0"/>
          </a:p>
        </p:txBody>
      </p:sp>
      <p:sp>
        <p:nvSpPr>
          <p:cNvPr id="8" name="Text 3"/>
          <p:cNvSpPr txBox="1"/>
          <p:nvPr/>
        </p:nvSpPr>
        <p:spPr>
          <a:xfrm>
            <a:off x="548640" y="2194560"/>
            <a:ext cx="786384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5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opcional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en-US" sz="5200" b="1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puede esperar</a:t>
            </a:r>
            <a:endParaRPr lang="en-US" sz="5200" dirty="0"/>
          </a:p>
        </p:txBody>
      </p:sp>
      <p:sp>
        <p:nvSpPr>
          <p:cNvPr id="9" name="chip"/>
          <p:cNvSpPr txBox="1"/>
          <p:nvPr/>
        </p:nvSpPr>
        <p:spPr>
          <a:xfrm>
            <a:off x="548640" y="4983480"/>
            <a:ext cx="534924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ADVANCED MINDFUL DIVER™  ·  INMERSIONES 3 Y 4</a:t>
            </a:r>
            <a:endParaRPr lang="en-US" sz="1100" dirty="0"/>
          </a:p>
        </p:txBody>
      </p:sp>
      <p:sp>
        <p:nvSpPr>
          <p:cNvPr id="10" name="Text 5"/>
          <p:cNvSpPr txBox="1"/>
          <p:nvPr/>
        </p:nvSpPr>
        <p:spPr>
          <a:xfrm>
            <a:off x="548640" y="5532120"/>
            <a:ext cx="7863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Luis Miguel Gallardo · Mindful Diving Institute · Planeta Azul, Cabo de Palos · Aula 2 h + 2 inmersiones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Llegar, y decir tu color</a:t>
            </a:r>
            <a:endParaRPr lang="en-US" sz="3200" dirty="0"/>
          </a:p>
        </p:txBody>
      </p:sp>
      <p:pic>
        <p:nvPicPr>
          <p:cNvPr id="4" name="Image 0" descr="/home/claude/mdi/assets/mark_faint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63840" y="1188720"/>
            <a:ext cx="4754880" cy="475488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548640" y="1325880"/>
            <a:ext cx="6035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Ayer fue el primer día. Hoy empezamos igual: un minuto para llegar, y después una ronda de colores.</a:t>
            </a:r>
            <a:endParaRPr lang="en-US" sz="1700" dirty="0"/>
          </a:p>
        </p:txBody>
      </p:sp>
      <p:sp>
        <p:nvSpPr>
          <p:cNvPr id="6" name="dot"/>
          <p:cNvSpPr/>
          <p:nvPr/>
        </p:nvSpPr>
        <p:spPr>
          <a:xfrm>
            <a:off x="548640" y="2377440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3"/>
          <p:cNvSpPr txBox="1"/>
          <p:nvPr/>
        </p:nvSpPr>
        <p:spPr>
          <a:xfrm>
            <a:off x="548640" y="2377440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900" dirty="0"/>
          </a:p>
        </p:txBody>
      </p:sp>
      <p:sp>
        <p:nvSpPr>
          <p:cNvPr id="8" name="Text 4"/>
          <p:cNvSpPr txBox="1"/>
          <p:nvPr/>
        </p:nvSpPr>
        <p:spPr>
          <a:xfrm>
            <a:off x="1243584" y="2340864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Acepta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tu estado, sin arreglarlo ni compartirlo</a:t>
            </a:r>
            <a:endParaRPr lang="en-US" sz="1600" dirty="0"/>
          </a:p>
        </p:txBody>
      </p:sp>
      <p:sp>
        <p:nvSpPr>
          <p:cNvPr id="9" name="dot"/>
          <p:cNvSpPr/>
          <p:nvPr/>
        </p:nvSpPr>
        <p:spPr>
          <a:xfrm>
            <a:off x="548640" y="2980944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6"/>
          <p:cNvSpPr txBox="1"/>
          <p:nvPr/>
        </p:nvSpPr>
        <p:spPr>
          <a:xfrm>
            <a:off x="548640" y="2980944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1900" dirty="0"/>
          </a:p>
        </p:txBody>
      </p:sp>
      <p:sp>
        <p:nvSpPr>
          <p:cNvPr id="11" name="Text 7"/>
          <p:cNvSpPr txBox="1"/>
          <p:nvPr/>
        </p:nvSpPr>
        <p:spPr>
          <a:xfrm>
            <a:off x="1243584" y="2944368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Relaja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mandíbula · hombros · manos</a:t>
            </a:r>
            <a:endParaRPr lang="en-US" sz="1600" dirty="0"/>
          </a:p>
        </p:txBody>
      </p:sp>
      <p:sp>
        <p:nvSpPr>
          <p:cNvPr id="12" name="dot"/>
          <p:cNvSpPr/>
          <p:nvPr/>
        </p:nvSpPr>
        <p:spPr>
          <a:xfrm>
            <a:off x="548640" y="3584448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3" name="Text 9"/>
          <p:cNvSpPr txBox="1"/>
          <p:nvPr/>
        </p:nvSpPr>
        <p:spPr>
          <a:xfrm>
            <a:off x="548640" y="358444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1900" dirty="0"/>
          </a:p>
        </p:txBody>
      </p:sp>
      <p:sp>
        <p:nvSpPr>
          <p:cNvPr id="14" name="Text 10"/>
          <p:cNvSpPr txBox="1"/>
          <p:nvPr/>
        </p:nvSpPr>
        <p:spPr>
          <a:xfrm>
            <a:off x="1243584" y="3547872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Revisa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agua, viento, entrada, salida y equipo</a:t>
            </a:r>
            <a:endParaRPr lang="en-US" sz="1600" dirty="0"/>
          </a:p>
        </p:txBody>
      </p:sp>
      <p:sp>
        <p:nvSpPr>
          <p:cNvPr id="15" name="dot"/>
          <p:cNvSpPr/>
          <p:nvPr/>
        </p:nvSpPr>
        <p:spPr>
          <a:xfrm>
            <a:off x="548640" y="4187952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6" name="Text 12"/>
          <p:cNvSpPr txBox="1"/>
          <p:nvPr/>
        </p:nvSpPr>
        <p:spPr>
          <a:xfrm>
            <a:off x="548640" y="4187952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</a:t>
            </a:r>
            <a:endParaRPr lang="en-US" sz="1900" dirty="0"/>
          </a:p>
        </p:txBody>
      </p:sp>
      <p:sp>
        <p:nvSpPr>
          <p:cNvPr id="17" name="Text 13"/>
          <p:cNvSpPr txBox="1"/>
          <p:nvPr/>
        </p:nvSpPr>
        <p:spPr>
          <a:xfrm>
            <a:off x="1243584" y="4151376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Intención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una conducta observable para hoy</a:t>
            </a:r>
            <a:endParaRPr lang="en-US" sz="1600" dirty="0"/>
          </a:p>
        </p:txBody>
      </p:sp>
      <p:sp>
        <p:nvSpPr>
          <p:cNvPr id="18" name="dot"/>
          <p:cNvSpPr/>
          <p:nvPr/>
        </p:nvSpPr>
        <p:spPr>
          <a:xfrm>
            <a:off x="548640" y="4791456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9" name="Text 15"/>
          <p:cNvSpPr txBox="1"/>
          <p:nvPr/>
        </p:nvSpPr>
        <p:spPr>
          <a:xfrm>
            <a:off x="548640" y="4791456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</a:t>
            </a:r>
            <a:endParaRPr lang="en-US" sz="1900" dirty="0"/>
          </a:p>
        </p:txBody>
      </p:sp>
      <p:sp>
        <p:nvSpPr>
          <p:cNvPr id="20" name="Text 16"/>
          <p:cNvSpPr txBox="1"/>
          <p:nvPr/>
        </p:nvSpPr>
        <p:spPr>
          <a:xfrm>
            <a:off x="1243584" y="4754880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Verifica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plan, señales y retorno con tu pareja</a:t>
            </a:r>
            <a:endParaRPr lang="en-US" sz="1600" dirty="0"/>
          </a:p>
        </p:txBody>
      </p:sp>
      <p:sp>
        <p:nvSpPr>
          <p:cNvPr id="21" name="dot"/>
          <p:cNvSpPr/>
          <p:nvPr/>
        </p:nvSpPr>
        <p:spPr>
          <a:xfrm>
            <a:off x="548640" y="5394960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2" name="Text 18"/>
          <p:cNvSpPr txBox="1"/>
          <p:nvPr/>
        </p:nvSpPr>
        <p:spPr>
          <a:xfrm>
            <a:off x="548640" y="5394960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</a:t>
            </a:r>
            <a:endParaRPr lang="en-US" sz="1900" dirty="0"/>
          </a:p>
        </p:txBody>
      </p:sp>
      <p:sp>
        <p:nvSpPr>
          <p:cNvPr id="23" name="Text 19"/>
          <p:cNvSpPr txBox="1"/>
          <p:nvPr/>
        </p:nvSpPr>
        <p:spPr>
          <a:xfrm>
            <a:off x="1243584" y="5358384"/>
            <a:ext cx="534009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Entra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con el plan, no por delante; aplazar también vale</a:t>
            </a:r>
            <a:endParaRPr lang="en-US" sz="1600" dirty="0"/>
          </a:p>
        </p:txBody>
      </p:sp>
      <p:sp>
        <p:nvSpPr>
          <p:cNvPr id="24" name="card"/>
          <p:cNvSpPr/>
          <p:nvPr/>
        </p:nvSpPr>
        <p:spPr>
          <a:xfrm>
            <a:off x="6949440" y="1463040"/>
            <a:ext cx="4663440" cy="4480560"/>
          </a:xfrm>
          <a:prstGeom prst="roundRect">
            <a:avLst>
              <a:gd name="adj" fmla="val 3265"/>
            </a:avLst>
          </a:prstGeom>
          <a:solidFill>
            <a:schemeClr val="tx2">
              <a:alpha val="7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5" name="Text 21"/>
          <p:cNvSpPr txBox="1"/>
          <p:nvPr/>
        </p:nvSpPr>
        <p:spPr>
          <a:xfrm>
            <a:off x="7269480" y="1783080"/>
            <a:ext cx="406908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Ronda de colores: un color, y una palabra si quieres.</a:t>
            </a:r>
            <a:endParaRPr lang="en-US" sz="2500" dirty="0"/>
          </a:p>
        </p:txBody>
      </p:sp>
      <p:sp>
        <p:nvSpPr>
          <p:cNvPr id="26" name="Text 22"/>
          <p:cNvSpPr txBox="1"/>
          <p:nvPr/>
        </p:nvSpPr>
        <p:spPr>
          <a:xfrm>
            <a:off x="7269480" y="2743200"/>
            <a:ext cx="40690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El ámbar recibe un ajuste, no un debate: otro papel, otra pareja, otro punto. El rojo recibe las gracias. No se pregunta más.</a:t>
            </a:r>
            <a:endParaRPr lang="en-US" sz="1400" dirty="0"/>
          </a:p>
        </p:txBody>
      </p:sp>
      <p:sp>
        <p:nvSpPr>
          <p:cNvPr id="27" name="Text 23"/>
          <p:cNvSpPr txBox="1"/>
          <p:nvPr/>
        </p:nvSpPr>
        <p:spPr>
          <a:xfrm>
            <a:off x="7269480" y="5166360"/>
            <a:ext cx="4069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Cuerpo · Mente · Destreza · Contexto. Verde no es ausencia de miedo.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Hoy, en 120 minutos</a:t>
            </a:r>
            <a:endParaRPr lang="en-US" sz="3200" dirty="0"/>
          </a:p>
        </p:txBody>
      </p:sp>
      <p:sp>
        <p:nvSpPr>
          <p:cNvPr id="3" name="agenda Llegar"/>
          <p:cNvSpPr/>
          <p:nvPr/>
        </p:nvSpPr>
        <p:spPr>
          <a:xfrm>
            <a:off x="548640" y="1417320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" name="icon clock"/>
          <p:cNvSpPr/>
          <p:nvPr/>
        </p:nvSpPr>
        <p:spPr>
          <a:xfrm>
            <a:off x="694944" y="1554480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clock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7839" y="1677375"/>
            <a:ext cx="266273" cy="266273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335024" y="15270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0–10'</a:t>
            </a:r>
            <a:endParaRPr lang="en-US" sz="1100" dirty="0"/>
          </a:p>
        </p:txBody>
      </p:sp>
      <p:sp>
        <p:nvSpPr>
          <p:cNvPr id="7" name="Text 4"/>
          <p:cNvSpPr txBox="1"/>
          <p:nvPr/>
        </p:nvSpPr>
        <p:spPr>
          <a:xfrm>
            <a:off x="2286000" y="1490472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Llegar</a:t>
            </a:r>
            <a:endParaRPr lang="en-US" sz="1500" dirty="0"/>
          </a:p>
        </p:txBody>
      </p:sp>
      <p:sp>
        <p:nvSpPr>
          <p:cNvPr id="8" name="Text 5"/>
          <p:cNvSpPr txBox="1"/>
          <p:nvPr/>
        </p:nvSpPr>
        <p:spPr>
          <a:xfrm>
            <a:off x="2286000" y="1819656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ARRIVE + ronda de colores</a:t>
            </a:r>
            <a:endParaRPr lang="en-US" sz="1150" dirty="0"/>
          </a:p>
        </p:txBody>
      </p:sp>
      <p:sp>
        <p:nvSpPr>
          <p:cNvPr id="9" name="agenda FFLN del día 1"/>
          <p:cNvSpPr/>
          <p:nvPr/>
        </p:nvSpPr>
        <p:spPr>
          <a:xfrm>
            <a:off x="548640" y="2295144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icon book"/>
          <p:cNvSpPr/>
          <p:nvPr/>
        </p:nvSpPr>
        <p:spPr>
          <a:xfrm>
            <a:off x="694944" y="2432304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1" name="Image 1" descr="/home/claude/mdi/assets/ic_book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39" y="2555199"/>
            <a:ext cx="266273" cy="266273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1335024" y="240487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10–25'</a:t>
            </a:r>
            <a:endParaRPr lang="en-US" sz="1100" dirty="0"/>
          </a:p>
        </p:txBody>
      </p:sp>
      <p:sp>
        <p:nvSpPr>
          <p:cNvPr id="13" name="Text 9"/>
          <p:cNvSpPr txBox="1"/>
          <p:nvPr/>
        </p:nvSpPr>
        <p:spPr>
          <a:xfrm>
            <a:off x="2286000" y="2368296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FFLN del día 1</a:t>
            </a:r>
            <a:endParaRPr lang="en-US" sz="1500" dirty="0"/>
          </a:p>
        </p:txBody>
      </p:sp>
      <p:sp>
        <p:nvSpPr>
          <p:cNvPr id="14" name="Text 10"/>
          <p:cNvSpPr txBox="1"/>
          <p:nvPr/>
        </p:nvSpPr>
        <p:spPr>
          <a:xfrm>
            <a:off x="2286000" y="2697480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Un hecho por persona · al portafolio</a:t>
            </a:r>
            <a:endParaRPr lang="en-US" sz="1150" dirty="0"/>
          </a:p>
        </p:txBody>
      </p:sp>
      <p:sp>
        <p:nvSpPr>
          <p:cNvPr id="15" name="agenda Puertas de MD-2"/>
          <p:cNvSpPr/>
          <p:nvPr/>
        </p:nvSpPr>
        <p:spPr>
          <a:xfrm>
            <a:off x="548640" y="3172968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6" name="icon check"/>
          <p:cNvSpPr/>
          <p:nvPr/>
        </p:nvSpPr>
        <p:spPr>
          <a:xfrm>
            <a:off x="694944" y="3310128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2" descr="/home/claude/mdi/assets/ic_check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839" y="3433023"/>
            <a:ext cx="266273" cy="266273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1335024" y="328269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25–35'</a:t>
            </a:r>
            <a:endParaRPr lang="en-US" sz="1100" dirty="0"/>
          </a:p>
        </p:txBody>
      </p:sp>
      <p:sp>
        <p:nvSpPr>
          <p:cNvPr id="19" name="Text 14"/>
          <p:cNvSpPr txBox="1"/>
          <p:nvPr/>
        </p:nvSpPr>
        <p:spPr>
          <a:xfrm>
            <a:off x="2286000" y="3246120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Puertas de MD-2</a:t>
            </a:r>
            <a:endParaRPr lang="en-US" sz="1500" dirty="0"/>
          </a:p>
        </p:txBody>
      </p:sp>
      <p:sp>
        <p:nvSpPr>
          <p:cNvPr id="20" name="Text 15"/>
          <p:cNvSpPr txBox="1"/>
          <p:nvPr/>
        </p:nvSpPr>
        <p:spPr>
          <a:xfrm>
            <a:off x="2286000" y="3575304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Qué cambia de MD-1 a MD-2</a:t>
            </a:r>
            <a:endParaRPr lang="en-US" sz="1150" dirty="0"/>
          </a:p>
        </p:txBody>
      </p:sp>
      <p:sp>
        <p:nvSpPr>
          <p:cNvPr id="21" name="agenda La carga"/>
          <p:cNvSpPr/>
          <p:nvPr/>
        </p:nvSpPr>
        <p:spPr>
          <a:xfrm>
            <a:off x="548640" y="4050792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icon bolt"/>
          <p:cNvSpPr/>
          <p:nvPr/>
        </p:nvSpPr>
        <p:spPr>
          <a:xfrm>
            <a:off x="694944" y="4187952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23" name="Image 3" descr="/home/claude/mdi/assets/ic_bolt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839" y="4310847"/>
            <a:ext cx="266273" cy="266273"/>
          </a:xfrm>
          <a:prstGeom prst="rect">
            <a:avLst/>
          </a:prstGeom>
        </p:spPr>
      </p:pic>
      <p:sp>
        <p:nvSpPr>
          <p:cNvPr id="24" name="Text 18"/>
          <p:cNvSpPr txBox="1"/>
          <p:nvPr/>
        </p:nvSpPr>
        <p:spPr>
          <a:xfrm>
            <a:off x="1335024" y="41605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35–50'</a:t>
            </a:r>
            <a:endParaRPr lang="en-US" sz="1100" dirty="0"/>
          </a:p>
        </p:txBody>
      </p:sp>
      <p:sp>
        <p:nvSpPr>
          <p:cNvPr id="25" name="Text 19"/>
          <p:cNvSpPr txBox="1"/>
          <p:nvPr/>
        </p:nvSpPr>
        <p:spPr>
          <a:xfrm>
            <a:off x="2286000" y="4123944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La carga</a:t>
            </a:r>
            <a:endParaRPr lang="en-US" sz="1500" dirty="0"/>
          </a:p>
        </p:txBody>
      </p:sp>
      <p:sp>
        <p:nvSpPr>
          <p:cNvPr id="26" name="Text 20"/>
          <p:cNvSpPr txBox="1"/>
          <p:nvPr/>
        </p:nvSpPr>
        <p:spPr>
          <a:xfrm>
            <a:off x="2286000" y="4453128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Demanda · valoración · respuesta</a:t>
            </a:r>
            <a:endParaRPr lang="en-US" sz="1150" dirty="0"/>
          </a:p>
        </p:txBody>
      </p:sp>
      <p:sp>
        <p:nvSpPr>
          <p:cNvPr id="27" name="agenda STILL, en tierra"/>
          <p:cNvSpPr/>
          <p:nvPr/>
        </p:nvSpPr>
        <p:spPr>
          <a:xfrm>
            <a:off x="548640" y="4928616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8" name="icon music"/>
          <p:cNvSpPr/>
          <p:nvPr/>
        </p:nvSpPr>
        <p:spPr>
          <a:xfrm>
            <a:off x="694944" y="5065776"/>
            <a:ext cx="512064" cy="512064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29" name="Image 4" descr="/home/claude/mdi/assets/ic_music_fo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839" y="5188671"/>
            <a:ext cx="266273" cy="266273"/>
          </a:xfrm>
          <a:prstGeom prst="rect">
            <a:avLst/>
          </a:prstGeom>
        </p:spPr>
      </p:pic>
      <p:sp>
        <p:nvSpPr>
          <p:cNvPr id="30" name="Text 23"/>
          <p:cNvSpPr txBox="1"/>
          <p:nvPr/>
        </p:nvSpPr>
        <p:spPr>
          <a:xfrm>
            <a:off x="1335024" y="5038344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3"/>
                </a:solidFill>
              </a:rPr>
              <a:t>50–65'</a:t>
            </a:r>
            <a:endParaRPr lang="en-US" sz="1100" dirty="0"/>
          </a:p>
        </p:txBody>
      </p:sp>
      <p:sp>
        <p:nvSpPr>
          <p:cNvPr id="31" name="Text 24"/>
          <p:cNvSpPr txBox="1"/>
          <p:nvPr/>
        </p:nvSpPr>
        <p:spPr>
          <a:xfrm>
            <a:off x="2286000" y="5001768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STILL, en tierra</a:t>
            </a:r>
            <a:endParaRPr lang="en-US" sz="1500" dirty="0"/>
          </a:p>
        </p:txBody>
      </p:sp>
      <p:sp>
        <p:nvSpPr>
          <p:cNvPr id="32" name="Text 25"/>
          <p:cNvSpPr txBox="1"/>
          <p:nvPr/>
        </p:nvSpPr>
        <p:spPr>
          <a:xfrm>
            <a:off x="2286000" y="5330952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accent3"/>
                </a:solidFill>
              </a:rPr>
              <a:t>Ensayo + «Encontrar el miedo»</a:t>
            </a:r>
            <a:endParaRPr lang="en-US" sz="1150" dirty="0"/>
          </a:p>
        </p:txBody>
      </p:sp>
      <p:sp>
        <p:nvSpPr>
          <p:cNvPr id="33" name="agenda Precisión y cuidado"/>
          <p:cNvSpPr/>
          <p:nvPr/>
        </p:nvSpPr>
        <p:spPr>
          <a:xfrm>
            <a:off x="6199632" y="1417320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4" name="icon turtle"/>
          <p:cNvSpPr/>
          <p:nvPr/>
        </p:nvSpPr>
        <p:spPr>
          <a:xfrm>
            <a:off x="6345936" y="1554480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35" name="Image 5" descr="/home/claude/mdi/assets/ic_turtle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8831" y="1677375"/>
            <a:ext cx="266273" cy="266273"/>
          </a:xfrm>
          <a:prstGeom prst="rect">
            <a:avLst/>
          </a:prstGeom>
        </p:spPr>
      </p:pic>
      <p:sp>
        <p:nvSpPr>
          <p:cNvPr id="36" name="Text 28"/>
          <p:cNvSpPr txBox="1"/>
          <p:nvPr/>
        </p:nvSpPr>
        <p:spPr>
          <a:xfrm>
            <a:off x="6986016" y="1527048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65–80'</a:t>
            </a:r>
            <a:endParaRPr lang="en-US" sz="1100" dirty="0"/>
          </a:p>
        </p:txBody>
      </p:sp>
      <p:sp>
        <p:nvSpPr>
          <p:cNvPr id="37" name="Text 29"/>
          <p:cNvSpPr txBox="1"/>
          <p:nvPr/>
        </p:nvSpPr>
        <p:spPr>
          <a:xfrm>
            <a:off x="7936992" y="1490472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Precisión y cuidado</a:t>
            </a:r>
            <a:endParaRPr lang="en-US" sz="1500" dirty="0"/>
          </a:p>
        </p:txBody>
      </p:sp>
      <p:sp>
        <p:nvSpPr>
          <p:cNvPr id="38" name="Text 30"/>
          <p:cNvSpPr txBox="1"/>
          <p:nvPr/>
        </p:nvSpPr>
        <p:spPr>
          <a:xfrm>
            <a:off x="7936992" y="1819656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Trimado, burbuja ambiental, Posidonia</a:t>
            </a:r>
            <a:endParaRPr lang="en-US" sz="1150" dirty="0"/>
          </a:p>
        </p:txBody>
      </p:sp>
      <p:sp>
        <p:nvSpPr>
          <p:cNvPr id="39" name="agenda Circuito cerrado"/>
          <p:cNvSpPr/>
          <p:nvPr/>
        </p:nvSpPr>
        <p:spPr>
          <a:xfrm>
            <a:off x="6199632" y="2295144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0" name="icon users"/>
          <p:cNvSpPr/>
          <p:nvPr/>
        </p:nvSpPr>
        <p:spPr>
          <a:xfrm>
            <a:off x="6345936" y="2432304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41" name="Image 6" descr="/home/claude/mdi/assets/ic_users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8831" y="2555199"/>
            <a:ext cx="266273" cy="266273"/>
          </a:xfrm>
          <a:prstGeom prst="rect">
            <a:avLst/>
          </a:prstGeom>
        </p:spPr>
      </p:pic>
      <p:sp>
        <p:nvSpPr>
          <p:cNvPr id="42" name="Text 33"/>
          <p:cNvSpPr txBox="1"/>
          <p:nvPr/>
        </p:nvSpPr>
        <p:spPr>
          <a:xfrm>
            <a:off x="6986016" y="240487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80–95'</a:t>
            </a:r>
            <a:endParaRPr lang="en-US" sz="1100" dirty="0"/>
          </a:p>
        </p:txBody>
      </p:sp>
      <p:sp>
        <p:nvSpPr>
          <p:cNvPr id="43" name="Text 34"/>
          <p:cNvSpPr txBox="1"/>
          <p:nvPr/>
        </p:nvSpPr>
        <p:spPr>
          <a:xfrm>
            <a:off x="7936992" y="2368296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Circuito cerrado</a:t>
            </a:r>
            <a:endParaRPr lang="en-US" sz="1500" dirty="0"/>
          </a:p>
        </p:txBody>
      </p:sp>
      <p:sp>
        <p:nvSpPr>
          <p:cNvPr id="44" name="Text 35"/>
          <p:cNvSpPr txBox="1"/>
          <p:nvPr/>
        </p:nvSpPr>
        <p:spPr>
          <a:xfrm>
            <a:off x="7936992" y="2697480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Juego en tierra · pausa ≠ fin</a:t>
            </a:r>
            <a:endParaRPr lang="en-US" sz="1150" dirty="0"/>
          </a:p>
        </p:txBody>
      </p:sp>
      <p:sp>
        <p:nvSpPr>
          <p:cNvPr id="45" name="agenda Inmersiones 3 y 4"/>
          <p:cNvSpPr/>
          <p:nvPr/>
        </p:nvSpPr>
        <p:spPr>
          <a:xfrm>
            <a:off x="6199632" y="3172968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6" name="icon mask"/>
          <p:cNvSpPr/>
          <p:nvPr/>
        </p:nvSpPr>
        <p:spPr>
          <a:xfrm>
            <a:off x="6345936" y="3310128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47" name="Image 7" descr="/home/claude/mdi/assets/ic_mask_ab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68831" y="3433023"/>
            <a:ext cx="266273" cy="266273"/>
          </a:xfrm>
          <a:prstGeom prst="rect">
            <a:avLst/>
          </a:prstGeom>
        </p:spPr>
      </p:pic>
      <p:sp>
        <p:nvSpPr>
          <p:cNvPr id="48" name="Text 38"/>
          <p:cNvSpPr txBox="1"/>
          <p:nvPr/>
        </p:nvSpPr>
        <p:spPr>
          <a:xfrm>
            <a:off x="6986016" y="328269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95–110'</a:t>
            </a:r>
            <a:endParaRPr lang="en-US" sz="1100" dirty="0"/>
          </a:p>
        </p:txBody>
      </p:sp>
      <p:sp>
        <p:nvSpPr>
          <p:cNvPr id="49" name="Text 39"/>
          <p:cNvSpPr txBox="1"/>
          <p:nvPr/>
        </p:nvSpPr>
        <p:spPr>
          <a:xfrm>
            <a:off x="7936992" y="3246120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Inmersiones 3 y 4</a:t>
            </a:r>
            <a:endParaRPr lang="en-US" sz="1500" dirty="0"/>
          </a:p>
        </p:txBody>
      </p:sp>
      <p:sp>
        <p:nvSpPr>
          <p:cNvPr id="50" name="Text 40"/>
          <p:cNvSpPr txBox="1"/>
          <p:nvPr/>
        </p:nvSpPr>
        <p:spPr>
          <a:xfrm>
            <a:off x="7936992" y="3575304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Briefing: foco, consigna, qué se observa</a:t>
            </a:r>
            <a:endParaRPr lang="en-US" sz="1150" dirty="0"/>
          </a:p>
        </p:txBody>
      </p:sp>
      <p:sp>
        <p:nvSpPr>
          <p:cNvPr id="51" name="agenda Intervalo y cierre"/>
          <p:cNvSpPr/>
          <p:nvPr/>
        </p:nvSpPr>
        <p:spPr>
          <a:xfrm>
            <a:off x="6199632" y="4050792"/>
            <a:ext cx="5440680" cy="786384"/>
          </a:xfrm>
          <a:prstGeom prst="roundRect">
            <a:avLst>
              <a:gd name="adj" fmla="val 1860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2" name="icon sun"/>
          <p:cNvSpPr/>
          <p:nvPr/>
        </p:nvSpPr>
        <p:spPr>
          <a:xfrm>
            <a:off x="6345936" y="4187952"/>
            <a:ext cx="512064" cy="512064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3" name="Image 8" descr="/home/claude/mdi/assets/ic_sun_ab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8831" y="4310847"/>
            <a:ext cx="266273" cy="266273"/>
          </a:xfrm>
          <a:prstGeom prst="rect">
            <a:avLst/>
          </a:prstGeom>
        </p:spPr>
      </p:pic>
      <p:sp>
        <p:nvSpPr>
          <p:cNvPr id="54" name="Text 43"/>
          <p:cNvSpPr txBox="1"/>
          <p:nvPr/>
        </p:nvSpPr>
        <p:spPr>
          <a:xfrm>
            <a:off x="6986016" y="4160520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chemeClr val="accent1"/>
                </a:solidFill>
              </a:rPr>
              <a:t>110–120'</a:t>
            </a:r>
            <a:endParaRPr lang="en-US" sz="1100" dirty="0"/>
          </a:p>
        </p:txBody>
      </p:sp>
      <p:sp>
        <p:nvSpPr>
          <p:cNvPr id="55" name="Text 44"/>
          <p:cNvSpPr txBox="1"/>
          <p:nvPr/>
        </p:nvSpPr>
        <p:spPr>
          <a:xfrm>
            <a:off x="7936992" y="4123944"/>
            <a:ext cx="3566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Intervalo y cierre</a:t>
            </a:r>
            <a:endParaRPr lang="en-US" sz="1500" dirty="0"/>
          </a:p>
        </p:txBody>
      </p:sp>
      <p:sp>
        <p:nvSpPr>
          <p:cNvPr id="56" name="Text 45"/>
          <p:cNvSpPr txBox="1"/>
          <p:nvPr/>
        </p:nvSpPr>
        <p:spPr>
          <a:xfrm>
            <a:off x="7936992" y="4453128"/>
            <a:ext cx="3566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chemeClr val="tx2"/>
                </a:solidFill>
              </a:rPr>
              <a:t>Recuperar primero · intención</a:t>
            </a:r>
            <a:endParaRPr lang="en-US" sz="1150" dirty="0"/>
          </a:p>
        </p:txBody>
      </p:sp>
      <p:sp>
        <p:nvSpPr>
          <p:cNvPr id="57" name="after"/>
          <p:cNvSpPr/>
          <p:nvPr/>
        </p:nvSpPr>
        <p:spPr>
          <a:xfrm>
            <a:off x="548640" y="5943600"/>
            <a:ext cx="11091672" cy="384048"/>
          </a:xfrm>
          <a:prstGeom prst="roundRect">
            <a:avLst>
              <a:gd name="adj" fmla="val 38095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58" name="Text 47"/>
          <p:cNvSpPr txBox="1"/>
          <p:nvPr/>
        </p:nvSpPr>
        <p:spPr>
          <a:xfrm>
            <a:off x="777240" y="5943600"/>
            <a:ext cx="106344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chemeClr val="tx1"/>
                </a:solidFill>
              </a:rPr>
              <a:t>Después: 2 inmersiones con Planeta Azul (MD-2 · Sesiones 1 y 2) · cierre con «Después de lo profundo» y FFLN escrito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Dónde estamos: día 2 de 3</a:t>
            </a:r>
            <a:endParaRPr lang="en-US" sz="3200" dirty="0"/>
          </a:p>
        </p:txBody>
      </p:sp>
      <p:sp>
        <p:nvSpPr>
          <p:cNvPr id="4" name="day 1"/>
          <p:cNvSpPr/>
          <p:nvPr/>
        </p:nvSpPr>
        <p:spPr>
          <a:xfrm>
            <a:off x="548640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icon eye"/>
          <p:cNvSpPr/>
          <p:nvPr/>
        </p:nvSpPr>
        <p:spPr>
          <a:xfrm>
            <a:off x="777240" y="164592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6" name="Image 0" descr="/home/claude/mdi/assets/ic_eye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832" y="1810512"/>
            <a:ext cx="356616" cy="356616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645920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DÍA 1</a:t>
            </a:r>
            <a:endParaRPr lang="en-US" sz="1200" dirty="0"/>
          </a:p>
        </p:txBody>
      </p:sp>
      <p:sp>
        <p:nvSpPr>
          <p:cNvPr id="8" name="Text 4"/>
          <p:cNvSpPr txBox="1"/>
          <p:nvPr/>
        </p:nvSpPr>
        <p:spPr>
          <a:xfrm>
            <a:off x="1645920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PRESENCIA</a:t>
            </a:r>
            <a:endParaRPr lang="en-US" sz="2100" dirty="0"/>
          </a:p>
        </p:txBody>
      </p:sp>
      <p:sp>
        <p:nvSpPr>
          <p:cNvPr id="9" name="Text 5"/>
          <p:cNvSpPr txBox="1"/>
          <p:nvPr/>
        </p:nvSpPr>
        <p:spPr>
          <a:xfrm>
            <a:off x="777240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2 h de aula · MD-1 · Mindful Diver™</a:t>
            </a:r>
            <a:endParaRPr lang="en-US" sz="1250" dirty="0"/>
          </a:p>
        </p:txBody>
      </p:sp>
      <p:sp>
        <p:nvSpPr>
          <p:cNvPr id="10" name="dot"/>
          <p:cNvSpPr/>
          <p:nvPr/>
        </p:nvSpPr>
        <p:spPr>
          <a:xfrm>
            <a:off x="777240" y="3200400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7"/>
          <p:cNvSpPr txBox="1"/>
          <p:nvPr/>
        </p:nvSpPr>
        <p:spPr>
          <a:xfrm>
            <a:off x="777240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12" name="Text 8"/>
          <p:cNvSpPr txBox="1"/>
          <p:nvPr/>
        </p:nvSpPr>
        <p:spPr>
          <a:xfrm>
            <a:off x="1627632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1 · MD-1 · S1</a:t>
            </a:r>
            <a:endParaRPr lang="en-US" sz="1300" dirty="0"/>
          </a:p>
        </p:txBody>
      </p:sp>
      <p:sp>
        <p:nvSpPr>
          <p:cNvPr id="13" name="Text 9"/>
          <p:cNvSpPr txBox="1"/>
          <p:nvPr/>
        </p:nvSpPr>
        <p:spPr>
          <a:xfrm>
            <a:off x="1627632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Preparación y primera presencia</a:t>
            </a:r>
            <a:endParaRPr lang="en-US" sz="1400" dirty="0"/>
          </a:p>
        </p:txBody>
      </p:sp>
      <p:sp>
        <p:nvSpPr>
          <p:cNvPr id="14" name="dot"/>
          <p:cNvSpPr/>
          <p:nvPr/>
        </p:nvSpPr>
        <p:spPr>
          <a:xfrm>
            <a:off x="777240" y="4279392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1"/>
          <p:cNvSpPr txBox="1"/>
          <p:nvPr/>
        </p:nvSpPr>
        <p:spPr>
          <a:xfrm>
            <a:off x="777240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16" name="Text 12"/>
          <p:cNvSpPr txBox="1"/>
          <p:nvPr/>
        </p:nvSpPr>
        <p:spPr>
          <a:xfrm>
            <a:off x="1627632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2 · MD-1 · S2</a:t>
            </a:r>
            <a:endParaRPr lang="en-US" sz="1300" dirty="0"/>
          </a:p>
        </p:txBody>
      </p:sp>
      <p:sp>
        <p:nvSpPr>
          <p:cNvPr id="17" name="Text 13"/>
          <p:cNvSpPr txBox="1"/>
          <p:nvPr/>
        </p:nvSpPr>
        <p:spPr>
          <a:xfrm>
            <a:off x="1627632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Integración</a:t>
            </a:r>
            <a:endParaRPr lang="en-US" sz="1400" dirty="0"/>
          </a:p>
        </p:txBody>
      </p:sp>
      <p:sp>
        <p:nvSpPr>
          <p:cNvPr id="18" name="day 2"/>
          <p:cNvSpPr/>
          <p:nvPr/>
        </p:nvSpPr>
        <p:spPr>
          <a:xfrm>
            <a:off x="4315968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icon waves"/>
          <p:cNvSpPr/>
          <p:nvPr/>
        </p:nvSpPr>
        <p:spPr>
          <a:xfrm>
            <a:off x="4544568" y="1645920"/>
            <a:ext cx="685800" cy="6858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pic>
        <p:nvPicPr>
          <p:cNvPr id="20" name="Image 1" descr="/home/claude/mdi/assets/ic_waves_f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160" y="1810512"/>
            <a:ext cx="356616" cy="356616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5413248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3"/>
                </a:solidFill>
              </a:rPr>
              <a:t>DÍA 2</a:t>
            </a:r>
            <a:endParaRPr lang="en-US" sz="1200" dirty="0"/>
          </a:p>
        </p:txBody>
      </p:sp>
      <p:sp>
        <p:nvSpPr>
          <p:cNvPr id="22" name="Text 17"/>
          <p:cNvSpPr txBox="1"/>
          <p:nvPr/>
        </p:nvSpPr>
        <p:spPr>
          <a:xfrm>
            <a:off x="5413248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REGULACIÓN</a:t>
            </a:r>
            <a:endParaRPr lang="en-US" sz="2100" dirty="0"/>
          </a:p>
        </p:txBody>
      </p:sp>
      <p:sp>
        <p:nvSpPr>
          <p:cNvPr id="23" name="Text 18"/>
          <p:cNvSpPr txBox="1"/>
          <p:nvPr/>
        </p:nvSpPr>
        <p:spPr>
          <a:xfrm>
            <a:off x="4544568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2 h de aula · MD-2 · Advanced Mindful Diver™</a:t>
            </a:r>
            <a:endParaRPr lang="en-US" sz="1250" dirty="0"/>
          </a:p>
        </p:txBody>
      </p:sp>
      <p:sp>
        <p:nvSpPr>
          <p:cNvPr id="24" name="dot"/>
          <p:cNvSpPr/>
          <p:nvPr/>
        </p:nvSpPr>
        <p:spPr>
          <a:xfrm>
            <a:off x="4544568" y="3200400"/>
            <a:ext cx="713232" cy="71323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5" name="Text 20"/>
          <p:cNvSpPr txBox="1"/>
          <p:nvPr/>
        </p:nvSpPr>
        <p:spPr>
          <a:xfrm>
            <a:off x="4544568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26" name="Text 21"/>
          <p:cNvSpPr txBox="1"/>
          <p:nvPr/>
        </p:nvSpPr>
        <p:spPr>
          <a:xfrm>
            <a:off x="5394960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3"/>
                </a:solidFill>
              </a:rPr>
              <a:t>Inmersión 3 · MD-2 · S1</a:t>
            </a:r>
            <a:endParaRPr lang="en-US" sz="1300" dirty="0"/>
          </a:p>
        </p:txBody>
      </p:sp>
      <p:sp>
        <p:nvSpPr>
          <p:cNvPr id="27" name="Text 22"/>
          <p:cNvSpPr txBox="1"/>
          <p:nvPr/>
        </p:nvSpPr>
        <p:spPr>
          <a:xfrm>
            <a:off x="5394960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Regulación y atención flexible</a:t>
            </a:r>
            <a:endParaRPr lang="en-US" sz="1400" dirty="0"/>
          </a:p>
        </p:txBody>
      </p:sp>
      <p:sp>
        <p:nvSpPr>
          <p:cNvPr id="28" name="dot"/>
          <p:cNvSpPr/>
          <p:nvPr/>
        </p:nvSpPr>
        <p:spPr>
          <a:xfrm>
            <a:off x="4544568" y="4279392"/>
            <a:ext cx="713232" cy="71323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9" name="Text 24"/>
          <p:cNvSpPr txBox="1"/>
          <p:nvPr/>
        </p:nvSpPr>
        <p:spPr>
          <a:xfrm>
            <a:off x="4544568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30" name="Text 25"/>
          <p:cNvSpPr txBox="1"/>
          <p:nvPr/>
        </p:nvSpPr>
        <p:spPr>
          <a:xfrm>
            <a:off x="5394960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3"/>
                </a:solidFill>
              </a:rPr>
              <a:t>Inmersión 4 · MD-2 · S2</a:t>
            </a:r>
            <a:endParaRPr lang="en-US" sz="1300" dirty="0"/>
          </a:p>
        </p:txBody>
      </p:sp>
      <p:sp>
        <p:nvSpPr>
          <p:cNvPr id="31" name="Text 26"/>
          <p:cNvSpPr txBox="1"/>
          <p:nvPr/>
        </p:nvSpPr>
        <p:spPr>
          <a:xfrm>
            <a:off x="5394960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Precisión y cuidado del arrecife</a:t>
            </a:r>
            <a:endParaRPr lang="en-US" sz="1400" dirty="0"/>
          </a:p>
        </p:txBody>
      </p:sp>
      <p:sp>
        <p:nvSpPr>
          <p:cNvPr id="32" name="day 3"/>
          <p:cNvSpPr/>
          <p:nvPr/>
        </p:nvSpPr>
        <p:spPr>
          <a:xfrm>
            <a:off x="8083296" y="1417320"/>
            <a:ext cx="3566160" cy="4160520"/>
          </a:xfrm>
          <a:prstGeom prst="roundRect">
            <a:avLst>
              <a:gd name="adj" fmla="val 410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3" name="icon users"/>
          <p:cNvSpPr/>
          <p:nvPr/>
        </p:nvSpPr>
        <p:spPr>
          <a:xfrm>
            <a:off x="8311896" y="164592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34" name="Image 2" descr="/home/claude/mdi/assets/ic_users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488" y="1810512"/>
            <a:ext cx="356616" cy="356616"/>
          </a:xfrm>
          <a:prstGeom prst="rect">
            <a:avLst/>
          </a:prstGeom>
        </p:spPr>
      </p:pic>
      <p:sp>
        <p:nvSpPr>
          <p:cNvPr id="35" name="Text 29"/>
          <p:cNvSpPr txBox="1"/>
          <p:nvPr/>
        </p:nvSpPr>
        <p:spPr>
          <a:xfrm>
            <a:off x="9180576" y="1664208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DÍA 3</a:t>
            </a:r>
            <a:endParaRPr lang="en-US" sz="1200" dirty="0"/>
          </a:p>
        </p:txBody>
      </p:sp>
      <p:sp>
        <p:nvSpPr>
          <p:cNvPr id="36" name="Text 30"/>
          <p:cNvSpPr txBox="1"/>
          <p:nvPr/>
        </p:nvSpPr>
        <p:spPr>
          <a:xfrm>
            <a:off x="9180576" y="1920240"/>
            <a:ext cx="2377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LIDERAZGO</a:t>
            </a:r>
            <a:endParaRPr lang="en-US" sz="2100" dirty="0"/>
          </a:p>
        </p:txBody>
      </p:sp>
      <p:sp>
        <p:nvSpPr>
          <p:cNvPr id="37" name="Text 31"/>
          <p:cNvSpPr txBox="1"/>
          <p:nvPr/>
        </p:nvSpPr>
        <p:spPr>
          <a:xfrm>
            <a:off x="8311896" y="2560320"/>
            <a:ext cx="3108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2 h de aula · MD-2 · Advanced + puerta a MD-3</a:t>
            </a:r>
            <a:endParaRPr lang="en-US" sz="1250" dirty="0"/>
          </a:p>
        </p:txBody>
      </p:sp>
      <p:sp>
        <p:nvSpPr>
          <p:cNvPr id="38" name="dot"/>
          <p:cNvSpPr/>
          <p:nvPr/>
        </p:nvSpPr>
        <p:spPr>
          <a:xfrm>
            <a:off x="8311896" y="3200400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9" name="Text 33"/>
          <p:cNvSpPr txBox="1"/>
          <p:nvPr/>
        </p:nvSpPr>
        <p:spPr>
          <a:xfrm>
            <a:off x="8311896" y="3200400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200" dirty="0"/>
          </a:p>
        </p:txBody>
      </p:sp>
      <p:sp>
        <p:nvSpPr>
          <p:cNvPr id="40" name="Text 34"/>
          <p:cNvSpPr txBox="1"/>
          <p:nvPr/>
        </p:nvSpPr>
        <p:spPr>
          <a:xfrm>
            <a:off x="9162288" y="3218688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5 · MD-2 · S3</a:t>
            </a:r>
            <a:endParaRPr lang="en-US" sz="1300" dirty="0"/>
          </a:p>
        </p:txBody>
      </p:sp>
      <p:sp>
        <p:nvSpPr>
          <p:cNvPr id="41" name="Text 35"/>
          <p:cNvSpPr txBox="1"/>
          <p:nvPr/>
        </p:nvSpPr>
        <p:spPr>
          <a:xfrm>
            <a:off x="9162288" y="3529584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Equipo y autoridad de parada</a:t>
            </a:r>
            <a:endParaRPr lang="en-US" sz="1400" dirty="0"/>
          </a:p>
        </p:txBody>
      </p:sp>
      <p:sp>
        <p:nvSpPr>
          <p:cNvPr id="42" name="dot"/>
          <p:cNvSpPr/>
          <p:nvPr/>
        </p:nvSpPr>
        <p:spPr>
          <a:xfrm>
            <a:off x="8311896" y="4279392"/>
            <a:ext cx="713232" cy="71323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3" name="Text 37"/>
          <p:cNvSpPr txBox="1"/>
          <p:nvPr/>
        </p:nvSpPr>
        <p:spPr>
          <a:xfrm>
            <a:off x="8311896" y="4279392"/>
            <a:ext cx="7132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200" dirty="0"/>
          </a:p>
        </p:txBody>
      </p:sp>
      <p:sp>
        <p:nvSpPr>
          <p:cNvPr id="44" name="Text 38"/>
          <p:cNvSpPr txBox="1"/>
          <p:nvPr/>
        </p:nvSpPr>
        <p:spPr>
          <a:xfrm>
            <a:off x="9162288" y="4297680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chemeClr val="accent1"/>
                </a:solidFill>
              </a:rPr>
              <a:t>Inmersión 6 · MD-2 · S4</a:t>
            </a:r>
            <a:endParaRPr lang="en-US" sz="1300" dirty="0"/>
          </a:p>
        </p:txBody>
      </p:sp>
      <p:sp>
        <p:nvSpPr>
          <p:cNvPr id="45" name="Text 39"/>
          <p:cNvSpPr txBox="1"/>
          <p:nvPr/>
        </p:nvSpPr>
        <p:spPr>
          <a:xfrm>
            <a:off x="9162288" y="4608576"/>
            <a:ext cx="2331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Arco completo</a:t>
            </a:r>
            <a:endParaRPr lang="en-US" sz="1400" dirty="0"/>
          </a:p>
        </p:txBody>
      </p:sp>
      <p:sp>
        <p:nvSpPr>
          <p:cNvPr id="46" name="card"/>
          <p:cNvSpPr/>
          <p:nvPr/>
        </p:nvSpPr>
        <p:spPr>
          <a:xfrm>
            <a:off x="548640" y="5715000"/>
            <a:ext cx="11091672" cy="566928"/>
          </a:xfrm>
          <a:prstGeom prst="roundRect">
            <a:avLst>
              <a:gd name="adj" fmla="val 25806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47" name="Text 41"/>
          <p:cNvSpPr txBox="1"/>
          <p:nvPr/>
        </p:nvSpPr>
        <p:spPr>
          <a:xfrm>
            <a:off x="822960" y="5715000"/>
            <a:ext cx="1054303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chemeClr val="tx1"/>
                </a:solidFill>
              </a:rPr>
              <a:t>Una inmersión = una sesión oficial. MD-1 pide 2 · MD-2 pide 4 · MD-3 pide 4 (después, en otra salida).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Del cuaderno al portafolio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19456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EN RONDA · 15 MIN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92024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1280160" y="189280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Un hecho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1280160" y="224028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Cada persona lee un HECHO de ayer: lo que habría grabado una cámara.</a:t>
            </a:r>
            <a:endParaRPr lang="en-US" sz="1300" dirty="0"/>
          </a:p>
        </p:txBody>
      </p:sp>
      <p:sp>
        <p:nvSpPr>
          <p:cNvPr id="9" name="dot"/>
          <p:cNvSpPr/>
          <p:nvPr/>
        </p:nvSpPr>
        <p:spPr>
          <a:xfrm>
            <a:off x="548640" y="2852928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548640" y="285292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1280160" y="2825496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Su efecto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1280160" y="3172968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¿Qué pasó después de ese hecho? Sin adjetivos sobre ti.</a:t>
            </a:r>
            <a:endParaRPr lang="en-US" sz="1300" dirty="0"/>
          </a:p>
        </p:txBody>
      </p:sp>
      <p:sp>
        <p:nvSpPr>
          <p:cNvPr id="13" name="dot"/>
          <p:cNvSpPr/>
          <p:nvPr/>
        </p:nvSpPr>
        <p:spPr>
          <a:xfrm>
            <a:off x="548640" y="3785616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378561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280160" y="3758184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Un siguiente</a:t>
            </a:r>
            <a:endParaRPr lang="en-US" sz="1650" dirty="0"/>
          </a:p>
        </p:txBody>
      </p:sp>
      <p:sp>
        <p:nvSpPr>
          <p:cNvPr id="16" name="Text 13"/>
          <p:cNvSpPr txBox="1"/>
          <p:nvPr/>
        </p:nvSpPr>
        <p:spPr>
          <a:xfrm>
            <a:off x="1280160" y="41056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Una acción para hoy, con quién y en qué momento de la inmersión.</a:t>
            </a:r>
            <a:endParaRPr lang="en-US" sz="1300" dirty="0"/>
          </a:p>
        </p:txBody>
      </p:sp>
      <p:sp>
        <p:nvSpPr>
          <p:cNvPr id="17" name="dot"/>
          <p:cNvSpPr/>
          <p:nvPr/>
        </p:nvSpPr>
        <p:spPr>
          <a:xfrm>
            <a:off x="548640" y="4718304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47183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280160" y="469087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Al registro</a:t>
            </a:r>
            <a:endParaRPr lang="en-US" sz="165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5038344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observado, no lo supuesto: así se construye tu portafolio.</a:t>
            </a:r>
            <a:endParaRPr lang="en-US" sz="1300" dirty="0"/>
          </a:p>
        </p:txBody>
      </p:sp>
      <p:sp>
        <p:nvSpPr>
          <p:cNvPr id="21" name="cases"/>
          <p:cNvSpPr/>
          <p:nvPr/>
        </p:nvSpPr>
        <p:spPr>
          <a:xfrm>
            <a:off x="6675120" y="1298448"/>
            <a:ext cx="4965192" cy="4709160"/>
          </a:xfrm>
          <a:prstGeom prst="roundRect">
            <a:avLst>
              <a:gd name="adj" fmla="val 310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Text 19"/>
          <p:cNvSpPr txBox="1"/>
          <p:nvPr/>
        </p:nvSpPr>
        <p:spPr>
          <a:xfrm>
            <a:off x="6967728" y="1572768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2"/>
                </a:solidFill>
              </a:rPr>
              <a:t>HECHO O JUICIO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6967728" y="205740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«Toqué el fondo dos veces al final.»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6967728" y="242316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Hecho: concreto y observable. De aquí sale un siguiente paso.</a:t>
            </a:r>
            <a:endParaRPr lang="en-US" sz="1250" dirty="0"/>
          </a:p>
        </p:txBody>
      </p:sp>
      <p:sp>
        <p:nvSpPr>
          <p:cNvPr id="25" name="Text 22"/>
          <p:cNvSpPr txBox="1"/>
          <p:nvPr/>
        </p:nvSpPr>
        <p:spPr>
          <a:xfrm>
            <a:off x="6967728" y="3307080"/>
            <a:ext cx="43708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«Fui un desastre con la flotabilidad.»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6967728" y="3965448"/>
            <a:ext cx="4370832" cy="5455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Juicio. Vuelve al hecho: ¿qué pasó, dónde, cuándo?</a:t>
            </a:r>
            <a:endParaRPr lang="en-US" sz="1250" dirty="0"/>
          </a:p>
        </p:txBody>
      </p:sp>
      <p:sp>
        <p:nvSpPr>
          <p:cNvPr id="27" name="Text 24"/>
          <p:cNvSpPr txBox="1"/>
          <p:nvPr/>
        </p:nvSpPr>
        <p:spPr>
          <a:xfrm>
            <a:off x="6967728" y="4556760"/>
            <a:ext cx="43708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«Mañana miro a mi pareja cada pocas patadas.»</a:t>
            </a:r>
            <a:endParaRPr lang="en-US" sz="1500" dirty="0"/>
          </a:p>
        </p:txBody>
      </p:sp>
      <p:sp>
        <p:nvSpPr>
          <p:cNvPr id="28" name="Text 25"/>
          <p:cNvSpPr txBox="1"/>
          <p:nvPr/>
        </p:nvSpPr>
        <p:spPr>
          <a:xfrm>
            <a:off x="6967728" y="5215128"/>
            <a:ext cx="4370832" cy="5455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Siguiente: pequeño, concreto, con momento.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De MD-1 a MD-2: Advanced Mindful Diver™</a:t>
            </a:r>
            <a:endParaRPr lang="en-US" sz="3200" dirty="0"/>
          </a:p>
        </p:txBody>
      </p:sp>
      <p:sp>
        <p:nvSpPr>
          <p:cNvPr id="4" name="icon check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check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Puertas previas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Certificación de buceo, cribado médico y experiencia reciente confirmados antes de entrar en la sesión 1.</a:t>
            </a:r>
            <a:endParaRPr lang="en-US" sz="1350" dirty="0"/>
          </a:p>
        </p:txBody>
      </p:sp>
      <p:sp>
        <p:nvSpPr>
          <p:cNvPr id="8" name="icon compass"/>
          <p:cNvSpPr/>
          <p:nvPr/>
        </p:nvSpPr>
        <p:spPr>
          <a:xfrm>
            <a:off x="548640" y="251460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compass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68219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9631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Lugar, condiciones y supervisión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5292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Adecuados para el nivel. El centro decide punto, profundidad, gas e intervalo.</a:t>
            </a:r>
            <a:endParaRPr lang="en-US" sz="1350" dirty="0"/>
          </a:p>
        </p:txBody>
      </p:sp>
      <p:sp>
        <p:nvSpPr>
          <p:cNvPr id="12" name="icon bolt"/>
          <p:cNvSpPr/>
          <p:nvPr/>
        </p:nvSpPr>
        <p:spPr>
          <a:xfrm>
            <a:off x="548640" y="36118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bolt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765499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9359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Tu señal de carga temprana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95020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La primera pista de que la carga sube: la declaras antes de entrar.</a:t>
            </a:r>
            <a:endParaRPr lang="en-US" sz="1350" dirty="0"/>
          </a:p>
        </p:txBody>
      </p:sp>
      <p:sp>
        <p:nvSpPr>
          <p:cNvPr id="16" name="icon users"/>
          <p:cNvSpPr/>
          <p:nvPr/>
        </p:nvSpPr>
        <p:spPr>
          <a:xfrm>
            <a:off x="548640" y="470916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users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862779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69087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Cuatro sesiones verificadas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5047488"/>
            <a:ext cx="6766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Hoy la 1 y la 2; mañana la 3 y la 4. Más la teoría y el examen de MD-2 en la plataforma.</a:t>
            </a:r>
            <a:endParaRPr lang="en-US" sz="1350" dirty="0"/>
          </a:p>
        </p:txBody>
      </p:sp>
      <p:sp>
        <p:nvSpPr>
          <p:cNvPr id="20" name="side"/>
          <p:cNvSpPr/>
          <p:nvPr/>
        </p:nvSpPr>
        <p:spPr>
          <a:xfrm>
            <a:off x="8503920" y="1417320"/>
            <a:ext cx="3136392" cy="4526280"/>
          </a:xfrm>
          <a:prstGeom prst="roundRect">
            <a:avLst>
              <a:gd name="adj" fmla="val 466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4"/>
          <p:cNvSpPr txBox="1"/>
          <p:nvPr/>
        </p:nvSpPr>
        <p:spPr>
          <a:xfrm>
            <a:off x="8778240" y="1709928"/>
            <a:ext cx="25877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QUÉ CAMBIA</a:t>
            </a:r>
            <a:endParaRPr lang="en-US" sz="1100" dirty="0"/>
          </a:p>
        </p:txBody>
      </p:sp>
      <p:sp>
        <p:nvSpPr>
          <p:cNvPr id="22" name="Text 15"/>
          <p:cNvSpPr txBox="1"/>
          <p:nvPr/>
        </p:nvSpPr>
        <p:spPr>
          <a:xfrm>
            <a:off x="8778240" y="2075688"/>
            <a:ext cx="2587752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MD-1 te enseña a estar. MD-2 te enseña a regularte cuando hay carga.</a:t>
            </a:r>
            <a:endParaRPr lang="en-US" sz="2100" dirty="0"/>
          </a:p>
        </p:txBody>
      </p:sp>
      <p:sp>
        <p:nvSpPr>
          <p:cNvPr id="23" name="Text 16"/>
          <p:cNvSpPr txBox="1"/>
          <p:nvPr/>
        </p:nvSpPr>
        <p:spPr>
          <a:xfrm>
            <a:off x="8778240" y="4133088"/>
            <a:ext cx="2587752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Y el último día de MD-2 guías el arco completo para tu pareja, con el profesional sosteniendo el marco.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1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Regulación</a:t>
            </a:r>
            <a:endParaRPr lang="en-US" sz="5000" dirty="0"/>
          </a:p>
        </p:txBody>
      </p:sp>
      <p:sp>
        <p:nvSpPr>
          <p:cNvPr id="5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Regular es reducir demandas y pedir apoyo. No es modificar la respiración.</a:t>
            </a:r>
            <a:endParaRPr lang="en-US" sz="2000" dirty="0"/>
          </a:p>
        </p:txBody>
      </p:sp>
      <p:sp>
        <p:nvSpPr>
          <p:cNvPr id="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La carga: demanda, valoración, respuesta</a:t>
            </a:r>
            <a:endParaRPr lang="en-US" sz="3200" dirty="0"/>
          </a:p>
        </p:txBody>
      </p:sp>
      <p:sp>
        <p:nvSpPr>
          <p:cNvPr id="4" name="Demanda"/>
          <p:cNvSpPr/>
          <p:nvPr/>
        </p:nvSpPr>
        <p:spPr>
          <a:xfrm>
            <a:off x="548640" y="1508760"/>
            <a:ext cx="2514600" cy="2468880"/>
          </a:xfrm>
          <a:prstGeom prst="roundRect">
            <a:avLst>
              <a:gd name="adj" fmla="val 5926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icon bolt"/>
          <p:cNvSpPr/>
          <p:nvPr/>
        </p:nvSpPr>
        <p:spPr>
          <a:xfrm>
            <a:off x="777240" y="173736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6" name="Image 0" descr="/home/claude/mdi/assets/ic_bolt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832" y="1901952"/>
            <a:ext cx="356616" cy="356616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777240" y="256032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Demanda</a:t>
            </a:r>
            <a:endParaRPr lang="en-US" sz="2000" dirty="0"/>
          </a:p>
        </p:txBody>
      </p:sp>
      <p:sp>
        <p:nvSpPr>
          <p:cNvPr id="8" name="Text 4"/>
          <p:cNvSpPr txBox="1"/>
          <p:nvPr/>
        </p:nvSpPr>
        <p:spPr>
          <a:xfrm>
            <a:off x="777240" y="2990088"/>
            <a:ext cx="21031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que la inmersión pide ahora: corriente, visibilidad, equipo, tareas, grupo.</a:t>
            </a:r>
            <a:endParaRPr lang="en-US" sz="1300" dirty="0"/>
          </a:p>
        </p:txBody>
      </p:sp>
      <p:sp>
        <p:nvSpPr>
          <p:cNvPr id="9" name="Text 5"/>
          <p:cNvSpPr txBox="1"/>
          <p:nvPr/>
        </p:nvSpPr>
        <p:spPr>
          <a:xfrm>
            <a:off x="3035808" y="2423160"/>
            <a:ext cx="274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7674A"/>
                </a:solidFill>
              </a:rPr>
              <a:t>→</a:t>
            </a:r>
            <a:endParaRPr lang="en-US" sz="2400" dirty="0"/>
          </a:p>
        </p:txBody>
      </p:sp>
      <p:sp>
        <p:nvSpPr>
          <p:cNvPr id="10" name="Valoración"/>
          <p:cNvSpPr/>
          <p:nvPr/>
        </p:nvSpPr>
        <p:spPr>
          <a:xfrm>
            <a:off x="3291840" y="1508760"/>
            <a:ext cx="2514600" cy="2468880"/>
          </a:xfrm>
          <a:prstGeom prst="roundRect">
            <a:avLst>
              <a:gd name="adj" fmla="val 5926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icon brain"/>
          <p:cNvSpPr/>
          <p:nvPr/>
        </p:nvSpPr>
        <p:spPr>
          <a:xfrm>
            <a:off x="3520440" y="173736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2" name="Image 1" descr="/home/claude/mdi/assets/ic_brain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032" y="1901952"/>
            <a:ext cx="356616" cy="356616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3520440" y="256032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Valoración</a:t>
            </a:r>
            <a:endParaRPr lang="en-US" sz="2000" dirty="0"/>
          </a:p>
        </p:txBody>
      </p:sp>
      <p:sp>
        <p:nvSpPr>
          <p:cNvPr id="14" name="Text 9"/>
          <p:cNvSpPr txBox="1"/>
          <p:nvPr/>
        </p:nvSpPr>
        <p:spPr>
          <a:xfrm>
            <a:off x="3520440" y="2990088"/>
            <a:ext cx="21031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que eso significa para ti: «puedo», «no sé», «no puedo».</a:t>
            </a:r>
            <a:endParaRPr lang="en-US" sz="1300" dirty="0"/>
          </a:p>
        </p:txBody>
      </p:sp>
      <p:sp>
        <p:nvSpPr>
          <p:cNvPr id="15" name="Text 10"/>
          <p:cNvSpPr txBox="1"/>
          <p:nvPr/>
        </p:nvSpPr>
        <p:spPr>
          <a:xfrm>
            <a:off x="5779008" y="2423160"/>
            <a:ext cx="274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E7674A"/>
                </a:solidFill>
              </a:rPr>
              <a:t>→</a:t>
            </a:r>
            <a:endParaRPr lang="en-US" sz="2400" dirty="0"/>
          </a:p>
        </p:txBody>
      </p:sp>
      <p:sp>
        <p:nvSpPr>
          <p:cNvPr id="16" name="Respuesta"/>
          <p:cNvSpPr/>
          <p:nvPr/>
        </p:nvSpPr>
        <p:spPr>
          <a:xfrm>
            <a:off x="6035040" y="1508760"/>
            <a:ext cx="2514600" cy="2468880"/>
          </a:xfrm>
          <a:prstGeom prst="roundRect">
            <a:avLst>
              <a:gd name="adj" fmla="val 5926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icon eye"/>
          <p:cNvSpPr/>
          <p:nvPr/>
        </p:nvSpPr>
        <p:spPr>
          <a:xfrm>
            <a:off x="6263640" y="1737360"/>
            <a:ext cx="685800" cy="68580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8" name="Image 2" descr="/home/claude/mdi/assets/ic_eye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8232" y="1901952"/>
            <a:ext cx="356616" cy="356616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6263640" y="256032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Respuesta</a:t>
            </a:r>
            <a:endParaRPr lang="en-US" sz="2000" dirty="0"/>
          </a:p>
        </p:txBody>
      </p:sp>
      <p:sp>
        <p:nvSpPr>
          <p:cNvPr id="20" name="Text 14"/>
          <p:cNvSpPr txBox="1"/>
          <p:nvPr/>
        </p:nvSpPr>
        <p:spPr>
          <a:xfrm>
            <a:off x="6263640" y="2990088"/>
            <a:ext cx="21031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Lo que notas, piensas, dices y haces.</a:t>
            </a:r>
            <a:endParaRPr lang="en-US" sz="1300" dirty="0"/>
          </a:p>
        </p:txBody>
      </p:sp>
      <p:sp>
        <p:nvSpPr>
          <p:cNvPr id="21" name="cue"/>
          <p:cNvSpPr/>
          <p:nvPr/>
        </p:nvSpPr>
        <p:spPr>
          <a:xfrm>
            <a:off x="548640" y="4251960"/>
            <a:ext cx="8001000" cy="1691640"/>
          </a:xfrm>
          <a:prstGeom prst="roundRect">
            <a:avLst>
              <a:gd name="adj" fmla="val 8649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22" name="Text 16"/>
          <p:cNvSpPr txBox="1"/>
          <p:nvPr/>
        </p:nvSpPr>
        <p:spPr>
          <a:xfrm>
            <a:off x="822960" y="4389120"/>
            <a:ext cx="7498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spc="300" kern="0" dirty="0">
                <a:solidFill>
                  <a:schemeClr val="tx1"/>
                </a:solidFill>
              </a:rPr>
              <a:t>TU SEÑAL DE CARGA TEMPRANA</a:t>
            </a:r>
            <a:endParaRPr lang="en-US" sz="1150" dirty="0"/>
          </a:p>
        </p:txBody>
      </p:sp>
      <p:sp>
        <p:nvSpPr>
          <p:cNvPr id="23" name="Text 17"/>
          <p:cNvSpPr txBox="1"/>
          <p:nvPr/>
        </p:nvSpPr>
        <p:spPr>
          <a:xfrm>
            <a:off x="822960" y="4709160"/>
            <a:ext cx="74980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Escribe en tu cuaderno la primera pista de que la carga sube en ti. Ejemplos: «dejo de mirar a mi pareja», «aprieto la mandíbula», «quiero ir más deprisa».</a:t>
            </a:r>
            <a:endParaRPr lang="en-US" sz="1500" dirty="0"/>
          </a:p>
        </p:txBody>
      </p:sp>
      <p:sp>
        <p:nvSpPr>
          <p:cNvPr id="24" name="rule"/>
          <p:cNvSpPr/>
          <p:nvPr/>
        </p:nvSpPr>
        <p:spPr>
          <a:xfrm>
            <a:off x="8915400" y="1508760"/>
            <a:ext cx="2724912" cy="4434840"/>
          </a:xfrm>
          <a:prstGeom prst="roundRect">
            <a:avLst>
              <a:gd name="adj" fmla="val 5369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5" name="Text 19"/>
          <p:cNvSpPr txBox="1"/>
          <p:nvPr/>
        </p:nvSpPr>
        <p:spPr>
          <a:xfrm>
            <a:off x="9189720" y="1783080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E7674A"/>
                </a:solidFill>
              </a:rPr>
              <a:t>LA REGLA</a:t>
            </a:r>
            <a:endParaRPr lang="en-US" sz="1100" dirty="0"/>
          </a:p>
        </p:txBody>
      </p:sp>
      <p:sp>
        <p:nvSpPr>
          <p:cNvPr id="26" name="Text 20"/>
          <p:cNvSpPr txBox="1"/>
          <p:nvPr/>
        </p:nvSpPr>
        <p:spPr>
          <a:xfrm>
            <a:off x="9189720" y="2148840"/>
            <a:ext cx="2377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opcional puede esperar.</a:t>
            </a:r>
            <a:endParaRPr lang="en-US" sz="2200" dirty="0"/>
          </a:p>
        </p:txBody>
      </p:sp>
      <p:sp>
        <p:nvSpPr>
          <p:cNvPr id="27" name="Text 21"/>
          <p:cNvSpPr txBox="1"/>
          <p:nvPr/>
        </p:nvSpPr>
        <p:spPr>
          <a:xfrm>
            <a:off x="9189720" y="3474720"/>
            <a:ext cx="237744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Cuando la carga sube: retiras lo opcional, comunicas y aplicas el plan. No ralentizas la respiración ni fuerzas la tarea.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Ensayo: elegir una tarea opcional, y soltarla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38328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EN PAREJAS · EN TIERRA · 8 MIN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92024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1280160" y="189280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Elige una tarea mínima que ya dominas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1280160" y="224028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Por ejemplo, identificar una especie conocida, sin escribir ni fotografiar.</a:t>
            </a:r>
            <a:endParaRPr lang="en-US" sz="1300" dirty="0"/>
          </a:p>
        </p:txBody>
      </p:sp>
      <p:sp>
        <p:nvSpPr>
          <p:cNvPr id="9" name="dot"/>
          <p:cNvSpPr/>
          <p:nvPr/>
        </p:nvSpPr>
        <p:spPr>
          <a:xfrm>
            <a:off x="548640" y="2852928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548640" y="285292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1280160" y="2825496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Acuerda la señal para soltarla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1280160" y="3172968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Con tu pareja, dentro de las señales de vuestra agencia.</a:t>
            </a:r>
            <a:endParaRPr lang="en-US" sz="1300" dirty="0"/>
          </a:p>
        </p:txBody>
      </p:sp>
      <p:sp>
        <p:nvSpPr>
          <p:cNvPr id="13" name="dot"/>
          <p:cNvSpPr/>
          <p:nvPr/>
        </p:nvSpPr>
        <p:spPr>
          <a:xfrm>
            <a:off x="548640" y="3785616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378561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280160" y="3758184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Ensaya el abandono</a:t>
            </a:r>
            <a:endParaRPr lang="en-US" sz="1650" dirty="0"/>
          </a:p>
        </p:txBody>
      </p:sp>
      <p:sp>
        <p:nvSpPr>
          <p:cNvPr id="16" name="Text 13"/>
          <p:cNvSpPr txBox="1"/>
          <p:nvPr/>
        </p:nvSpPr>
        <p:spPr>
          <a:xfrm>
            <a:off x="1280160" y="41056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Tu pareja dice «gas» o «acércate»: sueltas la tarea al instante, sin penalización.</a:t>
            </a:r>
            <a:endParaRPr lang="en-US" sz="1300" dirty="0"/>
          </a:p>
        </p:txBody>
      </p:sp>
      <p:sp>
        <p:nvSpPr>
          <p:cNvPr id="17" name="dot"/>
          <p:cNvSpPr/>
          <p:nvPr/>
        </p:nvSpPr>
        <p:spPr>
          <a:xfrm>
            <a:off x="548640" y="4718304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47183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280160" y="469087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Bajo el agua, solo si procede</a:t>
            </a:r>
            <a:endParaRPr lang="en-US" sz="165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5038344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Solo en un tramo estable y de baja demanda, si el profesional lo autoriza.</a:t>
            </a:r>
            <a:endParaRPr lang="en-US" sz="1300" dirty="0"/>
          </a:p>
        </p:txBody>
      </p:sp>
      <p:sp>
        <p:nvSpPr>
          <p:cNvPr id="21" name="cases"/>
          <p:cNvSpPr/>
          <p:nvPr/>
        </p:nvSpPr>
        <p:spPr>
          <a:xfrm>
            <a:off x="6675120" y="1298448"/>
            <a:ext cx="4965192" cy="4709160"/>
          </a:xfrm>
          <a:prstGeom prst="roundRect">
            <a:avLst>
              <a:gd name="adj" fmla="val 310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Text 19"/>
          <p:cNvSpPr txBox="1"/>
          <p:nvPr/>
        </p:nvSpPr>
        <p:spPr>
          <a:xfrm>
            <a:off x="6967728" y="1572768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2"/>
                </a:solidFill>
              </a:rPr>
              <a:t>ESCENARIO DE LA INMERSIÓN 3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6967728" y="205740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«Quieres identificar un pez…»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6967728" y="242316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…pero necesitas acercarte a tu pareja y comprobar el gas.</a:t>
            </a:r>
            <a:endParaRPr lang="en-US" sz="1250" dirty="0"/>
          </a:p>
        </p:txBody>
      </p:sp>
      <p:sp>
        <p:nvSpPr>
          <p:cNvPr id="25" name="Text 22"/>
          <p:cNvSpPr txBox="1"/>
          <p:nvPr/>
        </p:nvSpPr>
        <p:spPr>
          <a:xfrm>
            <a:off x="6967728" y="330708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Prioridad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6967728" y="367284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Pareja, gas y plan. La identificación espera.</a:t>
            </a:r>
            <a:endParaRPr lang="en-US" sz="1250" dirty="0"/>
          </a:p>
        </p:txBody>
      </p:sp>
      <p:sp>
        <p:nvSpPr>
          <p:cNvPr id="27" name="Text 24"/>
          <p:cNvSpPr txBox="1"/>
          <p:nvPr/>
        </p:nvSpPr>
        <p:spPr>
          <a:xfrm>
            <a:off x="6967728" y="455676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se observa</a:t>
            </a:r>
            <a:endParaRPr lang="en-US" sz="1500" dirty="0"/>
          </a:p>
        </p:txBody>
      </p:sp>
      <p:sp>
        <p:nvSpPr>
          <p:cNvPr id="28" name="Text 25"/>
          <p:cNvSpPr txBox="1"/>
          <p:nvPr/>
        </p:nvSpPr>
        <p:spPr>
          <a:xfrm>
            <a:off x="6967728" y="492252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Que sueltas lo opcional y lo comunicas, no lo bien que identificas el pez.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ip"/>
          <p:cNvSpPr txBox="1"/>
          <p:nvPr/>
        </p:nvSpPr>
        <p:spPr>
          <a:xfrm>
            <a:off x="548640" y="548640"/>
            <a:ext cx="38404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COMPROBACIÓN 3 · VOTAD CON LA MANO</a:t>
            </a:r>
            <a:endParaRPr lang="en-US" sz="11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9167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carga aumenta en mitad de la inmersión. ¿Cómo demuestras regulación?</a:t>
            </a:r>
            <a:endParaRPr lang="en-US" sz="2800" dirty="0"/>
          </a:p>
        </p:txBody>
      </p:sp>
      <p:sp>
        <p:nvSpPr>
          <p:cNvPr id="4" name="card"/>
          <p:cNvSpPr/>
          <p:nvPr/>
        </p:nvSpPr>
        <p:spPr>
          <a:xfrm>
            <a:off x="548640" y="2697480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dot"/>
          <p:cNvSpPr/>
          <p:nvPr/>
        </p:nvSpPr>
        <p:spPr>
          <a:xfrm>
            <a:off x="749808" y="2852928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49808" y="285292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508760" y="2697480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Respirar más despacio hasta que pase.</a:t>
            </a:r>
            <a:endParaRPr lang="en-US" sz="1800" dirty="0"/>
          </a:p>
        </p:txBody>
      </p:sp>
      <p:sp>
        <p:nvSpPr>
          <p:cNvPr id="8" name="card"/>
          <p:cNvSpPr/>
          <p:nvPr/>
        </p:nvSpPr>
        <p:spPr>
          <a:xfrm>
            <a:off x="548640" y="3721608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dot"/>
          <p:cNvSpPr/>
          <p:nvPr/>
        </p:nvSpPr>
        <p:spPr>
          <a:xfrm>
            <a:off x="749808" y="3877056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49808" y="387705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508760" y="3721608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Retirar lo opcional, comunicar y aplicar el plan.</a:t>
            </a:r>
            <a:endParaRPr lang="en-US" sz="1800" dirty="0"/>
          </a:p>
        </p:txBody>
      </p:sp>
      <p:sp>
        <p:nvSpPr>
          <p:cNvPr id="12" name="card"/>
          <p:cNvSpPr/>
          <p:nvPr/>
        </p:nvSpPr>
        <p:spPr>
          <a:xfrm>
            <a:off x="548640" y="4745736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dot"/>
          <p:cNvSpPr/>
          <p:nvPr/>
        </p:nvSpPr>
        <p:spPr>
          <a:xfrm>
            <a:off x="749808" y="4901184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749808" y="490118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1508760" y="4745736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Terminar la tarea deprisa para quitársela de encima.</a:t>
            </a:r>
            <a:endParaRPr lang="en-US" sz="1800" dirty="0"/>
          </a:p>
        </p:txBody>
      </p:sp>
      <p:sp>
        <p:nvSpPr>
          <p:cNvPr id="1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ip"/>
          <p:cNvSpPr txBox="1"/>
          <p:nvPr/>
        </p:nvSpPr>
        <p:spPr>
          <a:xfrm>
            <a:off x="548640" y="548640"/>
            <a:ext cx="320040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COMPROBACIÓN 3 · RESPUESTA</a:t>
            </a:r>
            <a:endParaRPr lang="en-US" sz="11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51560"/>
            <a:ext cx="110916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carga aumenta en mitad de la inmersión. ¿Cómo demuestras regulación?</a:t>
            </a:r>
            <a:endParaRPr lang="en-US" sz="2100" dirty="0"/>
          </a:p>
        </p:txBody>
      </p:sp>
      <p:sp>
        <p:nvSpPr>
          <p:cNvPr id="4" name="opt"/>
          <p:cNvSpPr/>
          <p:nvPr/>
        </p:nvSpPr>
        <p:spPr>
          <a:xfrm>
            <a:off x="548640" y="2148840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dot"/>
          <p:cNvSpPr/>
          <p:nvPr/>
        </p:nvSpPr>
        <p:spPr>
          <a:xfrm>
            <a:off x="749808" y="2423160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49808" y="24231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508760" y="2258568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Respirar más despacio hasta que pase.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1508760" y="2679192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No se modifica la respiración para regularse: siempre habitual y continua.</a:t>
            </a:r>
            <a:endParaRPr lang="en-US" sz="1350" dirty="0"/>
          </a:p>
        </p:txBody>
      </p:sp>
      <p:sp>
        <p:nvSpPr>
          <p:cNvPr id="9" name="opt"/>
          <p:cNvSpPr/>
          <p:nvPr/>
        </p:nvSpPr>
        <p:spPr>
          <a:xfrm>
            <a:off x="548640" y="3410712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dot"/>
          <p:cNvSpPr/>
          <p:nvPr/>
        </p:nvSpPr>
        <p:spPr>
          <a:xfrm>
            <a:off x="749808" y="3685032"/>
            <a:ext cx="548640" cy="548640"/>
          </a:xfrm>
          <a:prstGeom prst="ellipse">
            <a:avLst/>
          </a:prstGeom>
          <a:solidFill>
            <a:srgbClr val="2E9E6B"/>
          </a:solidFill>
          <a:ln w="12700">
            <a:solidFill>
              <a:srgbClr val="2E9E6B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49808" y="368503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✓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1508760" y="3520440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Retirar lo opcional, comunicar y aplicar el plan.</a:t>
            </a:r>
            <a:endParaRPr lang="en-US" sz="1700" dirty="0"/>
          </a:p>
        </p:txBody>
      </p:sp>
      <p:sp>
        <p:nvSpPr>
          <p:cNvPr id="13" name="Text 11"/>
          <p:cNvSpPr txBox="1"/>
          <p:nvPr/>
        </p:nvSpPr>
        <p:spPr>
          <a:xfrm>
            <a:off x="1508760" y="3941064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Regular es reducir demandas y pedir apoyo. Es lo que se observa en la sesión 1.</a:t>
            </a:r>
            <a:endParaRPr lang="en-US" sz="1350" dirty="0"/>
          </a:p>
        </p:txBody>
      </p:sp>
      <p:sp>
        <p:nvSpPr>
          <p:cNvPr id="14" name="opt"/>
          <p:cNvSpPr/>
          <p:nvPr/>
        </p:nvSpPr>
        <p:spPr>
          <a:xfrm>
            <a:off x="548640" y="4672584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5" name="dot"/>
          <p:cNvSpPr/>
          <p:nvPr/>
        </p:nvSpPr>
        <p:spPr>
          <a:xfrm>
            <a:off x="749808" y="4946904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49808" y="494690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1508760" y="4782312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Terminar la tarea deprisa para quitársela de encima.</a:t>
            </a:r>
            <a:endParaRPr lang="en-US" sz="1700" dirty="0"/>
          </a:p>
        </p:txBody>
      </p:sp>
      <p:sp>
        <p:nvSpPr>
          <p:cNvPr id="18" name="Text 16"/>
          <p:cNvSpPr txBox="1"/>
          <p:nvPr/>
        </p:nvSpPr>
        <p:spPr>
          <a:xfrm>
            <a:off x="1508760" y="5202936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Forzar la tarea añade carga. Lo opcional puede esperar.</a:t>
            </a:r>
            <a:endParaRPr lang="en-US" sz="13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STILL: cuando sube el miedo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TARJETA 03 · SE ENSAYA EN TIERRA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874520"/>
            <a:ext cx="530352" cy="530352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87452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</a:t>
            </a:r>
            <a:endParaRPr lang="en-US" sz="1900" dirty="0"/>
          </a:p>
        </p:txBody>
      </p:sp>
      <p:sp>
        <p:nvSpPr>
          <p:cNvPr id="7" name="Text 4"/>
          <p:cNvSpPr txBox="1"/>
          <p:nvPr/>
        </p:nvSpPr>
        <p:spPr>
          <a:xfrm>
            <a:off x="1261872" y="1837944"/>
            <a:ext cx="605332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Stop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Deja de añadir: cesa lo no esencial; estabiliza posición y flotabilidad.</a:t>
            </a:r>
            <a:endParaRPr lang="en-US" sz="1600" dirty="0"/>
          </a:p>
        </p:txBody>
      </p:sp>
      <p:sp>
        <p:nvSpPr>
          <p:cNvPr id="8" name="dot"/>
          <p:cNvSpPr/>
          <p:nvPr/>
        </p:nvSpPr>
        <p:spPr>
          <a:xfrm>
            <a:off x="548640" y="2660904"/>
            <a:ext cx="530352" cy="530352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548640" y="26609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</a:t>
            </a:r>
            <a:endParaRPr lang="en-US" sz="1900" dirty="0"/>
          </a:p>
        </p:txBody>
      </p:sp>
      <p:sp>
        <p:nvSpPr>
          <p:cNvPr id="10" name="Text 7"/>
          <p:cNvSpPr txBox="1"/>
          <p:nvPr/>
        </p:nvSpPr>
        <p:spPr>
          <a:xfrm>
            <a:off x="1261872" y="2624328"/>
            <a:ext cx="605332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Toca el ancla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Un contacto que ya tienes: regulador entre los dientes, inflador en la mano. Sin agarrar fondo ni fauna.</a:t>
            </a:r>
            <a:endParaRPr lang="en-US" sz="1600" dirty="0"/>
          </a:p>
        </p:txBody>
      </p:sp>
      <p:sp>
        <p:nvSpPr>
          <p:cNvPr id="11" name="dot"/>
          <p:cNvSpPr/>
          <p:nvPr/>
        </p:nvSpPr>
        <p:spPr>
          <a:xfrm>
            <a:off x="548640" y="3447288"/>
            <a:ext cx="530352" cy="530352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548640" y="344728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</a:t>
            </a:r>
            <a:endParaRPr lang="en-US" sz="1900" dirty="0"/>
          </a:p>
        </p:txBody>
      </p:sp>
      <p:sp>
        <p:nvSpPr>
          <p:cNvPr id="13" name="Text 10"/>
          <p:cNvSpPr txBox="1"/>
          <p:nvPr/>
        </p:nvSpPr>
        <p:spPr>
          <a:xfrm>
            <a:off x="1261872" y="3410712"/>
            <a:ext cx="605332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Identifica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Fuera del túnel: gas, profundidad, compañero, salida. Cuatro hechos, en ese orden.</a:t>
            </a:r>
            <a:endParaRPr lang="en-US" sz="1600" dirty="0"/>
          </a:p>
        </p:txBody>
      </p:sp>
      <p:sp>
        <p:nvSpPr>
          <p:cNvPr id="14" name="dot"/>
          <p:cNvSpPr/>
          <p:nvPr/>
        </p:nvSpPr>
        <p:spPr>
          <a:xfrm>
            <a:off x="548640" y="4233672"/>
            <a:ext cx="530352" cy="530352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" y="4233672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1261872" y="4197096"/>
            <a:ext cx="605332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Liga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Señala a tu compañero o al guía ahora, en ámbar. No esperes a rojo.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" y="5020056"/>
            <a:ext cx="530352" cy="530352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502005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</a:t>
            </a:r>
            <a:endParaRPr lang="en-US" sz="1900" dirty="0"/>
          </a:p>
        </p:txBody>
      </p:sp>
      <p:sp>
        <p:nvSpPr>
          <p:cNvPr id="19" name="Text 16"/>
          <p:cNvSpPr txBox="1"/>
          <p:nvPr/>
        </p:nvSpPr>
        <p:spPr>
          <a:xfrm>
            <a:off x="1261872" y="4983480"/>
            <a:ext cx="605332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Lee y escucha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La respiración como información, sin modificarla. El miedo se conversa después, en tierra.</a:t>
            </a:r>
            <a:endParaRPr lang="en-US" sz="1600" dirty="0"/>
          </a:p>
        </p:txBody>
      </p:sp>
      <p:sp>
        <p:nvSpPr>
          <p:cNvPr id="20" name="card"/>
          <p:cNvSpPr/>
          <p:nvPr/>
        </p:nvSpPr>
        <p:spPr>
          <a:xfrm>
            <a:off x="7818120" y="1298448"/>
            <a:ext cx="3822192" cy="4663440"/>
          </a:xfrm>
          <a:prstGeom prst="roundRect">
            <a:avLst>
              <a:gd name="adj" fmla="val 3828"/>
            </a:avLst>
          </a:prstGeom>
          <a:solidFill>
            <a:schemeClr val="tx2">
              <a:alpha val="85000"/>
            </a:schemeClr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092440" y="169164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miedo es información.</a:t>
            </a:r>
            <a:endParaRPr lang="en-US" sz="2300" dirty="0"/>
          </a:p>
        </p:txBody>
      </p:sp>
      <p:sp>
        <p:nvSpPr>
          <p:cNvPr id="22" name="Text 19"/>
          <p:cNvSpPr txBox="1"/>
          <p:nvPr/>
        </p:nvSpPr>
        <p:spPr>
          <a:xfrm>
            <a:off x="8092440" y="256032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3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pánico es miedo sin compañía.</a:t>
            </a:r>
            <a:endParaRPr lang="en-US" sz="2300" dirty="0"/>
          </a:p>
        </p:txBody>
      </p:sp>
      <p:sp>
        <p:nvSpPr>
          <p:cNvPr id="23" name="Text 20"/>
          <p:cNvSpPr txBox="1"/>
          <p:nvPr/>
        </p:nvSpPr>
        <p:spPr>
          <a:xfrm>
            <a:off x="8092440" y="3611880"/>
            <a:ext cx="329184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STILL no es quedarse inmóvil ni un ejercicio de calma: es volver a los hechos y avisar pronto.</a:t>
            </a:r>
            <a:endParaRPr lang="en-US" sz="1300" dirty="0"/>
          </a:p>
          <a:p>
            <a:pPr indent="0" marL="0">
              <a:buNone/>
            </a:pPr>
            <a:endParaRPr lang="en-US" sz="1300" dirty="0"/>
          </a:p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Nunca retrasa una respuesta aprendida, una señal ni un ascenso.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album_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914400"/>
            <a:ext cx="4023360" cy="4023360"/>
          </a:xfrm>
          <a:prstGeom prst="rect">
            <a:avLst/>
          </a:prstGeom>
          <a:effectLst>
            <a:outerShdw sx="100000" sy="100000" kx="0" ky="0" algn="bl" rotWithShape="0" blurRad="177800" dist="50800" dir="5400000">
              <a:srgbClr val="000000">
                <a:alpha val="45000"/>
              </a:srgbClr>
            </a:outerShdw>
          </a:effectLst>
        </p:spPr>
      </p:pic>
      <p:pic>
        <p:nvPicPr>
          <p:cNvPr id="4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640" y="5138928"/>
            <a:ext cx="777240" cy="77724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463040" y="5230368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Audio incrustado · 6 min · pulsa para reproducir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5074920" y="914400"/>
            <a:ext cx="6583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2"/>
                </a:solidFill>
              </a:rPr>
              <a:t>PAUSA DE ESCUCHA · ENSAYO GUIADO DE STILL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5074920" y="1298448"/>
            <a:ext cx="6583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«Encontrar el miedo en la profundidad»</a:t>
            </a:r>
            <a:endParaRPr lang="en-US" sz="3000" dirty="0"/>
          </a:p>
        </p:txBody>
      </p:sp>
      <p:sp>
        <p:nvSpPr>
          <p:cNvPr id="8" name="Text 3"/>
          <p:cNvSpPr txBox="1"/>
          <p:nvPr/>
        </p:nvSpPr>
        <p:spPr>
          <a:xfrm>
            <a:off x="5074920" y="2331720"/>
            <a:ext cx="6583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Un ensayo guiado y completo de STILL, letra a letra. Para que el ancla sea tuya antes de necesitarla.</a:t>
            </a:r>
            <a:endParaRPr lang="en-US" sz="1350" dirty="0"/>
          </a:p>
        </p:txBody>
      </p:sp>
      <p:sp>
        <p:nvSpPr>
          <p:cNvPr id="9" name="icon home"/>
          <p:cNvSpPr/>
          <p:nvPr/>
        </p:nvSpPr>
        <p:spPr>
          <a:xfrm>
            <a:off x="5074920" y="312724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0" name="Image 1" descr="/home/claude/mdi/assets/ic_home_ab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594" y="3258922"/>
            <a:ext cx="285293" cy="285293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5806440" y="309981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Sentados, pies en el suelo</a:t>
            </a:r>
            <a:endParaRPr lang="en-US" sz="1550" dirty="0"/>
          </a:p>
        </p:txBody>
      </p:sp>
      <p:sp>
        <p:nvSpPr>
          <p:cNvPr id="12" name="Text 6"/>
          <p:cNvSpPr txBox="1"/>
          <p:nvPr/>
        </p:nvSpPr>
        <p:spPr>
          <a:xfrm>
            <a:off x="5806440" y="341985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en tierra, nunca bajo el agua</a:t>
            </a:r>
            <a:endParaRPr lang="en-US" sz="1250" dirty="0"/>
          </a:p>
        </p:txBody>
      </p:sp>
      <p:sp>
        <p:nvSpPr>
          <p:cNvPr id="13" name="icon anchor"/>
          <p:cNvSpPr/>
          <p:nvPr/>
        </p:nvSpPr>
        <p:spPr>
          <a:xfrm>
            <a:off x="5074920" y="390448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4" name="Image 2" descr="/home/claude/mdi/assets/ic_anchor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6594" y="4036162"/>
            <a:ext cx="285293" cy="285293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5806440" y="387705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Sigue las cinco letras</a:t>
            </a:r>
            <a:endParaRPr lang="en-US" sz="1550" dirty="0"/>
          </a:p>
        </p:txBody>
      </p:sp>
      <p:sp>
        <p:nvSpPr>
          <p:cNvPr id="16" name="Text 9"/>
          <p:cNvSpPr txBox="1"/>
          <p:nvPr/>
        </p:nvSpPr>
        <p:spPr>
          <a:xfrm>
            <a:off x="5806440" y="419709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con la voz, sin cambiar tu respiración</a:t>
            </a:r>
            <a:endParaRPr lang="en-US" sz="1250" dirty="0"/>
          </a:p>
        </p:txBody>
      </p:sp>
      <p:sp>
        <p:nvSpPr>
          <p:cNvPr id="17" name="icon pen"/>
          <p:cNvSpPr/>
          <p:nvPr/>
        </p:nvSpPr>
        <p:spPr>
          <a:xfrm>
            <a:off x="5074920" y="468172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8" name="Image 3" descr="/home/claude/mdi/assets/ic_pen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594" y="4813402"/>
            <a:ext cx="285293" cy="285293"/>
          </a:xfrm>
          <a:prstGeom prst="rect">
            <a:avLst/>
          </a:prstGeom>
        </p:spPr>
      </p:pic>
      <p:sp>
        <p:nvSpPr>
          <p:cNvPr id="19" name="Text 11"/>
          <p:cNvSpPr txBox="1"/>
          <p:nvPr/>
        </p:nvSpPr>
        <p:spPr>
          <a:xfrm>
            <a:off x="5806440" y="465429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Al terminar, una palabra</a:t>
            </a:r>
            <a:endParaRPr lang="en-US" sz="1550" dirty="0"/>
          </a:p>
        </p:txBody>
      </p:sp>
      <p:sp>
        <p:nvSpPr>
          <p:cNvPr id="20" name="Text 12"/>
          <p:cNvSpPr txBox="1"/>
          <p:nvPr/>
        </p:nvSpPr>
        <p:spPr>
          <a:xfrm>
            <a:off x="5806440" y="497433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lo que te llevas, en el cuaderno</a:t>
            </a:r>
            <a:endParaRPr lang="en-US" sz="1250" dirty="0"/>
          </a:p>
        </p:txBody>
      </p:sp>
      <p:pic>
        <p:nvPicPr>
          <p:cNvPr id="21" name="Image 4" descr="/home/claude/mdi/assets/qr_album_es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7040" y="4892040"/>
            <a:ext cx="1033272" cy="1033272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10378440" y="594360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900" dirty="0">
                <a:solidFill>
                  <a:schemeClr val="accent3"/>
                </a:solidFill>
              </a:rPr>
              <a:t>Álbum en Spotify</a:t>
            </a:r>
            <a:endParaRPr lang="en-US" sz="900" dirty="0"/>
          </a:p>
        </p:txBody>
      </p:sp>
      <p:sp>
        <p:nvSpPr>
          <p:cNvPr id="23" name="Text 14"/>
          <p:cNvSpPr txBox="1"/>
          <p:nvPr/>
        </p:nvSpPr>
        <p:spPr>
          <a:xfrm>
            <a:off x="5074920" y="548640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chemeClr val="accent3"/>
                </a:solidFill>
              </a:rPr>
              <a:t>Solo en tierra o en cubierta. Nunca durante una inmersión, nunca con retención de aire.</a:t>
            </a:r>
            <a:endParaRPr lang="en-US" sz="1150" dirty="0"/>
          </a:p>
        </p:txBody>
      </p:sp>
      <p:sp>
        <p:nvSpPr>
          <p:cNvPr id="2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2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Precisión y cuidado</a:t>
            </a:r>
            <a:endParaRPr lang="en-US" sz="5000" dirty="0"/>
          </a:p>
        </p:txBody>
      </p:sp>
      <p:sp>
        <p:nvSpPr>
          <p:cNvPr id="5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Reserva Marina de Cabo de Palos – Islas Hormigas: dejar el agua como la encontramos.</a:t>
            </a:r>
            <a:endParaRPr lang="en-US" sz="2000" dirty="0"/>
          </a:p>
        </p:txBody>
      </p:sp>
      <p:sp>
        <p:nvSpPr>
          <p:cNvPr id="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Flotabilidad de precisión y burbuja ambiental</a:t>
            </a:r>
            <a:endParaRPr lang="en-US" sz="3200" dirty="0"/>
          </a:p>
        </p:txBody>
      </p:sp>
      <p:sp>
        <p:nvSpPr>
          <p:cNvPr id="4" name="bubble"/>
          <p:cNvSpPr/>
          <p:nvPr/>
        </p:nvSpPr>
        <p:spPr>
          <a:xfrm>
            <a:off x="274320" y="1956816"/>
            <a:ext cx="5486400" cy="3401568"/>
          </a:xfrm>
          <a:prstGeom prst="ellipse">
            <a:avLst/>
          </a:prstGeom>
          <a:solidFill>
            <a:srgbClr val="D8EEEA"/>
          </a:solidFill>
          <a:ln w="12700">
            <a:solidFill>
              <a:srgbClr val="0F6472"/>
            </a:solidFill>
            <a:prstDash val="dash"/>
          </a:ln>
        </p:spPr>
      </p:sp>
      <p:sp>
        <p:nvSpPr>
          <p:cNvPr id="5" name="bubble"/>
          <p:cNvSpPr/>
          <p:nvPr/>
        </p:nvSpPr>
        <p:spPr>
          <a:xfrm>
            <a:off x="1005840" y="2410358"/>
            <a:ext cx="4023360" cy="2494483"/>
          </a:xfrm>
          <a:prstGeom prst="ellipse">
            <a:avLst/>
          </a:prstGeom>
          <a:solidFill>
            <a:srgbClr val="B6E0D8"/>
          </a:solidFill>
          <a:ln w="12700">
            <a:solidFill>
              <a:srgbClr val="0F6472"/>
            </a:solidFill>
            <a:prstDash val="dash"/>
          </a:ln>
        </p:spPr>
      </p:sp>
      <p:sp>
        <p:nvSpPr>
          <p:cNvPr id="6" name="bubble"/>
          <p:cNvSpPr/>
          <p:nvPr/>
        </p:nvSpPr>
        <p:spPr>
          <a:xfrm>
            <a:off x="1737360" y="2863901"/>
            <a:ext cx="2560320" cy="1587398"/>
          </a:xfrm>
          <a:prstGeom prst="ellipse">
            <a:avLst/>
          </a:prstGeom>
          <a:solidFill>
            <a:srgbClr val="8FCFC4"/>
          </a:solidFill>
          <a:ln w="12700">
            <a:solidFill>
              <a:srgbClr val="0F6472"/>
            </a:solidFill>
            <a:prstDash val="dash"/>
          </a:ln>
        </p:spPr>
      </p:sp>
      <p:sp>
        <p:nvSpPr>
          <p:cNvPr id="7" name="icon mask"/>
          <p:cNvSpPr/>
          <p:nvPr/>
        </p:nvSpPr>
        <p:spPr>
          <a:xfrm>
            <a:off x="2468880" y="3108960"/>
            <a:ext cx="1097280" cy="109728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</p:spPr>
      </p:sp>
      <p:pic>
        <p:nvPicPr>
          <p:cNvPr id="8" name="Image 0" descr="/home/claude/mdi/assets/ic_mask_s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2227" y="3372307"/>
            <a:ext cx="570586" cy="570586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188720" y="148132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b="1" spc="300" kern="0" dirty="0">
                <a:solidFill>
                  <a:schemeClr val="accent1"/>
                </a:solidFill>
              </a:rPr>
              <a:t>TU BURBUJA AMBIENTAL</a:t>
            </a:r>
            <a:endParaRPr lang="en-US" sz="1100" dirty="0"/>
          </a:p>
        </p:txBody>
      </p:sp>
      <p:sp>
        <p:nvSpPr>
          <p:cNvPr id="10" name="Text 6"/>
          <p:cNvSpPr txBox="1"/>
          <p:nvPr/>
        </p:nvSpPr>
        <p:spPr>
          <a:xfrm>
            <a:off x="731520" y="525780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i="1" dirty="0">
                <a:solidFill>
                  <a:schemeClr val="tx2"/>
                </a:solidFill>
              </a:rPr>
              <a:t>cuerpo · aletas · consola · cámara · fondo</a:t>
            </a:r>
            <a:endParaRPr lang="en-US" sz="1200" dirty="0"/>
          </a:p>
        </p:txBody>
      </p:sp>
      <p:sp>
        <p:nvSpPr>
          <p:cNvPr id="11" name="Antes de entrar"/>
          <p:cNvSpPr/>
          <p:nvPr/>
        </p:nvSpPr>
        <p:spPr>
          <a:xfrm>
            <a:off x="6492240" y="1463040"/>
            <a:ext cx="5148072" cy="987552"/>
          </a:xfrm>
          <a:prstGeom prst="roundRect">
            <a:avLst>
              <a:gd name="adj" fmla="val 148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2" name="Text 8"/>
          <p:cNvSpPr txBox="1"/>
          <p:nvPr/>
        </p:nvSpPr>
        <p:spPr>
          <a:xfrm>
            <a:off x="6720840" y="1572768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Antes de entrar</a:t>
            </a:r>
            <a:endParaRPr lang="en-US" sz="1500" dirty="0"/>
          </a:p>
        </p:txBody>
      </p:sp>
      <p:sp>
        <p:nvSpPr>
          <p:cNvPr id="13" name="Text 9"/>
          <p:cNvSpPr txBox="1"/>
          <p:nvPr/>
        </p:nvSpPr>
        <p:spPr>
          <a:xfrm>
            <a:off x="6720840" y="1883664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Configuración, lastre y plan de trimado revisados con el instructor. Reglas de no contacto confirmadas.</a:t>
            </a:r>
            <a:endParaRPr lang="en-US" sz="1250" dirty="0"/>
          </a:p>
        </p:txBody>
      </p:sp>
      <p:sp>
        <p:nvSpPr>
          <p:cNvPr id="14" name="Debajo"/>
          <p:cNvSpPr/>
          <p:nvPr/>
        </p:nvSpPr>
        <p:spPr>
          <a:xfrm>
            <a:off x="6492240" y="2578608"/>
            <a:ext cx="5148072" cy="987552"/>
          </a:xfrm>
          <a:prstGeom prst="roundRect">
            <a:avLst>
              <a:gd name="adj" fmla="val 148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5" name="Text 11"/>
          <p:cNvSpPr txBox="1"/>
          <p:nvPr/>
        </p:nvSpPr>
        <p:spPr>
          <a:xfrm>
            <a:off x="6720840" y="2688336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Debajo</a:t>
            </a:r>
            <a:endParaRPr lang="en-US" sz="1500" dirty="0"/>
          </a:p>
        </p:txBody>
      </p:sp>
      <p:sp>
        <p:nvSpPr>
          <p:cNvPr id="16" name="Text 12"/>
          <p:cNvSpPr txBox="1"/>
          <p:nvPr/>
        </p:nvSpPr>
        <p:spPr>
          <a:xfrm>
            <a:off x="6720840" y="2999232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Microcorrección: notar el cambio pronto y corregir pequeño, con la técnica que ya sabes.</a:t>
            </a:r>
            <a:endParaRPr lang="en-US" sz="1250" dirty="0"/>
          </a:p>
        </p:txBody>
      </p:sp>
      <p:sp>
        <p:nvSpPr>
          <p:cNvPr id="17" name="Siempre"/>
          <p:cNvSpPr/>
          <p:nvPr/>
        </p:nvSpPr>
        <p:spPr>
          <a:xfrm>
            <a:off x="6492240" y="3694176"/>
            <a:ext cx="5148072" cy="987552"/>
          </a:xfrm>
          <a:prstGeom prst="roundRect">
            <a:avLst>
              <a:gd name="adj" fmla="val 148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8" name="Text 14"/>
          <p:cNvSpPr txBox="1"/>
          <p:nvPr/>
        </p:nvSpPr>
        <p:spPr>
          <a:xfrm>
            <a:off x="6720840" y="3803904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Siempre</a:t>
            </a:r>
            <a:endParaRPr lang="en-US" sz="1500" dirty="0"/>
          </a:p>
        </p:txBody>
      </p:sp>
      <p:sp>
        <p:nvSpPr>
          <p:cNvPr id="19" name="Text 15"/>
          <p:cNvSpPr txBox="1"/>
          <p:nvPr/>
        </p:nvSpPr>
        <p:spPr>
          <a:xfrm>
            <a:off x="6720840" y="4114800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Distancia de aletas y equipo respecto al fondo, la fauna y la Posidonia.</a:t>
            </a:r>
            <a:endParaRPr lang="en-US" sz="1250" dirty="0"/>
          </a:p>
        </p:txBody>
      </p:sp>
      <p:sp>
        <p:nvSpPr>
          <p:cNvPr id="20" name="Si lo permite el plan"/>
          <p:cNvSpPr/>
          <p:nvPr/>
        </p:nvSpPr>
        <p:spPr>
          <a:xfrm>
            <a:off x="6492240" y="4809744"/>
            <a:ext cx="5148072" cy="987552"/>
          </a:xfrm>
          <a:prstGeom prst="roundRect">
            <a:avLst>
              <a:gd name="adj" fmla="val 148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7"/>
          <p:cNvSpPr txBox="1"/>
          <p:nvPr/>
        </p:nvSpPr>
        <p:spPr>
          <a:xfrm>
            <a:off x="6720840" y="4919472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1"/>
                </a:solidFill>
              </a:rPr>
              <a:t>Si lo permite el plan</a:t>
            </a:r>
            <a:endParaRPr lang="en-US" sz="1500" dirty="0"/>
          </a:p>
        </p:txBody>
      </p:sp>
      <p:sp>
        <p:nvSpPr>
          <p:cNvPr id="22" name="Text 18"/>
          <p:cNvSpPr txBox="1"/>
          <p:nvPr/>
        </p:nvSpPr>
        <p:spPr>
          <a:xfrm>
            <a:off x="6720840" y="5230368"/>
            <a:ext cx="4663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Un minuto de quietud opcional como consolidación, sin agarrar el fondo.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La Reserva Marina: el lugar decide</a:t>
            </a:r>
            <a:endParaRPr lang="en-US" sz="3200" dirty="0"/>
          </a:p>
        </p:txBody>
      </p:sp>
      <p:sp>
        <p:nvSpPr>
          <p:cNvPr id="4" name="icon map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map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Autorización y zona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10058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El centro confirma la autorización, la zona y las condiciones de acceso vigentes cada día.</a:t>
            </a:r>
            <a:endParaRPr lang="en-US" sz="1350" dirty="0"/>
          </a:p>
        </p:txBody>
      </p:sp>
      <p:sp>
        <p:nvSpPr>
          <p:cNvPr id="8" name="icon leaf"/>
          <p:cNvSpPr/>
          <p:nvPr/>
        </p:nvSpPr>
        <p:spPr>
          <a:xfrm>
            <a:off x="548640" y="251460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leaf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68219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96312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Posidonia oceanica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52928"/>
            <a:ext cx="10058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Pradera protegida: ni aletas, ni manos, ni lastre. Si la ruta se acerca demasiado, se ajusta la posición o el recorrido.</a:t>
            </a:r>
            <a:endParaRPr lang="en-US" sz="1350" dirty="0"/>
          </a:p>
        </p:txBody>
      </p:sp>
      <p:sp>
        <p:nvSpPr>
          <p:cNvPr id="12" name="icon fish"/>
          <p:cNvSpPr/>
          <p:nvPr/>
        </p:nvSpPr>
        <p:spPr>
          <a:xfrm>
            <a:off x="548640" y="36118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fish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765499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93592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Fauna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950208"/>
            <a:ext cx="10058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Meros, nacras, morenas: observar sin perseguir, sin tocar, sin alimentar. Dejar que el océano elija la distancia.</a:t>
            </a:r>
            <a:endParaRPr lang="en-US" sz="1350" dirty="0"/>
          </a:p>
        </p:txBody>
      </p:sp>
      <p:sp>
        <p:nvSpPr>
          <p:cNvPr id="16" name="icon anchor"/>
          <p:cNvSpPr/>
          <p:nvPr/>
        </p:nvSpPr>
        <p:spPr>
          <a:xfrm>
            <a:off x="548640" y="470916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anchor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862779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690872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Nada se lleva, nada se toca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5047488"/>
            <a:ext cx="10058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Salvo lo que el profesional indique por seguridad.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Circuito cerrado: mensaje, confirmación, acción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411480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JUEGO EN TIERRA · GRUPOS DE 3 · 12 MIN</a:t>
            </a:r>
            <a:endParaRPr lang="en-US" sz="1100" dirty="0"/>
          </a:p>
        </p:txBody>
      </p:sp>
      <p:sp>
        <p:nvSpPr>
          <p:cNvPr id="5" name="dot"/>
          <p:cNvSpPr/>
          <p:nvPr/>
        </p:nvSpPr>
        <p:spPr>
          <a:xfrm>
            <a:off x="548640" y="1920240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92024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1280160" y="1892808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Mensaje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1280160" y="2240280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Una persona hace una señal de la agencia: «pausa», «algo no va bien», «fin».</a:t>
            </a:r>
            <a:endParaRPr lang="en-US" sz="1300" dirty="0"/>
          </a:p>
        </p:txBody>
      </p:sp>
      <p:sp>
        <p:nvSpPr>
          <p:cNvPr id="9" name="dot"/>
          <p:cNvSpPr/>
          <p:nvPr/>
        </p:nvSpPr>
        <p:spPr>
          <a:xfrm>
            <a:off x="548640" y="2852928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548640" y="285292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1280160" y="2825496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Confirmación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1280160" y="3172968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La pareja la devuelve: la ha recibido y la ha entendido.</a:t>
            </a:r>
            <a:endParaRPr lang="en-US" sz="1300" dirty="0"/>
          </a:p>
        </p:txBody>
      </p:sp>
      <p:sp>
        <p:nvSpPr>
          <p:cNvPr id="13" name="dot"/>
          <p:cNvSpPr/>
          <p:nvPr/>
        </p:nvSpPr>
        <p:spPr>
          <a:xfrm>
            <a:off x="548640" y="3785616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378561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280160" y="3758184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Acción</a:t>
            </a:r>
            <a:endParaRPr lang="en-US" sz="1650" dirty="0"/>
          </a:p>
        </p:txBody>
      </p:sp>
      <p:sp>
        <p:nvSpPr>
          <p:cNvPr id="16" name="Text 13"/>
          <p:cNvSpPr txBox="1"/>
          <p:nvPr/>
        </p:nvSpPr>
        <p:spPr>
          <a:xfrm>
            <a:off x="1280160" y="4105656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Se hace lo acordado. Las preguntas esperan a tierra.</a:t>
            </a:r>
            <a:endParaRPr lang="en-US" sz="1300" dirty="0"/>
          </a:p>
        </p:txBody>
      </p:sp>
      <p:sp>
        <p:nvSpPr>
          <p:cNvPr id="17" name="dot"/>
          <p:cNvSpPr/>
          <p:nvPr/>
        </p:nvSpPr>
        <p:spPr>
          <a:xfrm>
            <a:off x="548640" y="4718304"/>
            <a:ext cx="530352" cy="53035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47183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280160" y="4690872"/>
            <a:ext cx="5029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</a:rPr>
              <a:t>Observación</a:t>
            </a:r>
            <a:endParaRPr lang="en-US" sz="1650" dirty="0"/>
          </a:p>
        </p:txBody>
      </p:sp>
      <p:sp>
        <p:nvSpPr>
          <p:cNvPr id="20" name="Text 17"/>
          <p:cNvSpPr txBox="1"/>
          <p:nvPr/>
        </p:nvSpPr>
        <p:spPr>
          <a:xfrm>
            <a:off x="1280160" y="5038344"/>
            <a:ext cx="5029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La tercera persona anota solo hechos: ¿se cerró el circuito?</a:t>
            </a:r>
            <a:endParaRPr lang="en-US" sz="1300" dirty="0"/>
          </a:p>
        </p:txBody>
      </p:sp>
      <p:sp>
        <p:nvSpPr>
          <p:cNvPr id="21" name="cases"/>
          <p:cNvSpPr/>
          <p:nvPr/>
        </p:nvSpPr>
        <p:spPr>
          <a:xfrm>
            <a:off x="6675120" y="1298448"/>
            <a:ext cx="4965192" cy="4709160"/>
          </a:xfrm>
          <a:prstGeom prst="roundRect">
            <a:avLst>
              <a:gd name="adj" fmla="val 3107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2" name="Text 19"/>
          <p:cNvSpPr txBox="1"/>
          <p:nvPr/>
        </p:nvSpPr>
        <p:spPr>
          <a:xfrm>
            <a:off x="6967728" y="1572768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2"/>
                </a:solidFill>
              </a:rPr>
              <a:t>PAUSA NO ES FIN</a:t>
            </a:r>
            <a:endParaRPr lang="en-US" sz="1200" dirty="0"/>
          </a:p>
        </p:txBody>
      </p:sp>
      <p:sp>
        <p:nvSpPr>
          <p:cNvPr id="23" name="Text 20"/>
          <p:cNvSpPr txBox="1"/>
          <p:nvPr/>
        </p:nvSpPr>
        <p:spPr>
          <a:xfrm>
            <a:off x="6967728" y="205740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Pausa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6967728" y="242316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«Necesito un momento.» Se estabiliza, se espera y se vuelve a comprobar.</a:t>
            </a:r>
            <a:endParaRPr lang="en-US" sz="1250" dirty="0"/>
          </a:p>
        </p:txBody>
      </p:sp>
      <p:sp>
        <p:nvSpPr>
          <p:cNvPr id="25" name="Text 22"/>
          <p:cNvSpPr txBox="1"/>
          <p:nvPr/>
        </p:nvSpPr>
        <p:spPr>
          <a:xfrm>
            <a:off x="6967728" y="330708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6967728" y="367284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«Termino la inmersión.» Se confirma y se ejecuta según el plan, sin negociar.</a:t>
            </a:r>
            <a:endParaRPr lang="en-US" sz="1250" dirty="0"/>
          </a:p>
        </p:txBody>
      </p:sp>
      <p:sp>
        <p:nvSpPr>
          <p:cNvPr id="27" name="Text 24"/>
          <p:cNvSpPr txBox="1"/>
          <p:nvPr/>
        </p:nvSpPr>
        <p:spPr>
          <a:xfrm>
            <a:off x="6967728" y="4556760"/>
            <a:ext cx="43708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nunca</a:t>
            </a:r>
            <a:endParaRPr lang="en-US" sz="1500" dirty="0"/>
          </a:p>
        </p:txBody>
      </p:sp>
      <p:sp>
        <p:nvSpPr>
          <p:cNvPr id="28" name="Text 25"/>
          <p:cNvSpPr txBox="1"/>
          <p:nvPr/>
        </p:nvSpPr>
        <p:spPr>
          <a:xfrm>
            <a:off x="6967728" y="4922520"/>
            <a:ext cx="4370832" cy="8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Ignorar una señal real porque «es práctica». Una petición real siempre se atiende.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ip"/>
          <p:cNvSpPr txBox="1"/>
          <p:nvPr/>
        </p:nvSpPr>
        <p:spPr>
          <a:xfrm>
            <a:off x="548640" y="548640"/>
            <a:ext cx="38404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COMPROBACIÓN 4 · VOTAD CON LA MANO</a:t>
            </a:r>
            <a:endParaRPr lang="en-US" sz="11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97280"/>
            <a:ext cx="1109167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¿Qué es tu «burbuja ambiental»?</a:t>
            </a:r>
            <a:endParaRPr lang="en-US" sz="2800" dirty="0"/>
          </a:p>
        </p:txBody>
      </p:sp>
      <p:sp>
        <p:nvSpPr>
          <p:cNvPr id="4" name="card"/>
          <p:cNvSpPr/>
          <p:nvPr/>
        </p:nvSpPr>
        <p:spPr>
          <a:xfrm>
            <a:off x="548640" y="2697480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dot"/>
          <p:cNvSpPr/>
          <p:nvPr/>
        </p:nvSpPr>
        <p:spPr>
          <a:xfrm>
            <a:off x="749808" y="2852928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49808" y="285292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508760" y="2697480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Las burbujas que sueltas al respirar.</a:t>
            </a:r>
            <a:endParaRPr lang="en-US" sz="1800" dirty="0"/>
          </a:p>
        </p:txBody>
      </p:sp>
      <p:sp>
        <p:nvSpPr>
          <p:cNvPr id="8" name="card"/>
          <p:cNvSpPr/>
          <p:nvPr/>
        </p:nvSpPr>
        <p:spPr>
          <a:xfrm>
            <a:off x="548640" y="3721608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dot"/>
          <p:cNvSpPr/>
          <p:nvPr/>
        </p:nvSpPr>
        <p:spPr>
          <a:xfrm>
            <a:off x="749808" y="3877056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49808" y="387705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508760" y="3721608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El espacio alrededor de tu cuerpo, aletas y equipo que mantienes para no tocar ni levantar el fondo.</a:t>
            </a:r>
            <a:endParaRPr lang="en-US" sz="1800" dirty="0"/>
          </a:p>
        </p:txBody>
      </p:sp>
      <p:sp>
        <p:nvSpPr>
          <p:cNvPr id="12" name="card"/>
          <p:cNvSpPr/>
          <p:nvPr/>
        </p:nvSpPr>
        <p:spPr>
          <a:xfrm>
            <a:off x="548640" y="4745736"/>
            <a:ext cx="11091672" cy="868680"/>
          </a:xfrm>
          <a:prstGeom prst="roundRect">
            <a:avLst>
              <a:gd name="adj" fmla="val 16842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dot"/>
          <p:cNvSpPr/>
          <p:nvPr/>
        </p:nvSpPr>
        <p:spPr>
          <a:xfrm>
            <a:off x="749808" y="4901184"/>
            <a:ext cx="548640" cy="54864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749808" y="490118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1508760" y="4745736"/>
            <a:ext cx="990295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bg1"/>
                </a:solidFill>
              </a:rPr>
              <a:t>La zona de la reserva donde se puede bucear.</a:t>
            </a:r>
            <a:endParaRPr lang="en-US" sz="1800" dirty="0"/>
          </a:p>
        </p:txBody>
      </p:sp>
      <p:sp>
        <p:nvSpPr>
          <p:cNvPr id="1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ip"/>
          <p:cNvSpPr txBox="1"/>
          <p:nvPr/>
        </p:nvSpPr>
        <p:spPr>
          <a:xfrm>
            <a:off x="548640" y="548640"/>
            <a:ext cx="320040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COMPROBACIÓN 4 · RESPUESTA</a:t>
            </a:r>
            <a:endParaRPr lang="en-US" sz="11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051560"/>
            <a:ext cx="110916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¿Qué es tu «burbuja ambiental»?</a:t>
            </a:r>
            <a:endParaRPr lang="en-US" sz="2100" dirty="0"/>
          </a:p>
        </p:txBody>
      </p:sp>
      <p:sp>
        <p:nvSpPr>
          <p:cNvPr id="4" name="opt"/>
          <p:cNvSpPr/>
          <p:nvPr/>
        </p:nvSpPr>
        <p:spPr>
          <a:xfrm>
            <a:off x="548640" y="2148840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dot"/>
          <p:cNvSpPr/>
          <p:nvPr/>
        </p:nvSpPr>
        <p:spPr>
          <a:xfrm>
            <a:off x="749808" y="2423160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49808" y="24231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508760" y="2258568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Las burbujas que sueltas al respirar.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1508760" y="2679192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No: la respiración no se toca. Es un concepto de espacio y posición.</a:t>
            </a:r>
            <a:endParaRPr lang="en-US" sz="1350" dirty="0"/>
          </a:p>
        </p:txBody>
      </p:sp>
      <p:sp>
        <p:nvSpPr>
          <p:cNvPr id="9" name="opt"/>
          <p:cNvSpPr/>
          <p:nvPr/>
        </p:nvSpPr>
        <p:spPr>
          <a:xfrm>
            <a:off x="548640" y="3410712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dot"/>
          <p:cNvSpPr/>
          <p:nvPr/>
        </p:nvSpPr>
        <p:spPr>
          <a:xfrm>
            <a:off x="749808" y="3685032"/>
            <a:ext cx="548640" cy="548640"/>
          </a:xfrm>
          <a:prstGeom prst="ellipse">
            <a:avLst/>
          </a:prstGeom>
          <a:solidFill>
            <a:srgbClr val="2E9E6B"/>
          </a:solidFill>
          <a:ln w="12700">
            <a:solidFill>
              <a:srgbClr val="2E9E6B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49808" y="368503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✓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1508760" y="3520440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El espacio alrededor de tu cuerpo, aletas y equipo que mantienes para no tocar ni levantar el fondo.</a:t>
            </a:r>
            <a:endParaRPr lang="en-US" sz="1700" dirty="0"/>
          </a:p>
        </p:txBody>
      </p:sp>
      <p:sp>
        <p:nvSpPr>
          <p:cNvPr id="13" name="Text 11"/>
          <p:cNvSpPr txBox="1"/>
          <p:nvPr/>
        </p:nvSpPr>
        <p:spPr>
          <a:xfrm>
            <a:off x="1508760" y="3941064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Exacto: se protege durante toda la inmersión 4 y se observa.</a:t>
            </a:r>
            <a:endParaRPr lang="en-US" sz="1350" dirty="0"/>
          </a:p>
        </p:txBody>
      </p:sp>
      <p:sp>
        <p:nvSpPr>
          <p:cNvPr id="14" name="opt"/>
          <p:cNvSpPr/>
          <p:nvPr/>
        </p:nvSpPr>
        <p:spPr>
          <a:xfrm>
            <a:off x="548640" y="4672584"/>
            <a:ext cx="11091672" cy="1115568"/>
          </a:xfrm>
          <a:prstGeom prst="roundRect">
            <a:avLst>
              <a:gd name="adj" fmla="val 13115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5" name="dot"/>
          <p:cNvSpPr/>
          <p:nvPr/>
        </p:nvSpPr>
        <p:spPr>
          <a:xfrm>
            <a:off x="749808" y="4946904"/>
            <a:ext cx="548640" cy="548640"/>
          </a:xfrm>
          <a:prstGeom prst="ellipse">
            <a:avLst/>
          </a:prstGeom>
          <a:solidFill>
            <a:srgbClr val="B8C4C7"/>
          </a:solidFill>
          <a:ln w="12700">
            <a:solidFill>
              <a:srgbClr val="B8C4C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49808" y="494690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1508760" y="4782312"/>
            <a:ext cx="9902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La zona de la reserva donde se puede bucear.</a:t>
            </a:r>
            <a:endParaRPr lang="en-US" sz="1700" dirty="0"/>
          </a:p>
        </p:txBody>
      </p:sp>
      <p:sp>
        <p:nvSpPr>
          <p:cNvPr id="18" name="Text 16"/>
          <p:cNvSpPr txBox="1"/>
          <p:nvPr/>
        </p:nvSpPr>
        <p:spPr>
          <a:xfrm>
            <a:off x="1508760" y="5202936"/>
            <a:ext cx="99029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La zona la decide la autorización; la burbuja la decides tú.</a:t>
            </a:r>
            <a:endParaRPr lang="en-US" sz="13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t"/>
          <p:cNvSpPr/>
          <p:nvPr/>
        </p:nvSpPr>
        <p:spPr>
          <a:xfrm>
            <a:off x="548640" y="502920"/>
            <a:ext cx="1051560" cy="105156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4" name="Text 1"/>
          <p:cNvSpPr txBox="1"/>
          <p:nvPr/>
        </p:nvSpPr>
        <p:spPr>
          <a:xfrm>
            <a:off x="548640" y="502920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4000" dirty="0"/>
          </a:p>
        </p:txBody>
      </p:sp>
      <p:sp>
        <p:nvSpPr>
          <p:cNvPr id="5" name="Text 2"/>
          <p:cNvSpPr txBox="1"/>
          <p:nvPr/>
        </p:nvSpPr>
        <p:spPr>
          <a:xfrm>
            <a:off x="1828800" y="548640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400" kern="0" dirty="0">
                <a:solidFill>
                  <a:schemeClr val="accent3"/>
                </a:solidFill>
              </a:rPr>
              <a:t>INMERSIÓN 3</a:t>
            </a:r>
            <a:endParaRPr lang="en-US" sz="1300" dirty="0"/>
          </a:p>
        </p:txBody>
      </p:sp>
      <p:sp>
        <p:nvSpPr>
          <p:cNvPr id="6" name="chip"/>
          <p:cNvSpPr txBox="1"/>
          <p:nvPr/>
        </p:nvSpPr>
        <p:spPr>
          <a:xfrm>
            <a:off x="1828800" y="914400"/>
            <a:ext cx="237744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· SESIÓN 1</a:t>
            </a:r>
            <a:endParaRPr lang="en-US" sz="1100" dirty="0"/>
          </a:p>
        </p:txBody>
      </p:sp>
      <p:sp>
        <p:nvSpPr>
          <p:cNvPr id="7" name="chip"/>
          <p:cNvSpPr txBox="1"/>
          <p:nvPr/>
        </p:nvSpPr>
        <p:spPr>
          <a:xfrm>
            <a:off x="4343400" y="914400"/>
            <a:ext cx="1417320" cy="3474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TARJETA 03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548640" y="1737360"/>
            <a:ext cx="58521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Quito carga. Me regulo pronto.</a:t>
            </a:r>
            <a:endParaRPr lang="en-US" sz="3000" dirty="0"/>
          </a:p>
        </p:txBody>
      </p:sp>
      <p:sp>
        <p:nvSpPr>
          <p:cNvPr id="9" name="consigna"/>
          <p:cNvSpPr/>
          <p:nvPr/>
        </p:nvSpPr>
        <p:spPr>
          <a:xfrm>
            <a:off x="548640" y="2926080"/>
            <a:ext cx="5760720" cy="1143000"/>
          </a:xfrm>
          <a:prstGeom prst="roundRect">
            <a:avLst>
              <a:gd name="adj" fmla="val 12800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22960" y="3035808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tx1"/>
                </a:solidFill>
              </a:rPr>
              <a:t>UNA SOLA CONSIGNA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3310128"/>
            <a:ext cx="5303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i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«Lo opcional puede esperar.»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548640" y="4297680"/>
            <a:ext cx="5669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ESCENARIO EN TIERRA</a:t>
            </a:r>
            <a:endParaRPr lang="en-US" sz="11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" y="4590288"/>
            <a:ext cx="5760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«Quieres identificar un pez, pero necesitas acercarte a tu pareja y comprobar el gas.» Pareja, gas y plan primero; la identificación espera.</a:t>
            </a:r>
            <a:endParaRPr lang="en-US" sz="1400" dirty="0"/>
          </a:p>
        </p:txBody>
      </p:sp>
      <p:sp>
        <p:nvSpPr>
          <p:cNvPr id="14" name="observe"/>
          <p:cNvSpPr/>
          <p:nvPr/>
        </p:nvSpPr>
        <p:spPr>
          <a:xfrm>
            <a:off x="6720840" y="548640"/>
            <a:ext cx="4919472" cy="5349240"/>
          </a:xfrm>
          <a:prstGeom prst="roundRect">
            <a:avLst>
              <a:gd name="adj" fmla="val 2974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6995160" y="777240"/>
            <a:ext cx="43708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LO QUE SE OBSERVA · OBJETIVOS OFICIALES</a:t>
            </a:r>
            <a:endParaRPr lang="en-US" sz="1100" dirty="0"/>
          </a:p>
        </p:txBody>
      </p:sp>
      <p:pic>
        <p:nvPicPr>
          <p:cNvPr id="16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5160" y="1225296"/>
            <a:ext cx="256032" cy="256032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7379208" y="1188720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Puertas previas confirmadas: certificación, cribado médico y experiencia reciente.</a:t>
            </a:r>
            <a:endParaRPr lang="en-US" sz="1300" dirty="0"/>
          </a:p>
        </p:txBody>
      </p:sp>
      <p:pic>
        <p:nvPicPr>
          <p:cNvPr id="18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2121408"/>
            <a:ext cx="256032" cy="256032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379208" y="2084832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Lugar, condiciones y supervisión adecuados; tu señal de carga temprana declarada.</a:t>
            </a:r>
            <a:endParaRPr lang="en-US" sz="1300" dirty="0"/>
          </a:p>
        </p:txBody>
      </p:sp>
      <p:pic>
        <p:nvPicPr>
          <p:cNvPr id="20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160" y="3017520"/>
            <a:ext cx="256032" cy="256032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7379208" y="2980944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Atención flexible y regulación temprana con una carga de tarea ligera.</a:t>
            </a:r>
            <a:endParaRPr lang="en-US" sz="1300" dirty="0"/>
          </a:p>
        </p:txBody>
      </p:sp>
      <p:pic>
        <p:nvPicPr>
          <p:cNvPr id="22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160" y="3913632"/>
            <a:ext cx="256032" cy="256032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379208" y="3877056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Liberación de tarea y comunicación en circuito cerrado demostradas.</a:t>
            </a:r>
            <a:endParaRPr lang="en-US" sz="1300" dirty="0"/>
          </a:p>
        </p:txBody>
      </p:sp>
      <p:sp>
        <p:nvSpPr>
          <p:cNvPr id="24" name="Text 17"/>
          <p:cNvSpPr txBox="1"/>
          <p:nvPr/>
        </p:nvSpPr>
        <p:spPr>
          <a:xfrm>
            <a:off x="6995160" y="4846320"/>
            <a:ext cx="43708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b="1" spc="200" kern="0" dirty="0">
                <a:solidFill>
                  <a:schemeClr val="accent3"/>
                </a:solidFill>
              </a:rPr>
              <a:t>CANON VERIFICADO EN ESTA SESIÓN</a:t>
            </a:r>
            <a:endParaRPr lang="en-US" sz="1050" dirty="0"/>
          </a:p>
        </p:txBody>
      </p:sp>
      <p:sp>
        <p:nvSpPr>
          <p:cNvPr id="25" name="Text 18"/>
          <p:cNvSpPr txBox="1"/>
          <p:nvPr/>
        </p:nvSpPr>
        <p:spPr>
          <a:xfrm>
            <a:off x="6995160" y="5120640"/>
            <a:ext cx="4370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F2B544"/>
                </a:solidFill>
              </a:rPr>
              <a:t>colores · acuerdo de pareja · tarea opcional mínima, solo si procede</a:t>
            </a:r>
            <a:endParaRPr lang="en-US" sz="1200" dirty="0"/>
          </a:p>
        </p:txBody>
      </p:sp>
      <p:sp>
        <p:nvSpPr>
          <p:cNvPr id="2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t"/>
          <p:cNvSpPr/>
          <p:nvPr/>
        </p:nvSpPr>
        <p:spPr>
          <a:xfrm>
            <a:off x="548640" y="502920"/>
            <a:ext cx="1051560" cy="105156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4" name="Text 1"/>
          <p:cNvSpPr txBox="1"/>
          <p:nvPr/>
        </p:nvSpPr>
        <p:spPr>
          <a:xfrm>
            <a:off x="548640" y="502920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4000" dirty="0"/>
          </a:p>
        </p:txBody>
      </p:sp>
      <p:sp>
        <p:nvSpPr>
          <p:cNvPr id="5" name="Text 2"/>
          <p:cNvSpPr txBox="1"/>
          <p:nvPr/>
        </p:nvSpPr>
        <p:spPr>
          <a:xfrm>
            <a:off x="1828800" y="548640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400" kern="0" dirty="0">
                <a:solidFill>
                  <a:schemeClr val="accent3"/>
                </a:solidFill>
              </a:rPr>
              <a:t>INMERSIÓN 4</a:t>
            </a:r>
            <a:endParaRPr lang="en-US" sz="1300" dirty="0"/>
          </a:p>
        </p:txBody>
      </p:sp>
      <p:sp>
        <p:nvSpPr>
          <p:cNvPr id="6" name="chip"/>
          <p:cNvSpPr txBox="1"/>
          <p:nvPr/>
        </p:nvSpPr>
        <p:spPr>
          <a:xfrm>
            <a:off x="1828800" y="914400"/>
            <a:ext cx="2377440" cy="3474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MD-2 · SESIÓN 2</a:t>
            </a:r>
            <a:endParaRPr lang="en-US" sz="1100" dirty="0"/>
          </a:p>
        </p:txBody>
      </p:sp>
      <p:sp>
        <p:nvSpPr>
          <p:cNvPr id="7" name="chip"/>
          <p:cNvSpPr txBox="1"/>
          <p:nvPr/>
        </p:nvSpPr>
        <p:spPr>
          <a:xfrm>
            <a:off x="4343400" y="914400"/>
            <a:ext cx="1417320" cy="3474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tx1"/>
                </a:solidFill>
              </a:rPr>
              <a:t>TARJETA 04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548640" y="1737360"/>
            <a:ext cx="58521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Corrijo pequeño, pronto y sin tocar.</a:t>
            </a:r>
            <a:endParaRPr lang="en-US" sz="3000" dirty="0"/>
          </a:p>
        </p:txBody>
      </p:sp>
      <p:sp>
        <p:nvSpPr>
          <p:cNvPr id="9" name="consigna"/>
          <p:cNvSpPr/>
          <p:nvPr/>
        </p:nvSpPr>
        <p:spPr>
          <a:xfrm>
            <a:off x="548640" y="2926080"/>
            <a:ext cx="5760720" cy="1143000"/>
          </a:xfrm>
          <a:prstGeom prst="roundRect">
            <a:avLst>
              <a:gd name="adj" fmla="val 12800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22960" y="3035808"/>
            <a:ext cx="5303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tx1"/>
                </a:solidFill>
              </a:rPr>
              <a:t>UNA SOLA CONSIGNA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3310128"/>
            <a:ext cx="5303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i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«Mi burbuja protege la Posidonia.»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548640" y="4297680"/>
            <a:ext cx="5669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ESCENARIO EN TIERRA</a:t>
            </a:r>
            <a:endParaRPr lang="en-US" sz="11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" y="4590288"/>
            <a:ext cx="5760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«Notas que tus aletas se acercan al fondo en un paso estrecho.» ¿Qué ajustas, cuándo y cómo se lo dices a tu pareja?</a:t>
            </a:r>
            <a:endParaRPr lang="en-US" sz="1400" dirty="0"/>
          </a:p>
        </p:txBody>
      </p:sp>
      <p:sp>
        <p:nvSpPr>
          <p:cNvPr id="14" name="observe"/>
          <p:cNvSpPr/>
          <p:nvPr/>
        </p:nvSpPr>
        <p:spPr>
          <a:xfrm>
            <a:off x="6720840" y="548640"/>
            <a:ext cx="4919472" cy="5349240"/>
          </a:xfrm>
          <a:prstGeom prst="roundRect">
            <a:avLst>
              <a:gd name="adj" fmla="val 2974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6995160" y="777240"/>
            <a:ext cx="43708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LO QUE SE OBSERVA · OBJETIVOS OFICIALES</a:t>
            </a:r>
            <a:endParaRPr lang="en-US" sz="1100" dirty="0"/>
          </a:p>
        </p:txBody>
      </p:sp>
      <p:pic>
        <p:nvPicPr>
          <p:cNvPr id="16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5160" y="1225296"/>
            <a:ext cx="256032" cy="256032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7379208" y="1188720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Configuración del equipo, lastre y plan de trimado revisados con el instructor.</a:t>
            </a:r>
            <a:endParaRPr lang="en-US" sz="1300" dirty="0"/>
          </a:p>
        </p:txBody>
      </p:sp>
      <p:pic>
        <p:nvPicPr>
          <p:cNvPr id="18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2121408"/>
            <a:ext cx="256032" cy="256032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379208" y="2084832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Reglas de no contacto y normas ambientales locales confirmadas antes de entrar.</a:t>
            </a:r>
            <a:endParaRPr lang="en-US" sz="1300" dirty="0"/>
          </a:p>
        </p:txBody>
      </p:sp>
      <p:pic>
        <p:nvPicPr>
          <p:cNvPr id="20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160" y="3017520"/>
            <a:ext cx="256032" cy="256032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7379208" y="2980944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Microcorrección, trimado estable y conciencia espacial observados.</a:t>
            </a:r>
            <a:endParaRPr lang="en-US" sz="1300" dirty="0"/>
          </a:p>
        </p:txBody>
      </p:sp>
      <p:pic>
        <p:nvPicPr>
          <p:cNvPr id="22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160" y="3913632"/>
            <a:ext cx="256032" cy="256032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379208" y="3877056"/>
            <a:ext cx="400507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Burbuja ambiental protegida durante toda la inmersión.</a:t>
            </a:r>
            <a:endParaRPr lang="en-US" sz="1300" dirty="0"/>
          </a:p>
        </p:txBody>
      </p:sp>
      <p:sp>
        <p:nvSpPr>
          <p:cNvPr id="24" name="Text 17"/>
          <p:cNvSpPr txBox="1"/>
          <p:nvPr/>
        </p:nvSpPr>
        <p:spPr>
          <a:xfrm>
            <a:off x="6995160" y="4846320"/>
            <a:ext cx="43708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b="1" spc="200" kern="0" dirty="0">
                <a:solidFill>
                  <a:schemeClr val="accent3"/>
                </a:solidFill>
              </a:rPr>
              <a:t>CANON VERIFICADO EN ESTA SESIÓN</a:t>
            </a:r>
            <a:endParaRPr lang="en-US" sz="1050" dirty="0"/>
          </a:p>
        </p:txBody>
      </p:sp>
      <p:sp>
        <p:nvSpPr>
          <p:cNvPr id="25" name="Text 18"/>
          <p:cNvSpPr txBox="1"/>
          <p:nvPr/>
        </p:nvSpPr>
        <p:spPr>
          <a:xfrm>
            <a:off x="6995160" y="5120640"/>
            <a:ext cx="4370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F2B544"/>
                </a:solidFill>
              </a:rPr>
              <a:t>colores · acuerdo de pareja · minuto de quietud opcional</a:t>
            </a:r>
            <a:endParaRPr lang="en-US" sz="1200" dirty="0"/>
          </a:p>
        </p:txBody>
      </p:sp>
      <p:sp>
        <p:nvSpPr>
          <p:cNvPr id="26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El intervalo de superficie: primero recuperar</a:t>
            </a:r>
            <a:endParaRPr lang="en-US" sz="3200" dirty="0"/>
          </a:p>
        </p:txBody>
      </p:sp>
      <p:sp>
        <p:nvSpPr>
          <p:cNvPr id="4" name="icon sun"/>
          <p:cNvSpPr/>
          <p:nvPr/>
        </p:nvSpPr>
        <p:spPr>
          <a:xfrm>
            <a:off x="548640" y="141732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5" name="Image 0" descr="/home/claude/mdi/assets/ic_sun_ab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2259" y="1570939"/>
            <a:ext cx="332842" cy="33284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1417320" y="139903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Abrigo, agua, comida, sombra</a:t>
            </a:r>
            <a:endParaRPr lang="en-US" sz="1700" dirty="0"/>
          </a:p>
        </p:txBody>
      </p:sp>
      <p:sp>
        <p:nvSpPr>
          <p:cNvPr id="7" name="Text 3"/>
          <p:cNvSpPr txBox="1"/>
          <p:nvPr/>
        </p:nvSpPr>
        <p:spPr>
          <a:xfrm>
            <a:off x="1417320" y="1755648"/>
            <a:ext cx="6766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La reflexión nunca acorta la recuperación. El intervalo lo deciden el profesional y los instrumentos.</a:t>
            </a:r>
            <a:endParaRPr lang="en-US" sz="1350" dirty="0"/>
          </a:p>
        </p:txBody>
      </p:sp>
      <p:sp>
        <p:nvSpPr>
          <p:cNvPr id="8" name="icon eye"/>
          <p:cNvSpPr/>
          <p:nvPr/>
        </p:nvSpPr>
        <p:spPr>
          <a:xfrm>
            <a:off x="548640" y="246888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9" name="Image 1" descr="/home/claude/mdi/assets/ic_eye_a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9" y="2622499"/>
            <a:ext cx="332842" cy="332842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417320" y="245059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Ronda de colores antes de la inmersión 4</a:t>
            </a:r>
            <a:endParaRPr lang="en-US" sz="1700" dirty="0"/>
          </a:p>
        </p:txBody>
      </p:sp>
      <p:sp>
        <p:nvSpPr>
          <p:cNvPr id="11" name="Text 6"/>
          <p:cNvSpPr txBox="1"/>
          <p:nvPr/>
        </p:nvSpPr>
        <p:spPr>
          <a:xfrm>
            <a:off x="1417320" y="2807208"/>
            <a:ext cx="6766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Un ámbar ahora vale tanto como uno antes de la primera.</a:t>
            </a:r>
            <a:endParaRPr lang="en-US" sz="1350" dirty="0"/>
          </a:p>
        </p:txBody>
      </p:sp>
      <p:sp>
        <p:nvSpPr>
          <p:cNvPr id="12" name="icon headphones"/>
          <p:cNvSpPr/>
          <p:nvPr/>
        </p:nvSpPr>
        <p:spPr>
          <a:xfrm>
            <a:off x="548640" y="352044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3" name="Image 2" descr="/home/claude/mdi/assets/ic_headphones_a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59" y="3674059"/>
            <a:ext cx="332842" cy="33284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417320" y="350215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«El intervalo de superficie» (4:42)</a:t>
            </a:r>
            <a:endParaRPr lang="en-US" sz="1700" dirty="0"/>
          </a:p>
        </p:txBody>
      </p:sp>
      <p:sp>
        <p:nvSpPr>
          <p:cNvPr id="15" name="Text 9"/>
          <p:cNvSpPr txBox="1"/>
          <p:nvPr/>
        </p:nvSpPr>
        <p:spPr>
          <a:xfrm>
            <a:off x="1417320" y="3858768"/>
            <a:ext cx="6766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Para quien quiera, en cubierta, sentado y ya recuperado. QR al álbum.</a:t>
            </a:r>
            <a:endParaRPr lang="en-US" sz="1350" dirty="0"/>
          </a:p>
        </p:txBody>
      </p:sp>
      <p:sp>
        <p:nvSpPr>
          <p:cNvPr id="16" name="icon pen"/>
          <p:cNvSpPr/>
          <p:nvPr/>
        </p:nvSpPr>
        <p:spPr>
          <a:xfrm>
            <a:off x="548640" y="4572000"/>
            <a:ext cx="640080" cy="64008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7" name="Image 3" descr="/home/claude/mdi/assets/ic_pen_a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59" y="4725619"/>
            <a:ext cx="332842" cy="332842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1417320" y="4553712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Solo una línea en el cuaderno</a:t>
            </a:r>
            <a:endParaRPr lang="en-US" sz="1700" dirty="0"/>
          </a:p>
        </p:txBody>
      </p:sp>
      <p:sp>
        <p:nvSpPr>
          <p:cNvPr id="19" name="Text 12"/>
          <p:cNvSpPr txBox="1"/>
          <p:nvPr/>
        </p:nvSpPr>
        <p:spPr>
          <a:xfrm>
            <a:off x="1417320" y="4910328"/>
            <a:ext cx="6766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Un hecho de la inmersión 3. El resto, al final del día.</a:t>
            </a:r>
            <a:endParaRPr lang="en-US" sz="1350" dirty="0"/>
          </a:p>
        </p:txBody>
      </p:sp>
      <p:sp>
        <p:nvSpPr>
          <p:cNvPr id="20" name="side"/>
          <p:cNvSpPr/>
          <p:nvPr/>
        </p:nvSpPr>
        <p:spPr>
          <a:xfrm>
            <a:off x="8503920" y="1417320"/>
            <a:ext cx="3136392" cy="4526280"/>
          </a:xfrm>
          <a:prstGeom prst="roundRect">
            <a:avLst>
              <a:gd name="adj" fmla="val 4665"/>
            </a:avLst>
          </a:prstGeom>
          <a:solidFill>
            <a:schemeClr val="tx2"/>
          </a:solidFill>
          <a:ln w="12700">
            <a:solidFill>
              <a:schemeClr val="tx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4"/>
          <p:cNvSpPr txBox="1"/>
          <p:nvPr/>
        </p:nvSpPr>
        <p:spPr>
          <a:xfrm>
            <a:off x="8778240" y="1709928"/>
            <a:ext cx="258775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EN CUBIERTA · QR</a:t>
            </a:r>
            <a:endParaRPr lang="en-US" sz="1100" dirty="0"/>
          </a:p>
        </p:txBody>
      </p:sp>
      <p:sp>
        <p:nvSpPr>
          <p:cNvPr id="22" name="Text 15"/>
          <p:cNvSpPr txBox="1"/>
          <p:nvPr/>
        </p:nvSpPr>
        <p:spPr>
          <a:xfrm>
            <a:off x="8778240" y="2075688"/>
            <a:ext cx="258775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«El intervalo de superficie»</a:t>
            </a:r>
            <a:endParaRPr lang="en-US" sz="2100" dirty="0"/>
          </a:p>
        </p:txBody>
      </p:sp>
      <p:sp>
        <p:nvSpPr>
          <p:cNvPr id="23" name="Text 16"/>
          <p:cNvSpPr txBox="1"/>
          <p:nvPr/>
        </p:nvSpPr>
        <p:spPr>
          <a:xfrm>
            <a:off x="8778240" y="3127248"/>
            <a:ext cx="2587752" cy="2606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sz="1250" dirty="0"/>
          </a:p>
        </p:txBody>
      </p:sp>
      <p:pic>
        <p:nvPicPr>
          <p:cNvPr id="24" name="Image 4" descr="/home/claude/mdi/assets/qr_album_es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9720" y="3291840"/>
            <a:ext cx="1783080" cy="178308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album_e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914400"/>
            <a:ext cx="4023360" cy="4023360"/>
          </a:xfrm>
          <a:prstGeom prst="rect">
            <a:avLst/>
          </a:prstGeom>
          <a:effectLst>
            <a:outerShdw sx="100000" sy="100000" kx="0" ky="0" algn="bl" rotWithShape="0" blurRad="177800" dist="50800" dir="5400000">
              <a:srgbClr val="000000">
                <a:alpha val="45000"/>
              </a:srgbClr>
            </a:outerShdw>
          </a:effectLst>
        </p:spPr>
      </p:pic>
      <p:pic>
        <p:nvPicPr>
          <p:cNvPr id="4" name="Media 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640" y="5138928"/>
            <a:ext cx="777240" cy="77724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463040" y="5230368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Audio incrustado · 6 min · pulsa para reproducir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5074920" y="914400"/>
            <a:ext cx="6583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2"/>
                </a:solidFill>
              </a:rPr>
              <a:t>CIERRE DEL DÍA · ANTES DE ESCRIBIR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5074920" y="1298448"/>
            <a:ext cx="6583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«Después de lo profundo»</a:t>
            </a:r>
            <a:endParaRPr lang="en-US" sz="3600" dirty="0"/>
          </a:p>
        </p:txBody>
      </p:sp>
      <p:sp>
        <p:nvSpPr>
          <p:cNvPr id="8" name="Text 3"/>
          <p:cNvSpPr txBox="1"/>
          <p:nvPr/>
        </p:nvSpPr>
        <p:spPr>
          <a:xfrm>
            <a:off x="5074920" y="2331720"/>
            <a:ext cx="6583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La pista recorre la puesta en común FFLN y termina con un bolígrafo en la mano.</a:t>
            </a:r>
            <a:endParaRPr lang="en-US" sz="1350" dirty="0"/>
          </a:p>
        </p:txBody>
      </p:sp>
      <p:sp>
        <p:nvSpPr>
          <p:cNvPr id="9" name="icon home"/>
          <p:cNvSpPr/>
          <p:nvPr/>
        </p:nvSpPr>
        <p:spPr>
          <a:xfrm>
            <a:off x="5074920" y="312724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0" name="Image 1" descr="/home/claude/mdi/assets/ic_home_ab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594" y="3258922"/>
            <a:ext cx="285293" cy="285293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5806440" y="309981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Recuperados, en tierra</a:t>
            </a:r>
            <a:endParaRPr lang="en-US" sz="1550" dirty="0"/>
          </a:p>
        </p:txBody>
      </p:sp>
      <p:sp>
        <p:nvSpPr>
          <p:cNvPr id="12" name="Text 6"/>
          <p:cNvSpPr txBox="1"/>
          <p:nvPr/>
        </p:nvSpPr>
        <p:spPr>
          <a:xfrm>
            <a:off x="5806440" y="341985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abrigo e hidratación primero</a:t>
            </a:r>
            <a:endParaRPr lang="en-US" sz="1250" dirty="0"/>
          </a:p>
        </p:txBody>
      </p:sp>
      <p:sp>
        <p:nvSpPr>
          <p:cNvPr id="13" name="icon book"/>
          <p:cNvSpPr/>
          <p:nvPr/>
        </p:nvSpPr>
        <p:spPr>
          <a:xfrm>
            <a:off x="5074920" y="390448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4" name="Image 2" descr="/home/claude/mdi/assets/ic_book_ab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6594" y="4036162"/>
            <a:ext cx="285293" cy="285293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5806440" y="387705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Escucha y escribe después</a:t>
            </a:r>
            <a:endParaRPr lang="en-US" sz="1550" dirty="0"/>
          </a:p>
        </p:txBody>
      </p:sp>
      <p:sp>
        <p:nvSpPr>
          <p:cNvPr id="16" name="Text 9"/>
          <p:cNvSpPr txBox="1"/>
          <p:nvPr/>
        </p:nvSpPr>
        <p:spPr>
          <a:xfrm>
            <a:off x="5806440" y="419709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Hechos · Sentido · Aprendido · Siguiente</a:t>
            </a:r>
            <a:endParaRPr lang="en-US" sz="1250" dirty="0"/>
          </a:p>
        </p:txBody>
      </p:sp>
      <p:sp>
        <p:nvSpPr>
          <p:cNvPr id="17" name="icon flag"/>
          <p:cNvSpPr/>
          <p:nvPr/>
        </p:nvSpPr>
        <p:spPr>
          <a:xfrm>
            <a:off x="5074920" y="4681728"/>
            <a:ext cx="548640" cy="54864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pic>
        <p:nvPicPr>
          <p:cNvPr id="18" name="Image 3" descr="/home/claude/mdi/assets/ic_flag_ab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594" y="4813402"/>
            <a:ext cx="285293" cy="285293"/>
          </a:xfrm>
          <a:prstGeom prst="rect">
            <a:avLst/>
          </a:prstGeom>
        </p:spPr>
      </p:pic>
      <p:sp>
        <p:nvSpPr>
          <p:cNvPr id="19" name="Text 11"/>
          <p:cNvSpPr txBox="1"/>
          <p:nvPr/>
        </p:nvSpPr>
        <p:spPr>
          <a:xfrm>
            <a:off x="5806440" y="4654296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bg1"/>
                </a:solidFill>
              </a:rPr>
              <a:t>Un siguiente para mañana</a:t>
            </a:r>
            <a:endParaRPr lang="en-US" sz="1550" dirty="0"/>
          </a:p>
        </p:txBody>
      </p:sp>
      <p:sp>
        <p:nvSpPr>
          <p:cNvPr id="20" name="Text 12"/>
          <p:cNvSpPr txBox="1"/>
          <p:nvPr/>
        </p:nvSpPr>
        <p:spPr>
          <a:xfrm>
            <a:off x="5806440" y="4974336"/>
            <a:ext cx="4572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accent3"/>
                </a:solidFill>
              </a:rPr>
              <a:t>con quién y en qué momento</a:t>
            </a:r>
            <a:endParaRPr lang="en-US" sz="1250" dirty="0"/>
          </a:p>
        </p:txBody>
      </p:sp>
      <p:pic>
        <p:nvPicPr>
          <p:cNvPr id="21" name="Image 4" descr="/home/claude/mdi/assets/qr_album_es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7040" y="4892040"/>
            <a:ext cx="1033272" cy="1033272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10378440" y="594360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900" dirty="0">
                <a:solidFill>
                  <a:schemeClr val="accent3"/>
                </a:solidFill>
              </a:rPr>
              <a:t>Álbum en Spotify</a:t>
            </a:r>
            <a:endParaRPr lang="en-US" sz="900" dirty="0"/>
          </a:p>
        </p:txBody>
      </p:sp>
      <p:sp>
        <p:nvSpPr>
          <p:cNvPr id="23" name="Text 14"/>
          <p:cNvSpPr txBox="1"/>
          <p:nvPr/>
        </p:nvSpPr>
        <p:spPr>
          <a:xfrm>
            <a:off x="5074920" y="5486400"/>
            <a:ext cx="5303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chemeClr val="accent3"/>
                </a:solidFill>
              </a:rPr>
              <a:t>Solo en tierra o en cubierta. Nunca durante una inmersión, nunca con retención de aire.</a:t>
            </a:r>
            <a:endParaRPr lang="en-US" sz="1150" dirty="0"/>
          </a:p>
        </p:txBody>
      </p:sp>
      <p:sp>
        <p:nvSpPr>
          <p:cNvPr id="2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pic>
        <p:nvPicPr>
          <p:cNvPr id="4" name="Image 1" descr="/home/claude/mdi/assets/planeta_azul_white.png">    </p:cNvPr>
          <p:cNvPicPr>
            <a:picLocks noChangeAspect="1"/>
          </p:cNvPicPr>
          <p:nvPr/>
        </p:nvPicPr>
        <p:blipFill>
          <a:blip r:embed="rId2"/>
          <a:srcRect l="0" r="0" t="0" b="0"/>
          <a:stretch/>
        </p:blipFill>
        <p:spPr>
          <a:xfrm>
            <a:off x="9628632" y="457200"/>
            <a:ext cx="2011680" cy="50292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Regular es</a:t>
            </a:r>
            <a:endParaRPr lang="en-US" sz="4800" dirty="0"/>
          </a:p>
          <a:p>
            <a:pPr algn="ctr" indent="0" marL="0">
              <a:buNone/>
            </a:pPr>
            <a:r>
              <a:rPr lang="en-US" sz="48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soltar a tiempo.</a:t>
            </a:r>
            <a:endParaRPr lang="en-US" sz="4800" dirty="0"/>
          </a:p>
        </p:txBody>
      </p:sp>
      <p:sp>
        <p:nvSpPr>
          <p:cNvPr id="6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8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Mañana: Día 3 · Liderazgo. Mi señal cambia el plan.</a:t>
            </a:r>
            <a:endParaRPr lang="en-US" sz="1800" dirty="0"/>
          </a:p>
        </p:txBody>
      </p:sp>
      <p:sp>
        <p:nvSpPr>
          <p:cNvPr id="7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8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Día 2 · Regulación — Diving into Presence, Cabo de Palos</dc:title>
  <dc:subject>PptxGenJS Presentation</dc:subject>
  <dc:creator>Luis Miguel Gallardo</dc:creator>
  <cp:lastModifiedBy>Luis Miguel Gallardo</cp:lastModifiedBy>
  <cp:revision>1</cp:revision>
  <dcterms:created xsi:type="dcterms:W3CDTF">2026-11-05T21:25:42Z</dcterms:created>
  <dcterms:modified xsi:type="dcterms:W3CDTF">2026-11-05T21:25:42Z</dcterms:modified>
</cp:coreProperties>
</file>