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Dossier para profesionales. Mensaje central: no vendemos calma; aportamos datos. Cada diapositiva lleva la fuente enlazada en la barra inferior y la lista completa está al final.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Explicar los cuatro tipos de evidencia y la honestidad del enfoque: separamos dato e hipótesis.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Primero el problema, con datos de incidentes reales.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Denoble et al. clasificaron cada muerte en cuatro pasos. Son datos de 1992–2003, pero sigue siendo el mayor análisis paso a paso publicado (947 muertes) y el modelo que usan todos los estudios posteriores. La diapositiva siguiente muestra qué ha cambiado desde entonces.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Mismo modelo de cadena de sucesos, datos de 2001 a 2025 en cuatro países. Mensaje: el ascenso y el gas siguen en la cadena, pero hoy pesa mucho más lo que el buceador trae al agua: edad, corazón y forma física. Los porcentajes no son totalmente comparables entre estudios (países, periodos y criterios distintos).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 el 96% de las embolias gaseosas arteriales hubo un ascenso de emergencia (Denoble 2008). Ningún estudio posterior ha repetido esta cifra concreta, y lo decimos. Pero los datos de 2024 apuntan igual: en 288 accidentes tratados por la Armada neerlandesa entre 1966 y 2023, el ascenso fue el agente incapacitante más frecuente (52 %) y la embolia, la lesión más letal.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Shreeves et al. 2018. Las normas se conocen; lo que falla es aplicarlas en el momento. Ahí entra la presencia.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Es el cambio más claro de los datos recientes. No es un tema de mindfulness, es de aptitud médica: Mindful Diving no la sustituye. Lo que sí aporta la presencia es honestidad con el propio estado antes de entrar al agua.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Colvard (12.087 buceadores) es la mayor encuesta sobre pánico publicada; no hemos encontrado otra más reciente de ese tamaño. Morgan es la referencia clásica: él mismo dijo que relajación y meditación aún no tenían resultados consistentes en buceadores ansiosos y pidió investigación. Es el hueco que queremos ayudar a llenar, midiendo.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Weltman y Egstrom (1966) es el experimento clásico; Tsai et al. (2020) lo actualiza: con más ansiedad, el procesamiento bajo el agua es más lento. La periferia del buceador es su pareja, su manómetro y el entorno.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Por qué el canon MDI prohíbe apneas y respiración pautada: retener la respiración al ascender puede causar una embolia incluso en muy poca profundidad.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Ahora la otra mitad: qué cambia el mindfulness, medido.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Definición operativa de Bishop et al. y los cuatro mecanismos de Hölzel et al. Las líneas «En el agua» son traducción MDI, no resultados de esos estudios.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Tres piezas de 2021–2023: un ensayo aleatorizado publicado en JAMA Psychiatry, el meta-análisis más amplio en personas sin diagnóstico y una revisión de 44 meta-análisis. Conectar con Morgan: la ansiedad previa predice el pánico, y el mindfulness reduce la ansiedad de forma consistente.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Zainal y Newman 2024: el meta-análisis más amplio sobre mindfulness y cognición (111 ensayos). Jha: en militares bajo estrés prolongado, el mindfulness protege la memoria de trabajo y la atención (2010 y 2020). Killingsworth: la mente se va casi la mitad del tiempo.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Johnson 2014: los marines entrenados reaccionaron algo más y se recuperaron antes. Pascoe 2017 (45 estudios): la meditación reduce cortisol, presión arterial y frecuencia cardiaca. Para buceadores: no buscamos anestesiar la alarma, sino volver antes a un estado en el que se piensa. La recuperación respiratoria es un resultado medido, no una técnica.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Bühlmayer 2017 y Du y Ning 2024. La flotabilidad es un gesto de precisión; por eso este dato interesa tanto a instructores.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 específico de buceo: honesto y matizado.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Ser honestos: muestras pequeñas, diseños mejorables. Pero la dirección es coherente. Novedad de 2026: el primer ensayo aleatorizado publicado que combina buceo y mindfulness (Griffiths, PLoS One), con 63 adultos y sin incidentes de buceo.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White 2019 mide la naturaleza en general (verde y azul). Georgiou 2021 se centra en espacios azules. Observacional: asociación, no causa.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Esta tabla es la tesis del MDI: cada práctica responde a un fallo documentado y se apoya en un efecto medido. Es una hipótesis de trabajo, y la estamos midiendo.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Cerrar con humildad y con acción: FP20 antes y después de cada curso.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Lista completa de fuentes. Los títulos son enlaces: en la presentación, clic en el título para abrir la fuente.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Lista completa de fuentes. Los títulos son enlaces: en la presentación, clic en el título para abrir la fuente.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Lista completa de fuentes. Los títulos son enlaces: en la presentación, clic en el título para abrir la fuente.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Gracias. El dossier completo y las fuentes están en la página de materiales.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de evidencia: mindfulness y buceo  ·  2.ª edición, noviembre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1.png"/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0.3.220-229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doi.org/10.1007/s12024-019-00109-2" TargetMode="External"/><Relationship Id="rId5" Type="http://schemas.openxmlformats.org/officeDocument/2006/relationships/hyperlink" Target="https://www.bsac.com/document/bsac-incident-report-2025/bsac-incident-report-2025.pdf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4.1.39-46" TargetMode="External"/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hyperlink" Target="https://journals.viamedica.pl/international_maritime_health/article/view/58319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4.3.217-224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www.bsac.com/document/bsac-incident-report-2025/bsac-incident-report-2025.pdf" TargetMode="External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undercurrent.org/UCnow/dive_magazine/2003/PanicRecreational200308.html" TargetMode="External"/><Relationship Id="rId2" Type="http://schemas.openxmlformats.org/officeDocument/2006/relationships/hyperlink" Target="https://doi.org/10.1055/s-2004-815829" TargetMode="External"/><Relationship Id="rId3" Type="http://schemas.openxmlformats.org/officeDocument/2006/relationships/hyperlink" Target="https://www.bsac.com/document/bsac-incident-report-2025/bsac-incident-report-2025.pdf" TargetMode="External"/><Relationship Id="rId4" Type="http://schemas.openxmlformats.org/officeDocument/2006/relationships/hyperlink" Target="https://doi.org/10.2165/00007256-199520060-00005" TargetMode="Externa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hyperlink" Target="https://world.dan.org/?p=18868" TargetMode="External"/><Relationship Id="rId1" Type="http://schemas.openxmlformats.org/officeDocument/2006/relationships/image" Target="../media/image-11-1.png"/><Relationship Id="rId2" Type="http://schemas.openxmlformats.org/officeDocument/2006/relationships/image" Target="../media/image-11-1.png"/><Relationship Id="rId3" Type="http://schemas.openxmlformats.org/officeDocument/2006/relationships/image" Target="../media/image-11-1.png"/><Relationship Id="rId4" Type="http://schemas.openxmlformats.org/officeDocument/2006/relationships/image" Target="../media/image-11-1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93/clipsy.bph077" TargetMode="External"/><Relationship Id="rId2" Type="http://schemas.openxmlformats.org/officeDocument/2006/relationships/hyperlink" Target="https://pubmed.ncbi.nlm.nih.gov/26168376/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1/jamapsychiatry.2022.3679" TargetMode="External"/><Relationship Id="rId2" Type="http://schemas.openxmlformats.org/officeDocument/2006/relationships/hyperlink" Target="https://doi.org/10.1371/journal.pmed.1003481" TargetMode="External"/><Relationship Id="rId3" Type="http://schemas.openxmlformats.org/officeDocument/2006/relationships/hyperlink" Target="https://doi.org/10.1177/1745691620968771" TargetMode="Externa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80/17437199.2023.2248222" TargetMode="External"/><Relationship Id="rId2" Type="http://schemas.openxmlformats.org/officeDocument/2006/relationships/hyperlink" Target="https://pubmed.ncbi.nlm.nih.gov/20141302/" TargetMode="External"/><Relationship Id="rId3" Type="http://schemas.openxmlformats.org/officeDocument/2006/relationships/hyperlink" Target="https://doi.org/10.1007/s10608-020-10076-6" TargetMode="External"/><Relationship Id="rId4" Type="http://schemas.openxmlformats.org/officeDocument/2006/relationships/hyperlink" Target="https://doi.org/10.1126/science.1192439" TargetMode="External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7/s40279-017-0752-9" TargetMode="External"/><Relationship Id="rId2" Type="http://schemas.openxmlformats.org/officeDocument/2006/relationships/hyperlink" Target="https://doi.org/10.3389/fpsyg.2024.1449886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3389/fpsyg.2017.02193" TargetMode="External"/><Relationship Id="rId2" Type="http://schemas.openxmlformats.org/officeDocument/2006/relationships/hyperlink" Target="https://doi.org/10.1080/20008198.2022.2031590" TargetMode="External"/><Relationship Id="rId3" Type="http://schemas.openxmlformats.org/officeDocument/2006/relationships/hyperlink" Target="https://doi.org/10.1371/journal.pone.0345784" TargetMode="External"/><Relationship Id="rId4" Type="http://schemas.openxmlformats.org/officeDocument/2006/relationships/hyperlink" Target="https://doi.org/10.1007/s12144-022-02900-x" TargetMode="External"/><Relationship Id="rId5" Type="http://schemas.openxmlformats.org/officeDocument/2006/relationships/hyperlink" Target="https://doi.org/10.3390/ijerph17197238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31197192/" TargetMode="External"/><Relationship Id="rId2" Type="http://schemas.openxmlformats.org/officeDocument/2006/relationships/hyperlink" Target="https://doi.org/10.3390/ijerph18052486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0.3.220-229" TargetMode="External"/><Relationship Id="rId3" Type="http://schemas.openxmlformats.org/officeDocument/2006/relationships/hyperlink" Target="https://doi.org/10.28920/dhm51.4.345-354" TargetMode="External"/><Relationship Id="rId4" Type="http://schemas.openxmlformats.org/officeDocument/2006/relationships/hyperlink" Target="https://doi.org/10.28920/dhm53.2.76-84" TargetMode="External"/><Relationship Id="rId5" Type="http://schemas.openxmlformats.org/officeDocument/2006/relationships/hyperlink" Target="https://doi.org/10.1007/s12024-019-00109-2" TargetMode="External"/><Relationship Id="rId6" Type="http://schemas.openxmlformats.org/officeDocument/2006/relationships/hyperlink" Target="https://www.bsac.com/document/bsac-incident-report-2025/bsac-incident-report-2025.pdf" TargetMode="External"/><Relationship Id="rId7" Type="http://schemas.openxmlformats.org/officeDocument/2006/relationships/hyperlink" Target="https://doi.org/10.28920/dhm54.1.39-46" TargetMode="External"/><Relationship Id="rId8" Type="http://schemas.openxmlformats.org/officeDocument/2006/relationships/hyperlink" Target="https://journals.viamedica.pl/international_maritime_health/article/view/58319" TargetMode="External"/><Relationship Id="rId9" Type="http://schemas.openxmlformats.org/officeDocument/2006/relationships/hyperlink" Target="https://doi.org/10.28920/dhm54.3.217-224" TargetMode="External"/><Relationship Id="rId10" Type="http://schemas.openxmlformats.org/officeDocument/2006/relationships/hyperlink" Target="https://undercurrent.org/UCnow/dive_magazine/2003/PanicRecreational200308.html" TargetMode="External"/><Relationship Id="rId11" Type="http://schemas.openxmlformats.org/officeDocument/2006/relationships/hyperlink" Target="https://doi.org/10.1055/s-2004-815829" TargetMode="External"/><Relationship Id="rId12" Type="http://schemas.openxmlformats.org/officeDocument/2006/relationships/hyperlink" Target="https://doi.org/10.2165/00007256-199520060-00005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hyperlink" Target="https://world.dan.org/?p=18868" TargetMode="External"/><Relationship Id="rId4" Type="http://schemas.openxmlformats.org/officeDocument/2006/relationships/hyperlink" Target="https://doi.org/10.1093/clipsy.bph077" TargetMode="External"/><Relationship Id="rId5" Type="http://schemas.openxmlformats.org/officeDocument/2006/relationships/hyperlink" Target="https://pubmed.ncbi.nlm.nih.gov/26168376/" TargetMode="External"/><Relationship Id="rId6" Type="http://schemas.openxmlformats.org/officeDocument/2006/relationships/hyperlink" Target="https://doi.org/10.1001/jamapsychiatry.2022.3679" TargetMode="External"/><Relationship Id="rId7" Type="http://schemas.openxmlformats.org/officeDocument/2006/relationships/hyperlink" Target="https://doi.org/10.1371/journal.pmed.1003481" TargetMode="External"/><Relationship Id="rId8" Type="http://schemas.openxmlformats.org/officeDocument/2006/relationships/hyperlink" Target="https://doi.org/10.1177/1745691620968771" TargetMode="External"/><Relationship Id="rId9" Type="http://schemas.openxmlformats.org/officeDocument/2006/relationships/hyperlink" Target="https://doi.org/10.1080/17437199.2023.2248222" TargetMode="External"/><Relationship Id="rId10" Type="http://schemas.openxmlformats.org/officeDocument/2006/relationships/hyperlink" Target="https://pubmed.ncbi.nlm.nih.gov/20141302/" TargetMode="External"/><Relationship Id="rId11" Type="http://schemas.openxmlformats.org/officeDocument/2006/relationships/hyperlink" Target="https://doi.org/10.1007/s10608-020-10076-6" TargetMode="External"/><Relationship Id="rId12" Type="http://schemas.openxmlformats.org/officeDocument/2006/relationships/hyperlink" Target="https://doi.org/10.1126/science.1192439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hyperlink" Target="https://doi.org/10.1007/s40279-017-0752-9" TargetMode="External"/><Relationship Id="rId4" Type="http://schemas.openxmlformats.org/officeDocument/2006/relationships/hyperlink" Target="https://doi.org/10.3389/fpsyg.2024.1449886" TargetMode="External"/><Relationship Id="rId5" Type="http://schemas.openxmlformats.org/officeDocument/2006/relationships/hyperlink" Target="https://doi.org/10.3389/fpsyg.2017.02193" TargetMode="External"/><Relationship Id="rId6" Type="http://schemas.openxmlformats.org/officeDocument/2006/relationships/hyperlink" Target="https://doi.org/10.1080/20008198.2022.2031590" TargetMode="External"/><Relationship Id="rId7" Type="http://schemas.openxmlformats.org/officeDocument/2006/relationships/hyperlink" Target="https://doi.org/10.1371/journal.pone.0345784" TargetMode="External"/><Relationship Id="rId8" Type="http://schemas.openxmlformats.org/officeDocument/2006/relationships/hyperlink" Target="https://doi.org/10.1007/s12144-022-02900-x" TargetMode="External"/><Relationship Id="rId9" Type="http://schemas.openxmlformats.org/officeDocument/2006/relationships/hyperlink" Target="https://doi.org/10.3390/ijerph17197238" TargetMode="External"/><Relationship Id="rId10" Type="http://schemas.openxmlformats.org/officeDocument/2006/relationships/hyperlink" Target="https://pubmed.ncbi.nlm.nih.gov/31197192/" TargetMode="External"/><Relationship Id="rId11" Type="http://schemas.openxmlformats.org/officeDocument/2006/relationships/hyperlink" Target="https://doi.org/10.3390/ijerph18052486" TargetMode="External"/><Relationship Id="rId12" Type="http://schemas.openxmlformats.org/officeDocument/2006/relationships/slideLayout" Target="../slideLayouts/slideLayout4.xml"/><Relationship Id="rId1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logo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3"/>
                </a:solidFill>
              </a:rPr>
              <a:t>MINDFUL DIVING INSTITUTE  ·  DOSSIER DE EVIDENCIA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chemeClr val="accent3"/>
                </a:solidFill>
              </a:rPr>
              <a:t>PARA PROFESIONALES DEL BUCEO  ·  2.ª EDICIÓN  ·  NOVIEMBRE 2026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spc="500" kern="0" dirty="0">
                <a:solidFill>
                  <a:schemeClr val="accent2"/>
                </a:solidFill>
              </a:rPr>
              <a:t>MINDFULNESS Y BUCEO</a:t>
            </a:r>
            <a:endParaRPr lang="en-US" sz="160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2194560"/>
            <a:ext cx="78638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5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Por qué la presencia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en-US" sz="5200" b="1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 seguridad</a:t>
            </a:r>
            <a:endParaRPr lang="en-US" sz="5200" dirty="0"/>
          </a:p>
        </p:txBody>
      </p:sp>
      <p:sp>
        <p:nvSpPr>
          <p:cNvPr id="8" name="chip"/>
          <p:cNvSpPr txBox="1"/>
          <p:nvPr/>
        </p:nvSpPr>
        <p:spPr>
          <a:xfrm>
            <a:off x="548640" y="4754880"/>
            <a:ext cx="576072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35 FUENTES ENLAZADAS  ·  DATOS DE ACCIDENTES HASTA 2025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48640" y="5303520"/>
            <a:ext cx="7863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Lo que dicen los análisis de accidentes de cuatro continentes y la investigación más reciente sobre atención, ansiedad y estrés. Cada dato lleva su fuente. · Luis Miguel Gallardo · Mindful Diving Institute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Cómo leer este dossier</a:t>
            </a:r>
            <a:endParaRPr lang="en-US" sz="3200" dirty="0"/>
          </a:p>
        </p:txBody>
      </p:sp>
      <p:sp>
        <p:nvSpPr>
          <p:cNvPr id="4" name="DATOS DE INCIDENTES"/>
          <p:cNvSpPr/>
          <p:nvPr/>
        </p:nvSpPr>
        <p:spPr>
          <a:xfrm>
            <a:off x="548640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49808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DATOS DE INCIDENTES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49808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Análisis de accidentes reales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749808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Describen qué falla y en qué orden. No prueban soluciones.</a:t>
            </a:r>
            <a:endParaRPr lang="en-US" sz="1250" dirty="0"/>
          </a:p>
        </p:txBody>
      </p:sp>
      <p:sp>
        <p:nvSpPr>
          <p:cNvPr id="8" name="EVIDENCIA FUERTE"/>
          <p:cNvSpPr/>
          <p:nvPr/>
        </p:nvSpPr>
        <p:spPr>
          <a:xfrm>
            <a:off x="3367278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chip"/>
          <p:cNvSpPr txBox="1"/>
          <p:nvPr/>
        </p:nvSpPr>
        <p:spPr>
          <a:xfrm>
            <a:off x="3568446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EVIDENCIA FUERTE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3568446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Meta-análisis y ensayos amplios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3568446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Resultados que se repiten en muchos estudios y personas.</a:t>
            </a:r>
            <a:endParaRPr lang="en-US" sz="1250" dirty="0"/>
          </a:p>
        </p:txBody>
      </p:sp>
      <p:sp>
        <p:nvSpPr>
          <p:cNvPr id="12" name="EVIDENCIA MODERADA"/>
          <p:cNvSpPr/>
          <p:nvPr/>
        </p:nvSpPr>
        <p:spPr>
          <a:xfrm>
            <a:off x="6185916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chip"/>
          <p:cNvSpPr txBox="1"/>
          <p:nvPr/>
        </p:nvSpPr>
        <p:spPr>
          <a:xfrm>
            <a:off x="6387084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EVIDENCIA MODERADA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6387084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Ensayos pequeños u observacionales grandes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6387084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Buena señal, con límites de tamaño o de diseño.</a:t>
            </a:r>
            <a:endParaRPr lang="en-US" sz="1250" dirty="0"/>
          </a:p>
        </p:txBody>
      </p:sp>
      <p:sp>
        <p:nvSpPr>
          <p:cNvPr id="16" name="EVIDENCIA PRELIMINAR"/>
          <p:cNvSpPr/>
          <p:nvPr/>
        </p:nvSpPr>
        <p:spPr>
          <a:xfrm>
            <a:off x="9004554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9205722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E767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EVIDENCIA PRELIMINAR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9205722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Pilotos y estudios exploratorios</a:t>
            </a:r>
            <a:endParaRPr lang="en-US" sz="1550" dirty="0"/>
          </a:p>
        </p:txBody>
      </p:sp>
      <p:sp>
        <p:nvSpPr>
          <p:cNvPr id="19" name="Text 16"/>
          <p:cNvSpPr txBox="1"/>
          <p:nvPr/>
        </p:nvSpPr>
        <p:spPr>
          <a:xfrm>
            <a:off x="9205722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Señales prometedoras que hay que confirmar.</a:t>
            </a:r>
            <a:endParaRPr lang="en-US" sz="1250" dirty="0"/>
          </a:p>
        </p:txBody>
      </p:sp>
      <p:sp>
        <p:nvSpPr>
          <p:cNvPr id="20" name="honestidad"/>
          <p:cNvSpPr/>
          <p:nvPr/>
        </p:nvSpPr>
        <p:spPr>
          <a:xfrm>
            <a:off x="548640" y="3886200"/>
            <a:ext cx="11091672" cy="1965960"/>
          </a:xfrm>
          <a:prstGeom prst="roundRect">
            <a:avLst>
              <a:gd name="adj" fmla="val 7442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8"/>
          <p:cNvSpPr txBox="1"/>
          <p:nvPr/>
        </p:nvSpPr>
        <p:spPr>
          <a:xfrm>
            <a:off x="868680" y="4069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LO QUE NO AFIRMAMOS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868680" y="4370832"/>
            <a:ext cx="1045159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Todavía no existe un ensayo amplio que demuestre que el mindfulness reduce los accidentes de buceo.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868680" y="5074920"/>
            <a:ext cx="1045159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Sí hay datos sólidos sobre cómo ocurren los accidentes y evidencia sólida sobre lo que el mindfulness entrena. Este dossier une las dos cosas y marca con «LECTURA MDI» dónde termina el dato y empieza nuestra hipótesis de trabajo.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1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Qué falla bajo el agua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dicen los análisis de accidentes, del clásico de DAN a los informes de 2025, y la investigación sobre el pánico.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La cadena de un accidente mortal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EL ESTUDIO CLÁSICO  ·  n = 947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Muertes en buceo recreativo con circuito abierto, 1992–2003. Sigue siendo el mayor análisis paso a paso publicado; los estudios recientes usan su mismo modelo.</a:t>
            </a:r>
            <a:endParaRPr lang="en-US" sz="1300" dirty="0"/>
          </a:p>
        </p:txBody>
      </p:sp>
      <p:sp>
        <p:nvSpPr>
          <p:cNvPr id="6" name="paso 1"/>
          <p:cNvSpPr/>
          <p:nvPr/>
        </p:nvSpPr>
        <p:spPr>
          <a:xfrm>
            <a:off x="54864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dot"/>
          <p:cNvSpPr/>
          <p:nvPr/>
        </p:nvSpPr>
        <p:spPr>
          <a:xfrm>
            <a:off x="74980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980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32588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DESENCADENANTE</a:t>
            </a:r>
            <a:endParaRPr lang="en-US" sz="1150" dirty="0"/>
          </a:p>
        </p:txBody>
      </p:sp>
      <p:sp>
        <p:nvSpPr>
          <p:cNvPr id="10" name="Text 7"/>
          <p:cNvSpPr txBox="1"/>
          <p:nvPr/>
        </p:nvSpPr>
        <p:spPr>
          <a:xfrm>
            <a:off x="74980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Qué inicia el problema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74980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41%</a:t>
            </a:r>
            <a:endParaRPr lang="en-US" sz="2600" dirty="0"/>
          </a:p>
        </p:txBody>
      </p:sp>
      <p:sp>
        <p:nvSpPr>
          <p:cNvPr id="12" name="Text 9"/>
          <p:cNvSpPr txBox="1"/>
          <p:nvPr/>
        </p:nvSpPr>
        <p:spPr>
          <a:xfrm>
            <a:off x="178308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Gas insuficiente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74980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20%</a:t>
            </a:r>
            <a:endParaRPr lang="en-US" sz="2600" dirty="0"/>
          </a:p>
        </p:txBody>
      </p:sp>
      <p:sp>
        <p:nvSpPr>
          <p:cNvPr id="14" name="Text 11"/>
          <p:cNvSpPr txBox="1"/>
          <p:nvPr/>
        </p:nvSpPr>
        <p:spPr>
          <a:xfrm>
            <a:off x="178308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Atrapamiento</a:t>
            </a:r>
            <a:endParaRPr lang="en-US" sz="1300" dirty="0"/>
          </a:p>
        </p:txBody>
      </p:sp>
      <p:sp>
        <p:nvSpPr>
          <p:cNvPr id="15" name="Text 12"/>
          <p:cNvSpPr txBox="1"/>
          <p:nvPr/>
        </p:nvSpPr>
        <p:spPr>
          <a:xfrm>
            <a:off x="74980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15%</a:t>
            </a:r>
            <a:endParaRPr lang="en-US" sz="2600" dirty="0"/>
          </a:p>
        </p:txBody>
      </p:sp>
      <p:sp>
        <p:nvSpPr>
          <p:cNvPr id="16" name="Text 13"/>
          <p:cNvSpPr txBox="1"/>
          <p:nvPr/>
        </p:nvSpPr>
        <p:spPr>
          <a:xfrm>
            <a:off x="178308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Problema de equipo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314782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18" name="paso 2"/>
          <p:cNvSpPr/>
          <p:nvPr/>
        </p:nvSpPr>
        <p:spPr>
          <a:xfrm>
            <a:off x="339471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dot"/>
          <p:cNvSpPr/>
          <p:nvPr/>
        </p:nvSpPr>
        <p:spPr>
          <a:xfrm>
            <a:off x="3595878" y="2075688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359587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8"/>
          <p:cNvSpPr txBox="1"/>
          <p:nvPr/>
        </p:nvSpPr>
        <p:spPr>
          <a:xfrm>
            <a:off x="417195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3"/>
                </a:solidFill>
              </a:rPr>
              <a:t>AGENTE INCAPACITANTE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359587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accent3"/>
                </a:solidFill>
              </a:rPr>
              <a:t>Qué lo vuelve peligroso</a:t>
            </a:r>
            <a:endParaRPr lang="en-US" sz="1250" dirty="0"/>
          </a:p>
        </p:txBody>
      </p:sp>
      <p:sp>
        <p:nvSpPr>
          <p:cNvPr id="23" name="Text 20"/>
          <p:cNvSpPr txBox="1"/>
          <p:nvPr/>
        </p:nvSpPr>
        <p:spPr>
          <a:xfrm>
            <a:off x="359587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55%</a:t>
            </a:r>
            <a:endParaRPr lang="en-US" sz="2600" dirty="0"/>
          </a:p>
        </p:txBody>
      </p:sp>
      <p:sp>
        <p:nvSpPr>
          <p:cNvPr id="24" name="Text 21"/>
          <p:cNvSpPr txBox="1"/>
          <p:nvPr/>
        </p:nvSpPr>
        <p:spPr>
          <a:xfrm>
            <a:off x="462915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Ascenso de emergencia</a:t>
            </a:r>
            <a:endParaRPr lang="en-US" sz="1300" dirty="0"/>
          </a:p>
        </p:txBody>
      </p:sp>
      <p:sp>
        <p:nvSpPr>
          <p:cNvPr id="25" name="Text 22"/>
          <p:cNvSpPr txBox="1"/>
          <p:nvPr/>
        </p:nvSpPr>
        <p:spPr>
          <a:xfrm>
            <a:off x="359587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27%</a:t>
            </a:r>
            <a:endParaRPr lang="en-US" sz="2600" dirty="0"/>
          </a:p>
        </p:txBody>
      </p:sp>
      <p:sp>
        <p:nvSpPr>
          <p:cNvPr id="26" name="Text 23"/>
          <p:cNvSpPr txBox="1"/>
          <p:nvPr/>
        </p:nvSpPr>
        <p:spPr>
          <a:xfrm>
            <a:off x="462915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Gas insuficiente</a:t>
            </a:r>
            <a:endParaRPr lang="en-US" sz="1300" dirty="0"/>
          </a:p>
        </p:txBody>
      </p:sp>
      <p:sp>
        <p:nvSpPr>
          <p:cNvPr id="27" name="Text 24"/>
          <p:cNvSpPr txBox="1"/>
          <p:nvPr/>
        </p:nvSpPr>
        <p:spPr>
          <a:xfrm>
            <a:off x="359587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28" name="Text 25"/>
          <p:cNvSpPr txBox="1"/>
          <p:nvPr/>
        </p:nvSpPr>
        <p:spPr>
          <a:xfrm>
            <a:off x="462915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Problema de flotabilidad</a:t>
            </a:r>
            <a:endParaRPr lang="en-US" sz="1300" dirty="0"/>
          </a:p>
        </p:txBody>
      </p:sp>
      <p:sp>
        <p:nvSpPr>
          <p:cNvPr id="29" name="Shape 26"/>
          <p:cNvSpPr/>
          <p:nvPr/>
        </p:nvSpPr>
        <p:spPr>
          <a:xfrm>
            <a:off x="599389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30" name="paso 3"/>
          <p:cNvSpPr/>
          <p:nvPr/>
        </p:nvSpPr>
        <p:spPr>
          <a:xfrm>
            <a:off x="624078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dot"/>
          <p:cNvSpPr/>
          <p:nvPr/>
        </p:nvSpPr>
        <p:spPr>
          <a:xfrm>
            <a:off x="644194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4194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3" name="Text 30"/>
          <p:cNvSpPr txBox="1"/>
          <p:nvPr/>
        </p:nvSpPr>
        <p:spPr>
          <a:xfrm>
            <a:off x="701802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LESIÓN INCAPACITANTE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644194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Qué deja al buceador sin capacidad</a:t>
            </a:r>
            <a:endParaRPr lang="en-US" sz="1250" dirty="0"/>
          </a:p>
        </p:txBody>
      </p:sp>
      <p:sp>
        <p:nvSpPr>
          <p:cNvPr id="35" name="Text 32"/>
          <p:cNvSpPr txBox="1"/>
          <p:nvPr/>
        </p:nvSpPr>
        <p:spPr>
          <a:xfrm>
            <a:off x="644194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33%</a:t>
            </a:r>
            <a:endParaRPr lang="en-US" sz="2600" dirty="0"/>
          </a:p>
        </p:txBody>
      </p:sp>
      <p:sp>
        <p:nvSpPr>
          <p:cNvPr id="36" name="Text 33"/>
          <p:cNvSpPr txBox="1"/>
          <p:nvPr/>
        </p:nvSpPr>
        <p:spPr>
          <a:xfrm>
            <a:off x="747522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Asfixia</a:t>
            </a:r>
            <a:endParaRPr lang="en-US" sz="1300" dirty="0"/>
          </a:p>
        </p:txBody>
      </p:sp>
      <p:sp>
        <p:nvSpPr>
          <p:cNvPr id="37" name="Text 34"/>
          <p:cNvSpPr txBox="1"/>
          <p:nvPr/>
        </p:nvSpPr>
        <p:spPr>
          <a:xfrm>
            <a:off x="644194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29%</a:t>
            </a:r>
            <a:endParaRPr lang="en-US" sz="2600" dirty="0"/>
          </a:p>
        </p:txBody>
      </p:sp>
      <p:sp>
        <p:nvSpPr>
          <p:cNvPr id="38" name="Text 35"/>
          <p:cNvSpPr txBox="1"/>
          <p:nvPr/>
        </p:nvSpPr>
        <p:spPr>
          <a:xfrm>
            <a:off x="747522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Embolia gaseosa arterial</a:t>
            </a:r>
            <a:endParaRPr lang="en-US" sz="1300" dirty="0"/>
          </a:p>
        </p:txBody>
      </p:sp>
      <p:sp>
        <p:nvSpPr>
          <p:cNvPr id="39" name="Text 36"/>
          <p:cNvSpPr txBox="1"/>
          <p:nvPr/>
        </p:nvSpPr>
        <p:spPr>
          <a:xfrm>
            <a:off x="644194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26%</a:t>
            </a:r>
            <a:endParaRPr lang="en-US" sz="2600" dirty="0"/>
          </a:p>
        </p:txBody>
      </p:sp>
      <p:sp>
        <p:nvSpPr>
          <p:cNvPr id="40" name="Text 37"/>
          <p:cNvSpPr txBox="1"/>
          <p:nvPr/>
        </p:nvSpPr>
        <p:spPr>
          <a:xfrm>
            <a:off x="747522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Incidente cardiaco</a:t>
            </a:r>
            <a:endParaRPr lang="en-US" sz="1300" dirty="0"/>
          </a:p>
        </p:txBody>
      </p:sp>
      <p:sp>
        <p:nvSpPr>
          <p:cNvPr id="41" name="Shape 38"/>
          <p:cNvSpPr/>
          <p:nvPr/>
        </p:nvSpPr>
        <p:spPr>
          <a:xfrm>
            <a:off x="883996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42" name="paso 4"/>
          <p:cNvSpPr/>
          <p:nvPr/>
        </p:nvSpPr>
        <p:spPr>
          <a:xfrm>
            <a:off x="908685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3" name="dot"/>
          <p:cNvSpPr/>
          <p:nvPr/>
        </p:nvSpPr>
        <p:spPr>
          <a:xfrm>
            <a:off x="928801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4" name="Text 41"/>
          <p:cNvSpPr txBox="1"/>
          <p:nvPr/>
        </p:nvSpPr>
        <p:spPr>
          <a:xfrm>
            <a:off x="928801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45" name="Text 42"/>
          <p:cNvSpPr txBox="1"/>
          <p:nvPr/>
        </p:nvSpPr>
        <p:spPr>
          <a:xfrm>
            <a:off x="986409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CAUSA DE MUERTE</a:t>
            </a:r>
            <a:endParaRPr lang="en-US" sz="1150" dirty="0"/>
          </a:p>
        </p:txBody>
      </p:sp>
      <p:sp>
        <p:nvSpPr>
          <p:cNvPr id="46" name="Text 43"/>
          <p:cNvSpPr txBox="1"/>
          <p:nvPr/>
        </p:nvSpPr>
        <p:spPr>
          <a:xfrm>
            <a:off x="928801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Qué figura como causa final</a:t>
            </a:r>
            <a:endParaRPr lang="en-US" sz="1250" dirty="0"/>
          </a:p>
        </p:txBody>
      </p:sp>
      <p:sp>
        <p:nvSpPr>
          <p:cNvPr id="47" name="Text 44"/>
          <p:cNvSpPr txBox="1"/>
          <p:nvPr/>
        </p:nvSpPr>
        <p:spPr>
          <a:xfrm>
            <a:off x="928801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70%</a:t>
            </a:r>
            <a:endParaRPr lang="en-US" sz="2600" dirty="0"/>
          </a:p>
        </p:txBody>
      </p:sp>
      <p:sp>
        <p:nvSpPr>
          <p:cNvPr id="48" name="Text 45"/>
          <p:cNvSpPr txBox="1"/>
          <p:nvPr/>
        </p:nvSpPr>
        <p:spPr>
          <a:xfrm>
            <a:off x="1032129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Ahogamiento</a:t>
            </a:r>
            <a:endParaRPr lang="en-US" sz="1300" dirty="0"/>
          </a:p>
        </p:txBody>
      </p:sp>
      <p:sp>
        <p:nvSpPr>
          <p:cNvPr id="49" name="Text 46"/>
          <p:cNvSpPr txBox="1"/>
          <p:nvPr/>
        </p:nvSpPr>
        <p:spPr>
          <a:xfrm>
            <a:off x="928801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14%</a:t>
            </a:r>
            <a:endParaRPr lang="en-US" sz="2600" dirty="0"/>
          </a:p>
        </p:txBody>
      </p:sp>
      <p:sp>
        <p:nvSpPr>
          <p:cNvPr id="50" name="Text 47"/>
          <p:cNvSpPr txBox="1"/>
          <p:nvPr/>
        </p:nvSpPr>
        <p:spPr>
          <a:xfrm>
            <a:off x="1032129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Embolia gaseosa arterial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928801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52" name="Text 49"/>
          <p:cNvSpPr txBox="1"/>
          <p:nvPr/>
        </p:nvSpPr>
        <p:spPr>
          <a:xfrm>
            <a:off x="1032129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Incidente cardiaco</a:t>
            </a:r>
            <a:endParaRPr lang="en-US" sz="1300" dirty="0"/>
          </a:p>
        </p:txBody>
      </p:sp>
      <p:sp>
        <p:nvSpPr>
          <p:cNvPr id="53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54" name="Text 51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Qué ha cambiado: los análisis más recientes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98448"/>
          <a:ext cx="11091672" cy="914400"/>
        </p:xfrm>
        <a:graphic>
          <a:graphicData uri="http://schemas.openxmlformats.org/drawingml/2006/table">
            <a:tbl>
              <a:tblPr/>
              <a:tblGrid>
                <a:gridCol w="2514600"/>
                <a:gridCol w="1417320"/>
                <a:gridCol w="2423160"/>
                <a:gridCol w="2514600"/>
                <a:gridCol w="185623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Estudio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Periodo · muertes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Qué lo desencadena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Qué lo vuelve peligroso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Perfil del buceador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Denoble et al. · EE. UU. y Canadá [1]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1992–2003 · 947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Gas insuficiente 41 %, atrapamiento 20 %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Ascenso de emergencia 55 %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Base de comparación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y Taylor · Australia [2]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2001–2013 · 126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Entorno 54 %, esfuerzo 18 %, gas 12 %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Problema médico 38 %, ascenso 17 %, flotabilidad 14 %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Edad media 44; salud previa como factor en el 47 %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et al. · Nueva Zelanda [3]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2007–2016 · 48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Gas 35 %, entorno 35 %, esfuerzo 17 %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Sobre todo médico (cardiaco); embolia tras ascensos sin gas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Edad media 47; factores de riesgo médicos en el 77 %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et al. · Australia [4]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2014–2018 · 42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Sobre todo entorno y esfuerzo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Sobre todo médico (cardiaco)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Edad media 49,7 (6 años más); obesidad en el 54 %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Casadesús et al. · Girona, España [5]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2009–2018 · 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Esfuerzo, pánico, flotabilidad, desorientación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Ascenso rápido, incidente cardiaco, pánico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Sobre todo hombres de 50 a 69 años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BSAC · Reino Unido [6]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 · 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Sin información suficiente en más de la mitad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 caso confirmado de edema pulmonar de inmersión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Edad media 55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lectura"/>
          <p:cNvSpPr/>
          <p:nvPr/>
        </p:nvSpPr>
        <p:spPr>
          <a:xfrm>
            <a:off x="548640" y="5074920"/>
            <a:ext cx="11091672" cy="530352"/>
          </a:xfrm>
          <a:prstGeom prst="roundRect">
            <a:avLst>
              <a:gd name="adj" fmla="val 2758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822960" y="5074920"/>
            <a:ext cx="1054303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LECTURA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 perfil cambia: más edad, más corazón. El ascenso y el gas siguen en la cadena, pero hoy pesa también lo que el buceador trae consigo al agua.</a:t>
            </a:r>
            <a:endParaRPr lang="en-US" sz="1050" dirty="0"/>
          </a:p>
        </p:txBody>
      </p:sp>
      <p:sp>
        <p:nvSpPr>
          <p:cNvPr id="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8" name="Text 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Scuba diving fatalities in Australia 2001 to 2013: chain of ev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y Taylor, 2020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Diving-related fatalities: multidisciplinary, experience-based investiga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Casadesús et al., 2019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informe de incidentes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86868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EL DATO QUE CAMBIA LA CONVERSACIÓN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822960" y="1234440"/>
            <a:ext cx="10543032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 el 96% de las embolias gaseosas</a:t>
            </a:r>
            <a:endParaRPr lang="en-US" sz="3600" dirty="0"/>
          </a:p>
          <a:p>
            <a:pPr algn="ctr"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arteriales hubo un ascenso</a:t>
            </a:r>
            <a:endParaRPr lang="en-US" sz="3600" dirty="0"/>
          </a:p>
          <a:p>
            <a:pPr algn="ctr" indent="0" marL="0">
              <a:buNone/>
            </a:pPr>
            <a:r>
              <a:rPr lang="en-US" sz="36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 emergencia.</a:t>
            </a:r>
            <a:endParaRPr lang="en-US" sz="3600" dirty="0"/>
          </a:p>
        </p:txBody>
      </p:sp>
      <p:sp>
        <p:nvSpPr>
          <p:cNvPr id="5" name="Text 2"/>
          <p:cNvSpPr txBox="1"/>
          <p:nvPr/>
        </p:nvSpPr>
        <p:spPr>
          <a:xfrm>
            <a:off x="1280160" y="3200400"/>
            <a:ext cx="962863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Denoble et al., 2008 · 947 muertes, 1992–2003. Ningún estudio posterior ha repetido esta cifra concreta.</a:t>
            </a:r>
            <a:endParaRPr lang="en-US" sz="1200" dirty="0"/>
          </a:p>
        </p:txBody>
      </p:sp>
      <p:sp>
        <p:nvSpPr>
          <p:cNvPr id="6" name="dato 2024"/>
          <p:cNvSpPr/>
          <p:nvPr/>
        </p:nvSpPr>
        <p:spPr>
          <a:xfrm>
            <a:off x="1280160" y="3611880"/>
            <a:ext cx="962863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1508760" y="3611880"/>
            <a:ext cx="91714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2B544"/>
                </a:solidFill>
              </a:rPr>
              <a:t>2024  ·  </a:t>
            </a:r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En 288 accidentes tratados por la Armada neerlandesa (1966–2023), el ascenso fue el agente incapacitante más frecuente (52 %), sobre todo subir demasiado rápido, y la embolia, la lesión más letal.</a:t>
            </a:r>
            <a:endParaRPr lang="en-US" sz="1350" dirty="0"/>
          </a:p>
        </p:txBody>
      </p:sp>
      <p:sp>
        <p:nvSpPr>
          <p:cNvPr id="8" name="lectura"/>
          <p:cNvSpPr/>
          <p:nvPr/>
        </p:nvSpPr>
        <p:spPr>
          <a:xfrm>
            <a:off x="1280160" y="4553712"/>
            <a:ext cx="9628632" cy="868680"/>
          </a:xfrm>
          <a:prstGeom prst="roundRect">
            <a:avLst>
              <a:gd name="adj" fmla="val 16842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554480" y="4553712"/>
            <a:ext cx="907999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LECTURA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convierte un problema en lesión suele ser la reacción. Entre el estímulo y la respuesta hay un espacio, y ese espacio se entrena.</a:t>
            </a:r>
            <a:endParaRPr lang="en-US" sz="1050" dirty="0"/>
          </a:p>
        </p:txBody>
      </p:sp>
      <p:sp>
        <p:nvSpPr>
          <p:cNvPr id="10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Chain of events analysis in diving accidents treated by the Royal Netherlands Navy 1966–202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Turner et al., 2024 · Diving and Hyperbaric Medicine</a:t>
            </a:r>
            <a:endParaRPr lang="en-US" sz="1050" dirty="0"/>
          </a:p>
        </p:txBody>
      </p:sp>
      <p:sp>
        <p:nvSpPr>
          <p:cNvPr id="1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Saber no basta: cuenta la conducta en el momento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DATOS DE INCIDENTES  ·  n = 122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Muertes de buceadores fuera de cursos de formación en Norteamérica y el Caribe: ¿se habían saltado prácticas de seguridad aceptadas?</a:t>
            </a:r>
            <a:endParaRPr lang="en-US" sz="1300" dirty="0"/>
          </a:p>
        </p:txBody>
      </p:sp>
      <p:sp>
        <p:nvSpPr>
          <p:cNvPr id="6" name="dato 45%"/>
          <p:cNvSpPr/>
          <p:nvPr/>
        </p:nvSpPr>
        <p:spPr>
          <a:xfrm>
            <a:off x="548640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Text 4"/>
          <p:cNvSpPr txBox="1"/>
          <p:nvPr/>
        </p:nvSpPr>
        <p:spPr>
          <a:xfrm>
            <a:off x="822960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45%</a:t>
            </a:r>
            <a:endParaRPr lang="en-US" sz="4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de todas las muertes incluía al menos una infracción de las prácticas de buceo seguro.</a:t>
            </a:r>
            <a:endParaRPr lang="en-US" sz="1400" dirty="0"/>
          </a:p>
        </p:txBody>
      </p:sp>
      <p:sp>
        <p:nvSpPr>
          <p:cNvPr id="9" name="dato 75%"/>
          <p:cNvSpPr/>
          <p:nvPr/>
        </p:nvSpPr>
        <p:spPr>
          <a:xfrm>
            <a:off x="4322064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596384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75%</a:t>
            </a:r>
            <a:endParaRPr lang="en-US" sz="4400" dirty="0"/>
          </a:p>
        </p:txBody>
      </p:sp>
      <p:sp>
        <p:nvSpPr>
          <p:cNvPr id="11" name="Text 8"/>
          <p:cNvSpPr txBox="1"/>
          <p:nvPr/>
        </p:nvSpPr>
        <p:spPr>
          <a:xfrm>
            <a:off x="4596384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de las muertes sin causa médica incluía infracciones, frente al 23% de las muertes con causa médica.</a:t>
            </a:r>
            <a:endParaRPr lang="en-US" sz="1400" dirty="0"/>
          </a:p>
        </p:txBody>
      </p:sp>
      <p:sp>
        <p:nvSpPr>
          <p:cNvPr id="12" name="dato ×7,3"/>
          <p:cNvSpPr/>
          <p:nvPr/>
        </p:nvSpPr>
        <p:spPr>
          <a:xfrm>
            <a:off x="8095488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Text 10"/>
          <p:cNvSpPr txBox="1"/>
          <p:nvPr/>
        </p:nvSpPr>
        <p:spPr>
          <a:xfrm>
            <a:off x="8369808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×7,3</a:t>
            </a:r>
            <a:endParaRPr lang="en-US" sz="4400" dirty="0"/>
          </a:p>
        </p:txBody>
      </p:sp>
      <p:sp>
        <p:nvSpPr>
          <p:cNvPr id="14" name="Text 11"/>
          <p:cNvSpPr txBox="1"/>
          <p:nvPr/>
        </p:nvSpPr>
        <p:spPr>
          <a:xfrm>
            <a:off x="8369808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más probabilidades (odds) de infracción en las muertes sin causa médica (IC 95 %: 2,3–23,2).</a:t>
            </a:r>
            <a:endParaRPr lang="en-US" sz="1400" dirty="0"/>
          </a:p>
        </p:txBody>
      </p:sp>
      <p:sp>
        <p:nvSpPr>
          <p:cNvPr id="15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LECTURA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Las normas se aprenden en el curso; se aplican, o no, en el momento. La presencia es el puente entre lo que sabes y lo que haces bajo el agua.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Violations of safe diving practices among 122 diver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Shreeves et al., 2018 · International Maritime Health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El nuevo frente: corazón, edad y forma física</a:t>
            </a:r>
            <a:endParaRPr lang="en-US" sz="3200" dirty="0"/>
          </a:p>
        </p:txBody>
      </p:sp>
      <p:sp>
        <p:nvSpPr>
          <p:cNvPr id="4" name="≥ 1 de 4"/>
          <p:cNvSpPr/>
          <p:nvPr/>
        </p:nvSpPr>
        <p:spPr>
          <a:xfrm>
            <a:off x="54864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7724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≥ 1 de 4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muertes de buceo están relacionadas con el corazón. La enfermedad cardiovascular parece ir en aumento entre buceadores.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[9] Lippmann y Caruso, 2024</a:t>
            </a:r>
            <a:endParaRPr lang="en-US" sz="1000" dirty="0"/>
          </a:p>
        </p:txBody>
      </p:sp>
      <p:sp>
        <p:nvSpPr>
          <p:cNvPr id="8" name="77 %"/>
          <p:cNvSpPr/>
          <p:nvPr/>
        </p:nvSpPr>
        <p:spPr>
          <a:xfrm>
            <a:off x="337185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60045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77 %</a:t>
            </a:r>
            <a:endParaRPr lang="en-US" sz="3200" dirty="0"/>
          </a:p>
        </p:txBody>
      </p:sp>
      <p:sp>
        <p:nvSpPr>
          <p:cNvPr id="10" name="Text 7"/>
          <p:cNvSpPr txBox="1"/>
          <p:nvPr/>
        </p:nvSpPr>
        <p:spPr>
          <a:xfrm>
            <a:off x="360045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de los fallecidos en Nueva Zelanda (2007–2016) tenía factores de riesgo médicos previos, sobre todo cardiopatía isquémica.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360045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[3] Lippmann et al., 2021</a:t>
            </a:r>
            <a:endParaRPr lang="en-US" sz="1000" dirty="0"/>
          </a:p>
        </p:txBody>
      </p:sp>
      <p:sp>
        <p:nvSpPr>
          <p:cNvPr id="12" name="54 %"/>
          <p:cNvSpPr/>
          <p:nvPr/>
        </p:nvSpPr>
        <p:spPr>
          <a:xfrm>
            <a:off x="619506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642366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54 %</a:t>
            </a:r>
            <a:endParaRPr lang="en-US" sz="3200" dirty="0"/>
          </a:p>
        </p:txBody>
      </p:sp>
      <p:sp>
        <p:nvSpPr>
          <p:cNvPr id="14" name="Text 11"/>
          <p:cNvSpPr txBox="1"/>
          <p:nvPr/>
        </p:nvSpPr>
        <p:spPr>
          <a:xfrm>
            <a:off x="642366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de los fallecidos en Australia (2014–2018) tenía obesidad; todas las muertes cardiacas identificadas tenían una enfermedad previa.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42366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[4] Lippmann et al., 2023</a:t>
            </a:r>
            <a:endParaRPr lang="en-US" sz="1000" dirty="0"/>
          </a:p>
        </p:txBody>
      </p:sp>
      <p:sp>
        <p:nvSpPr>
          <p:cNvPr id="16" name="55 años"/>
          <p:cNvSpPr/>
          <p:nvPr/>
        </p:nvSpPr>
        <p:spPr>
          <a:xfrm>
            <a:off x="901827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24687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55 años</a:t>
            </a:r>
            <a:endParaRPr lang="en-US" sz="3200" dirty="0"/>
          </a:p>
        </p:txBody>
      </p:sp>
      <p:sp>
        <p:nvSpPr>
          <p:cNvPr id="18" name="Text 15"/>
          <p:cNvSpPr txBox="1"/>
          <p:nvPr/>
        </p:nvSpPr>
        <p:spPr>
          <a:xfrm>
            <a:off x="924687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era la edad media de los buceadores fallecidos en el Reino Unido en 2025.</a:t>
            </a:r>
            <a:endParaRPr lang="en-US" sz="1250" dirty="0"/>
          </a:p>
        </p:txBody>
      </p:sp>
      <p:sp>
        <p:nvSpPr>
          <p:cNvPr id="19" name="Text 16"/>
          <p:cNvSpPr txBox="1"/>
          <p:nvPr/>
        </p:nvSpPr>
        <p:spPr>
          <a:xfrm>
            <a:off x="924687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[6] BSAC, 2026</a:t>
            </a:r>
            <a:endParaRPr lang="en-US" sz="1000" dirty="0"/>
          </a:p>
        </p:txBody>
      </p:sp>
      <p:sp>
        <p:nvSpPr>
          <p:cNvPr id="20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LECTURA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Presencia también es honestidad con tu cuerpo. El escaneo de preparación antes de entrar (verde · ámbar · rojo) hace fácil decir «hoy, ámbar». Aplazar también vale. No sustituye la aptitud médica: se suma a ella.</a:t>
            </a:r>
            <a:endParaRPr lang="en-US" sz="105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The investigation of diving accidents and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y Caruso, 2024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informe de incidentes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El pánico: frecuente, peligroso y predecible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630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24–37 %</a:t>
            </a:r>
            <a:endParaRPr lang="en-US" sz="3000" dirty="0"/>
          </a:p>
        </p:txBody>
      </p:sp>
      <p:sp>
        <p:nvSpPr>
          <p:cNvPr id="5" name="Text 2"/>
          <p:cNvSpPr txBox="1"/>
          <p:nvPr/>
        </p:nvSpPr>
        <p:spPr>
          <a:xfrm>
            <a:off x="2423160" y="1481328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Uno de cada cuatro lo ha vivido</a:t>
            </a:r>
            <a:endParaRPr lang="en-US" sz="1700" dirty="0"/>
          </a:p>
        </p:txBody>
      </p:sp>
      <p:sp>
        <p:nvSpPr>
          <p:cNvPr id="6" name="Text 3"/>
          <p:cNvSpPr txBox="1"/>
          <p:nvPr/>
        </p:nvSpPr>
        <p:spPr>
          <a:xfrm>
            <a:off x="2423160" y="1847088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En la mayor encuesta publicada (12.087 buceadores), el 24 % de los hombres y el 37 % de las mujeres había sentido pánico buceando. El 15 % hizo un ascenso rápido o incontrolado en su primer episodio.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80720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83 %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2423160" y="2825496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La ansiedad previa lo anticipa</a:t>
            </a:r>
            <a:endParaRPr lang="en-US" sz="17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3191256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Medir la ansiedad rasgo antes del curso predijo bien quién mostraría conductas de pánico en 35 de 42 alumnos; 11 tuvieron dos o más episodios.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548640" y="415137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2025</a:t>
            </a:r>
            <a:endParaRPr lang="en-US" sz="4000" dirty="0"/>
          </a:p>
        </p:txBody>
      </p:sp>
      <p:sp>
        <p:nvSpPr>
          <p:cNvPr id="11" name="Text 8"/>
          <p:cNvSpPr txBox="1"/>
          <p:nvPr/>
        </p:nvSpPr>
        <p:spPr>
          <a:xfrm>
            <a:off x="2423160" y="4169664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Sigue en los informes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2423160" y="4535424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El informe británico de 2025 vuelve a describir buceadores que «empezaron a sentir pánico y se dirigieron a la superficie».</a:t>
            </a:r>
            <a:endParaRPr lang="en-US" sz="1300" dirty="0"/>
          </a:p>
        </p:txBody>
      </p:sp>
      <p:sp>
        <p:nvSpPr>
          <p:cNvPr id="13" name="hueco"/>
          <p:cNvSpPr/>
          <p:nvPr/>
        </p:nvSpPr>
        <p:spPr>
          <a:xfrm>
            <a:off x="7680960" y="1463040"/>
            <a:ext cx="3959352" cy="4023360"/>
          </a:xfrm>
          <a:prstGeom prst="roundRect">
            <a:avLst>
              <a:gd name="adj" fmla="val 3695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955280" y="1691640"/>
            <a:ext cx="3410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F2B544"/>
                </a:solidFill>
              </a:rPr>
              <a:t>EL HUECO QUE SEÑALÓ MORGAN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2057400"/>
            <a:ext cx="3410712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Relajación, meditación, hipnosis e imaginación aún no daban resultados consistentes en buceadores ansiosos.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7955280" y="3931920"/>
            <a:ext cx="34107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Pidió investigación sistemática sobre su eficacia. Es el hueco que el MDI quiere ayudar a cerrar: por eso medimos en cada curso.</a:t>
            </a:r>
            <a:endParaRPr lang="en-US" sz="13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A study of panic in recreational scuba divers (resumen: Panic in Recreational Scuba Divers)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Colvard y Colvard, 2003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Trait anxiety predicts panic behavior in beginning scuba stud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Raglin y O'Connor, 2004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informe de incidentes 2025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Anxiety and panic in recreational scuba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1995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Bajo estrés, la atención se estrecha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731520" y="1554480"/>
            <a:ext cx="3749040" cy="3749040"/>
          </a:xfrm>
          <a:prstGeom prst="ellipse">
            <a:avLst/>
          </a:prstGeom>
          <a:solidFill>
            <a:srgbClr val="8FCFC4">
              <a:alpha val="45000"/>
            </a:srgbClr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828800" y="2651760"/>
            <a:ext cx="1554480" cy="155448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828800" y="315468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Bajo estrés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960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6472"/>
                </a:solidFill>
              </a:rPr>
              <a:t>Campo de atención en calma</a:t>
            </a:r>
            <a:endParaRPr lang="en-US" sz="1200" dirty="0"/>
          </a:p>
        </p:txBody>
      </p:sp>
      <p:sp>
        <p:nvSpPr>
          <p:cNvPr id="8" name="dot"/>
          <p:cNvSpPr/>
          <p:nvPr/>
        </p:nvSpPr>
        <p:spPr>
          <a:xfrm>
            <a:off x="3840480" y="4297680"/>
            <a:ext cx="292608" cy="29260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108960" y="4636008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6202E"/>
                </a:solidFill>
              </a:rPr>
              <a:t>Señal periférica</a:t>
            </a:r>
            <a:endParaRPr lang="en-US" sz="1100" dirty="0"/>
          </a:p>
        </p:txBody>
      </p:sp>
      <p:sp>
        <p:nvSpPr>
          <p:cNvPr id="10" name="chip"/>
          <p:cNvSpPr txBox="1"/>
          <p:nvPr/>
        </p:nvSpPr>
        <p:spPr>
          <a:xfrm>
            <a:off x="4983480" y="1325880"/>
            <a:ext cx="310896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EXPERIMENTO CLÁSICO  ·  1966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4983480" y="1755648"/>
            <a:ext cx="66568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Estrechamiento perceptivo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4983480" y="2286000"/>
            <a:ext cx="66568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Buceadores noveles tenían que detectar una luz periférica mientras hacían una tarea central. En superficie no interfería; bajo el agua, un subgrupo respondió mucho más lento a la luz periférica.</a:t>
            </a:r>
            <a:endParaRPr lang="en-US" sz="1350" dirty="0"/>
          </a:p>
        </p:txBody>
      </p:sp>
      <p:sp>
        <p:nvSpPr>
          <p:cNvPr id="13" name="chip"/>
          <p:cNvSpPr txBox="1"/>
          <p:nvPr/>
        </p:nvSpPr>
        <p:spPr>
          <a:xfrm>
            <a:off x="4983480" y="3246120"/>
            <a:ext cx="33832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2020  ·  27 BUCEADORES  ·  A 5 METROS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4983480" y="3639312"/>
            <a:ext cx="6656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Con ansiedad rasgo alta, más lentos bajo el agua: 72,5 s frente a 64,4 s en una prueba de atención (Stroop) y 10,8 s frente a 7,1 s para vaciar la máscara.</a:t>
            </a:r>
            <a:endParaRPr lang="en-US" sz="1350" dirty="0"/>
          </a:p>
        </p:txBody>
      </p:sp>
      <p:sp>
        <p:nvSpPr>
          <p:cNvPr id="15" name="lectura"/>
          <p:cNvSpPr/>
          <p:nvPr/>
        </p:nvSpPr>
        <p:spPr>
          <a:xfrm>
            <a:off x="4983480" y="4572000"/>
            <a:ext cx="6656832" cy="914400"/>
          </a:xfrm>
          <a:prstGeom prst="roundRect">
            <a:avLst>
              <a:gd name="adj" fmla="val 1600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5257800" y="4572000"/>
            <a:ext cx="6108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LECTURA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Bajo el agua, la periferia es tu pareja, tu manómetro y el entorno. MDI entrena una atención amplia y estable: una sola consigna y la mirada abierta.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Perceptual narrowing in novice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Weltman y Egstrom, 1966 · Human Factors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Anxiety impact on scuba performance and underwater cognitive processing ability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Tsai et al., 2020 · Diving and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Respirar de forma continua es física, no estilo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1,5 m</a:t>
            </a:r>
            <a:endParaRPr lang="en-US" sz="4400" dirty="0"/>
          </a:p>
        </p:txBody>
      </p:sp>
      <p:sp>
        <p:nvSpPr>
          <p:cNvPr id="5" name="Text 2"/>
          <p:cNvSpPr txBox="1"/>
          <p:nvPr/>
        </p:nvSpPr>
        <p:spPr>
          <a:xfrm>
            <a:off x="3063240" y="146304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dirty="0">
                <a:solidFill>
                  <a:schemeClr val="bg1"/>
                </a:solidFill>
              </a:rPr>
              <a:t>Un ascenso de solo 5 pies (≈1,5 m) aguantando la respiración en aguas someras puede bastar para causar una embolia gaseosa arterial.</a:t>
            </a:r>
            <a:endParaRPr lang="en-US" sz="145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6974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≈ ⅓</a:t>
            </a:r>
            <a:endParaRPr lang="en-US" sz="4400" dirty="0"/>
          </a:p>
        </p:txBody>
      </p:sp>
      <p:sp>
        <p:nvSpPr>
          <p:cNvPr id="7" name="Text 4"/>
          <p:cNvSpPr txBox="1"/>
          <p:nvPr/>
        </p:nvSpPr>
        <p:spPr>
          <a:xfrm>
            <a:off x="3063240" y="274320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dirty="0">
                <a:solidFill>
                  <a:schemeClr val="bg1"/>
                </a:solidFill>
              </a:rPr>
              <a:t>A 3,4 m se respira gas a 1,33 ATA: si se retiene al subir a superficie, se expande en torno a un tercio.</a:t>
            </a:r>
            <a:endParaRPr lang="en-US" sz="1450" dirty="0"/>
          </a:p>
        </p:txBody>
      </p:sp>
      <p:sp>
        <p:nvSpPr>
          <p:cNvPr id="8" name="cita DAN"/>
          <p:cNvSpPr/>
          <p:nvPr/>
        </p:nvSpPr>
        <p:spPr>
          <a:xfrm>
            <a:off x="548640" y="4069080"/>
            <a:ext cx="6400800" cy="1325880"/>
          </a:xfrm>
          <a:prstGeom prst="roundRect">
            <a:avLst>
              <a:gd name="adj" fmla="val 11034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82296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i="1" dirty="0">
                <a:solidFill>
                  <a:srgbClr val="0620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«Respira de forma continua, sobre todo en aguas someras».</a:t>
            </a:r>
            <a:endParaRPr lang="en-US" sz="200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4892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06202E"/>
                </a:solidFill>
              </a:rPr>
              <a:t>Conclusión del artículo de DAN (traducción)</a:t>
            </a:r>
            <a:endParaRPr lang="en-US" sz="1150" dirty="0"/>
          </a:p>
        </p:txBody>
      </p:sp>
      <p:sp>
        <p:nvSpPr>
          <p:cNvPr id="11" name="canon"/>
          <p:cNvSpPr/>
          <p:nvPr/>
        </p:nvSpPr>
        <p:spPr>
          <a:xfrm>
            <a:off x="7360920" y="1417320"/>
            <a:ext cx="4279392" cy="3977640"/>
          </a:xfrm>
          <a:prstGeom prst="roundRect">
            <a:avLst>
              <a:gd name="adj" fmla="val 3678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635240" y="1645920"/>
            <a:ext cx="37307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POR ESO, EL CANON MDI</a:t>
            </a:r>
            <a:endParaRPr lang="en-US" sz="1100" dirty="0"/>
          </a:p>
        </p:txBody>
      </p:sp>
      <p:pic>
        <p:nvPicPr>
          <p:cNvPr id="13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5240" y="2103120"/>
            <a:ext cx="256032" cy="256032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8019288" y="205740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Respiración habitual y continua en todo momento.</a:t>
            </a:r>
            <a:endParaRPr lang="en-US" sz="1350" dirty="0"/>
          </a:p>
        </p:txBody>
      </p:sp>
      <p:pic>
        <p:nvPicPr>
          <p:cNvPr id="15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240" y="2926080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19288" y="288036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Sin apneas, sin respiración pautada, sin exhalación prolongada.</a:t>
            </a:r>
            <a:endParaRPr lang="en-US" sz="1350" dirty="0"/>
          </a:p>
        </p:txBody>
      </p:sp>
      <p:pic>
        <p:nvPicPr>
          <p:cNvPr id="17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240" y="3749040"/>
            <a:ext cx="256032" cy="256032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8019288" y="370332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TRES: tres respiraciones normales, solo observadas, una vez neutro y estable.</a:t>
            </a:r>
            <a:endParaRPr lang="en-US" sz="1350" dirty="0"/>
          </a:p>
        </p:txBody>
      </p:sp>
      <p:pic>
        <p:nvPicPr>
          <p:cNvPr id="19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240" y="4572000"/>
            <a:ext cx="256032" cy="256032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019288" y="452628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Nada añadido en el descenso, el ascenso o las tareas críticas.</a:t>
            </a:r>
            <a:endParaRPr lang="en-US" sz="1350" dirty="0"/>
          </a:p>
        </p:txBody>
      </p:sp>
      <p:sp>
        <p:nvSpPr>
          <p:cNvPr id="21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2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Shallow-water arterial gas embolism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Gessert, 2021 · DAN Alert Diver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2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Qué entrena el mindfulness</a:t>
            </a:r>
            <a:endParaRPr lang="en-US" sz="4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la investigación ha medido fuera del agua: atención, ansiedad y recuperación del estrés.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Qué es mindfulness, en términos operativos</a:t>
            </a:r>
            <a:endParaRPr lang="en-US" sz="3200" dirty="0"/>
          </a:p>
        </p:txBody>
      </p:sp>
      <p:sp>
        <p:nvSpPr>
          <p:cNvPr id="4" name="definición"/>
          <p:cNvSpPr/>
          <p:nvPr/>
        </p:nvSpPr>
        <p:spPr>
          <a:xfrm>
            <a:off x="548640" y="1371600"/>
            <a:ext cx="4663440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Text 2"/>
          <p:cNvSpPr txBox="1"/>
          <p:nvPr/>
        </p:nvSpPr>
        <p:spPr>
          <a:xfrm>
            <a:off x="868680" y="16002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2"/>
                </a:solidFill>
              </a:rPr>
              <a:t>DEFINICIÓN OPERATIVA  ·  [16]</a:t>
            </a:r>
            <a:endParaRPr lang="en-US" sz="1100" dirty="0"/>
          </a:p>
        </p:txBody>
      </p:sp>
      <p:sp>
        <p:nvSpPr>
          <p:cNvPr id="6" name="dot"/>
          <p:cNvSpPr/>
          <p:nvPr/>
        </p:nvSpPr>
        <p:spPr>
          <a:xfrm>
            <a:off x="868680" y="210312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6868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02996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Autorregular la atención para mantenerla en la experiencia inmediata.</a:t>
            </a:r>
            <a:endParaRPr lang="en-US" sz="1800" dirty="0"/>
          </a:p>
        </p:txBody>
      </p:sp>
      <p:sp>
        <p:nvSpPr>
          <p:cNvPr id="9" name="dot"/>
          <p:cNvSpPr/>
          <p:nvPr/>
        </p:nvSpPr>
        <p:spPr>
          <a:xfrm>
            <a:off x="868680" y="34290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68680" y="3429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8"/>
          <p:cNvSpPr txBox="1"/>
          <p:nvPr/>
        </p:nvSpPr>
        <p:spPr>
          <a:xfrm>
            <a:off x="1554480" y="335584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Hacerlo con una actitud de curiosidad, apertura y aceptación.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868680" y="4709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i="1" dirty="0">
                <a:solidFill>
                  <a:schemeClr val="accent3"/>
                </a:solidFill>
              </a:rPr>
              <a:t>No es relajarse ni dejar la mente en blanco: es atención entrenada.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0" y="1371600"/>
            <a:ext cx="6153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1"/>
                </a:solidFill>
              </a:rPr>
              <a:t>CUATRO MECANISMOS  ·  [17]   →   EN EL AGUA (TRADUCCIÓN MDI)</a:t>
            </a:r>
            <a:endParaRPr lang="en-US" sz="1100" dirty="0"/>
          </a:p>
        </p:txBody>
      </p:sp>
      <p:sp>
        <p:nvSpPr>
          <p:cNvPr id="14" name="dot"/>
          <p:cNvSpPr/>
          <p:nvPr/>
        </p:nvSpPr>
        <p:spPr>
          <a:xfrm>
            <a:off x="5486400" y="18288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0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172200" y="17922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Regulación de la atención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En el agua: sostener el plan, la consigna y a tu pareja.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0" y="2743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0" y="2743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6172200" y="27066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Conciencia corporal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En el agua: notar antes la tensión, el frío o la fatiga.</a:t>
            </a:r>
            <a:endParaRPr lang="en-US" sz="1600" dirty="0"/>
          </a:p>
        </p:txBody>
      </p:sp>
      <p:sp>
        <p:nvSpPr>
          <p:cNvPr id="20" name="dot"/>
          <p:cNvSpPr/>
          <p:nvPr/>
        </p:nvSpPr>
        <p:spPr>
          <a:xfrm>
            <a:off x="5486400" y="3657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5486400" y="3657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6172200" y="36210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Regulación emocional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En el agua: sentir la alarma sin obedecer el primer impulso.</a:t>
            </a:r>
            <a:endParaRPr lang="en-US" sz="1600" dirty="0"/>
          </a:p>
        </p:txBody>
      </p:sp>
      <p:sp>
        <p:nvSpPr>
          <p:cNvPr id="23" name="dot"/>
          <p:cNvSpPr/>
          <p:nvPr/>
        </p:nvSpPr>
        <p:spPr>
          <a:xfrm>
            <a:off x="5486400" y="45720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486400" y="4572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2"/>
          <p:cNvSpPr txBox="1"/>
          <p:nvPr/>
        </p:nvSpPr>
        <p:spPr>
          <a:xfrm>
            <a:off x="6172200" y="45354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Cambio de perspectiva sobre uno mismo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En el agua: «estoy sintiendo miedo», en lugar de «soy el miedo».</a:t>
            </a:r>
            <a:endParaRPr lang="en-US" sz="1600" dirty="0"/>
          </a:p>
        </p:txBody>
      </p:sp>
      <p:sp>
        <p:nvSpPr>
          <p:cNvPr id="26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: a proposed operational defini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Bishop et al., 2004 · Clin Psychol Sci Pract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How does mindfulness meditation work? Proposing mechanisms of action from a conceptual and neural perspectiv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Hölzel et al., 2011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Ansiedad y estrés: la evidencia más sólida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60350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EVIDENCIA FUERTE  ·  ENSAYO ALEATORIZADO Y META-ANÁLISIS</a:t>
            </a:r>
            <a:endParaRPr lang="en-US" sz="1100" dirty="0"/>
          </a:p>
        </p:txBody>
      </p:sp>
      <p:sp>
        <p:nvSpPr>
          <p:cNvPr id="5" name="HOGE ET AL., 2023  ·  JAMA PSYCHIATRY  ·  [18]"/>
          <p:cNvSpPr/>
          <p:nvPr/>
        </p:nvSpPr>
        <p:spPr>
          <a:xfrm>
            <a:off x="548640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804672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HOGE ET AL., 2023  ·  JAMA PSYCHIATRY  ·  [18]</a:t>
            </a:r>
            <a:endParaRPr lang="en-US" sz="1000" dirty="0"/>
          </a:p>
        </p:txBody>
      </p:sp>
      <p:sp>
        <p:nvSpPr>
          <p:cNvPr id="7" name="Text 4"/>
          <p:cNvSpPr txBox="1"/>
          <p:nvPr/>
        </p:nvSpPr>
        <p:spPr>
          <a:xfrm>
            <a:off x="804672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= fármaco</a:t>
            </a:r>
            <a:endParaRPr lang="en-US" sz="3400" dirty="0"/>
          </a:p>
        </p:txBody>
      </p:sp>
      <p:sp>
        <p:nvSpPr>
          <p:cNvPr id="8" name="Text 5"/>
          <p:cNvSpPr txBox="1"/>
          <p:nvPr/>
        </p:nvSpPr>
        <p:spPr>
          <a:xfrm>
            <a:off x="804672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276 adultos con trastornos de ansiedad, asignados al azar: 8 semanas de MBSR fueron tan eficaces como el escitalopram, un fármaco de primera línea.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804672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Efectos adversos: 15 % con MBSR frente a 79 % con el fármaco.</a:t>
            </a:r>
            <a:endParaRPr lang="en-US" sz="1200" dirty="0"/>
          </a:p>
        </p:txBody>
      </p:sp>
      <p:sp>
        <p:nvSpPr>
          <p:cNvPr id="10" name="GALANTE ET AL., 2021  ·  PLOS MEDICINE  ·  [19]"/>
          <p:cNvSpPr/>
          <p:nvPr/>
        </p:nvSpPr>
        <p:spPr>
          <a:xfrm>
            <a:off x="4322064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4578096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GALANTE ET AL., 2021  ·  PLOS MEDICINE  ·  [19]</a:t>
            </a:r>
            <a:endParaRPr lang="en-US" sz="1000" dirty="0"/>
          </a:p>
        </p:txBody>
      </p:sp>
      <p:sp>
        <p:nvSpPr>
          <p:cNvPr id="12" name="Text 9"/>
          <p:cNvSpPr txBox="1"/>
          <p:nvPr/>
        </p:nvSpPr>
        <p:spPr>
          <a:xfrm>
            <a:off x="4578096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 = 0,56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4578096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136 ensayos y 11.605 adultos sin diagnóstico: menos ansiedad que sin intervención (efecto moderado).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4578096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Frente a actividades de control no específicas: g = 0,47.</a:t>
            </a:r>
            <a:endParaRPr lang="en-US" sz="1200" dirty="0"/>
          </a:p>
        </p:txBody>
      </p:sp>
      <p:sp>
        <p:nvSpPr>
          <p:cNvPr id="15" name="GOLDBERG ET AL., 2022  ·  [20]"/>
          <p:cNvSpPr/>
          <p:nvPr/>
        </p:nvSpPr>
        <p:spPr>
          <a:xfrm>
            <a:off x="8095488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351520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GOLDBERG ET AL., 2022  ·  [20]</a:t>
            </a:r>
            <a:endParaRPr lang="en-US" sz="1000" dirty="0"/>
          </a:p>
        </p:txBody>
      </p:sp>
      <p:sp>
        <p:nvSpPr>
          <p:cNvPr id="17" name="Text 14"/>
          <p:cNvSpPr txBox="1"/>
          <p:nvPr/>
        </p:nvSpPr>
        <p:spPr>
          <a:xfrm>
            <a:off x="8351520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44 meta-análisis</a:t>
            </a:r>
            <a:endParaRPr lang="en-US" sz="2200" dirty="0"/>
          </a:p>
        </p:txBody>
      </p:sp>
      <p:sp>
        <p:nvSpPr>
          <p:cNvPr id="18" name="Text 15"/>
          <p:cNvSpPr txBox="1"/>
          <p:nvPr/>
        </p:nvSpPr>
        <p:spPr>
          <a:xfrm>
            <a:off x="8351520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336 ensayos y 30.483 personas: mejor que no intervenir en casi todas las comparaciones, y similar a tratamientos de eficacia probada.</a:t>
            </a:r>
            <a:endParaRPr lang="en-US" sz="1300" dirty="0"/>
          </a:p>
        </p:txBody>
      </p:sp>
      <p:sp>
        <p:nvSpPr>
          <p:cNvPr id="19" name="Text 16"/>
          <p:cNvSpPr txBox="1"/>
          <p:nvPr/>
        </p:nvSpPr>
        <p:spPr>
          <a:xfrm>
            <a:off x="8351520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La revisión de revisiones más amplia hasta la fecha.</a:t>
            </a:r>
            <a:endParaRPr lang="en-US" sz="1200" dirty="0"/>
          </a:p>
        </p:txBody>
      </p:sp>
      <p:sp>
        <p:nvSpPr>
          <p:cNvPr id="20" name="Text 17"/>
          <p:cNvSpPr txBox="1"/>
          <p:nvPr/>
        </p:nvSpPr>
        <p:spPr>
          <a:xfrm>
            <a:off x="548640" y="48463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Cómo leer g:  ≈ 0,2 efecto pequeño   ·   ≈ 0,5 moderado   ·   ≈ 0,8 grande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773168"/>
            <a:ext cx="56052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300" b="1" dirty="0">
                <a:solidFill>
                  <a:srgbClr val="F2B544"/>
                </a:solidFill>
              </a:rPr>
              <a:t>Lectura MDI: si la ansiedad previa anticipa el pánico, entrenar la ansiedad es entrenar seguridad.</a:t>
            </a:r>
            <a:endParaRPr lang="en-US" sz="13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-based stress reduction vs escitalopram for the treatment of adults with anxiety disorders: a randomiz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Hoge et al., 2023 · JAMA Psychiatry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indfulness-based programmes for mental health promotion in adults in nonclinical settings: a systematic review and meta-analysis of randomis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Galante et al., 2021 · PLoS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The empirical status of mindfulness-based interventions: a systematic review of 44 meta-analyses of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Goldberg et al., 2022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Atención bajo presión: protegerla se puede entrenar</a:t>
            </a:r>
            <a:endParaRPr lang="en-US" sz="3200" dirty="0"/>
          </a:p>
        </p:txBody>
      </p:sp>
      <p:sp>
        <p:nvSpPr>
          <p:cNvPr id="4" name="Mejor atención, medida"/>
          <p:cNvSpPr/>
          <p:nvPr/>
        </p:nvSpPr>
        <p:spPr>
          <a:xfrm>
            <a:off x="548640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77240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META-ANÁLISIS  ·  111 ENSAYOS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Mejor atención, medida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Zainal y Newman, 2024 · [21]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9.538 personas. El mindfulness mejoró la atención ejecutiva, la atención sostenida y la precisión de la memoria de trabajo, también frente a controles activos (g = 0,19 a 0,39).</a:t>
            </a:r>
            <a:endParaRPr lang="en-US" sz="135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Efecto pequeño a moderado y consistente</a:t>
            </a:r>
            <a:endParaRPr lang="en-US" sz="1100" dirty="0"/>
          </a:p>
        </p:txBody>
      </p:sp>
      <p:sp>
        <p:nvSpPr>
          <p:cNvPr id="10" name="Protege la mente bajo estrés"/>
          <p:cNvSpPr/>
          <p:nvPr/>
        </p:nvSpPr>
        <p:spPr>
          <a:xfrm>
            <a:off x="4322064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chip"/>
          <p:cNvSpPr txBox="1"/>
          <p:nvPr/>
        </p:nvSpPr>
        <p:spPr>
          <a:xfrm>
            <a:off x="4550664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ENSAYOS CONTROLADOS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4550664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Protege la mente bajo estrés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4550664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Jha et al., 2010 y 2020 · [22] [23]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4550664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Militares en semanas de alto estrés: sin entrenamiento, la memoria de trabajo y la atención bajaron. Con mindfulness bajaron menos, y en 2010 subieron en quienes más practicaron.</a:t>
            </a:r>
            <a:endParaRPr lang="en-US" sz="1350" dirty="0"/>
          </a:p>
        </p:txBody>
      </p:sp>
      <p:sp>
        <p:nvSpPr>
          <p:cNvPr id="15" name="Text 12"/>
          <p:cNvSpPr txBox="1"/>
          <p:nvPr/>
        </p:nvSpPr>
        <p:spPr>
          <a:xfrm>
            <a:off x="4550664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48 y 80 militares · 8 semanas</a:t>
            </a:r>
            <a:endParaRPr lang="en-US" sz="1100" dirty="0"/>
          </a:p>
        </p:txBody>
      </p:sp>
      <p:sp>
        <p:nvSpPr>
          <p:cNvPr id="16" name="La mente se va casi la mitad del tiempo"/>
          <p:cNvSpPr/>
          <p:nvPr/>
        </p:nvSpPr>
        <p:spPr>
          <a:xfrm>
            <a:off x="8095488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8324088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5A6B7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MUESTREO DE EXPERIENCIAS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8324088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mente se va casi la mitad del tiempo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8324088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Killingsworth y Gilbert, 2010 · [24]</a:t>
            </a:r>
            <a:endParaRPr lang="en-US" sz="1150" dirty="0"/>
          </a:p>
        </p:txBody>
      </p:sp>
      <p:sp>
        <p:nvSpPr>
          <p:cNvPr id="20" name="Text 17"/>
          <p:cNvSpPr txBox="1"/>
          <p:nvPr/>
        </p:nvSpPr>
        <p:spPr>
          <a:xfrm>
            <a:off x="8324088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En 2.250 adultos, la mente estaba en otra cosa en el 46,9 % de los momentos registrados, y las personas se sentían peor mientras divagaban.</a:t>
            </a:r>
            <a:endParaRPr lang="en-US" sz="1350" dirty="0"/>
          </a:p>
        </p:txBody>
      </p:sp>
      <p:sp>
        <p:nvSpPr>
          <p:cNvPr id="21" name="Text 18"/>
          <p:cNvSpPr txBox="1"/>
          <p:nvPr/>
        </p:nvSpPr>
        <p:spPr>
          <a:xfrm>
            <a:off x="8324088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Muestras recogidas con el móvil en la vida diaria</a:t>
            </a:r>
            <a:endParaRPr lang="en-US" sz="11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 enhances cognitive functioning: a meta-analysis of 111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Zainal y Newman, 2024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Examining the protective effects of mindfulness training on working memory capacity and affective experienc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2010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aring mindfulness and positivity trainings in high-demand cohor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2020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A wandering mind is an unhappy mind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Killingsworth y Gilbert, 2010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No apaga la alerta: acelera la vuelta</a:t>
            </a:r>
            <a:endParaRPr lang="en-US" sz="3200" dirty="0"/>
          </a:p>
        </p:txBody>
      </p:sp>
      <p:sp>
        <p:nvSpPr>
          <p:cNvPr id="4" name="marines"/>
          <p:cNvSpPr/>
          <p:nvPr/>
        </p:nvSpPr>
        <p:spPr>
          <a:xfrm>
            <a:off x="548640" y="1371600"/>
            <a:ext cx="6446520" cy="4114800"/>
          </a:xfrm>
          <a:prstGeom prst="roundRect">
            <a:avLst>
              <a:gd name="adj" fmla="val 3556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ENSAYO CONTROLADO  ·  n = 281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5897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Marines: 8 semanas de mindfulness (20 h) antes de un entrenamiento de combate muy estresante. Frente al grupo control: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0,43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834640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reaccionaron con algo más de intensidad (frecuencia cardiaca)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3456432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0,67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2606040" y="3456432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recuperaron antes la frecuencia cardiaca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4078224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0,93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078224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recuperaron antes la frecuencia respiratoria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" y="4709160"/>
            <a:ext cx="5897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También mostraron menor activación en la ínsula derecha y el cingulado anterior. Es un resultado medido, no una técnica: en el agua, respiración habitual y continua.</a:t>
            </a:r>
            <a:endParaRPr lang="en-US" sz="1200" dirty="0"/>
          </a:p>
        </p:txBody>
      </p:sp>
      <p:sp>
        <p:nvSpPr>
          <p:cNvPr id="14" name="amígdala"/>
          <p:cNvSpPr/>
          <p:nvPr/>
        </p:nvSpPr>
        <p:spPr>
          <a:xfrm>
            <a:off x="7269480" y="1371600"/>
            <a:ext cx="437083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chip"/>
          <p:cNvSpPr txBox="1"/>
          <p:nvPr/>
        </p:nvSpPr>
        <p:spPr>
          <a:xfrm>
            <a:off x="7543800" y="1600200"/>
            <a:ext cx="28346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META-ANÁLISIS  ·  45 ESTUDIOS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7543800" y="2057400"/>
            <a:ext cx="38221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 cuerpo también lo nota</a:t>
            </a:r>
            <a:endParaRPr lang="en-US" sz="2000" dirty="0"/>
          </a:p>
        </p:txBody>
      </p:sp>
      <p:sp>
        <p:nvSpPr>
          <p:cNvPr id="17" name="Text 14"/>
          <p:cNvSpPr txBox="1"/>
          <p:nvPr/>
        </p:nvSpPr>
        <p:spPr>
          <a:xfrm>
            <a:off x="7543800" y="2606040"/>
            <a:ext cx="382219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En conjunto, la práctica de meditación redujo marcadores físicos del estrés: cortisol, presión arterial sistólica, frecuencia cardiaca y proteína C reactiva, en poblaciones muy distintas.</a:t>
            </a:r>
            <a:endParaRPr lang="en-US" sz="13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odifying resilience mechanisms in at-risk individuals: a controlled study of mindfulness training in Marines preparing for deployment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Johnson et al., 2014 · American Journal of Psychiatry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indfulness mediates the physiological markers of stress: systematic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Pascoe et al., 2017 · Journal of Psychiatric Research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Deporte de precisión: mejor rendimiento, no solo calma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371600"/>
            <a:ext cx="42062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DOS META-ANÁLISIS  ·  2017 Y 2024</a:t>
            </a:r>
            <a:endParaRPr lang="en-US" sz="1100" dirty="0"/>
          </a:p>
        </p:txBody>
      </p:sp>
      <p:sp>
        <p:nvSpPr>
          <p:cNvPr id="5" name="Deportes de precisión (2017)"/>
          <p:cNvSpPr/>
          <p:nvPr/>
        </p:nvSpPr>
        <p:spPr>
          <a:xfrm>
            <a:off x="548640" y="192024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822960" y="233172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1,35</a:t>
            </a:r>
            <a:endParaRPr lang="en-US" sz="4200" dirty="0"/>
          </a:p>
        </p:txBody>
      </p:sp>
      <p:sp>
        <p:nvSpPr>
          <p:cNvPr id="7" name="Text 4"/>
          <p:cNvSpPr txBox="1"/>
          <p:nvPr/>
        </p:nvSpPr>
        <p:spPr>
          <a:xfrm>
            <a:off x="2606040" y="212140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Deportes de precisión (2017)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56032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Tiro y dardos: 9 ensayos, 290 deportistas. Alta variabilidad entre estudios (I² = 82 %).</a:t>
            </a:r>
            <a:endParaRPr lang="en-US" sz="1250" dirty="0"/>
          </a:p>
        </p:txBody>
      </p:sp>
      <p:sp>
        <p:nvSpPr>
          <p:cNvPr id="9" name="Rendimiento deportivo (2024)"/>
          <p:cNvSpPr/>
          <p:nvPr/>
        </p:nvSpPr>
        <p:spPr>
          <a:xfrm>
            <a:off x="548640" y="370332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8229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0,55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2606040" y="390448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Rendimiento deportivo (2024)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34340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18 estudios y 922 deportistas: el enfoque de mindfulness y aceptación mejoró el rendimiento (g = 0,55).</a:t>
            </a:r>
            <a:endParaRPr lang="en-US" sz="1250" dirty="0"/>
          </a:p>
        </p:txBody>
      </p:sp>
      <p:sp>
        <p:nvSpPr>
          <p:cNvPr id="13" name="lectura"/>
          <p:cNvSpPr/>
          <p:nvPr/>
        </p:nvSpPr>
        <p:spPr>
          <a:xfrm>
            <a:off x="7132320" y="1371600"/>
            <a:ext cx="450799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4" name="Text 11"/>
          <p:cNvSpPr txBox="1"/>
          <p:nvPr/>
        </p:nvSpPr>
        <p:spPr>
          <a:xfrm>
            <a:off x="7406640" y="164592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F2B544"/>
                </a:solidFill>
              </a:rPr>
              <a:t>LECTURA MDI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406640" y="2011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El control de flotabilidad es un deporte de precisión.</a:t>
            </a:r>
            <a:endParaRPr lang="en-US" sz="2200" dirty="0"/>
          </a:p>
        </p:txBody>
      </p:sp>
      <p:sp>
        <p:nvSpPr>
          <p:cNvPr id="16" name="Text 13"/>
          <p:cNvSpPr txBox="1"/>
          <p:nvPr/>
        </p:nvSpPr>
        <p:spPr>
          <a:xfrm>
            <a:off x="7406640" y="3246120"/>
            <a:ext cx="3931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Pequeños ajustes, atención estable, sin prisa. Es el tipo de tarea en la que el mindfulness ya ha mostrado efecto en otros deportes. Resultado prometedor, no definitivo.</a:t>
            </a:r>
            <a:endParaRPr lang="en-US" sz="140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Effects of mindfulness practice on performance-relevant parameters and performance outcomes in sports: a meta-analytical review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Bühlmayer et al., 2017 · Sports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Exploring mindfulness interventions across cultures: a comparative meta-analysis of mindfulness interventions for athletes in Western and Eastern contex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 y Ning, 2024 · Frontiers in Psychology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3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Buceo y mente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 que ya se ha medido con buceadores: estudios pequeños y prometedores.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Estudios con buceadores: señales y un ensayo de 2026</a:t>
            </a:r>
            <a:endParaRPr lang="en-US" sz="32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91672" cy="914400"/>
        </p:xfrm>
        <a:graphic>
          <a:graphicData uri="http://schemas.openxmlformats.org/drawingml/2006/table">
            <a:tbl>
              <a:tblPr/>
              <a:tblGrid>
                <a:gridCol w="2148840"/>
                <a:gridCol w="3246120"/>
                <a:gridCol w="4160520"/>
                <a:gridCol w="1170432"/>
              </a:tblGrid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Estudio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Diseño y muestra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Resultado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Nivel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Beneton et al., 2017 [29]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Curso de buceo de 1 semana (37) frente a curso multideporte (30). Sin aleatorizar.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Bajó el estrés percibido en los buceadores, y seguía más bajo al mes; subió la puntuación de mindfulness. La diferencia entre grupos no fue significativa.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PRELIMINAR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Gibert et al., 2022 [30]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Piloto aleatorizado: buceo meditativo (10 inmersiones) frente a multideporte. 34 adultos con estrés postraumático.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 mes, menos recuerdos intrusivos con buceo (−5,1 frente a −2,2). El resto de diferencias no fue significativo y no se mantuvo a los 3 meses.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PRELIMINAR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Griffiths et al., 2026 [31]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Ensayo aleatorizado en Francia: buceo con ejercicios de mindfulness (10 sesiones) frente a atención habitual. 63 adultos con obesidad.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Menos alimentación emocional (−0,82 frente a −0,27), menos estrés percibido y mejor calidad de vida. Ningún incidente de buceo.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MODERADA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Zec et al., 2022 [32]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29 buceadores (recreativos y militares), inmersión a 30 m. Cortisol en saliva y cuestionarios.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Las emociones negativas previas predijeron el cortisol antes de bucear. Los recreativos tenían más cortisol que los militares.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PRELIMINAR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Carreño et al., 2020 [33]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176 buceadores frente a 70 usuarios de playa en Cap de Creus. Antes y después de la actividad.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El estado de ánimo mejoró en ambos grupos; tras ajustar, sin diferencia significativa entre bucear y estar en la playa.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MODERADA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</a:tbl>
          </a:graphicData>
        </a:graphic>
      </p:graphicFrame>
      <p:sp>
        <p:nvSpPr>
          <p:cNvPr id="5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Recreational diving practice for stress management: an exploratory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Beneton et al., 2017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Comparing meditative scuba diving versus multisport activities to improve PTSD symptoms: a pilot, randomized controll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Gibert et al., 2022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Efficacy of a combined diving and mindfulness program on emotional eating in adults with obesity: randomised controlled trial with standard car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Griffiths et al., 2026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Psychophysiological stress response in SCUBA divers: the contribution of negative automatic thoughts and negative emo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Zec et al., 2022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The beneficial effects of short-term exposure to scuba diving on human mental health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Carreño et al., 2020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El agua también cuenta</a:t>
            </a:r>
            <a:endParaRPr lang="en-US" sz="3200" dirty="0"/>
          </a:p>
        </p:txBody>
      </p:sp>
      <p:sp>
        <p:nvSpPr>
          <p:cNvPr id="4" name="White et al., 2019 · [34]"/>
          <p:cNvSpPr/>
          <p:nvPr/>
        </p:nvSpPr>
        <p:spPr>
          <a:xfrm>
            <a:off x="548640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OBSERVACIONAL  ·  n = 19.806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×1,59</a:t>
            </a:r>
            <a:endParaRPr lang="en-US" sz="40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más probabilidad (odds) de buena salud con 120–179 minutos a la semana en la naturaleza, frente a ninguno.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chemeClr val="accent3"/>
                </a:solidFill>
              </a:rPr>
              <a:t>Bienestar alto: ×1,23. El beneficio se estabiliza entre 200 y 300 minutos.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accent3"/>
                </a:solidFill>
              </a:rPr>
              <a:t>White et al., 2019 · [34]</a:t>
            </a:r>
            <a:endParaRPr lang="en-US" sz="1100" dirty="0"/>
          </a:p>
        </p:txBody>
      </p:sp>
      <p:sp>
        <p:nvSpPr>
          <p:cNvPr id="10" name="Georgiou et al., 2021 · [35]"/>
          <p:cNvSpPr/>
          <p:nvPr/>
        </p:nvSpPr>
        <p:spPr>
          <a:xfrm>
            <a:off x="6231636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chip"/>
          <p:cNvSpPr txBox="1"/>
          <p:nvPr/>
        </p:nvSpPr>
        <p:spPr>
          <a:xfrm>
            <a:off x="6505956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META-ANÁLISIS  ·  ESPACIOS AZULES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6505956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0,19</a:t>
            </a:r>
            <a:endParaRPr lang="en-US" sz="4000" dirty="0"/>
          </a:p>
        </p:txBody>
      </p:sp>
      <p:sp>
        <p:nvSpPr>
          <p:cNvPr id="13" name="Text 10"/>
          <p:cNvSpPr txBox="1"/>
          <p:nvPr/>
        </p:nvSpPr>
        <p:spPr>
          <a:xfrm>
            <a:off x="6505956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efecto del contacto con espacios azules (mar, ríos, lagos) sobre la restauración psicológica: estrés, ánimo y bienestar.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6505956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chemeClr val="accent3"/>
                </a:solidFill>
              </a:rPr>
              <a:t>Más espacio azul en el entorno: d = 0,34.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505956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accent3"/>
                </a:solidFill>
              </a:rPr>
              <a:t>Georgiou et al., 2021 · [35]</a:t>
            </a:r>
            <a:endParaRPr lang="en-US" sz="1100" dirty="0"/>
          </a:p>
        </p:txBody>
      </p:sp>
      <p:sp>
        <p:nvSpPr>
          <p:cNvPr id="16" name="lectura"/>
          <p:cNvSpPr/>
          <p:nvPr/>
        </p:nvSpPr>
        <p:spPr>
          <a:xfrm>
            <a:off x="548640" y="4663440"/>
            <a:ext cx="1109167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822960" y="4663440"/>
            <a:ext cx="105430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LECTURA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Bucear une dos cosas que la evidencia asocia al bienestar: tiempo en el agua y atención entrenada.</a:t>
            </a:r>
            <a:endParaRPr lang="en-US" sz="10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FUENTES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Spending at least 120 minutes a week in nature is associated with good health and wellbeing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 et al., 2019 · Scientific Reports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echanisms of impact of blue spaces on human health: a systematic literature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Georgiou et al., 2021 · IJERPH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Del dato a la práctica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LECTURA MDI  ·  HIPÓTESIS DE TRABAJO</a:t>
            </a:r>
            <a:endParaRPr lang="en-US" sz="11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1672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429000"/>
                <a:gridCol w="363931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 que falla (dato)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 que entrena el mindfulness (dato)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Cómo lo practica el MDI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Ascenso de emergencia: agente incapacitante más frecuente en 1992–2003 [1] y en los accidentes tratados por la Armada neerlandesa [7]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Recuperación cardiaca y respiratoria más rápida tras el estrés [25]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Parar, pensar y actuar según tu formación de agencia; autoridad de parada en la pareja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Corazón y edad: al menos 1 de cada 4 muertes es cardiaca [9]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Conciencia corporal: notar antes tensión, fatiga o frío [17]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Escaneo de preparación (verde · ámbar · rojo); aplazar también vale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Pánico: lo ha vivido entre el 24 % y el 37 %, y la ansiedad previa lo anticipa [10] [11]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Menos ansiedad, con eficacia comparable a un fármaco de primera línea [18]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ARRIVE antes de entrar: «Acepta» tu estado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Visión de túnel; con ansiedad, procesamiento más lento bajo el agua [13] [14]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Atención sostenida y memoria de trabajo mejores, también bajo estrés [21] [23]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Una sola consigna por inmersión y la mirada abierta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Infracciones en el 75 % de las muertes sin causa médica [8]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Menos divagación mental, más atención en la tarea [24]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«Verifica»: plan, señales y retorno con tu pareja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Retener la respiración al subir puede causar una embolia [15]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 se entrena la respiración: solo se observa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Respiración habitual y continua; TRES solo observa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548640" y="56692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Los números entre corchetes remiten a la lista de fuentes del final.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Lo que aún no sabemos, y cómo lo medimos</a:t>
            </a:r>
            <a:endParaRPr lang="en-US" sz="3200" dirty="0"/>
          </a:p>
        </p:txBody>
      </p:sp>
      <p:sp>
        <p:nvSpPr>
          <p:cNvPr id="4" name="dot"/>
          <p:cNvSpPr/>
          <p:nvPr/>
        </p:nvSpPr>
        <p:spPr>
          <a:xfrm>
            <a:off x="548640" y="15087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48640" y="15087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 txBox="1"/>
          <p:nvPr/>
        </p:nvSpPr>
        <p:spPr>
          <a:xfrm>
            <a:off x="1234440" y="1463040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Aún no hay un ensayo amplio que mida el efecto del mindfulness sobre los accidentes de buceo.</a:t>
            </a:r>
            <a:endParaRPr lang="en-US" sz="1500" dirty="0"/>
          </a:p>
        </p:txBody>
      </p:sp>
      <p:sp>
        <p:nvSpPr>
          <p:cNvPr id="7" name="dot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2450592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Los estudios con buceadores son pequeños, a menudo sin aleatorizar y con participantes que eligen participar.</a:t>
            </a:r>
            <a:endParaRPr lang="en-US" sz="1500" dirty="0"/>
          </a:p>
        </p:txBody>
      </p:sp>
      <p:sp>
        <p:nvSpPr>
          <p:cNvPr id="10" name="dot"/>
          <p:cNvSpPr/>
          <p:nvPr/>
        </p:nvSpPr>
        <p:spPr>
          <a:xfrm>
            <a:off x="548640" y="3483864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48640" y="348386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234440" y="3438144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El mindfulness no sustituye la formación de tu agencia, el plan, el equipo ni la aptitud médica: se suma a ellos.</a:t>
            </a:r>
            <a:endParaRPr lang="en-US" sz="1500" dirty="0"/>
          </a:p>
        </p:txBody>
      </p:sp>
      <p:sp>
        <p:nvSpPr>
          <p:cNvPr id="13" name="dot"/>
          <p:cNvSpPr/>
          <p:nvPr/>
        </p:nvSpPr>
        <p:spPr>
          <a:xfrm>
            <a:off x="548640" y="4471416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4471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1234440" y="4425696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Muchas muertes no se pueden reconstruir: en el informe británico de 2025 faltaba información en más de la mitad. Los datos de accidentes son imperfectos.</a:t>
            </a:r>
            <a:endParaRPr lang="en-US" sz="1500" dirty="0"/>
          </a:p>
        </p:txBody>
      </p:sp>
      <p:sp>
        <p:nvSpPr>
          <p:cNvPr id="16" name="FP20"/>
          <p:cNvSpPr/>
          <p:nvPr/>
        </p:nvSpPr>
        <p:spPr>
          <a:xfrm>
            <a:off x="7498080" y="1417320"/>
            <a:ext cx="4142232" cy="4206240"/>
          </a:xfrm>
          <a:prstGeom prst="roundRect">
            <a:avLst>
              <a:gd name="adj" fmla="val 3532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Text 14"/>
          <p:cNvSpPr txBox="1"/>
          <p:nvPr/>
        </p:nvSpPr>
        <p:spPr>
          <a:xfrm>
            <a:off x="7772400" y="169164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06202E"/>
                </a:solidFill>
              </a:rPr>
              <a:t>POR ESO MEDIMOS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7772400" y="2057400"/>
            <a:ext cx="35935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FP20 · Paz Fundamental</a:t>
            </a:r>
            <a:endParaRPr lang="en-US" sz="2400" dirty="0"/>
          </a:p>
        </p:txBody>
      </p:sp>
      <p:sp>
        <p:nvSpPr>
          <p:cNvPr id="19" name="Text 16"/>
          <p:cNvSpPr txBox="1"/>
          <p:nvPr/>
        </p:nvSpPr>
        <p:spPr>
          <a:xfrm>
            <a:off x="7772400" y="2743200"/>
            <a:ext cx="359359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</a:rPr>
              <a:t>Cuestionario de 20 ítems antes y después de cada curso, con tu código personal y consentimiento opcional para investigación.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7772400" y="3977640"/>
            <a:ext cx="35935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6202E"/>
                </a:solidFill>
              </a:rPr>
              <a:t>La investigación se desarrolla con la Cátedra de Ciencias Contemplativas de la Universidad de Zaragoza.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7772400" y="5029200"/>
            <a:ext cx="35935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rgbClr val="FFFFFF"/>
                </a:solidFill>
              </a:rPr>
              <a:t>mindfuldivinginstitute.com/es/aprende/perfil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Fuentes (1/3)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Denoble PJ, Caruso JL, Dear GdeL, Pieper CF, Vann RD (2008).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pubmed.ncbi.nlm.nih.gov/19175195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causes of open-circuit recreational diving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Undersea &amp; Hyperbaric Medicine 35(6):393–406.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Taylor DM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28920/dhm50.3.220-2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 fatalities in Australia 2001 to 2013: chain of events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50(3):220–229.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Lawrence C, Davis M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doi.org/10.28920/dhm51.4.345-35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diving-related fatalities in New Zealand, 2007 to 2016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51(4):345–354.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Lawrence C, Fock A (2023).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28920/dhm53.2.76-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Compressed gas diving fatalities in Australian waters 2014 to 2018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53(2):76–84.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Casadesús JM, Aguirre F, Carrera A, Boadas-Vaello P, Serrando MT, Reina F (2019).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doi.org/10.1007/s12024-019-00109-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Diving-related fatalities: multidisciplinary, experience-based investigation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Forensic Science, Medicine and Pathology 15(2):224–232.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British Sub-Aqua Club (2026).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www.bsac.com/document/bsac-incident-report-2025/bsac-incident-report-2025.pdf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Annual Diving Incident Report 2025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BSAC, Reino Unido.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Turner BL, van Ooij PJAM, Wingelaar TT, et al.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28920/dhm54.1.39-4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Chain of events analysis in diving accidents treated by the Royal Netherlands Navy 1966–2023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54(1):39–46.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Shreeves K, Buzzacott P, Hornsby A, Caney M (2018).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journals.viamedica.pl/international_maritime_health/article/view/5831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Violations of safe diving practices among 122 diver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International Maritime Health 69(2).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Caruso J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28920/dhm54.3.217-22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investigation of diving accidents and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54(3):217–224.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Colvard DF, Colvard LY (2003).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undercurrent.org/UCnow/dive_magazine/2003/PanicRecreational200308.htm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study of panic in recreational scuba divers (resumen: Panic in Recreational Scuba Divers)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The Undersea Journal, invierno de 2003; resumido en Undercurrent 29(8).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Morgan WP, Raglin JS, O'Connor PJ (2004).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1055/s-2004-8158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Trait anxiety predicts panic behavior in beginning scuba students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International Journal of Sports Medicine 25(4):314–322.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Morgan WP (1995).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2" invalidUrl="" action="" tgtFrame="" tooltip="https://doi.org/10.2165/00007256-199520060-0000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and panic in recreational scuba divers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Sports Medicine 20(6):398–421.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Enlaces a DOI, PubMed o a la publicación original. Consultados el 8 de noviembre de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Fuentes (2/3)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Weltman G, Egstrom GH (1966).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doi.org/10.1177/0018720866008006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Perceptual narrowing in novice divers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Human Factors 8(6):499–506.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Tsai FH, Wu WL, Liang JM, Hsu HT, Chen TY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28920/dhm50.2.130-13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impact on scuba performance and underwater cognitive processing ability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50(2):130–134.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Gessert J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world.dan.org/?p=1886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Shallow-water arterial gas embolisms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Alert Diver, Divers Alert Network.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Bishop SR, Lau M, Shapiro S, et al. (2004).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1093/clipsy.bph077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Mindfulness: a proposed operational definition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Clinical Psychology: Science and Practice 11(3):230–241.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Hölzel BK, Lazar SW, Gard T, et al. (2011).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pubmed.ncbi.nlm.nih.gov/261683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does mindfulness meditation work? Proposing mechanisms of action from a conceptual and neural perspective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Perspectives on Psychological Science 6(6):537–559.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Hoge EA, Bui E, Mete M, Dutton MA, Baker AW, Simon NM (2023).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doi.org/10.1001/jamapsychiatry.2022.367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stress reduction vs escitalopram for the treatment of adults with anxiety disorders: a randomized clinical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JAMA Psychiatry 80(1):13–21.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Galante J, Friedrich C, Dawson AF, et al.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1371/journal.pmed.100348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programmes for mental health promotion in adults in nonclinical settings: a systematic review and meta-analysis of randomised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PLoS Medicine 18(1):e1003481.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Goldberg SB, Riordan KM, Sun S, Davidson RJ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doi.org/10.1177/174569162096877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empirical status of mindfulness-based interventions: a systematic review of 44 meta-analyses of randomized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Perspectives on Psychological Science 17(1):108–130.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Zainal NH, Newman MG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1080/17437199.2023.224822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enhances cognitive functioning: a meta-analysis of 111 randomized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Health Psychology Review 18(2):369–395.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Jha AP, Stanley EA, Kiyonaga A, Wong L, Gelfand L (2010).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pubmed.ncbi.nlm.nih.gov/2014130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Examining the protective effects of mindfulness training on working memory capacity and affective experience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Emotion 10(1):54–64.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Jha AP, Zanesco AP, Denkova E, Rooks J, Morrison AB, Stanley EA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1007/s10608-020-10076-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mindfulness and positivity trainings in high-demand cohorts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Cognitive Therapy and Research 44(2):311–326.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Killingsworth MA, Gilbert DT (2010).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2" invalidUrl="" action="" tgtFrame="" tooltip="https://doi.org/10.1126/science.119243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wandering mind is an unhappy mind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Science 330:932.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Enlaces a DOI, PubMed o a la publicación original. Consultados el 8 de noviembre de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Fuentes (3/3)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Johnson DC, Thom NJ, Stanley EA, et al. (2014).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pubmed.ncbi.nlm.nih.gov/248324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Modifying resilience mechanisms in at-risk individuals: a controlled study of mindfulness training in Marines preparing for deployment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American Journal of Psychiatry 171(8).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Pascoe MC, Thompson DR, Jenkins ZM, Ski CF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1016/j.jpsychires.2017.08.0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mediates the physiological markers of stress: systematic review and meta-analysis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Journal of Psychiatric Research 95:156–178.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Bühlmayer L, Birrer D, Röthlin P, Faude O, Donath L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doi.org/10.1007/s40279-017-0752-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Effects of mindfulness practice on performance-relevant parameters and performance outcomes in sports: a meta-analytical review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Sports Medicine.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Du S, Ning Z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3389/fpsyg.2024.14498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Exploring mindfulness interventions across cultures: a comparative meta-analysis of mindfulness interventions for athletes in Western and Eastern contexts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Frontiers in Psychology 15:1449886.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Beneton F, Michoud G, Coulange M, et al.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doi.org/10.3389/fpsyg.2017.0219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Recreational diving practice for stress management: an exploratory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Frontiers in Psychology 8:2193.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Gibert L, Coulange M, Reynier JC, et al.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doi.org/10.1080/20008198.2022.2031590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meditative scuba diving versus multisport activities to improve PTSD symptoms: a pilot, randomized controlled clinical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European Journal of Psychotraumatology 13(1):2031590.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Griffiths K, Markarian T, Meurice V, et al. (2026).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1371/journal.pone.03457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Efficacy of a combined diving and mindfulness program on emotional eating in adults with obesity: randomised controlled trial with standard care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PLoS One 21(3):e0345784.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Zec M, Antičević V, Lušić Kalcina L, Valić Z, Božić J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doi.org/10.1007/s12144-022-02900-x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Psychophysiological stress response in SCUBA divers: the contribution of negative automatic thoughts and negative emotions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Current Psychology 42(23):16751–16765.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Carreño A, Gascon M, Vert C, Lloret J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3390/ijerph1719723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beneficial effects of short-term exposure to scuba diving on human mental health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 J Environmental Research and Public Health 17(19):7238.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White MP, Alcock I, Grellier J, et al. (2019).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pubmed.ncbi.nlm.nih.gov/3119719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Spending at least 120 minutes a week in nature is associated with good health and wellbeing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Scientific Reports 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Georgiou M, Morison G, Smith N, Tieges Z, Chastin S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3390/ijerph180524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Mechanisms of impact of blue spaces on human health: a systematic literature review and meta-analysis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 J Environmental Research and Public Health 18(5):2486.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Enlaces a DOI, PubMed o a la publicación original. Consultados el 8 de noviembre de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calma se entrena.</a:t>
            </a:r>
            <a:endParaRPr lang="en-US" sz="4600" dirty="0"/>
          </a:p>
          <a:p>
            <a:pPr algn="ctr" indent="0" marL="0">
              <a:buNone/>
            </a:pPr>
            <a:r>
              <a:rPr lang="en-US" sz="46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presencia, también.</a:t>
            </a:r>
            <a:endParaRPr lang="en-US" sz="4600" dirty="0"/>
          </a:p>
        </p:txBody>
      </p:sp>
      <p:sp>
        <p:nvSpPr>
          <p:cNvPr id="5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8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Mindful Diving™ se suma a tu formación de agencia; no la sustituye.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 qué la presencia es seguridad — Dossier de evidencia: mindfulness y buceo</dc:title>
  <dc:subject>Estudios, meta-análisis e informes de accidentes (DAN, BSAC, Australia, Nueva Zelanda, España) que conectan mindfulness y seguridad en buceo. 2.ª edición actualizada.</dc:subject>
  <dc:creator>Luis Miguel Gallardo</dc:creator>
  <cp:lastModifiedBy>Luis Miguel Gallardo</cp:lastModifiedBy>
  <cp:revision>1</cp:revision>
  <dcterms:created xsi:type="dcterms:W3CDTF">2026-11-08T07:19:49Z</dcterms:created>
  <dcterms:modified xsi:type="dcterms:W3CDTF">2026-11-08T07:19:49Z</dcterms:modified>
</cp:coreProperties>
</file>