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eg"/>
  <Default Extension="jpg" ContentType="image/jpg"/>
  <Default Extension="svg" ContentType="image/svg+xml"/>
  <Default Extension="png" ContentType="image/png"/>
  <Default Extension="gif" ContentType="image/gif"/>
  <Default Extension="m4v" ContentType="video/mp4"/>
  <Default Extension="mp4" ContentType="video/mp4"/>
  <Default Extension="vml" ContentType="application/vnd.openxmlformats-officedocument.vmlDrawing"/>
  <Default Extension="xlsx" ContentType="application/vnd.openxmlformats-officedocument.spreadsheetml.sheet"/>
  <Override PartName="/ppt/presentation.xml" ContentType="application/vnd.openxmlformats-officedocument.presentationml.presentation.main+xml"/>
  <Override PartName="/ppt/notesMasters/notesMaster1.xml" ContentType="application/vnd.openxmlformats-officedocument.presentationml.notesMaster+xml"/>
  <Override PartName="/ppt/slideMasters/slideMaster1.xml" ContentType="application/vnd.openxmlformats-officedocument.presentationml.slideMaster+xml"/>
  <Override PartName="/ppt/slides/slide1.xml" ContentType="application/vnd.openxmlformats-officedocument.presentationml.slide+xml"/>
  <Override PartName="/ppt/slideMasters/slideMaster2.xml" ContentType="application/vnd.openxmlformats-officedocument.presentationml.slideMaster+xml"/>
  <Override PartName="/ppt/slides/slide2.xml" ContentType="application/vnd.openxmlformats-officedocument.presentationml.slide+xml"/>
  <Override PartName="/ppt/slideMasters/slideMaster3.xml" ContentType="application/vnd.openxmlformats-officedocument.presentationml.slideMaster+xml"/>
  <Override PartName="/ppt/slides/slide3.xml" ContentType="application/vnd.openxmlformats-officedocument.presentationml.slide+xml"/>
  <Override PartName="/ppt/slideMasters/slideMaster4.xml" ContentType="application/vnd.openxmlformats-officedocument.presentationml.slideMaster+xml"/>
  <Override PartName="/ppt/slides/slide4.xml" ContentType="application/vnd.openxmlformats-officedocument.presentationml.slide+xml"/>
  <Override PartName="/ppt/slideMasters/slideMaster5.xml" ContentType="application/vnd.openxmlformats-officedocument.presentationml.slideMaster+xml"/>
  <Override PartName="/ppt/slides/slide5.xml" ContentType="application/vnd.openxmlformats-officedocument.presentationml.slide+xml"/>
  <Override PartName="/ppt/slideMasters/slideMaster6.xml" ContentType="application/vnd.openxmlformats-officedocument.presentationml.slideMaster+xml"/>
  <Override PartName="/ppt/slides/slide6.xml" ContentType="application/vnd.openxmlformats-officedocument.presentationml.slide+xml"/>
  <Override PartName="/ppt/slideMasters/slideMaster7.xml" ContentType="application/vnd.openxmlformats-officedocument.presentationml.slideMaster+xml"/>
  <Override PartName="/ppt/slides/slide7.xml" ContentType="application/vnd.openxmlformats-officedocument.presentationml.slide+xml"/>
  <Override PartName="/ppt/slideMasters/slideMaster8.xml" ContentType="application/vnd.openxmlformats-officedocument.presentationml.slideMaster+xml"/>
  <Override PartName="/ppt/slides/slide8.xml" ContentType="application/vnd.openxmlformats-officedocument.presentationml.slide+xml"/>
  <Override PartName="/ppt/slideMasters/slideMaster9.xml" ContentType="application/vnd.openxmlformats-officedocument.presentationml.slideMaster+xml"/>
  <Override PartName="/ppt/slides/slide9.xml" ContentType="application/vnd.openxmlformats-officedocument.presentationml.slide+xml"/>
  <Override PartName="/ppt/slideMasters/slideMaster10.xml" ContentType="application/vnd.openxmlformats-officedocument.presentationml.slideMaster+xml"/>
  <Override PartName="/ppt/slides/slide10.xml" ContentType="application/vnd.openxmlformats-officedocument.presentationml.slide+xml"/>
  <Override PartName="/ppt/slideMasters/slideMaster11.xml" ContentType="application/vnd.openxmlformats-officedocument.presentationml.slideMaster+xml"/>
  <Override PartName="/ppt/slides/slide11.xml" ContentType="application/vnd.openxmlformats-officedocument.presentationml.slide+xml"/>
  <Override PartName="/ppt/slideMasters/slideMaster12.xml" ContentType="application/vnd.openxmlformats-officedocument.presentationml.slideMaster+xml"/>
  <Override PartName="/ppt/slides/slide12.xml" ContentType="application/vnd.openxmlformats-officedocument.presentationml.slide+xml"/>
  <Override PartName="/ppt/slideMasters/slideMaster13.xml" ContentType="application/vnd.openxmlformats-officedocument.presentationml.slideMaster+xml"/>
  <Override PartName="/ppt/slides/slide13.xml" ContentType="application/vnd.openxmlformats-officedocument.presentationml.slide+xml"/>
  <Override PartName="/ppt/slideMasters/slideMaster14.xml" ContentType="application/vnd.openxmlformats-officedocument.presentationml.slideMaster+xml"/>
  <Override PartName="/ppt/slides/slide14.xml" ContentType="application/vnd.openxmlformats-officedocument.presentationml.slide+xml"/>
  <Override PartName="/ppt/slideMasters/slideMaster15.xml" ContentType="application/vnd.openxmlformats-officedocument.presentationml.slideMaster+xml"/>
  <Override PartName="/ppt/slides/slide15.xml" ContentType="application/vnd.openxmlformats-officedocument.presentationml.slide+xml"/>
  <Override PartName="/ppt/slideMasters/slideMaster16.xml" ContentType="application/vnd.openxmlformats-officedocument.presentationml.slideMaster+xml"/>
  <Override PartName="/ppt/slides/slide16.xml" ContentType="application/vnd.openxmlformats-officedocument.presentationml.slide+xml"/>
  <Override PartName="/ppt/slideMasters/slideMaster17.xml" ContentType="application/vnd.openxmlformats-officedocument.presentationml.slideMaster+xml"/>
  <Override PartName="/ppt/slides/slide17.xml" ContentType="application/vnd.openxmlformats-officedocument.presentationml.slide+xml"/>
  <Override PartName="/ppt/slideMasters/slideMaster18.xml" ContentType="application/vnd.openxmlformats-officedocument.presentationml.slideMaster+xml"/>
  <Override PartName="/ppt/slides/slide18.xml" ContentType="application/vnd.openxmlformats-officedocument.presentationml.slide+xml"/>
  <Override PartName="/ppt/slideMasters/slideMaster19.xml" ContentType="application/vnd.openxmlformats-officedocument.presentationml.slideMaster+xml"/>
  <Override PartName="/ppt/slides/slide19.xml" ContentType="application/vnd.openxmlformats-officedocument.presentationml.slide+xml"/>
  <Override PartName="/ppt/slideMasters/slideMaster20.xml" ContentType="application/vnd.openxmlformats-officedocument.presentationml.slideMaster+xml"/>
  <Override PartName="/ppt/slides/slide20.xml" ContentType="application/vnd.openxmlformats-officedocument.presentationml.slide+xml"/>
  <Override PartName="/ppt/slideMasters/slideMaster21.xml" ContentType="application/vnd.openxmlformats-officedocument.presentationml.slideMaster+xml"/>
  <Override PartName="/ppt/slides/slide21.xml" ContentType="application/vnd.openxmlformats-officedocument.presentationml.slide+xml"/>
  <Override PartName="/ppt/slideMasters/slideMaster22.xml" ContentType="application/vnd.openxmlformats-officedocument.presentationml.slideMaster+xml"/>
  <Override PartName="/ppt/slides/slide22.xml" ContentType="application/vnd.openxmlformats-officedocument.presentationml.slide+xml"/>
  <Override PartName="/ppt/slideMasters/slideMaster23.xml" ContentType="application/vnd.openxmlformats-officedocument.presentationml.slideMaster+xml"/>
  <Override PartName="/ppt/slides/slide23.xml" ContentType="application/vnd.openxmlformats-officedocument.presentationml.slide+xml"/>
  <Override PartName="/ppt/slideMasters/slideMaster24.xml" ContentType="application/vnd.openxmlformats-officedocument.presentationml.slideMaster+xml"/>
  <Override PartName="/ppt/slides/slide24.xml" ContentType="application/vnd.openxmlformats-officedocument.presentationml.slide+xml"/>
  <Override PartName="/ppt/slideMasters/slideMaster25.xml" ContentType="application/vnd.openxmlformats-officedocument.presentationml.slideMaster+xml"/>
  <Override PartName="/ppt/slides/slide25.xml" ContentType="application/vnd.openxmlformats-officedocument.presentationml.slide+xml"/>
  <Override PartName="/ppt/slideMasters/slideMaster26.xml" ContentType="application/vnd.openxmlformats-officedocument.presentationml.slideMaster+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
		<Relationship Id="rId1" Type="http://schemas.openxmlformats.org/officeDocument/2006/relationships/extended-properties" Target="docProps/app.xml"/>
		<Relationship Id="rId2" Type="http://schemas.openxmlformats.org/package/2006/relationships/metadata/core-properties" Target="docProps/core.xml"/>
		<Relationship Id="rId3" Type="http://schemas.openxmlformats.org/officeDocument/2006/relationships/officeDocument" Target="ppt/presentation.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Lst>
  <p:notesMasterIdLst>
    <p:notesMasterId r:id="rId28"/>
  </p:notesMasterIdLst>
  <p:sldSz cx="12192000" cy="6858000"/>
  <p:notesSz cx="6858000" cy="12192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136" d="100"/>
          <a:sy n="136" d="100"/>
        </p:scale>
        <p:origin x="216" y="31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notesMaster" Target="notesMasters/notesMaster1.xml"/><Relationship Id="rId29" Type="http://schemas.openxmlformats.org/officeDocument/2006/relationships/presProps" Target="presProps.xml"/><Relationship Id="rId30" Type="http://schemas.openxmlformats.org/officeDocument/2006/relationships/viewProps" Target="viewProps.xml"/><Relationship Id="rId31" Type="http://schemas.openxmlformats.org/officeDocument/2006/relationships/theme" Target="theme/theme1.xml"/><Relationship Id="rId32" Type="http://schemas.openxmlformats.org/officeDocument/2006/relationships/tableStyles" Target="tableStyles.xml"/></Relationships>
</file>

<file path=ppt/notesMasters/_rels/notesMaster1.xml.rels><?xml version="1.0" encoding="UTF-8" standalone="yes"?>
<Relationships xmlns="http://schemas.openxmlformats.org/package/2006/relationships">
		<Relationship Id="rId1" Type="http://schemas.openxmlformats.org/officeDocument/2006/relationships/theme" Target="../theme/theme1.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82F153-3F37-0F45-9E97-73ACFA13230C}" type="datetimeFigureOut">
              <a:rPr lang="en-US"/>
              <a:t>7/23/19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E5E9CC1-C706-0F49-92D6-E571CC5EEA8F}" type="slidenum">
              <a:rPr lang="en-US"/>
              <a:t>‹#›</a:t>
            </a:fld>
            <a:endParaRPr lang="en-US"/>
          </a:p>
        </p:txBody>
      </p:sp>
    </p:spTree>
    <p:extLst>
      <p:ext uri="{BB962C8B-B14F-4D97-AF65-F5344CB8AC3E}">
        <p14:creationId xmlns:p14="http://schemas.microsoft.com/office/powerpoint/2010/main" val="10240869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xml"/>
		</Relationships>
</file>

<file path=ppt/notesSlides/_rels/notesSlide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xml"/>
		</Relationships>
</file>

<file path=ppt/notesSlides/_rels/notesSlide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xml"/>
		</Relationships>
</file>

<file path=ppt/notesSlides/_rels/notesSlide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4.xml"/>
		</Relationships>
</file>

<file path=ppt/notesSlides/_rels/notesSlide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5.xml"/>
		</Relationships>
</file>

<file path=ppt/notesSlides/_rels/notesSlide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6.xml"/>
		</Relationships>
</file>

<file path=ppt/notesSlides/_rels/notesSlide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7.xml"/>
		</Relationships>
</file>

<file path=ppt/notesSlides/_rels/notesSlide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8.xml"/>
		</Relationships>
</file>

<file path=ppt/notesSlides/_rels/notesSlide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9.xml"/>
		</Relationships>
</file>

<file path=ppt/notesSlides/_rels/notesSlide10.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0.xml"/>
		</Relationships>
</file>

<file path=ppt/notesSlides/_rels/notesSlide1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1.xml"/>
		</Relationships>
</file>

<file path=ppt/notesSlides/_rels/notesSlide1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2.xml"/>
		</Relationships>
</file>

<file path=ppt/notesSlides/_rels/notesSlide1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3.xml"/>
		</Relationships>
</file>

<file path=ppt/notesSlides/_rels/notesSlide1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4.xml"/>
		</Relationships>
</file>

<file path=ppt/notesSlides/_rels/notesSlide1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5.xml"/>
		</Relationships>
</file>

<file path=ppt/notesSlides/_rels/notesSlide1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6.xml"/>
		</Relationships>
</file>

<file path=ppt/notesSlides/_rels/notesSlide1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7.xml"/>
		</Relationships>
</file>

<file path=ppt/notesSlides/_rels/notesSlide1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8.xml"/>
		</Relationships>
</file>

<file path=ppt/notesSlides/_rels/notesSlide1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9.xml"/>
		</Relationships>
</file>

<file path=ppt/notesSlides/_rels/notesSlide20.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0.xml"/>
		</Relationships>
</file>

<file path=ppt/notesSlides/_rels/notesSlide2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1.xml"/>
		</Relationships>
</file>

<file path=ppt/notesSlides/_rels/notesSlide2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2.xml"/>
		</Relationships>
</file>

<file path=ppt/notesSlides/_rels/notesSlide2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3.xml"/>
		</Relationships>
</file>

<file path=ppt/notesSlides/_rels/notesSlide2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4.xml"/>
		</Relationships>
</file>

<file path=ppt/notesSlides/_rels/notesSlide2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5.xml"/>
		</Relationships>
</file>

<file path=ppt/notesSlides/_rels/notesSlide2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6.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Ein Dossier für Profis. Kernbotschaft: Wir verkaufen keine Ruhe, wir bringen Daten. Jede Folie nennt unten ihre verlinkte Quelle, die vollständige Liste steht am Ende.</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Die vier Arten von Evidenz erklären und die Ehrlichkeit des Ansatzes: Wir trennen Daten von Hypothesen.</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Zuerst das Problem, mit realen Unfalldaten.</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Denoble et al. ordneten jeden Todesfall in vier Schritten ein. Die Daten stammen von 1992–2003, aber es ist noch immer die größte veröffentlichte Schritt-für-Schritt-Analyse (947 Todesfälle) und das Modell, das alle späteren Studien verwenden. Die nächste Folie zeigt, was sich seitdem verändert hat.</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Dasselbe Ereigniskettenmodell, Daten von 2001 bis 2025 aus vier Ländern. Botschaft: Aufstieg und Gas sind weiterhin Teil der Kette, aber was die Tauchenden ins Wasser mitbringen, wiegt heute viel schwerer: Alter, Herz und Fitness. Die Prozentsätze sind zwischen den Studien nicht voll vergleichbar (verschiedene Länder, Zeiträume und Kriterien).</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96 % der arteriellen Gasembolien gingen mit einem Notaufstieg einher (Denoble 2008). Keine spätere Studie hat genau diese Zahl wiederholt, und das sagen wir offen. Aber Daten von 2024 weisen in dieselbe Richtung: Bei 288 von der niederländischen Marine zwischen 1966 und 2023 behandelten Unfällen war der Aufstieg die häufigste Ursache der Handlungsunfähigkeit (52 %) und die Embolie die tödlichste Verletzung.</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Shreeves et al. 2018. Die Regeln sind bekannt; was versagt, ist ihre Anwendung im Moment. Genau dort setzt Präsenz an.</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Das ist die deutlichste Veränderung in den neueren Daten. Es ist eine Frage der medizinischen Tauglichkeit, nicht der Achtsamkeit: Mindful Diving ersetzt sie nicht. Was Präsenz hinzufügt, ist Ehrlichkeit über den eigenen Zustand, bevor man ins Wasser geht.</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Colvard (12.087 Taucher) ist die größte veröffentlichte Erhebung zu Panik; eine neuere dieser Größe haben wir nicht gefunden. Morgan ist die klassische Referenz: Er selbst sagte, Entspannung und Meditation hätten bei ängstlichen Tauchern noch keine konsistenten Ergebnisse, und forderte Forschung. Diese Lücke wollen wir helfen zu schließen, indem wir messen.</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Weltman und Egstrom (1966) ist das klassische Experiment; Tsai et al. (2020) aktualisieren es: Mit mehr Angst ist die Verarbeitung unter Wasser langsamer. Die Peripherie eines Tauchers ist sein Buddy, sein Instrument und seine Umgebung.</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Warum der MDI-Kanon Atemanhalten und vorgegebene Atemrhythmen ausschließt: Wer beim Aufstieg die Luft anhält, kann selbst in sehr flachem Wasser eine Embolie erleiden.</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Jetzt die andere Hälfte: was Achtsamkeit verändert, gemessen.</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Die operative Definition von Bishop et al. und die vier Mechanismen von Hölzel et al. Die Zeilen „Unter Wasser“ sind die Übertragung durch das MDI, keine Ergebnisse dieser Studien.</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Drei Bausteine aus 2021–2023: eine randomisierte Studie in JAMA Psychiatry, die größte Meta-Analyse bei Menschen ohne Diagnose und eine Übersicht über 44 Meta-Analysen. Bezug zu Morgan: Vorherige Angst sagt Panik voraus, und Achtsamkeit verringert Angst konsistent.</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Zainal und Newman 2024: die größte Meta-Analyse zu Achtsamkeit und Kognition (111 Studien). Jha: Bei Militärangehörigen unter anhaltendem Stress schützt Achtsamkeit Arbeitsgedächtnis und Aufmerksamkeit (2010 und 2020). Killingsworth: Der Geist schweift fast die Hälfte der Zeit ab.</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Johnson 2014: Trainierte Marines reagierten etwas stärker und erholten sich schneller. Pascoe 2017 (45 Studien): Meditation senkt Cortisol, Blutdruck und Herzfrequenz. Für Tauchende: Wir wollen den Alarm nicht betäuben, sondern schneller in einen Zustand zurückkehren, in dem man denken kann. Die Erholung der Atmung ist ein gemessenes Ergebnis, keine Technik.</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Bühlmayer 2017 sowie Du und Ning 2024. Tarierung ist eine Präzisionsfähigkeit; deshalb ist das für Instruktoren so wichtig.</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Die tauchspezifische Evidenz: ehrlich und differenziert.</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Ehrlich sein: kleine Stichproben, verbesserungsfähige Designs. Aber die Richtung ist konsistent. Neu 2026: die erste veröffentlichte randomisierte Studie, die Tauchen und Achtsamkeit verbindet (Griffiths, PLoS One), mit 63 Erwachsenen und ohne Tauchzwischenfälle.</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White 2019 misst Natur allgemein (grün und blau). Georgiou 2021 konzentriert sich auf blaue Räume. Beobachtungsstudien: Zusammenhang, keine Ursache.</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Diese Tabelle ist die These des MDI: Jede Praxis antwortet auf ein dokumentiertes Versagen und stützt sich auf einen gemessenen Effekt. Es ist eine Arbeitshypothese, und wir messen sie.</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Mit Demut und mit Handeln schließen: FP20 vor und nach jedem Kurs.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Vollständige Quellenliste. Die Titel sind Links: In der Präsentation auf einen Titel klicken, um die Quelle zu öffnen.</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Vollständige Quellenliste. Die Titel sind Links: In der Präsentation auf einen Titel klicken, um die Quelle zu öffnen.</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Vollständige Quellenliste. Die Titel sind Links: In der Präsentation auf einen Titel klicken, um die Quelle zu öffnen.</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Danke. Das vollständige Dossier und die Quellen stehen auf der Materialseite.</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26</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image" Target="../media/image-1002-1.png"/><Relationship Id="rId2" Type="http://schemas.openxmlformats.org/officeDocument/2006/relationships/image" Target="../media/DARK-image-2.png"/><Relationship Id="rId3"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image" Target="../media/image-1003-1.png"/><Relationship Id="rId2" Type="http://schemas.openxmlformats.org/officeDocument/2006/relationships/image" Target="../media/DEEP-image-2.png"/><Relationship Id="rId3"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image" Target="../media/image-1004-1.png"/><Relationship Id="rId2" Type="http://schemas.openxmlformats.org/officeDocument/2006/relationships/image" Target="../media/LIGHT-image-2.png"/><Relationship Id="rId3"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image" Target="../media/image-1005-1.png"/><Relationship Id="rId2" Type="http://schemas.openxmlformats.org/officeDocument/2006/relationships/image" Target="../media/P_DESCENT-image-2.jpeg"/><Relationship Id="rId3"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image" Target="../media/image-1006-1.png"/><Relationship Id="rId2" Type="http://schemas.openxmlformats.org/officeDocument/2006/relationships/image" Target="../media/P_DOLPHINS-image-2.jpeg"/><Relationship Id="rId3"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image" Target="../media/image-1007-1.png"/><Relationship Id="rId2" Type="http://schemas.openxmlformats.org/officeDocument/2006/relationships/image" Target="../media/P_REEF-image-2.jpeg"/><Relationship Id="rId3"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image" Target="../media/image-1008-1.png"/><Relationship Id="rId2" Type="http://schemas.openxmlformats.org/officeDocument/2006/relationships/image" Target="../media/P_GODRAYS-image-2.jpeg"/><Relationship Id="rId3"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image" Target="../media/image-1009-1.png"/><Relationship Id="rId2" Type="http://schemas.openxmlformats.org/officeDocument/2006/relationships/image" Target="../media/P_TURTLE-image-2.jpeg"/><Relationship Id="rId3"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image" Target="../media/image-1010-1.png"/><Relationship Id="rId2" Type="http://schemas.openxmlformats.org/officeDocument/2006/relationships/image" Target="../media/P_COUPLE-image-2.jpeg"/><Relationship Id="rId3"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image" Target="../media/image-1011-1.png"/><Relationship Id="rId2" Type="http://schemas.openxmlformats.org/officeDocument/2006/relationships/image" Target="../media/P_CABO-image-2.jpeg"/><Relationship Id="rId3"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image" Target="../media/image-1012-1.png"/><Relationship Id="rId2" Type="http://schemas.openxmlformats.org/officeDocument/2006/relationships/image" Target="../media/P_RESERVA-image-2.jpeg"/><Relationship Id="rId3"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image" Target="../media/image-1013-1.png"/><Relationship Id="rId2" Type="http://schemas.openxmlformats.org/officeDocument/2006/relationships/image" Target="../media/P_OK-image-2.jpeg"/><Relationship Id="rId3"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image" Target="../media/COVER-image-1.png"/><Relationship Id="rId2"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DARK">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Image 0" descr="/home/claude/mdi/assets/logo3.png">    </p:cNvPr>
          <p:cNvPicPr>
            <a:picLocks noChangeAspect="1"/>
          </p:cNvPicPr>
          <p:nvPr/>
        </p:nvPicPr>
        <p:blipFill>
          <a:blip r:embed="rId1"/>
          <a:stretch>
            <a:fillRect/>
          </a:stretch>
        </p:blipFill>
        <p:spPr>
          <a:xfrm>
            <a:off x="548640" y="6217920"/>
            <a:ext cx="265176" cy="457200"/>
          </a:xfrm>
          <a:prstGeom prst="rect">
            <a:avLst/>
          </a:prstGeom>
        </p:spPr>
      </p:pic>
      <p:sp>
        <p:nvSpPr>
          <p:cNvPr id="3" name="Text 0"/>
          <p:cNvSpPr/>
          <p:nvPr/>
        </p:nvSpPr>
        <p:spPr>
          <a:xfrm>
            <a:off x="960120" y="6254496"/>
            <a:ext cx="8686800" cy="365760"/>
          </a:xfrm>
          <a:prstGeom prst="rect">
            <a:avLst/>
          </a:prstGeom>
          <a:noFill/>
          <a:ln/>
        </p:spPr>
        <p:txBody>
          <a:bodyPr wrap="square" lIns="0" tIns="0" rIns="0" bIns="0" rtlCol="0" anchor="ctr"/>
          <a:lstStyle/>
          <a:p>
            <a:pPr indent="0" marL="0">
              <a:buNone/>
            </a:pPr>
            <a:r>
              <a:rPr lang="en-US" sz="1000" dirty="0">
                <a:solidFill>
                  <a:schemeClr val="accent3"/>
                </a:solidFill>
              </a:rPr>
              <a:t>Mindful Diving™  ·  Evidenz-Dossier: Achtsamkeit und Tauchen  ·  2. Auflage, November 2026</a:t>
            </a:r>
            <a:endParaRPr lang="en-US" sz="1000" dirty="0"/>
          </a:p>
        </p:txBody>
      </p:sp>
      <p:sp>
        <p:nvSpPr>
          <p:cNvPr id="4" name="Text 1"/>
          <p:cNvSpPr/>
          <p:nvPr>
            <p:ph idx="102" type="title" hasCustomPrompt="1"/>
          </p:nvPr>
        </p:nvSpPr>
        <p:spPr>
          <a:xfrm>
            <a:off x="548640" y="411480"/>
            <a:ext cx="11091672" cy="868680"/>
          </a:xfrm>
          <a:prstGeom prst="rect">
            <a:avLst/>
          </a:prstGeom>
          <a:noFill/>
          <a:ln/>
        </p:spPr>
        <p:txBody>
          <a:bodyPr wrap="square" rtlCol="0"/>
          <a:lstStyle>
            <a:lvl1pPr indent="0" marL="0">
              <a:buNone/>
              <a:defRPr lang="en-US" sz="3200" b="1" dirty="0">
                <a:solidFill>
                  <a:schemeClr val="bg1"/>
                </a:solidFill>
              </a:defRPr>
            </a:lvl1pPr>
          </a:lstStyle>
          <a:p>
            <a:pPr indent="0" marL="0">
              <a:buNone/>
            </a:pPr>
            <a:endParaRPr lang="en-US" sz="320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8FCFC4"/>
                </a:solidFill>
              </a:defRPr>
            </a:lvl1pPr>
          </a:lstStyle>
          <a:p>
            <a:pPr algn="r"/>
            <a:fld id="{F7021451-1387-4CA6-816F-3879F97B5CBC}" type="slidenum">
              <a:rPr b="0" lang="en-US"/>
              <a:t>1002</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DEEP">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Image 0" descr="/home/claude/mdi/assets/logo3.png">    </p:cNvPr>
          <p:cNvPicPr>
            <a:picLocks noChangeAspect="1"/>
          </p:cNvPicPr>
          <p:nvPr/>
        </p:nvPicPr>
        <p:blipFill>
          <a:blip r:embed="rId1"/>
          <a:stretch>
            <a:fillRect/>
          </a:stretch>
        </p:blipFill>
        <p:spPr>
          <a:xfrm>
            <a:off x="548640" y="6217920"/>
            <a:ext cx="265176" cy="457200"/>
          </a:xfrm>
          <a:prstGeom prst="rect">
            <a:avLst/>
          </a:prstGeom>
        </p:spPr>
      </p:pic>
      <p:sp>
        <p:nvSpPr>
          <p:cNvPr id="3" name="Text 0"/>
          <p:cNvSpPr/>
          <p:nvPr/>
        </p:nvSpPr>
        <p:spPr>
          <a:xfrm>
            <a:off x="960120" y="6254496"/>
            <a:ext cx="8686800" cy="365760"/>
          </a:xfrm>
          <a:prstGeom prst="rect">
            <a:avLst/>
          </a:prstGeom>
          <a:noFill/>
          <a:ln/>
        </p:spPr>
        <p:txBody>
          <a:bodyPr wrap="square" lIns="0" tIns="0" rIns="0" bIns="0" rtlCol="0" anchor="ctr"/>
          <a:lstStyle/>
          <a:p>
            <a:pPr indent="0" marL="0">
              <a:buNone/>
            </a:pPr>
            <a:r>
              <a:rPr lang="en-US" sz="1000" dirty="0">
                <a:solidFill>
                  <a:schemeClr val="accent3"/>
                </a:solidFill>
              </a:rPr>
              <a:t>Mindful Diving™  ·  Evidenz-Dossier: Achtsamkeit und Tauchen  ·  2. Auflage, November 2026</a:t>
            </a:r>
            <a:endParaRPr lang="en-US" sz="1000" dirty="0"/>
          </a:p>
        </p:txBody>
      </p:sp>
      <p:sp>
        <p:nvSpPr>
          <p:cNvPr id="4" name="Text 1"/>
          <p:cNvSpPr/>
          <p:nvPr>
            <p:ph idx="102" type="title" hasCustomPrompt="1"/>
          </p:nvPr>
        </p:nvSpPr>
        <p:spPr>
          <a:xfrm>
            <a:off x="548640" y="411480"/>
            <a:ext cx="11091672" cy="868680"/>
          </a:xfrm>
          <a:prstGeom prst="rect">
            <a:avLst/>
          </a:prstGeom>
          <a:noFill/>
          <a:ln/>
        </p:spPr>
        <p:txBody>
          <a:bodyPr wrap="square" rtlCol="0"/>
          <a:lstStyle>
            <a:lvl1pPr indent="0" marL="0">
              <a:buNone/>
              <a:defRPr lang="en-US" sz="3200" b="1" dirty="0">
                <a:solidFill>
                  <a:schemeClr val="bg1"/>
                </a:solidFill>
              </a:defRPr>
            </a:lvl1pPr>
          </a:lstStyle>
          <a:p>
            <a:pPr indent="0" marL="0">
              <a:buNone/>
            </a:pPr>
            <a:endParaRPr lang="en-US" sz="320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8FCFC4"/>
                </a:solidFill>
              </a:defRPr>
            </a:lvl1pPr>
          </a:lstStyle>
          <a:p>
            <a:pPr algn="r"/>
            <a:fld id="{F7021451-1387-4CA6-816F-3879F97B5CBC}" type="slidenum">
              <a:rPr b="0" lang="en-US"/>
              <a:t>1003</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LIGH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Image 0" descr="/home/claude/mdi/assets/logo3.png">    </p:cNvPr>
          <p:cNvPicPr>
            <a:picLocks noChangeAspect="1"/>
          </p:cNvPicPr>
          <p:nvPr/>
        </p:nvPicPr>
        <p:blipFill>
          <a:blip r:embed="rId1"/>
          <a:stretch>
            <a:fillRect/>
          </a:stretch>
        </p:blipFill>
        <p:spPr>
          <a:xfrm>
            <a:off x="548640" y="6217920"/>
            <a:ext cx="265176" cy="457200"/>
          </a:xfrm>
          <a:prstGeom prst="rect">
            <a:avLst/>
          </a:prstGeom>
        </p:spPr>
      </p:pic>
      <p:sp>
        <p:nvSpPr>
          <p:cNvPr id="3" name="Text 0"/>
          <p:cNvSpPr/>
          <p:nvPr/>
        </p:nvSpPr>
        <p:spPr>
          <a:xfrm>
            <a:off x="960120" y="6254496"/>
            <a:ext cx="8686800" cy="365760"/>
          </a:xfrm>
          <a:prstGeom prst="rect">
            <a:avLst/>
          </a:prstGeom>
          <a:noFill/>
          <a:ln/>
        </p:spPr>
        <p:txBody>
          <a:bodyPr wrap="square" lIns="0" tIns="0" rIns="0" bIns="0" rtlCol="0" anchor="ctr"/>
          <a:lstStyle/>
          <a:p>
            <a:pPr indent="0" marL="0">
              <a:buNone/>
            </a:pPr>
            <a:r>
              <a:rPr lang="en-US" sz="1000" dirty="0">
                <a:solidFill>
                  <a:schemeClr val="tx2"/>
                </a:solidFill>
              </a:rPr>
              <a:t>Mindful Diving™  ·  Evidenz-Dossier: Achtsamkeit und Tauchen  ·  2. Auflage, November 2026</a:t>
            </a:r>
            <a:endParaRPr lang="en-US" sz="1000" dirty="0"/>
          </a:p>
        </p:txBody>
      </p:sp>
      <p:sp>
        <p:nvSpPr>
          <p:cNvPr id="4" name="Text 1"/>
          <p:cNvSpPr/>
          <p:nvPr>
            <p:ph idx="102" type="title" hasCustomPrompt="1"/>
          </p:nvPr>
        </p:nvSpPr>
        <p:spPr>
          <a:xfrm>
            <a:off x="548640" y="411480"/>
            <a:ext cx="11091672" cy="868680"/>
          </a:xfrm>
          <a:prstGeom prst="rect">
            <a:avLst/>
          </a:prstGeom>
          <a:noFill/>
          <a:ln/>
        </p:spPr>
        <p:txBody>
          <a:bodyPr wrap="square" rtlCol="0"/>
          <a:lstStyle>
            <a:lvl1pPr indent="0" marL="0">
              <a:buNone/>
              <a:defRPr lang="en-US" sz="3200" b="1" dirty="0">
                <a:solidFill>
                  <a:schemeClr val="tx1"/>
                </a:solidFill>
              </a:defRPr>
            </a:lvl1pPr>
          </a:lstStyle>
          <a:p>
            <a:pPr indent="0" marL="0">
              <a:buNone/>
            </a:pPr>
            <a:endParaRPr lang="en-US" sz="320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5A6B70"/>
                </a:solidFill>
              </a:defRPr>
            </a:lvl1pPr>
          </a:lstStyle>
          <a:p>
            <a:pPr algn="r"/>
            <a:fld id="{F7021451-1387-4CA6-816F-3879F97B5CBC}" type="slidenum">
              <a:rPr b="0" lang="en-US"/>
              <a:t>1004</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P_DESC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Image 0" descr="/home/claude/mdi/assets/logo3.png">    </p:cNvPr>
          <p:cNvPicPr>
            <a:picLocks noChangeAspect="1"/>
          </p:cNvPicPr>
          <p:nvPr/>
        </p:nvPicPr>
        <p:blipFill>
          <a:blip r:embed="rId1"/>
          <a:stretch>
            <a:fillRect/>
          </a:stretch>
        </p:blipFill>
        <p:spPr>
          <a:xfrm>
            <a:off x="548640" y="6217920"/>
            <a:ext cx="265176" cy="457200"/>
          </a:xfrm>
          <a:prstGeom prst="rect">
            <a:avLst/>
          </a:prstGeom>
        </p:spPr>
      </p:pic>
      <p:sp>
        <p:nvSpPr>
          <p:cNvPr id="3" name="Text 0"/>
          <p:cNvSpPr/>
          <p:nvPr/>
        </p:nvSpPr>
        <p:spPr>
          <a:xfrm>
            <a:off x="960120" y="6254496"/>
            <a:ext cx="8686800" cy="365760"/>
          </a:xfrm>
          <a:prstGeom prst="rect">
            <a:avLst/>
          </a:prstGeom>
          <a:noFill/>
          <a:ln/>
        </p:spPr>
        <p:txBody>
          <a:bodyPr wrap="square" lIns="0" tIns="0" rIns="0" bIns="0" rtlCol="0" anchor="ctr"/>
          <a:lstStyle/>
          <a:p>
            <a:pPr indent="0" marL="0">
              <a:buNone/>
            </a:pPr>
            <a:r>
              <a:rPr lang="en-US" sz="1000" dirty="0">
                <a:solidFill>
                  <a:schemeClr val="accent3"/>
                </a:solidFill>
              </a:rPr>
              <a:t>Mindful Diving™  ·  Evidenz-Dossier: Achtsamkeit und Tauchen  ·  2. Auflage, November 2026</a:t>
            </a:r>
            <a:endParaRPr lang="en-US" sz="1000" dirty="0"/>
          </a:p>
        </p:txBody>
      </p:sp>
      <p:sp>
        <p:nvSpPr>
          <p:cNvPr id="4" name="Text 1"/>
          <p:cNvSpPr/>
          <p:nvPr>
            <p:ph idx="102" type="title" hasCustomPrompt="1"/>
          </p:nvPr>
        </p:nvSpPr>
        <p:spPr>
          <a:xfrm>
            <a:off x="548640" y="411480"/>
            <a:ext cx="11091672" cy="868680"/>
          </a:xfrm>
          <a:prstGeom prst="rect">
            <a:avLst/>
          </a:prstGeom>
          <a:noFill/>
          <a:ln/>
        </p:spPr>
        <p:txBody>
          <a:bodyPr wrap="square" rtlCol="0"/>
          <a:lstStyle>
            <a:lvl1pPr indent="0" marL="0">
              <a:buNone/>
              <a:defRPr lang="en-US" sz="3200" b="1" dirty="0">
                <a:solidFill>
                  <a:schemeClr val="bg1"/>
                </a:solidFill>
              </a:defRPr>
            </a:lvl1pPr>
          </a:lstStyle>
          <a:p>
            <a:pPr indent="0" marL="0">
              <a:buNone/>
            </a:pPr>
            <a:endParaRPr lang="en-US" sz="320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8FCFC4"/>
                </a:solidFill>
              </a:defRPr>
            </a:lvl1pPr>
          </a:lstStyle>
          <a:p>
            <a:pPr algn="r"/>
            <a:fld id="{F7021451-1387-4CA6-816F-3879F97B5CBC}" type="slidenum">
              <a:rPr b="0" lang="en-US"/>
              <a:t>1005</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P_DOLPHINS">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Image 0" descr="/home/claude/mdi/assets/logo3.png">    </p:cNvPr>
          <p:cNvPicPr>
            <a:picLocks noChangeAspect="1"/>
          </p:cNvPicPr>
          <p:nvPr/>
        </p:nvPicPr>
        <p:blipFill>
          <a:blip r:embed="rId1"/>
          <a:stretch>
            <a:fillRect/>
          </a:stretch>
        </p:blipFill>
        <p:spPr>
          <a:xfrm>
            <a:off x="548640" y="6217920"/>
            <a:ext cx="265176" cy="457200"/>
          </a:xfrm>
          <a:prstGeom prst="rect">
            <a:avLst/>
          </a:prstGeom>
        </p:spPr>
      </p:pic>
      <p:sp>
        <p:nvSpPr>
          <p:cNvPr id="3" name="Text 0"/>
          <p:cNvSpPr/>
          <p:nvPr/>
        </p:nvSpPr>
        <p:spPr>
          <a:xfrm>
            <a:off x="960120" y="6254496"/>
            <a:ext cx="8686800" cy="365760"/>
          </a:xfrm>
          <a:prstGeom prst="rect">
            <a:avLst/>
          </a:prstGeom>
          <a:noFill/>
          <a:ln/>
        </p:spPr>
        <p:txBody>
          <a:bodyPr wrap="square" lIns="0" tIns="0" rIns="0" bIns="0" rtlCol="0" anchor="ctr"/>
          <a:lstStyle/>
          <a:p>
            <a:pPr indent="0" marL="0">
              <a:buNone/>
            </a:pPr>
            <a:r>
              <a:rPr lang="en-US" sz="1000" dirty="0">
                <a:solidFill>
                  <a:schemeClr val="accent3"/>
                </a:solidFill>
              </a:rPr>
              <a:t>Mindful Diving™  ·  Evidenz-Dossier: Achtsamkeit und Tauchen  ·  2. Auflage, November 2026</a:t>
            </a:r>
            <a:endParaRPr lang="en-US" sz="1000" dirty="0"/>
          </a:p>
        </p:txBody>
      </p:sp>
      <p:sp>
        <p:nvSpPr>
          <p:cNvPr id="4" name="Text 1"/>
          <p:cNvSpPr/>
          <p:nvPr>
            <p:ph idx="102" type="title" hasCustomPrompt="1"/>
          </p:nvPr>
        </p:nvSpPr>
        <p:spPr>
          <a:xfrm>
            <a:off x="548640" y="411480"/>
            <a:ext cx="11091672" cy="868680"/>
          </a:xfrm>
          <a:prstGeom prst="rect">
            <a:avLst/>
          </a:prstGeom>
          <a:noFill/>
          <a:ln/>
        </p:spPr>
        <p:txBody>
          <a:bodyPr wrap="square" rtlCol="0"/>
          <a:lstStyle>
            <a:lvl1pPr indent="0" marL="0">
              <a:buNone/>
              <a:defRPr lang="en-US" sz="3200" b="1" dirty="0">
                <a:solidFill>
                  <a:schemeClr val="bg1"/>
                </a:solidFill>
              </a:defRPr>
            </a:lvl1pPr>
          </a:lstStyle>
          <a:p>
            <a:pPr indent="0" marL="0">
              <a:buNone/>
            </a:pPr>
            <a:endParaRPr lang="en-US" sz="320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8FCFC4"/>
                </a:solidFill>
              </a:defRPr>
            </a:lvl1pPr>
          </a:lstStyle>
          <a:p>
            <a:pPr algn="r"/>
            <a:fld id="{F7021451-1387-4CA6-816F-3879F97B5CBC}" type="slidenum">
              <a:rPr b="0" lang="en-US"/>
              <a:t>1006</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P_REEF">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Image 0" descr="/home/claude/mdi/assets/logo3.png">    </p:cNvPr>
          <p:cNvPicPr>
            <a:picLocks noChangeAspect="1"/>
          </p:cNvPicPr>
          <p:nvPr/>
        </p:nvPicPr>
        <p:blipFill>
          <a:blip r:embed="rId1"/>
          <a:stretch>
            <a:fillRect/>
          </a:stretch>
        </p:blipFill>
        <p:spPr>
          <a:xfrm>
            <a:off x="548640" y="6217920"/>
            <a:ext cx="265176" cy="457200"/>
          </a:xfrm>
          <a:prstGeom prst="rect">
            <a:avLst/>
          </a:prstGeom>
        </p:spPr>
      </p:pic>
      <p:sp>
        <p:nvSpPr>
          <p:cNvPr id="3" name="Text 0"/>
          <p:cNvSpPr/>
          <p:nvPr/>
        </p:nvSpPr>
        <p:spPr>
          <a:xfrm>
            <a:off x="960120" y="6254496"/>
            <a:ext cx="8686800" cy="365760"/>
          </a:xfrm>
          <a:prstGeom prst="rect">
            <a:avLst/>
          </a:prstGeom>
          <a:noFill/>
          <a:ln/>
        </p:spPr>
        <p:txBody>
          <a:bodyPr wrap="square" lIns="0" tIns="0" rIns="0" bIns="0" rtlCol="0" anchor="ctr"/>
          <a:lstStyle/>
          <a:p>
            <a:pPr indent="0" marL="0">
              <a:buNone/>
            </a:pPr>
            <a:r>
              <a:rPr lang="en-US" sz="1000" dirty="0">
                <a:solidFill>
                  <a:schemeClr val="accent3"/>
                </a:solidFill>
              </a:rPr>
              <a:t>Mindful Diving™  ·  Evidenz-Dossier: Achtsamkeit und Tauchen  ·  2. Auflage, November 2026</a:t>
            </a:r>
            <a:endParaRPr lang="en-US" sz="1000" dirty="0"/>
          </a:p>
        </p:txBody>
      </p:sp>
      <p:sp>
        <p:nvSpPr>
          <p:cNvPr id="4" name="Text 1"/>
          <p:cNvSpPr/>
          <p:nvPr>
            <p:ph idx="102" type="title" hasCustomPrompt="1"/>
          </p:nvPr>
        </p:nvSpPr>
        <p:spPr>
          <a:xfrm>
            <a:off x="548640" y="411480"/>
            <a:ext cx="11091672" cy="868680"/>
          </a:xfrm>
          <a:prstGeom prst="rect">
            <a:avLst/>
          </a:prstGeom>
          <a:noFill/>
          <a:ln/>
        </p:spPr>
        <p:txBody>
          <a:bodyPr wrap="square" rtlCol="0"/>
          <a:lstStyle>
            <a:lvl1pPr indent="0" marL="0">
              <a:buNone/>
              <a:defRPr lang="en-US" sz="3200" b="1" dirty="0">
                <a:solidFill>
                  <a:schemeClr val="bg1"/>
                </a:solidFill>
              </a:defRPr>
            </a:lvl1pPr>
          </a:lstStyle>
          <a:p>
            <a:pPr indent="0" marL="0">
              <a:buNone/>
            </a:pPr>
            <a:endParaRPr lang="en-US" sz="320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8FCFC4"/>
                </a:solidFill>
              </a:defRPr>
            </a:lvl1pPr>
          </a:lstStyle>
          <a:p>
            <a:pPr algn="r"/>
            <a:fld id="{F7021451-1387-4CA6-816F-3879F97B5CBC}" type="slidenum">
              <a:rPr b="0" lang="en-US"/>
              <a:t>1007</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P_GODRAYS">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Image 0" descr="/home/claude/mdi/assets/logo3.png">    </p:cNvPr>
          <p:cNvPicPr>
            <a:picLocks noChangeAspect="1"/>
          </p:cNvPicPr>
          <p:nvPr/>
        </p:nvPicPr>
        <p:blipFill>
          <a:blip r:embed="rId1"/>
          <a:stretch>
            <a:fillRect/>
          </a:stretch>
        </p:blipFill>
        <p:spPr>
          <a:xfrm>
            <a:off x="548640" y="6217920"/>
            <a:ext cx="265176" cy="457200"/>
          </a:xfrm>
          <a:prstGeom prst="rect">
            <a:avLst/>
          </a:prstGeom>
        </p:spPr>
      </p:pic>
      <p:sp>
        <p:nvSpPr>
          <p:cNvPr id="3" name="Text 0"/>
          <p:cNvSpPr/>
          <p:nvPr/>
        </p:nvSpPr>
        <p:spPr>
          <a:xfrm>
            <a:off x="960120" y="6254496"/>
            <a:ext cx="8686800" cy="365760"/>
          </a:xfrm>
          <a:prstGeom prst="rect">
            <a:avLst/>
          </a:prstGeom>
          <a:noFill/>
          <a:ln/>
        </p:spPr>
        <p:txBody>
          <a:bodyPr wrap="square" lIns="0" tIns="0" rIns="0" bIns="0" rtlCol="0" anchor="ctr"/>
          <a:lstStyle/>
          <a:p>
            <a:pPr indent="0" marL="0">
              <a:buNone/>
            </a:pPr>
            <a:r>
              <a:rPr lang="en-US" sz="1000" dirty="0">
                <a:solidFill>
                  <a:schemeClr val="accent3"/>
                </a:solidFill>
              </a:rPr>
              <a:t>Mindful Diving™  ·  Evidenz-Dossier: Achtsamkeit und Tauchen  ·  2. Auflage, November 2026</a:t>
            </a:r>
            <a:endParaRPr lang="en-US" sz="1000" dirty="0"/>
          </a:p>
        </p:txBody>
      </p:sp>
      <p:sp>
        <p:nvSpPr>
          <p:cNvPr id="4" name="Text 1"/>
          <p:cNvSpPr/>
          <p:nvPr>
            <p:ph idx="102" type="title" hasCustomPrompt="1"/>
          </p:nvPr>
        </p:nvSpPr>
        <p:spPr>
          <a:xfrm>
            <a:off x="548640" y="411480"/>
            <a:ext cx="11091672" cy="868680"/>
          </a:xfrm>
          <a:prstGeom prst="rect">
            <a:avLst/>
          </a:prstGeom>
          <a:noFill/>
          <a:ln/>
        </p:spPr>
        <p:txBody>
          <a:bodyPr wrap="square" rtlCol="0"/>
          <a:lstStyle>
            <a:lvl1pPr indent="0" marL="0">
              <a:buNone/>
              <a:defRPr lang="en-US" sz="3200" b="1" dirty="0">
                <a:solidFill>
                  <a:schemeClr val="bg1"/>
                </a:solidFill>
              </a:defRPr>
            </a:lvl1pPr>
          </a:lstStyle>
          <a:p>
            <a:pPr indent="0" marL="0">
              <a:buNone/>
            </a:pPr>
            <a:endParaRPr lang="en-US" sz="320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8FCFC4"/>
                </a:solidFill>
              </a:defRPr>
            </a:lvl1pPr>
          </a:lstStyle>
          <a:p>
            <a:pPr algn="r"/>
            <a:fld id="{F7021451-1387-4CA6-816F-3879F97B5CBC}" type="slidenum">
              <a:rPr b="0" lang="en-US"/>
              <a:t>1008</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P_TURTL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Image 0" descr="/home/claude/mdi/assets/logo3.png">    </p:cNvPr>
          <p:cNvPicPr>
            <a:picLocks noChangeAspect="1"/>
          </p:cNvPicPr>
          <p:nvPr/>
        </p:nvPicPr>
        <p:blipFill>
          <a:blip r:embed="rId1"/>
          <a:stretch>
            <a:fillRect/>
          </a:stretch>
        </p:blipFill>
        <p:spPr>
          <a:xfrm>
            <a:off x="548640" y="6217920"/>
            <a:ext cx="265176" cy="457200"/>
          </a:xfrm>
          <a:prstGeom prst="rect">
            <a:avLst/>
          </a:prstGeom>
        </p:spPr>
      </p:pic>
      <p:sp>
        <p:nvSpPr>
          <p:cNvPr id="3" name="Text 0"/>
          <p:cNvSpPr/>
          <p:nvPr/>
        </p:nvSpPr>
        <p:spPr>
          <a:xfrm>
            <a:off x="960120" y="6254496"/>
            <a:ext cx="8686800" cy="365760"/>
          </a:xfrm>
          <a:prstGeom prst="rect">
            <a:avLst/>
          </a:prstGeom>
          <a:noFill/>
          <a:ln/>
        </p:spPr>
        <p:txBody>
          <a:bodyPr wrap="square" lIns="0" tIns="0" rIns="0" bIns="0" rtlCol="0" anchor="ctr"/>
          <a:lstStyle/>
          <a:p>
            <a:pPr indent="0" marL="0">
              <a:buNone/>
            </a:pPr>
            <a:r>
              <a:rPr lang="en-US" sz="1000" dirty="0">
                <a:solidFill>
                  <a:schemeClr val="accent3"/>
                </a:solidFill>
              </a:rPr>
              <a:t>Mindful Diving™  ·  Evidenz-Dossier: Achtsamkeit und Tauchen  ·  2. Auflage, November 2026</a:t>
            </a:r>
            <a:endParaRPr lang="en-US" sz="1000" dirty="0"/>
          </a:p>
        </p:txBody>
      </p:sp>
      <p:sp>
        <p:nvSpPr>
          <p:cNvPr id="4" name="Text 1"/>
          <p:cNvSpPr/>
          <p:nvPr>
            <p:ph idx="102" type="title" hasCustomPrompt="1"/>
          </p:nvPr>
        </p:nvSpPr>
        <p:spPr>
          <a:xfrm>
            <a:off x="548640" y="411480"/>
            <a:ext cx="11091672" cy="868680"/>
          </a:xfrm>
          <a:prstGeom prst="rect">
            <a:avLst/>
          </a:prstGeom>
          <a:noFill/>
          <a:ln/>
        </p:spPr>
        <p:txBody>
          <a:bodyPr wrap="square" rtlCol="0"/>
          <a:lstStyle>
            <a:lvl1pPr indent="0" marL="0">
              <a:buNone/>
              <a:defRPr lang="en-US" sz="3200" b="1" dirty="0">
                <a:solidFill>
                  <a:schemeClr val="bg1"/>
                </a:solidFill>
              </a:defRPr>
            </a:lvl1pPr>
          </a:lstStyle>
          <a:p>
            <a:pPr indent="0" marL="0">
              <a:buNone/>
            </a:pPr>
            <a:endParaRPr lang="en-US" sz="320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8FCFC4"/>
                </a:solidFill>
              </a:defRPr>
            </a:lvl1pPr>
          </a:lstStyle>
          <a:p>
            <a:pPr algn="r"/>
            <a:fld id="{F7021451-1387-4CA6-816F-3879F97B5CBC}" type="slidenum">
              <a:rPr b="0" lang="en-US"/>
              <a:t>1009</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_COUPL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Image 0" descr="/home/claude/mdi/assets/logo3.png">    </p:cNvPr>
          <p:cNvPicPr>
            <a:picLocks noChangeAspect="1"/>
          </p:cNvPicPr>
          <p:nvPr/>
        </p:nvPicPr>
        <p:blipFill>
          <a:blip r:embed="rId1"/>
          <a:stretch>
            <a:fillRect/>
          </a:stretch>
        </p:blipFill>
        <p:spPr>
          <a:xfrm>
            <a:off x="548640" y="6217920"/>
            <a:ext cx="265176" cy="457200"/>
          </a:xfrm>
          <a:prstGeom prst="rect">
            <a:avLst/>
          </a:prstGeom>
        </p:spPr>
      </p:pic>
      <p:sp>
        <p:nvSpPr>
          <p:cNvPr id="3" name="Text 0"/>
          <p:cNvSpPr/>
          <p:nvPr/>
        </p:nvSpPr>
        <p:spPr>
          <a:xfrm>
            <a:off x="960120" y="6254496"/>
            <a:ext cx="8686800" cy="365760"/>
          </a:xfrm>
          <a:prstGeom prst="rect">
            <a:avLst/>
          </a:prstGeom>
          <a:noFill/>
          <a:ln/>
        </p:spPr>
        <p:txBody>
          <a:bodyPr wrap="square" lIns="0" tIns="0" rIns="0" bIns="0" rtlCol="0" anchor="ctr"/>
          <a:lstStyle/>
          <a:p>
            <a:pPr indent="0" marL="0">
              <a:buNone/>
            </a:pPr>
            <a:r>
              <a:rPr lang="en-US" sz="1000" dirty="0">
                <a:solidFill>
                  <a:schemeClr val="accent3"/>
                </a:solidFill>
              </a:rPr>
              <a:t>Mindful Diving™  ·  Evidenz-Dossier: Achtsamkeit und Tauchen  ·  2. Auflage, November 2026</a:t>
            </a:r>
            <a:endParaRPr lang="en-US" sz="1000" dirty="0"/>
          </a:p>
        </p:txBody>
      </p:sp>
      <p:sp>
        <p:nvSpPr>
          <p:cNvPr id="4" name="Text 1"/>
          <p:cNvSpPr/>
          <p:nvPr>
            <p:ph idx="102" type="title" hasCustomPrompt="1"/>
          </p:nvPr>
        </p:nvSpPr>
        <p:spPr>
          <a:xfrm>
            <a:off x="548640" y="411480"/>
            <a:ext cx="11091672" cy="868680"/>
          </a:xfrm>
          <a:prstGeom prst="rect">
            <a:avLst/>
          </a:prstGeom>
          <a:noFill/>
          <a:ln/>
        </p:spPr>
        <p:txBody>
          <a:bodyPr wrap="square" rtlCol="0"/>
          <a:lstStyle>
            <a:lvl1pPr indent="0" marL="0">
              <a:buNone/>
              <a:defRPr lang="en-US" sz="3200" b="1" dirty="0">
                <a:solidFill>
                  <a:schemeClr val="bg1"/>
                </a:solidFill>
              </a:defRPr>
            </a:lvl1pPr>
          </a:lstStyle>
          <a:p>
            <a:pPr indent="0" marL="0">
              <a:buNone/>
            </a:pPr>
            <a:endParaRPr lang="en-US" sz="320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8FCFC4"/>
                </a:solidFill>
              </a:defRPr>
            </a:lvl1pPr>
          </a:lstStyle>
          <a:p>
            <a:pPr algn="r"/>
            <a:fld id="{F7021451-1387-4CA6-816F-3879F97B5CBC}" type="slidenum">
              <a:rPr b="0" lang="en-US"/>
              <a:t>1010</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P_CABO">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Image 0" descr="/home/claude/mdi/assets/logo3.png">    </p:cNvPr>
          <p:cNvPicPr>
            <a:picLocks noChangeAspect="1"/>
          </p:cNvPicPr>
          <p:nvPr/>
        </p:nvPicPr>
        <p:blipFill>
          <a:blip r:embed="rId1"/>
          <a:stretch>
            <a:fillRect/>
          </a:stretch>
        </p:blipFill>
        <p:spPr>
          <a:xfrm>
            <a:off x="548640" y="6217920"/>
            <a:ext cx="265176" cy="457200"/>
          </a:xfrm>
          <a:prstGeom prst="rect">
            <a:avLst/>
          </a:prstGeom>
        </p:spPr>
      </p:pic>
      <p:sp>
        <p:nvSpPr>
          <p:cNvPr id="3" name="Text 0"/>
          <p:cNvSpPr/>
          <p:nvPr/>
        </p:nvSpPr>
        <p:spPr>
          <a:xfrm>
            <a:off x="960120" y="6254496"/>
            <a:ext cx="8686800" cy="365760"/>
          </a:xfrm>
          <a:prstGeom prst="rect">
            <a:avLst/>
          </a:prstGeom>
          <a:noFill/>
          <a:ln/>
        </p:spPr>
        <p:txBody>
          <a:bodyPr wrap="square" lIns="0" tIns="0" rIns="0" bIns="0" rtlCol="0" anchor="ctr"/>
          <a:lstStyle/>
          <a:p>
            <a:pPr indent="0" marL="0">
              <a:buNone/>
            </a:pPr>
            <a:r>
              <a:rPr lang="en-US" sz="1000" dirty="0">
                <a:solidFill>
                  <a:schemeClr val="accent3"/>
                </a:solidFill>
              </a:rPr>
              <a:t>Mindful Diving™  ·  Evidenz-Dossier: Achtsamkeit und Tauchen  ·  2. Auflage, November 2026</a:t>
            </a:r>
            <a:endParaRPr lang="en-US" sz="1000" dirty="0"/>
          </a:p>
        </p:txBody>
      </p:sp>
      <p:sp>
        <p:nvSpPr>
          <p:cNvPr id="4" name="Text 1"/>
          <p:cNvSpPr/>
          <p:nvPr>
            <p:ph idx="102" type="title" hasCustomPrompt="1"/>
          </p:nvPr>
        </p:nvSpPr>
        <p:spPr>
          <a:xfrm>
            <a:off x="548640" y="411480"/>
            <a:ext cx="11091672" cy="868680"/>
          </a:xfrm>
          <a:prstGeom prst="rect">
            <a:avLst/>
          </a:prstGeom>
          <a:noFill/>
          <a:ln/>
        </p:spPr>
        <p:txBody>
          <a:bodyPr wrap="square" rtlCol="0"/>
          <a:lstStyle>
            <a:lvl1pPr indent="0" marL="0">
              <a:buNone/>
              <a:defRPr lang="en-US" sz="3200" b="1" dirty="0">
                <a:solidFill>
                  <a:schemeClr val="bg1"/>
                </a:solidFill>
              </a:defRPr>
            </a:lvl1pPr>
          </a:lstStyle>
          <a:p>
            <a:pPr indent="0" marL="0">
              <a:buNone/>
            </a:pPr>
            <a:endParaRPr lang="en-US" sz="320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8FCFC4"/>
                </a:solidFill>
              </a:defRPr>
            </a:lvl1pPr>
          </a:lstStyle>
          <a:p>
            <a:pPr algn="r"/>
            <a:fld id="{F7021451-1387-4CA6-816F-3879F97B5CBC}" type="slidenum">
              <a:rPr b="0" lang="en-US"/>
              <a:t>1011</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P_RESERVA">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Image 0" descr="/home/claude/mdi/assets/logo3.png">    </p:cNvPr>
          <p:cNvPicPr>
            <a:picLocks noChangeAspect="1"/>
          </p:cNvPicPr>
          <p:nvPr/>
        </p:nvPicPr>
        <p:blipFill>
          <a:blip r:embed="rId1"/>
          <a:stretch>
            <a:fillRect/>
          </a:stretch>
        </p:blipFill>
        <p:spPr>
          <a:xfrm>
            <a:off x="548640" y="6217920"/>
            <a:ext cx="265176" cy="457200"/>
          </a:xfrm>
          <a:prstGeom prst="rect">
            <a:avLst/>
          </a:prstGeom>
        </p:spPr>
      </p:pic>
      <p:sp>
        <p:nvSpPr>
          <p:cNvPr id="3" name="Text 0"/>
          <p:cNvSpPr/>
          <p:nvPr/>
        </p:nvSpPr>
        <p:spPr>
          <a:xfrm>
            <a:off x="960120" y="6254496"/>
            <a:ext cx="8686800" cy="365760"/>
          </a:xfrm>
          <a:prstGeom prst="rect">
            <a:avLst/>
          </a:prstGeom>
          <a:noFill/>
          <a:ln/>
        </p:spPr>
        <p:txBody>
          <a:bodyPr wrap="square" lIns="0" tIns="0" rIns="0" bIns="0" rtlCol="0" anchor="ctr"/>
          <a:lstStyle/>
          <a:p>
            <a:pPr indent="0" marL="0">
              <a:buNone/>
            </a:pPr>
            <a:r>
              <a:rPr lang="en-US" sz="1000" dirty="0">
                <a:solidFill>
                  <a:schemeClr val="accent3"/>
                </a:solidFill>
              </a:rPr>
              <a:t>Mindful Diving™  ·  Evidenz-Dossier: Achtsamkeit und Tauchen  ·  2. Auflage, November 2026</a:t>
            </a:r>
            <a:endParaRPr lang="en-US" sz="1000" dirty="0"/>
          </a:p>
        </p:txBody>
      </p:sp>
      <p:sp>
        <p:nvSpPr>
          <p:cNvPr id="4" name="Text 1"/>
          <p:cNvSpPr/>
          <p:nvPr>
            <p:ph idx="102" type="title" hasCustomPrompt="1"/>
          </p:nvPr>
        </p:nvSpPr>
        <p:spPr>
          <a:xfrm>
            <a:off x="548640" y="411480"/>
            <a:ext cx="11091672" cy="868680"/>
          </a:xfrm>
          <a:prstGeom prst="rect">
            <a:avLst/>
          </a:prstGeom>
          <a:noFill/>
          <a:ln/>
        </p:spPr>
        <p:txBody>
          <a:bodyPr wrap="square" rtlCol="0"/>
          <a:lstStyle>
            <a:lvl1pPr indent="0" marL="0">
              <a:buNone/>
              <a:defRPr lang="en-US" sz="3200" b="1" dirty="0">
                <a:solidFill>
                  <a:schemeClr val="bg1"/>
                </a:solidFill>
              </a:defRPr>
            </a:lvl1pPr>
          </a:lstStyle>
          <a:p>
            <a:pPr indent="0" marL="0">
              <a:buNone/>
            </a:pPr>
            <a:endParaRPr lang="en-US" sz="320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8FCFC4"/>
                </a:solidFill>
              </a:defRPr>
            </a:lvl1pPr>
          </a:lstStyle>
          <a:p>
            <a:pPr algn="r"/>
            <a:fld id="{F7021451-1387-4CA6-816F-3879F97B5CBC}" type="slidenum">
              <a:rPr b="0" lang="en-US"/>
              <a:t>1012</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P_OK">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Image 0" descr="/home/claude/mdi/assets/logo3.png">    </p:cNvPr>
          <p:cNvPicPr>
            <a:picLocks noChangeAspect="1"/>
          </p:cNvPicPr>
          <p:nvPr/>
        </p:nvPicPr>
        <p:blipFill>
          <a:blip r:embed="rId1"/>
          <a:stretch>
            <a:fillRect/>
          </a:stretch>
        </p:blipFill>
        <p:spPr>
          <a:xfrm>
            <a:off x="548640" y="6217920"/>
            <a:ext cx="265176" cy="457200"/>
          </a:xfrm>
          <a:prstGeom prst="rect">
            <a:avLst/>
          </a:prstGeom>
        </p:spPr>
      </p:pic>
      <p:sp>
        <p:nvSpPr>
          <p:cNvPr id="3" name="Text 0"/>
          <p:cNvSpPr/>
          <p:nvPr/>
        </p:nvSpPr>
        <p:spPr>
          <a:xfrm>
            <a:off x="960120" y="6254496"/>
            <a:ext cx="8686800" cy="365760"/>
          </a:xfrm>
          <a:prstGeom prst="rect">
            <a:avLst/>
          </a:prstGeom>
          <a:noFill/>
          <a:ln/>
        </p:spPr>
        <p:txBody>
          <a:bodyPr wrap="square" lIns="0" tIns="0" rIns="0" bIns="0" rtlCol="0" anchor="ctr"/>
          <a:lstStyle/>
          <a:p>
            <a:pPr indent="0" marL="0">
              <a:buNone/>
            </a:pPr>
            <a:r>
              <a:rPr lang="en-US" sz="1000" dirty="0">
                <a:solidFill>
                  <a:schemeClr val="accent3"/>
                </a:solidFill>
              </a:rPr>
              <a:t>Mindful Diving™  ·  Evidenz-Dossier: Achtsamkeit und Tauchen  ·  2. Auflage, November 2026</a:t>
            </a:r>
            <a:endParaRPr lang="en-US" sz="1000" dirty="0"/>
          </a:p>
        </p:txBody>
      </p:sp>
      <p:sp>
        <p:nvSpPr>
          <p:cNvPr id="4" name="Text 1"/>
          <p:cNvSpPr/>
          <p:nvPr>
            <p:ph idx="102" type="title" hasCustomPrompt="1"/>
          </p:nvPr>
        </p:nvSpPr>
        <p:spPr>
          <a:xfrm>
            <a:off x="548640" y="411480"/>
            <a:ext cx="11091672" cy="868680"/>
          </a:xfrm>
          <a:prstGeom prst="rect">
            <a:avLst/>
          </a:prstGeom>
          <a:noFill/>
          <a:ln/>
        </p:spPr>
        <p:txBody>
          <a:bodyPr wrap="square" rtlCol="0"/>
          <a:lstStyle>
            <a:lvl1pPr indent="0" marL="0">
              <a:buNone/>
              <a:defRPr lang="en-US" sz="3200" b="1" dirty="0">
                <a:solidFill>
                  <a:schemeClr val="bg1"/>
                </a:solidFill>
              </a:defRPr>
            </a:lvl1pPr>
          </a:lstStyle>
          <a:p>
            <a:pPr indent="0" marL="0">
              <a:buNone/>
            </a:pPr>
            <a:endParaRPr lang="en-US" sz="320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8FCFC4"/>
                </a:solidFill>
              </a:defRPr>
            </a:lvl1pPr>
          </a:lstStyle>
          <a:p>
            <a:pPr algn="r"/>
            <a:fld id="{F7021451-1387-4CA6-816F-3879F97B5CBC}" type="slidenum">
              <a:rPr b="0" lang="en-US"/>
              <a:t>1013</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COVER">
    <p:bg>
      <p:bgPr>
        <a:blipFill dpi="0" rotWithShape="1">
          <a:blip r:embed="rId1">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slideLayout" Target="../slideLayouts/slideLayout14.xml"/><Relationship Id="rId15"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8FCFC4"/>
                </a:solidFill>
              </a:defRPr>
            </a:lvl1pPr>
          </a:lstStyle>
          <a:p>
            <a:pPr algn="r"/>
            <a:fld id="{F7021451-1387-4CA6-816F-3879F97B5CBC}" type="slidenum">
              <a:rPr b="0" lang="en-US"/>
              <a:t>null</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image" Target="../media/image-1-1.png"/><Relationship Id="rId2" Type="http://schemas.openxmlformats.org/officeDocument/2006/relationships/image" Target="../media/image-1-1.png"/><Relationship Id="rId3" Type="http://schemas.openxmlformats.org/officeDocument/2006/relationships/slideLayout" Target="../slideLayouts/slideLayout14.xml"/><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image" Target="../media/image-3-1.png"/><Relationship Id="rId2" Type="http://schemas.openxmlformats.org/officeDocument/2006/relationships/slideLayout" Target="../slideLayouts/slideLayout5.xml"/><Relationship Id="rId3"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hyperlink" Target="https://pubmed.ncbi.nlm.nih.gov/19175195/" TargetMode="External"/><Relationship Id="rId2" Type="http://schemas.openxmlformats.org/officeDocument/2006/relationships/slideLayout" Target="../slideLayouts/slideLayout4.xml"/><Relationship Id="rId3"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hyperlink" Target="https://doi.org/10.28920/dhm50.3.220-229" TargetMode="External"/><Relationship Id="rId2" Type="http://schemas.openxmlformats.org/officeDocument/2006/relationships/hyperlink" Target="https://doi.org/10.28920/dhm51.4.345-354" TargetMode="External"/><Relationship Id="rId3" Type="http://schemas.openxmlformats.org/officeDocument/2006/relationships/hyperlink" Target="https://doi.org/10.28920/dhm53.2.76-84" TargetMode="External"/><Relationship Id="rId4" Type="http://schemas.openxmlformats.org/officeDocument/2006/relationships/hyperlink" Target="https://doi.org/10.1007/s12024-019-00109-2" TargetMode="External"/><Relationship Id="rId5" Type="http://schemas.openxmlformats.org/officeDocument/2006/relationships/hyperlink" Target="https://www.bsac.com/document/bsac-incident-report-2025/bsac-incident-report-2025.pdf" TargetMode="External"/><Relationship Id="rId6" Type="http://schemas.openxmlformats.org/officeDocument/2006/relationships/slideLayout" Target="../slideLayouts/slideLayout4.xml"/><Relationship Id="rId7"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hyperlink" Target="https://pubmed.ncbi.nlm.nih.gov/19175195/" TargetMode="External"/><Relationship Id="rId2" Type="http://schemas.openxmlformats.org/officeDocument/2006/relationships/hyperlink" Target="https://doi.org/10.28920/dhm54.1.39-46" TargetMode="External"/><Relationship Id="rId3" Type="http://schemas.openxmlformats.org/officeDocument/2006/relationships/slideLayout" Target="../slideLayouts/slideLayout8.xml"/><Relationship Id="rId4"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hyperlink" Target="https://journals.viamedica.pl/international_maritime_health/article/view/58319" TargetMode="External"/><Relationship Id="rId2" Type="http://schemas.openxmlformats.org/officeDocument/2006/relationships/slideLayout" Target="../slideLayouts/slideLayout4.xml"/><Relationship Id="rId3"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hyperlink" Target="https://doi.org/10.28920/dhm54.3.217-224" TargetMode="External"/><Relationship Id="rId2" Type="http://schemas.openxmlformats.org/officeDocument/2006/relationships/hyperlink" Target="https://doi.org/10.28920/dhm51.4.345-354" TargetMode="External"/><Relationship Id="rId3" Type="http://schemas.openxmlformats.org/officeDocument/2006/relationships/hyperlink" Target="https://doi.org/10.28920/dhm53.2.76-84" TargetMode="External"/><Relationship Id="rId4" Type="http://schemas.openxmlformats.org/officeDocument/2006/relationships/hyperlink" Target="https://www.bsac.com/document/bsac-incident-report-2025/bsac-incident-report-2025.pdf" TargetMode="External"/><Relationship Id="rId5" Type="http://schemas.openxmlformats.org/officeDocument/2006/relationships/slideLayout" Target="../slideLayouts/slideLayout3.xml"/><Relationship Id="rId6"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hyperlink" Target="https://undercurrent.org/UCnow/dive_magazine/2003/PanicRecreational200308.html" TargetMode="External"/><Relationship Id="rId2" Type="http://schemas.openxmlformats.org/officeDocument/2006/relationships/hyperlink" Target="https://doi.org/10.1055/s-2004-815829" TargetMode="External"/><Relationship Id="rId3" Type="http://schemas.openxmlformats.org/officeDocument/2006/relationships/hyperlink" Target="https://www.bsac.com/document/bsac-incident-report-2025/bsac-incident-report-2025.pdf" TargetMode="External"/><Relationship Id="rId4" Type="http://schemas.openxmlformats.org/officeDocument/2006/relationships/hyperlink" Target="https://doi.org/10.2165/00007256-199520060-00005" TargetMode="External"/><Relationship Id="rId5" Type="http://schemas.openxmlformats.org/officeDocument/2006/relationships/slideLayout" Target="../slideLayouts/slideLayout2.xml"/><Relationship Id="rId6"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hyperlink" Target="https://doi.org/10.1177/001872086600800604" TargetMode="External"/><Relationship Id="rId2" Type="http://schemas.openxmlformats.org/officeDocument/2006/relationships/hyperlink" Target="https://doi.org/10.28920/dhm50.2.130-134" TargetMode="External"/><Relationship Id="rId3" Type="http://schemas.openxmlformats.org/officeDocument/2006/relationships/slideLayout" Target="../slideLayouts/slideLayout4.xml"/><Relationship Id="rId4"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5" Type="http://schemas.openxmlformats.org/officeDocument/2006/relationships/hyperlink" Target="https://world.dan.org/?p=18868" TargetMode="External"/><Relationship Id="rId1" Type="http://schemas.openxmlformats.org/officeDocument/2006/relationships/image" Target="../media/image-11-1.png"/><Relationship Id="rId2" Type="http://schemas.openxmlformats.org/officeDocument/2006/relationships/image" Target="../media/image-11-1.png"/><Relationship Id="rId3" Type="http://schemas.openxmlformats.org/officeDocument/2006/relationships/image" Target="../media/image-11-1.png"/><Relationship Id="rId4" Type="http://schemas.openxmlformats.org/officeDocument/2006/relationships/image" Target="../media/image-11-1.png"/><Relationship Id="rId6" Type="http://schemas.openxmlformats.org/officeDocument/2006/relationships/slideLayout" Target="../slideLayouts/slideLayout3.xml"/><Relationship Id="rId7"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image" Target="../media/image-12-1.png"/><Relationship Id="rId2" Type="http://schemas.openxmlformats.org/officeDocument/2006/relationships/slideLayout" Target="../slideLayouts/slideLayout9.xml"/><Relationship Id="rId3"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hyperlink" Target="https://doi.org/10.1093/clipsy.bph077" TargetMode="External"/><Relationship Id="rId2" Type="http://schemas.openxmlformats.org/officeDocument/2006/relationships/hyperlink" Target="https://pubmed.ncbi.nlm.nih.gov/26168376/" TargetMode="External"/><Relationship Id="rId3" Type="http://schemas.openxmlformats.org/officeDocument/2006/relationships/slideLayout" Target="../slideLayouts/slideLayout4.xml"/><Relationship Id="rId4"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hyperlink" Target="https://doi.org/10.1001/jamapsychiatry.2022.3679" TargetMode="External"/><Relationship Id="rId2" Type="http://schemas.openxmlformats.org/officeDocument/2006/relationships/hyperlink" Target="https://doi.org/10.1371/journal.pmed.1003481" TargetMode="External"/><Relationship Id="rId3" Type="http://schemas.openxmlformats.org/officeDocument/2006/relationships/hyperlink" Target="https://doi.org/10.1177/1745691620968771" TargetMode="External"/><Relationship Id="rId4" Type="http://schemas.openxmlformats.org/officeDocument/2006/relationships/slideLayout" Target="../slideLayouts/slideLayout2.xml"/><Relationship Id="rId5"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hyperlink" Target="https://doi.org/10.1080/17437199.2023.2248222" TargetMode="External"/><Relationship Id="rId2" Type="http://schemas.openxmlformats.org/officeDocument/2006/relationships/hyperlink" Target="https://pubmed.ncbi.nlm.nih.gov/20141302/" TargetMode="External"/><Relationship Id="rId3" Type="http://schemas.openxmlformats.org/officeDocument/2006/relationships/hyperlink" Target="https://doi.org/10.1007/s10608-020-10076-6" TargetMode="External"/><Relationship Id="rId4" Type="http://schemas.openxmlformats.org/officeDocument/2006/relationships/hyperlink" Target="https://doi.org/10.1126/science.1192439" TargetMode="External"/><Relationship Id="rId5" Type="http://schemas.openxmlformats.org/officeDocument/2006/relationships/slideLayout" Target="../slideLayouts/slideLayout4.xml"/><Relationship Id="rId6"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hyperlink" Target="https://pubmed.ncbi.nlm.nih.gov/24832476/" TargetMode="External"/><Relationship Id="rId2" Type="http://schemas.openxmlformats.org/officeDocument/2006/relationships/hyperlink" Target="https://doi.org/10.1016/j.jpsychires.2017.08.004" TargetMode="External"/><Relationship Id="rId3" Type="http://schemas.openxmlformats.org/officeDocument/2006/relationships/slideLayout" Target="../slideLayouts/slideLayout3.xml"/><Relationship Id="rId4"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hyperlink" Target="https://doi.org/10.1007/s40279-017-0752-9" TargetMode="External"/><Relationship Id="rId2" Type="http://schemas.openxmlformats.org/officeDocument/2006/relationships/hyperlink" Target="https://doi.org/10.3389/fpsyg.2024.1449886" TargetMode="External"/><Relationship Id="rId3" Type="http://schemas.openxmlformats.org/officeDocument/2006/relationships/slideLayout" Target="../slideLayouts/slideLayout4.xml"/><Relationship Id="rId4"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image" Target="../media/image-18-1.png"/><Relationship Id="rId2" Type="http://schemas.openxmlformats.org/officeDocument/2006/relationships/slideLayout" Target="../slideLayouts/slideLayout6.xml"/><Relationship Id="rId3"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hyperlink" Target="https://doi.org/10.3389/fpsyg.2017.02193" TargetMode="External"/><Relationship Id="rId2" Type="http://schemas.openxmlformats.org/officeDocument/2006/relationships/hyperlink" Target="https://doi.org/10.1080/20008198.2022.2031590" TargetMode="External"/><Relationship Id="rId3" Type="http://schemas.openxmlformats.org/officeDocument/2006/relationships/hyperlink" Target="https://doi.org/10.1371/journal.pone.0345784" TargetMode="External"/><Relationship Id="rId4" Type="http://schemas.openxmlformats.org/officeDocument/2006/relationships/hyperlink" Target="https://doi.org/10.1007/s12144-022-02900-x" TargetMode="External"/><Relationship Id="rId5" Type="http://schemas.openxmlformats.org/officeDocument/2006/relationships/hyperlink" Target="https://doi.org/10.3390/ijerph17197238" TargetMode="External"/><Relationship Id="rId6" Type="http://schemas.openxmlformats.org/officeDocument/2006/relationships/slideLayout" Target="../slideLayouts/slideLayout4.xml"/><Relationship Id="rId7"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hyperlink" Target="https://pubmed.ncbi.nlm.nih.gov/31197192/" TargetMode="External"/><Relationship Id="rId2" Type="http://schemas.openxmlformats.org/officeDocument/2006/relationships/hyperlink" Target="https://doi.org/10.3390/ijerph18052486" TargetMode="External"/><Relationship Id="rId3" Type="http://schemas.openxmlformats.org/officeDocument/2006/relationships/slideLayout" Target="../slideLayouts/slideLayout2.xml"/><Relationship Id="rId4"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hyperlink" Target="https://pubmed.ncbi.nlm.nih.gov/19175195/" TargetMode="External"/><Relationship Id="rId2" Type="http://schemas.openxmlformats.org/officeDocument/2006/relationships/hyperlink" Target="https://doi.org/10.28920/dhm50.3.220-229" TargetMode="External"/><Relationship Id="rId3" Type="http://schemas.openxmlformats.org/officeDocument/2006/relationships/hyperlink" Target="https://doi.org/10.28920/dhm51.4.345-354" TargetMode="External"/><Relationship Id="rId4" Type="http://schemas.openxmlformats.org/officeDocument/2006/relationships/hyperlink" Target="https://doi.org/10.28920/dhm53.2.76-84" TargetMode="External"/><Relationship Id="rId5" Type="http://schemas.openxmlformats.org/officeDocument/2006/relationships/hyperlink" Target="https://doi.org/10.1007/s12024-019-00109-2" TargetMode="External"/><Relationship Id="rId6" Type="http://schemas.openxmlformats.org/officeDocument/2006/relationships/hyperlink" Target="https://www.bsac.com/document/bsac-incident-report-2025/bsac-incident-report-2025.pdf" TargetMode="External"/><Relationship Id="rId7" Type="http://schemas.openxmlformats.org/officeDocument/2006/relationships/hyperlink" Target="https://doi.org/10.28920/dhm54.1.39-46" TargetMode="External"/><Relationship Id="rId8" Type="http://schemas.openxmlformats.org/officeDocument/2006/relationships/hyperlink" Target="https://journals.viamedica.pl/international_maritime_health/article/view/58319" TargetMode="External"/><Relationship Id="rId9" Type="http://schemas.openxmlformats.org/officeDocument/2006/relationships/hyperlink" Target="https://doi.org/10.28920/dhm54.3.217-224" TargetMode="External"/><Relationship Id="rId10" Type="http://schemas.openxmlformats.org/officeDocument/2006/relationships/hyperlink" Target="https://undercurrent.org/UCnow/dive_magazine/2003/PanicRecreational200308.html" TargetMode="External"/><Relationship Id="rId11" Type="http://schemas.openxmlformats.org/officeDocument/2006/relationships/hyperlink" Target="https://doi.org/10.1055/s-2004-815829" TargetMode="External"/><Relationship Id="rId12" Type="http://schemas.openxmlformats.org/officeDocument/2006/relationships/hyperlink" Target="https://doi.org/10.2165/00007256-199520060-00005" TargetMode="External"/><Relationship Id="rId13" Type="http://schemas.openxmlformats.org/officeDocument/2006/relationships/slideLayout" Target="../slideLayouts/slideLayout4.xml"/><Relationship Id="rId14"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hyperlink" Target="https://doi.org/10.1177/001872086600800604" TargetMode="External"/><Relationship Id="rId2" Type="http://schemas.openxmlformats.org/officeDocument/2006/relationships/hyperlink" Target="https://doi.org/10.28920/dhm50.2.130-134" TargetMode="External"/><Relationship Id="rId3" Type="http://schemas.openxmlformats.org/officeDocument/2006/relationships/hyperlink" Target="https://world.dan.org/?p=18868" TargetMode="External"/><Relationship Id="rId4" Type="http://schemas.openxmlformats.org/officeDocument/2006/relationships/hyperlink" Target="https://doi.org/10.1093/clipsy.bph077" TargetMode="External"/><Relationship Id="rId5" Type="http://schemas.openxmlformats.org/officeDocument/2006/relationships/hyperlink" Target="https://pubmed.ncbi.nlm.nih.gov/26168376/" TargetMode="External"/><Relationship Id="rId6" Type="http://schemas.openxmlformats.org/officeDocument/2006/relationships/hyperlink" Target="https://doi.org/10.1001/jamapsychiatry.2022.3679" TargetMode="External"/><Relationship Id="rId7" Type="http://schemas.openxmlformats.org/officeDocument/2006/relationships/hyperlink" Target="https://doi.org/10.1371/journal.pmed.1003481" TargetMode="External"/><Relationship Id="rId8" Type="http://schemas.openxmlformats.org/officeDocument/2006/relationships/hyperlink" Target="https://doi.org/10.1177/1745691620968771" TargetMode="External"/><Relationship Id="rId9" Type="http://schemas.openxmlformats.org/officeDocument/2006/relationships/hyperlink" Target="https://doi.org/10.1080/17437199.2023.2248222" TargetMode="External"/><Relationship Id="rId10" Type="http://schemas.openxmlformats.org/officeDocument/2006/relationships/hyperlink" Target="https://pubmed.ncbi.nlm.nih.gov/20141302/" TargetMode="External"/><Relationship Id="rId11" Type="http://schemas.openxmlformats.org/officeDocument/2006/relationships/hyperlink" Target="https://doi.org/10.1007/s10608-020-10076-6" TargetMode="External"/><Relationship Id="rId12" Type="http://schemas.openxmlformats.org/officeDocument/2006/relationships/hyperlink" Target="https://doi.org/10.1126/science.1192439" TargetMode="External"/><Relationship Id="rId13" Type="http://schemas.openxmlformats.org/officeDocument/2006/relationships/slideLayout" Target="../slideLayouts/slideLayout4.xml"/><Relationship Id="rId14"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hyperlink" Target="https://pubmed.ncbi.nlm.nih.gov/24832476/" TargetMode="External"/><Relationship Id="rId2" Type="http://schemas.openxmlformats.org/officeDocument/2006/relationships/hyperlink" Target="https://doi.org/10.1016/j.jpsychires.2017.08.004" TargetMode="External"/><Relationship Id="rId3" Type="http://schemas.openxmlformats.org/officeDocument/2006/relationships/hyperlink" Target="https://doi.org/10.1007/s40279-017-0752-9" TargetMode="External"/><Relationship Id="rId4" Type="http://schemas.openxmlformats.org/officeDocument/2006/relationships/hyperlink" Target="https://doi.org/10.3389/fpsyg.2024.1449886" TargetMode="External"/><Relationship Id="rId5" Type="http://schemas.openxmlformats.org/officeDocument/2006/relationships/hyperlink" Target="https://doi.org/10.3389/fpsyg.2017.02193" TargetMode="External"/><Relationship Id="rId6" Type="http://schemas.openxmlformats.org/officeDocument/2006/relationships/hyperlink" Target="https://doi.org/10.1080/20008198.2022.2031590" TargetMode="External"/><Relationship Id="rId7" Type="http://schemas.openxmlformats.org/officeDocument/2006/relationships/hyperlink" Target="https://doi.org/10.1371/journal.pone.0345784" TargetMode="External"/><Relationship Id="rId8" Type="http://schemas.openxmlformats.org/officeDocument/2006/relationships/hyperlink" Target="https://doi.org/10.1007/s12144-022-02900-x" TargetMode="External"/><Relationship Id="rId9" Type="http://schemas.openxmlformats.org/officeDocument/2006/relationships/hyperlink" Target="https://doi.org/10.3390/ijerph17197238" TargetMode="External"/><Relationship Id="rId10" Type="http://schemas.openxmlformats.org/officeDocument/2006/relationships/hyperlink" Target="https://pubmed.ncbi.nlm.nih.gov/31197192/" TargetMode="External"/><Relationship Id="rId11" Type="http://schemas.openxmlformats.org/officeDocument/2006/relationships/hyperlink" Target="https://doi.org/10.3390/ijerph18052486" TargetMode="External"/><Relationship Id="rId12" Type="http://schemas.openxmlformats.org/officeDocument/2006/relationships/slideLayout" Target="../slideLayouts/slideLayout4.xml"/><Relationship Id="rId13"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image" Target="../media/image-26-1.png"/><Relationship Id="rId2" Type="http://schemas.openxmlformats.org/officeDocument/2006/relationships/slideLayout" Target="../slideLayouts/slideLayout9.xml"/><Relationship Id="rId3" Type="http://schemas.openxmlformats.org/officeDocument/2006/relationships/notesSlide" Target="../notesSlides/notesSlide26.xml"/></Relationships>
</file>

<file path=ppt/slides/slide1.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pic>
        <p:nvPicPr>
          <p:cNvPr id="2" name="Image 0" descr="/home/claude/mdi/assets/logo3.png">    </p:cNvPr>
          <p:cNvPicPr>
            <a:picLocks noChangeAspect="1"/>
          </p:cNvPicPr>
          <p:nvPr/>
        </p:nvPicPr>
        <p:blipFill>
          <a:blip r:embed="rId1"/>
          <a:stretch>
            <a:fillRect/>
          </a:stretch>
        </p:blipFill>
        <p:spPr>
          <a:xfrm>
            <a:off x="8549640" y="868680"/>
            <a:ext cx="2926080" cy="5047488"/>
          </a:xfrm>
          <a:prstGeom prst="rect">
            <a:avLst/>
          </a:prstGeom>
        </p:spPr>
      </p:pic>
      <p:pic>
        <p:nvPicPr>
          <p:cNvPr id="3" name="Image 1" descr="/home/claude/mdi/assets/logo3.png">    </p:cNvPr>
          <p:cNvPicPr>
            <a:picLocks noChangeAspect="1"/>
          </p:cNvPicPr>
          <p:nvPr/>
        </p:nvPicPr>
        <p:blipFill>
          <a:blip r:embed="rId2"/>
          <a:stretch>
            <a:fillRect/>
          </a:stretch>
        </p:blipFill>
        <p:spPr>
          <a:xfrm>
            <a:off x="548640" y="411480"/>
            <a:ext cx="502920" cy="868680"/>
          </a:xfrm>
          <a:prstGeom prst="rect">
            <a:avLst/>
          </a:prstGeom>
        </p:spPr>
      </p:pic>
      <p:sp>
        <p:nvSpPr>
          <p:cNvPr id="4" name="Text 0"/>
          <p:cNvSpPr txBox="1"/>
          <p:nvPr/>
        </p:nvSpPr>
        <p:spPr>
          <a:xfrm>
            <a:off x="1234440" y="502920"/>
            <a:ext cx="7498080" cy="365760"/>
          </a:xfrm>
          <a:prstGeom prst="rect">
            <a:avLst/>
          </a:prstGeom>
          <a:noFill/>
          <a:ln/>
        </p:spPr>
        <p:txBody>
          <a:bodyPr wrap="square" lIns="0" tIns="0" rIns="0" bIns="0" rtlCol="0" anchor="ctr"/>
          <a:lstStyle/>
          <a:p>
            <a:pPr indent="0" marL="0">
              <a:buNone/>
            </a:pPr>
            <a:r>
              <a:rPr lang="en-US" sz="1200" b="1" spc="400" kern="0" dirty="0">
                <a:solidFill>
                  <a:schemeClr val="accent3"/>
                </a:solidFill>
              </a:rPr>
              <a:t>MINDFUL DIVING INSTITUTE  ·  EVIDENZ-DOSSIER</a:t>
            </a:r>
            <a:endParaRPr lang="en-US" sz="1200" dirty="0"/>
          </a:p>
        </p:txBody>
      </p:sp>
      <p:sp>
        <p:nvSpPr>
          <p:cNvPr id="5" name="Text 1"/>
          <p:cNvSpPr txBox="1"/>
          <p:nvPr/>
        </p:nvSpPr>
        <p:spPr>
          <a:xfrm>
            <a:off x="1234440" y="822960"/>
            <a:ext cx="7498080" cy="365760"/>
          </a:xfrm>
          <a:prstGeom prst="rect">
            <a:avLst/>
          </a:prstGeom>
          <a:noFill/>
          <a:ln/>
        </p:spPr>
        <p:txBody>
          <a:bodyPr wrap="square" lIns="0" tIns="0" rIns="0" bIns="0" rtlCol="0" anchor="ctr"/>
          <a:lstStyle/>
          <a:p>
            <a:pPr indent="0" marL="0">
              <a:buNone/>
            </a:pPr>
            <a:r>
              <a:rPr lang="en-US" sz="1000" spc="300" kern="0" dirty="0">
                <a:solidFill>
                  <a:schemeClr val="accent3"/>
                </a:solidFill>
              </a:rPr>
              <a:t>FÜR TAUCHPROFIS  ·  2. AUFLAGE  ·  NOVEMBER 2026</a:t>
            </a:r>
            <a:endParaRPr lang="en-US" sz="1000" dirty="0"/>
          </a:p>
        </p:txBody>
      </p:sp>
      <p:sp>
        <p:nvSpPr>
          <p:cNvPr id="6" name="Text 2"/>
          <p:cNvSpPr txBox="1"/>
          <p:nvPr/>
        </p:nvSpPr>
        <p:spPr>
          <a:xfrm>
            <a:off x="548640" y="1737360"/>
            <a:ext cx="7315200" cy="411480"/>
          </a:xfrm>
          <a:prstGeom prst="rect">
            <a:avLst/>
          </a:prstGeom>
          <a:noFill/>
          <a:ln/>
        </p:spPr>
        <p:txBody>
          <a:bodyPr wrap="square" lIns="0" tIns="0" rIns="0" bIns="0" rtlCol="0" anchor="t"/>
          <a:lstStyle/>
          <a:p>
            <a:pPr indent="0" marL="0">
              <a:buNone/>
            </a:pPr>
            <a:r>
              <a:rPr lang="en-US" sz="1600" b="1" spc="500" kern="0" dirty="0">
                <a:solidFill>
                  <a:schemeClr val="accent2"/>
                </a:solidFill>
              </a:rPr>
              <a:t>ACHTSAMKEIT UND TAUCHEN</a:t>
            </a:r>
            <a:endParaRPr lang="en-US" sz="1600" dirty="0"/>
          </a:p>
        </p:txBody>
      </p:sp>
      <p:sp>
        <p:nvSpPr>
          <p:cNvPr id="7" name="Text 3"/>
          <p:cNvSpPr txBox="1"/>
          <p:nvPr/>
        </p:nvSpPr>
        <p:spPr>
          <a:xfrm>
            <a:off x="548640" y="2194560"/>
            <a:ext cx="7863840" cy="2377440"/>
          </a:xfrm>
          <a:prstGeom prst="rect">
            <a:avLst/>
          </a:prstGeom>
          <a:noFill/>
          <a:ln/>
        </p:spPr>
        <p:txBody>
          <a:bodyPr wrap="square" lIns="0" tIns="0" rIns="0" bIns="0" rtlCol="0" anchor="t"/>
          <a:lstStyle/>
          <a:p>
            <a:pPr indent="0" marL="0">
              <a:lnSpc>
                <a:spcPct val="95000"/>
              </a:lnSpc>
              <a:buNone/>
            </a:pPr>
            <a:r>
              <a:rPr lang="en-US" sz="5200" b="1" dirty="0">
                <a:solidFill>
                  <a:schemeClr val="bg1"/>
                </a:solidFill>
                <a:latin typeface="Cambria" pitchFamily="34" charset="0"/>
                <a:ea typeface="Cambria" pitchFamily="34" charset="-122"/>
                <a:cs typeface="Cambria" pitchFamily="34" charset="-120"/>
              </a:rPr>
              <a:t>Warum Präsenz</a:t>
            </a:r>
            <a:endParaRPr lang="en-US" sz="5200" dirty="0"/>
          </a:p>
          <a:p>
            <a:pPr indent="0" marL="0">
              <a:lnSpc>
                <a:spcPct val="95000"/>
              </a:lnSpc>
              <a:buNone/>
            </a:pPr>
            <a:r>
              <a:rPr lang="en-US" sz="5200" b="1" i="1" dirty="0">
                <a:solidFill>
                  <a:schemeClr val="accent3"/>
                </a:solidFill>
                <a:latin typeface="Cambria" pitchFamily="34" charset="0"/>
                <a:ea typeface="Cambria" pitchFamily="34" charset="-122"/>
                <a:cs typeface="Cambria" pitchFamily="34" charset="-120"/>
              </a:rPr>
              <a:t>Sicherheit ist</a:t>
            </a:r>
            <a:endParaRPr lang="en-US" sz="5200" dirty="0"/>
          </a:p>
        </p:txBody>
      </p:sp>
      <p:sp>
        <p:nvSpPr>
          <p:cNvPr id="8" name="chip"/>
          <p:cNvSpPr txBox="1"/>
          <p:nvPr/>
        </p:nvSpPr>
        <p:spPr>
          <a:xfrm>
            <a:off x="548640" y="4754880"/>
            <a:ext cx="5760720" cy="347472"/>
          </a:xfrm>
          <a:prstGeom prst="roundRect">
            <a:avLst>
              <a:gd name="adj" fmla="val 50000"/>
            </a:avLst>
          </a:prstGeom>
          <a:solidFill>
            <a:schemeClr val="accent2"/>
          </a:solidFill>
          <a:ln/>
        </p:spPr>
        <p:txBody>
          <a:bodyPr wrap="square" lIns="0" tIns="0" rIns="0" bIns="0" rtlCol="0" anchor="ctr"/>
          <a:lstStyle/>
          <a:p>
            <a:pPr algn="ctr" indent="0" marL="0">
              <a:buNone/>
            </a:pPr>
            <a:r>
              <a:rPr lang="en-US" sz="1100" b="1" spc="200" kern="0" dirty="0">
                <a:solidFill>
                  <a:schemeClr val="bg1"/>
                </a:solidFill>
              </a:rPr>
              <a:t>35 VERLINKTE QUELLEN  ·  UNFALLDATEN BIS 2025</a:t>
            </a:r>
            <a:endParaRPr lang="en-US" sz="1100" dirty="0"/>
          </a:p>
        </p:txBody>
      </p:sp>
      <p:sp>
        <p:nvSpPr>
          <p:cNvPr id="9" name="Text 5"/>
          <p:cNvSpPr txBox="1"/>
          <p:nvPr/>
        </p:nvSpPr>
        <p:spPr>
          <a:xfrm>
            <a:off x="548640" y="5303520"/>
            <a:ext cx="7863840" cy="822960"/>
          </a:xfrm>
          <a:prstGeom prst="rect">
            <a:avLst/>
          </a:prstGeom>
          <a:noFill/>
          <a:ln/>
        </p:spPr>
        <p:txBody>
          <a:bodyPr wrap="square" lIns="0" tIns="0" rIns="0" bIns="0" rtlCol="0" anchor="t"/>
          <a:lstStyle/>
          <a:p>
            <a:pPr indent="0" marL="0">
              <a:buNone/>
            </a:pPr>
            <a:r>
              <a:rPr lang="en-US" sz="1400" dirty="0">
                <a:solidFill>
                  <a:schemeClr val="accent3"/>
                </a:solidFill>
              </a:rPr>
              <a:t>Was Unfallanalysen von vier Kontinenten und die neueste Forschung zu Aufmerksamkeit, Angst und Stress sagen. Jede Zahl mit Quelle. · Luis Miguel Gallardo · Mindful Diving Institute</a:t>
            </a:r>
            <a:endParaRPr lang="en-US" sz="14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sp>
        <p:nvSpPr>
          <p:cNvPr id="2"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r>
              <a:rPr lang="en-US" sz="3200" b="1" dirty="0">
                <a:solidFill>
                  <a:schemeClr val="tx1"/>
                </a:solidFill>
              </a:rPr>
              <a:t>So liest man dieses Dossier</a:t>
            </a:r>
            <a:endParaRPr lang="en-US" sz="3200" dirty="0"/>
          </a:p>
        </p:txBody>
      </p:sp>
      <p:sp>
        <p:nvSpPr>
          <p:cNvPr id="4" name="UNFALLDATEN"/>
          <p:cNvSpPr/>
          <p:nvPr/>
        </p:nvSpPr>
        <p:spPr>
          <a:xfrm>
            <a:off x="548640" y="1417320"/>
            <a:ext cx="2635758" cy="2240280"/>
          </a:xfrm>
          <a:prstGeom prst="roundRect">
            <a:avLst>
              <a:gd name="adj" fmla="val 6531"/>
            </a:avLst>
          </a:prstGeom>
          <a:solidFill>
            <a:schemeClr val="bg1"/>
          </a:solidFill>
          <a:ln w="12700">
            <a:solidFill>
              <a:schemeClr val="bg1"/>
            </a:solidFill>
            <a:prstDash val="solid"/>
          </a:ln>
          <a:effectLst>
            <a:outerShdw sx="100000" sy="100000" kx="0" ky="0" algn="bl" rotWithShape="0" blurRad="127000" dist="38100" dir="5400000">
              <a:srgbClr val="06202E">
                <a:alpha val="18000"/>
              </a:srgbClr>
            </a:outerShdw>
          </a:effectLst>
        </p:spPr>
      </p:sp>
      <p:sp>
        <p:nvSpPr>
          <p:cNvPr id="5" name="chip"/>
          <p:cNvSpPr txBox="1"/>
          <p:nvPr/>
        </p:nvSpPr>
        <p:spPr>
          <a:xfrm>
            <a:off x="749808" y="1645920"/>
            <a:ext cx="2233422" cy="347472"/>
          </a:xfrm>
          <a:prstGeom prst="roundRect">
            <a:avLst>
              <a:gd name="adj" fmla="val 50000"/>
            </a:avLst>
          </a:prstGeom>
          <a:solidFill>
            <a:srgbClr val="0F6472"/>
          </a:solidFill>
          <a:ln/>
        </p:spPr>
        <p:txBody>
          <a:bodyPr wrap="square" lIns="0" tIns="0" rIns="0" bIns="0" rtlCol="0" anchor="ctr"/>
          <a:lstStyle/>
          <a:p>
            <a:pPr algn="ctr" indent="0" marL="0">
              <a:buNone/>
            </a:pPr>
            <a:r>
              <a:rPr lang="en-US" sz="1100" b="1" spc="200" kern="0" dirty="0">
                <a:solidFill>
                  <a:srgbClr val="FFFFFF"/>
                </a:solidFill>
              </a:rPr>
              <a:t>UNFALLDATEN</a:t>
            </a:r>
            <a:endParaRPr lang="en-US" sz="1100" dirty="0"/>
          </a:p>
        </p:txBody>
      </p:sp>
      <p:sp>
        <p:nvSpPr>
          <p:cNvPr id="6" name="Text 3"/>
          <p:cNvSpPr txBox="1"/>
          <p:nvPr/>
        </p:nvSpPr>
        <p:spPr>
          <a:xfrm>
            <a:off x="749808" y="2167128"/>
            <a:ext cx="2233422" cy="640080"/>
          </a:xfrm>
          <a:prstGeom prst="rect">
            <a:avLst/>
          </a:prstGeom>
          <a:noFill/>
          <a:ln/>
        </p:spPr>
        <p:txBody>
          <a:bodyPr wrap="square" lIns="0" tIns="0" rIns="0" bIns="0" rtlCol="0" anchor="t"/>
          <a:lstStyle/>
          <a:p>
            <a:pPr indent="0" marL="0">
              <a:buNone/>
            </a:pPr>
            <a:r>
              <a:rPr lang="en-US" sz="1550" b="1" dirty="0">
                <a:solidFill>
                  <a:schemeClr val="tx1"/>
                </a:solidFill>
                <a:latin typeface="Cambria" pitchFamily="34" charset="0"/>
                <a:ea typeface="Cambria" pitchFamily="34" charset="-122"/>
                <a:cs typeface="Cambria" pitchFamily="34" charset="-120"/>
              </a:rPr>
              <a:t>Analysen realer Unfälle</a:t>
            </a:r>
            <a:endParaRPr lang="en-US" sz="1550" dirty="0"/>
          </a:p>
        </p:txBody>
      </p:sp>
      <p:sp>
        <p:nvSpPr>
          <p:cNvPr id="7" name="Text 4"/>
          <p:cNvSpPr txBox="1"/>
          <p:nvPr/>
        </p:nvSpPr>
        <p:spPr>
          <a:xfrm>
            <a:off x="749808" y="2807208"/>
            <a:ext cx="2233422" cy="777240"/>
          </a:xfrm>
          <a:prstGeom prst="rect">
            <a:avLst/>
          </a:prstGeom>
          <a:noFill/>
          <a:ln/>
        </p:spPr>
        <p:txBody>
          <a:bodyPr wrap="square" lIns="0" tIns="0" rIns="0" bIns="0" rtlCol="0" anchor="t"/>
          <a:lstStyle/>
          <a:p>
            <a:pPr indent="0" marL="0">
              <a:buNone/>
            </a:pPr>
            <a:r>
              <a:rPr lang="en-US" sz="1250" dirty="0">
                <a:solidFill>
                  <a:schemeClr val="tx2"/>
                </a:solidFill>
              </a:rPr>
              <a:t>Sie beschreiben, was versagt und in welcher Reihenfolge. Lösungen testen sie nicht.</a:t>
            </a:r>
            <a:endParaRPr lang="en-US" sz="1250" dirty="0"/>
          </a:p>
        </p:txBody>
      </p:sp>
      <p:sp>
        <p:nvSpPr>
          <p:cNvPr id="8" name="STARKE EVIDENZ"/>
          <p:cNvSpPr/>
          <p:nvPr/>
        </p:nvSpPr>
        <p:spPr>
          <a:xfrm>
            <a:off x="3367278" y="1417320"/>
            <a:ext cx="2635758" cy="2240280"/>
          </a:xfrm>
          <a:prstGeom prst="roundRect">
            <a:avLst>
              <a:gd name="adj" fmla="val 6531"/>
            </a:avLst>
          </a:prstGeom>
          <a:solidFill>
            <a:schemeClr val="bg1"/>
          </a:solidFill>
          <a:ln w="12700">
            <a:solidFill>
              <a:schemeClr val="bg1"/>
            </a:solidFill>
            <a:prstDash val="solid"/>
          </a:ln>
          <a:effectLst>
            <a:outerShdw sx="100000" sy="100000" kx="0" ky="0" algn="bl" rotWithShape="0" blurRad="127000" dist="38100" dir="5400000">
              <a:srgbClr val="06202E">
                <a:alpha val="18000"/>
              </a:srgbClr>
            </a:outerShdw>
          </a:effectLst>
        </p:spPr>
      </p:sp>
      <p:sp>
        <p:nvSpPr>
          <p:cNvPr id="9" name="chip"/>
          <p:cNvSpPr txBox="1"/>
          <p:nvPr/>
        </p:nvSpPr>
        <p:spPr>
          <a:xfrm>
            <a:off x="3568446" y="1645920"/>
            <a:ext cx="2233422" cy="347472"/>
          </a:xfrm>
          <a:prstGeom prst="roundRect">
            <a:avLst>
              <a:gd name="adj" fmla="val 50000"/>
            </a:avLst>
          </a:prstGeom>
          <a:solidFill>
            <a:srgbClr val="2E9E6B"/>
          </a:solidFill>
          <a:ln/>
        </p:spPr>
        <p:txBody>
          <a:bodyPr wrap="square" lIns="0" tIns="0" rIns="0" bIns="0" rtlCol="0" anchor="ctr"/>
          <a:lstStyle/>
          <a:p>
            <a:pPr algn="ctr" indent="0" marL="0">
              <a:buNone/>
            </a:pPr>
            <a:r>
              <a:rPr lang="en-US" sz="1100" b="1" spc="200" kern="0" dirty="0">
                <a:solidFill>
                  <a:srgbClr val="FFFFFF"/>
                </a:solidFill>
              </a:rPr>
              <a:t>STARKE EVIDENZ</a:t>
            </a:r>
            <a:endParaRPr lang="en-US" sz="1100" dirty="0"/>
          </a:p>
        </p:txBody>
      </p:sp>
      <p:sp>
        <p:nvSpPr>
          <p:cNvPr id="10" name="Text 7"/>
          <p:cNvSpPr txBox="1"/>
          <p:nvPr/>
        </p:nvSpPr>
        <p:spPr>
          <a:xfrm>
            <a:off x="3568446" y="2167128"/>
            <a:ext cx="2233422" cy="640080"/>
          </a:xfrm>
          <a:prstGeom prst="rect">
            <a:avLst/>
          </a:prstGeom>
          <a:noFill/>
          <a:ln/>
        </p:spPr>
        <p:txBody>
          <a:bodyPr wrap="square" lIns="0" tIns="0" rIns="0" bIns="0" rtlCol="0" anchor="t"/>
          <a:lstStyle/>
          <a:p>
            <a:pPr indent="0" marL="0">
              <a:buNone/>
            </a:pPr>
            <a:r>
              <a:rPr lang="en-US" sz="1550" b="1" dirty="0">
                <a:solidFill>
                  <a:schemeClr val="tx1"/>
                </a:solidFill>
                <a:latin typeface="Cambria" pitchFamily="34" charset="0"/>
                <a:ea typeface="Cambria" pitchFamily="34" charset="-122"/>
                <a:cs typeface="Cambria" pitchFamily="34" charset="-120"/>
              </a:rPr>
              <a:t>Meta-Analysen und große Studien</a:t>
            </a:r>
            <a:endParaRPr lang="en-US" sz="1550" dirty="0"/>
          </a:p>
        </p:txBody>
      </p:sp>
      <p:sp>
        <p:nvSpPr>
          <p:cNvPr id="11" name="Text 8"/>
          <p:cNvSpPr txBox="1"/>
          <p:nvPr/>
        </p:nvSpPr>
        <p:spPr>
          <a:xfrm>
            <a:off x="3568446" y="2807208"/>
            <a:ext cx="2233422" cy="777240"/>
          </a:xfrm>
          <a:prstGeom prst="rect">
            <a:avLst/>
          </a:prstGeom>
          <a:noFill/>
          <a:ln/>
        </p:spPr>
        <p:txBody>
          <a:bodyPr wrap="square" lIns="0" tIns="0" rIns="0" bIns="0" rtlCol="0" anchor="t"/>
          <a:lstStyle/>
          <a:p>
            <a:pPr indent="0" marL="0">
              <a:buNone/>
            </a:pPr>
            <a:r>
              <a:rPr lang="en-US" sz="1250" dirty="0">
                <a:solidFill>
                  <a:schemeClr val="tx2"/>
                </a:solidFill>
              </a:rPr>
              <a:t>Ergebnisse, die sich über viele Studien und Menschen wiederholen.</a:t>
            </a:r>
            <a:endParaRPr lang="en-US" sz="1250" dirty="0"/>
          </a:p>
        </p:txBody>
      </p:sp>
      <p:sp>
        <p:nvSpPr>
          <p:cNvPr id="12" name="MODERATE EVIDENZ"/>
          <p:cNvSpPr/>
          <p:nvPr/>
        </p:nvSpPr>
        <p:spPr>
          <a:xfrm>
            <a:off x="6185916" y="1417320"/>
            <a:ext cx="2635758" cy="2240280"/>
          </a:xfrm>
          <a:prstGeom prst="roundRect">
            <a:avLst>
              <a:gd name="adj" fmla="val 6531"/>
            </a:avLst>
          </a:prstGeom>
          <a:solidFill>
            <a:schemeClr val="bg1"/>
          </a:solidFill>
          <a:ln w="12700">
            <a:solidFill>
              <a:schemeClr val="bg1"/>
            </a:solidFill>
            <a:prstDash val="solid"/>
          </a:ln>
          <a:effectLst>
            <a:outerShdw sx="100000" sy="100000" kx="0" ky="0" algn="bl" rotWithShape="0" blurRad="127000" dist="38100" dir="5400000">
              <a:srgbClr val="06202E">
                <a:alpha val="18000"/>
              </a:srgbClr>
            </a:outerShdw>
          </a:effectLst>
        </p:spPr>
      </p:sp>
      <p:sp>
        <p:nvSpPr>
          <p:cNvPr id="13" name="chip"/>
          <p:cNvSpPr txBox="1"/>
          <p:nvPr/>
        </p:nvSpPr>
        <p:spPr>
          <a:xfrm>
            <a:off x="6387084" y="1645920"/>
            <a:ext cx="2233422" cy="347472"/>
          </a:xfrm>
          <a:prstGeom prst="roundRect">
            <a:avLst>
              <a:gd name="adj" fmla="val 50000"/>
            </a:avLst>
          </a:prstGeom>
          <a:solidFill>
            <a:srgbClr val="F2B544"/>
          </a:solidFill>
          <a:ln/>
        </p:spPr>
        <p:txBody>
          <a:bodyPr wrap="square" lIns="0" tIns="0" rIns="0" bIns="0" rtlCol="0" anchor="ctr"/>
          <a:lstStyle/>
          <a:p>
            <a:pPr algn="ctr" indent="0" marL="0">
              <a:buNone/>
            </a:pPr>
            <a:r>
              <a:rPr lang="en-US" sz="1100" b="1" spc="200" kern="0" dirty="0">
                <a:solidFill>
                  <a:srgbClr val="06202E"/>
                </a:solidFill>
              </a:rPr>
              <a:t>MODERATE EVIDENZ</a:t>
            </a:r>
            <a:endParaRPr lang="en-US" sz="1100" dirty="0"/>
          </a:p>
        </p:txBody>
      </p:sp>
      <p:sp>
        <p:nvSpPr>
          <p:cNvPr id="14" name="Text 11"/>
          <p:cNvSpPr txBox="1"/>
          <p:nvPr/>
        </p:nvSpPr>
        <p:spPr>
          <a:xfrm>
            <a:off x="6387084" y="2167128"/>
            <a:ext cx="2233422" cy="640080"/>
          </a:xfrm>
          <a:prstGeom prst="rect">
            <a:avLst/>
          </a:prstGeom>
          <a:noFill/>
          <a:ln/>
        </p:spPr>
        <p:txBody>
          <a:bodyPr wrap="square" lIns="0" tIns="0" rIns="0" bIns="0" rtlCol="0" anchor="t"/>
          <a:lstStyle/>
          <a:p>
            <a:pPr indent="0" marL="0">
              <a:buNone/>
            </a:pPr>
            <a:r>
              <a:rPr lang="en-US" sz="1550" b="1" dirty="0">
                <a:solidFill>
                  <a:schemeClr val="tx1"/>
                </a:solidFill>
                <a:latin typeface="Cambria" pitchFamily="34" charset="0"/>
                <a:ea typeface="Cambria" pitchFamily="34" charset="-122"/>
                <a:cs typeface="Cambria" pitchFamily="34" charset="-120"/>
              </a:rPr>
              <a:t>Kleine Studien, große Kohorten</a:t>
            </a:r>
            <a:endParaRPr lang="en-US" sz="1550" dirty="0"/>
          </a:p>
        </p:txBody>
      </p:sp>
      <p:sp>
        <p:nvSpPr>
          <p:cNvPr id="15" name="Text 12"/>
          <p:cNvSpPr txBox="1"/>
          <p:nvPr/>
        </p:nvSpPr>
        <p:spPr>
          <a:xfrm>
            <a:off x="6387084" y="2807208"/>
            <a:ext cx="2233422" cy="777240"/>
          </a:xfrm>
          <a:prstGeom prst="rect">
            <a:avLst/>
          </a:prstGeom>
          <a:noFill/>
          <a:ln/>
        </p:spPr>
        <p:txBody>
          <a:bodyPr wrap="square" lIns="0" tIns="0" rIns="0" bIns="0" rtlCol="0" anchor="t"/>
          <a:lstStyle/>
          <a:p>
            <a:pPr indent="0" marL="0">
              <a:buNone/>
            </a:pPr>
            <a:r>
              <a:rPr lang="en-US" sz="1250" dirty="0">
                <a:solidFill>
                  <a:schemeClr val="tx2"/>
                </a:solidFill>
              </a:rPr>
              <a:t>Ein gutes Signal, mit Grenzen bei Größe oder Design.</a:t>
            </a:r>
            <a:endParaRPr lang="en-US" sz="1250" dirty="0"/>
          </a:p>
        </p:txBody>
      </p:sp>
      <p:sp>
        <p:nvSpPr>
          <p:cNvPr id="16" name="VORLÄUFIGE EVIDENZ"/>
          <p:cNvSpPr/>
          <p:nvPr/>
        </p:nvSpPr>
        <p:spPr>
          <a:xfrm>
            <a:off x="9004554" y="1417320"/>
            <a:ext cx="2635758" cy="2240280"/>
          </a:xfrm>
          <a:prstGeom prst="roundRect">
            <a:avLst>
              <a:gd name="adj" fmla="val 6531"/>
            </a:avLst>
          </a:prstGeom>
          <a:solidFill>
            <a:schemeClr val="bg1"/>
          </a:solidFill>
          <a:ln w="12700">
            <a:solidFill>
              <a:schemeClr val="bg1"/>
            </a:solidFill>
            <a:prstDash val="solid"/>
          </a:ln>
          <a:effectLst>
            <a:outerShdw sx="100000" sy="100000" kx="0" ky="0" algn="bl" rotWithShape="0" blurRad="127000" dist="38100" dir="5400000">
              <a:srgbClr val="06202E">
                <a:alpha val="18000"/>
              </a:srgbClr>
            </a:outerShdw>
          </a:effectLst>
        </p:spPr>
      </p:sp>
      <p:sp>
        <p:nvSpPr>
          <p:cNvPr id="17" name="chip"/>
          <p:cNvSpPr txBox="1"/>
          <p:nvPr/>
        </p:nvSpPr>
        <p:spPr>
          <a:xfrm>
            <a:off x="9205722" y="1645920"/>
            <a:ext cx="2233422" cy="347472"/>
          </a:xfrm>
          <a:prstGeom prst="roundRect">
            <a:avLst>
              <a:gd name="adj" fmla="val 50000"/>
            </a:avLst>
          </a:prstGeom>
          <a:solidFill>
            <a:srgbClr val="E7674A"/>
          </a:solidFill>
          <a:ln/>
        </p:spPr>
        <p:txBody>
          <a:bodyPr wrap="square" lIns="0" tIns="0" rIns="0" bIns="0" rtlCol="0" anchor="ctr"/>
          <a:lstStyle/>
          <a:p>
            <a:pPr algn="ctr" indent="0" marL="0">
              <a:buNone/>
            </a:pPr>
            <a:r>
              <a:rPr lang="en-US" sz="1100" b="1" spc="200" kern="0" dirty="0">
                <a:solidFill>
                  <a:srgbClr val="FFFFFF"/>
                </a:solidFill>
              </a:rPr>
              <a:t>VORLÄUFIGE EVIDENZ</a:t>
            </a:r>
            <a:endParaRPr lang="en-US" sz="1100" dirty="0"/>
          </a:p>
        </p:txBody>
      </p:sp>
      <p:sp>
        <p:nvSpPr>
          <p:cNvPr id="18" name="Text 15"/>
          <p:cNvSpPr txBox="1"/>
          <p:nvPr/>
        </p:nvSpPr>
        <p:spPr>
          <a:xfrm>
            <a:off x="9205722" y="2167128"/>
            <a:ext cx="2233422" cy="640080"/>
          </a:xfrm>
          <a:prstGeom prst="rect">
            <a:avLst/>
          </a:prstGeom>
          <a:noFill/>
          <a:ln/>
        </p:spPr>
        <p:txBody>
          <a:bodyPr wrap="square" lIns="0" tIns="0" rIns="0" bIns="0" rtlCol="0" anchor="t"/>
          <a:lstStyle/>
          <a:p>
            <a:pPr indent="0" marL="0">
              <a:buNone/>
            </a:pPr>
            <a:r>
              <a:rPr lang="en-US" sz="1550" b="1" dirty="0">
                <a:solidFill>
                  <a:schemeClr val="tx1"/>
                </a:solidFill>
                <a:latin typeface="Cambria" pitchFamily="34" charset="0"/>
                <a:ea typeface="Cambria" pitchFamily="34" charset="-122"/>
                <a:cs typeface="Cambria" pitchFamily="34" charset="-120"/>
              </a:rPr>
              <a:t>Pilot- und explorative Studien</a:t>
            </a:r>
            <a:endParaRPr lang="en-US" sz="1550" dirty="0"/>
          </a:p>
        </p:txBody>
      </p:sp>
      <p:sp>
        <p:nvSpPr>
          <p:cNvPr id="19" name="Text 16"/>
          <p:cNvSpPr txBox="1"/>
          <p:nvPr/>
        </p:nvSpPr>
        <p:spPr>
          <a:xfrm>
            <a:off x="9205722" y="2807208"/>
            <a:ext cx="2233422" cy="777240"/>
          </a:xfrm>
          <a:prstGeom prst="rect">
            <a:avLst/>
          </a:prstGeom>
          <a:noFill/>
          <a:ln/>
        </p:spPr>
        <p:txBody>
          <a:bodyPr wrap="square" lIns="0" tIns="0" rIns="0" bIns="0" rtlCol="0" anchor="t"/>
          <a:lstStyle/>
          <a:p>
            <a:pPr indent="0" marL="0">
              <a:buNone/>
            </a:pPr>
            <a:r>
              <a:rPr lang="en-US" sz="1250" dirty="0">
                <a:solidFill>
                  <a:schemeClr val="tx2"/>
                </a:solidFill>
              </a:rPr>
              <a:t>Vielversprechende Signale, die noch bestätigt werden müssen.</a:t>
            </a:r>
            <a:endParaRPr lang="en-US" sz="1250" dirty="0"/>
          </a:p>
        </p:txBody>
      </p:sp>
      <p:sp>
        <p:nvSpPr>
          <p:cNvPr id="20" name="honestidad"/>
          <p:cNvSpPr/>
          <p:nvPr/>
        </p:nvSpPr>
        <p:spPr>
          <a:xfrm>
            <a:off x="548640" y="3886200"/>
            <a:ext cx="11091672" cy="1965960"/>
          </a:xfrm>
          <a:prstGeom prst="roundRect">
            <a:avLst>
              <a:gd name="adj" fmla="val 7442"/>
            </a:avLst>
          </a:prstGeom>
          <a:solidFill>
            <a:srgbClr val="06202E"/>
          </a:solidFill>
          <a:ln w="12700">
            <a:solidFill>
              <a:srgbClr val="06202E"/>
            </a:solidFill>
            <a:prstDash val="solid"/>
          </a:ln>
          <a:effectLst>
            <a:outerShdw sx="100000" sy="100000" kx="0" ky="0" algn="bl" rotWithShape="0" blurRad="127000" dist="38100" dir="5400000">
              <a:srgbClr val="06202E">
                <a:alpha val="18000"/>
              </a:srgbClr>
            </a:outerShdw>
          </a:effectLst>
        </p:spPr>
      </p:sp>
      <p:sp>
        <p:nvSpPr>
          <p:cNvPr id="21" name="Text 18"/>
          <p:cNvSpPr txBox="1"/>
          <p:nvPr/>
        </p:nvSpPr>
        <p:spPr>
          <a:xfrm>
            <a:off x="868680" y="4069080"/>
            <a:ext cx="5486400" cy="274320"/>
          </a:xfrm>
          <a:prstGeom prst="rect">
            <a:avLst/>
          </a:prstGeom>
          <a:noFill/>
          <a:ln/>
        </p:spPr>
        <p:txBody>
          <a:bodyPr wrap="square" lIns="0" tIns="0" rIns="0" bIns="0" rtlCol="0" anchor="t"/>
          <a:lstStyle/>
          <a:p>
            <a:pPr indent="0" marL="0">
              <a:buNone/>
            </a:pPr>
            <a:r>
              <a:rPr lang="en-US" sz="1100" b="1" spc="300" kern="0" dirty="0">
                <a:solidFill>
                  <a:schemeClr val="accent2"/>
                </a:solidFill>
              </a:rPr>
              <a:t>WAS WIR NICHT BEHAUPTEN</a:t>
            </a:r>
            <a:endParaRPr lang="en-US" sz="1100" dirty="0"/>
          </a:p>
        </p:txBody>
      </p:sp>
      <p:sp>
        <p:nvSpPr>
          <p:cNvPr id="22" name="Text 19"/>
          <p:cNvSpPr txBox="1"/>
          <p:nvPr/>
        </p:nvSpPr>
        <p:spPr>
          <a:xfrm>
            <a:off x="868680" y="4370832"/>
            <a:ext cx="10451592" cy="685800"/>
          </a:xfrm>
          <a:prstGeom prst="rect">
            <a:avLst/>
          </a:prstGeom>
          <a:noFill/>
          <a:ln/>
        </p:spPr>
        <p:txBody>
          <a:bodyPr wrap="square" lIns="0" tIns="0" rIns="0" bIns="0" rtlCol="0" anchor="t"/>
          <a:lstStyle/>
          <a:p>
            <a:pPr indent="0" marL="0">
              <a:buNone/>
            </a:pPr>
            <a:r>
              <a:rPr lang="en-US" sz="1800" b="1" dirty="0">
                <a:solidFill>
                  <a:schemeClr val="bg1"/>
                </a:solidFill>
                <a:latin typeface="Cambria" pitchFamily="34" charset="0"/>
                <a:ea typeface="Cambria" pitchFamily="34" charset="-122"/>
                <a:cs typeface="Cambria" pitchFamily="34" charset="-120"/>
              </a:rPr>
              <a:t>Es gibt noch keine große Studie, die zeigt, dass Achtsamkeit Tauchunfälle verringert.</a:t>
            </a:r>
            <a:endParaRPr lang="en-US" sz="1800" dirty="0"/>
          </a:p>
        </p:txBody>
      </p:sp>
      <p:sp>
        <p:nvSpPr>
          <p:cNvPr id="23" name="Text 20"/>
          <p:cNvSpPr txBox="1"/>
          <p:nvPr/>
        </p:nvSpPr>
        <p:spPr>
          <a:xfrm>
            <a:off x="868680" y="5074920"/>
            <a:ext cx="10451592" cy="640080"/>
          </a:xfrm>
          <a:prstGeom prst="rect">
            <a:avLst/>
          </a:prstGeom>
          <a:noFill/>
          <a:ln/>
        </p:spPr>
        <p:txBody>
          <a:bodyPr wrap="square" lIns="0" tIns="0" rIns="0" bIns="0" rtlCol="0" anchor="t"/>
          <a:lstStyle/>
          <a:p>
            <a:pPr indent="0" marL="0">
              <a:buNone/>
            </a:pPr>
            <a:r>
              <a:rPr lang="en-US" sz="1350" dirty="0">
                <a:solidFill>
                  <a:schemeClr val="accent3"/>
                </a:solidFill>
              </a:rPr>
              <a:t>Es gibt solide Daten darüber, wie Unfälle entstehen, und solide Evidenz darüber, was Achtsamkeit trainiert. Dieses Dossier verbindet beides und markiert mit „MDI-DEUTUNG“, wo die Daten enden und unsere Arbeitshypothese beginnt.</a:t>
            </a:r>
            <a:endParaRPr lang="en-US" sz="135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5A6B70"/>
                </a:solidFill>
              </a:defRPr>
            </a:lvl1pPr>
          </a:lstStyle>
          <a:p>
            <a:pPr algn="r"/>
            <a:fld id="{F7021451-1387-4CA6-816F-3879F97B5CBC}" type="slidenum">
              <a:rPr b="0" lang="en-US"/>
              <a:t>2</a:t>
            </a:fld>
            <a:endParaRPr lang="en-US"/>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pic>
        <p:nvPicPr>
          <p:cNvPr id="3" name="Image 0" descr="/home/claude/mdi/assets/logo3.png">    </p:cNvPr>
          <p:cNvPicPr>
            <a:picLocks noChangeAspect="1"/>
          </p:cNvPicPr>
          <p:nvPr/>
        </p:nvPicPr>
        <p:blipFill>
          <a:blip r:embed="rId1"/>
          <a:stretch>
            <a:fillRect/>
          </a:stretch>
        </p:blipFill>
        <p:spPr>
          <a:xfrm>
            <a:off x="1463040" y="1600200"/>
            <a:ext cx="1920240" cy="3310128"/>
          </a:xfrm>
          <a:prstGeom prst="rect">
            <a:avLst/>
          </a:prstGeom>
        </p:spPr>
      </p:pic>
      <p:sp>
        <p:nvSpPr>
          <p:cNvPr id="4" name="Text 0"/>
          <p:cNvSpPr txBox="1"/>
          <p:nvPr/>
        </p:nvSpPr>
        <p:spPr>
          <a:xfrm>
            <a:off x="4480560" y="2057400"/>
            <a:ext cx="6858000" cy="365760"/>
          </a:xfrm>
          <a:prstGeom prst="rect">
            <a:avLst/>
          </a:prstGeom>
          <a:noFill/>
          <a:ln/>
        </p:spPr>
        <p:txBody>
          <a:bodyPr wrap="square" lIns="0" tIns="0" rIns="0" bIns="0" rtlCol="0" anchor="t"/>
          <a:lstStyle/>
          <a:p>
            <a:pPr indent="0" marL="0">
              <a:buNone/>
            </a:pPr>
            <a:r>
              <a:rPr lang="en-US" sz="1300" b="1" spc="500" kern="0" dirty="0">
                <a:solidFill>
                  <a:schemeClr val="accent2"/>
                </a:solidFill>
              </a:rPr>
              <a:t>TEIL 1</a:t>
            </a:r>
            <a:endParaRPr lang="en-US" sz="1300" dirty="0"/>
          </a:p>
        </p:txBody>
      </p:sp>
      <p:sp>
        <p:nvSpPr>
          <p:cNvPr id="5" name="Text 1"/>
          <p:cNvSpPr txBox="1"/>
          <p:nvPr/>
        </p:nvSpPr>
        <p:spPr>
          <a:xfrm>
            <a:off x="4480560" y="2423160"/>
            <a:ext cx="7223760" cy="1188720"/>
          </a:xfrm>
          <a:prstGeom prst="rect">
            <a:avLst/>
          </a:prstGeom>
          <a:noFill/>
          <a:ln/>
        </p:spPr>
        <p:txBody>
          <a:bodyPr wrap="square" lIns="0" tIns="0" rIns="0" bIns="0" rtlCol="0" anchor="ctr"/>
          <a:lstStyle/>
          <a:p>
            <a:pPr indent="0" marL="0">
              <a:buNone/>
            </a:pPr>
            <a:r>
              <a:rPr lang="en-US" sz="4000" b="1" dirty="0">
                <a:solidFill>
                  <a:schemeClr val="bg1"/>
                </a:solidFill>
                <a:latin typeface="Cambria" pitchFamily="34" charset="0"/>
                <a:ea typeface="Cambria" pitchFamily="34" charset="-122"/>
                <a:cs typeface="Cambria" pitchFamily="34" charset="-120"/>
              </a:rPr>
              <a:t>Was unter Wasser schiefgeht</a:t>
            </a:r>
            <a:endParaRPr lang="en-US" sz="4000" dirty="0"/>
          </a:p>
        </p:txBody>
      </p:sp>
      <p:sp>
        <p:nvSpPr>
          <p:cNvPr id="6" name="Text 2"/>
          <p:cNvSpPr txBox="1"/>
          <p:nvPr/>
        </p:nvSpPr>
        <p:spPr>
          <a:xfrm>
            <a:off x="4480560" y="3657600"/>
            <a:ext cx="7132320" cy="914400"/>
          </a:xfrm>
          <a:prstGeom prst="rect">
            <a:avLst/>
          </a:prstGeom>
          <a:noFill/>
          <a:ln/>
        </p:spPr>
        <p:txBody>
          <a:bodyPr wrap="square" lIns="0" tIns="0" rIns="0" bIns="0" rtlCol="0" anchor="t"/>
          <a:lstStyle/>
          <a:p>
            <a:pPr indent="0" marL="0">
              <a:buNone/>
            </a:pPr>
            <a:r>
              <a:rPr lang="en-US" sz="2000" i="1" dirty="0">
                <a:solidFill>
                  <a:schemeClr val="accent3"/>
                </a:solidFill>
                <a:latin typeface="Cambria" pitchFamily="34" charset="0"/>
                <a:ea typeface="Cambria" pitchFamily="34" charset="-122"/>
                <a:cs typeface="Cambria" pitchFamily="34" charset="-120"/>
              </a:rPr>
              <a:t>Was Unfallanalysen sagen, von der klassischen DAN-Studie bis zu den Berichten von 2025, und was die Forschung zu Panik zeigt.</a:t>
            </a:r>
            <a:endParaRPr lang="en-US" sz="2000" dirty="0"/>
          </a:p>
        </p:txBody>
      </p:sp>
      <p:sp>
        <p:nvSpPr>
          <p:cNvPr id="7"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endParaRPr lang="en-US" sz="320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8FCFC4"/>
                </a:solidFill>
              </a:defRPr>
            </a:lvl1pPr>
          </a:lstStyle>
          <a:p>
            <a:pPr algn="r"/>
            <a:fld id="{F7021451-1387-4CA6-816F-3879F97B5CBC}" type="slidenum">
              <a:rPr b="0" lang="en-US"/>
              <a:t>3</a:t>
            </a:fld>
            <a:endParaRPr lang="en-US"/>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sp>
        <p:nvSpPr>
          <p:cNvPr id="2"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r>
              <a:rPr lang="en-US" sz="3200" b="1" dirty="0">
                <a:solidFill>
                  <a:schemeClr val="tx1"/>
                </a:solidFill>
              </a:rPr>
              <a:t>Die Kette eines tödlichen Unfalls</a:t>
            </a:r>
            <a:endParaRPr lang="en-US" sz="3200" dirty="0"/>
          </a:p>
        </p:txBody>
      </p:sp>
      <p:sp>
        <p:nvSpPr>
          <p:cNvPr id="4" name="chip"/>
          <p:cNvSpPr txBox="1"/>
          <p:nvPr/>
        </p:nvSpPr>
        <p:spPr>
          <a:xfrm>
            <a:off x="548640" y="1298448"/>
            <a:ext cx="2926080" cy="347472"/>
          </a:xfrm>
          <a:prstGeom prst="roundRect">
            <a:avLst>
              <a:gd name="adj" fmla="val 50000"/>
            </a:avLst>
          </a:prstGeom>
          <a:solidFill>
            <a:srgbClr val="0F6472"/>
          </a:solidFill>
          <a:ln/>
        </p:spPr>
        <p:txBody>
          <a:bodyPr wrap="square" lIns="0" tIns="0" rIns="0" bIns="0" rtlCol="0" anchor="ctr"/>
          <a:lstStyle/>
          <a:p>
            <a:pPr algn="ctr" indent="0" marL="0">
              <a:buNone/>
            </a:pPr>
            <a:r>
              <a:rPr lang="en-US" sz="1100" b="1" spc="200" kern="0" dirty="0">
                <a:solidFill>
                  <a:srgbClr val="FFFFFF"/>
                </a:solidFill>
              </a:rPr>
              <a:t>DIE KLASSISCHE STUDIE  ·  n = 947</a:t>
            </a:r>
            <a:endParaRPr lang="en-US" sz="1100" dirty="0"/>
          </a:p>
        </p:txBody>
      </p:sp>
      <p:sp>
        <p:nvSpPr>
          <p:cNvPr id="5" name="Text 2"/>
          <p:cNvSpPr txBox="1"/>
          <p:nvPr/>
        </p:nvSpPr>
        <p:spPr>
          <a:xfrm>
            <a:off x="3657600" y="1298448"/>
            <a:ext cx="7982712" cy="365760"/>
          </a:xfrm>
          <a:prstGeom prst="rect">
            <a:avLst/>
          </a:prstGeom>
          <a:noFill/>
          <a:ln/>
        </p:spPr>
        <p:txBody>
          <a:bodyPr wrap="square" lIns="0" tIns="0" rIns="0" bIns="0" rtlCol="0" anchor="ctr"/>
          <a:lstStyle/>
          <a:p>
            <a:pPr indent="0" marL="0">
              <a:buNone/>
            </a:pPr>
            <a:r>
              <a:rPr lang="en-US" sz="1300" dirty="0">
                <a:solidFill>
                  <a:schemeClr val="tx2"/>
                </a:solidFill>
              </a:rPr>
              <a:t>Todesfälle beim Sporttauchen mit offenem System, 1992–2003. Noch immer die größte veröffentlichte Schritt-für-Schritt-Analyse; neuere Studien nutzen dasselbe Modell.</a:t>
            </a:r>
            <a:endParaRPr lang="en-US" sz="1300" dirty="0"/>
          </a:p>
        </p:txBody>
      </p:sp>
      <p:sp>
        <p:nvSpPr>
          <p:cNvPr id="6" name="paso 1"/>
          <p:cNvSpPr/>
          <p:nvPr/>
        </p:nvSpPr>
        <p:spPr>
          <a:xfrm>
            <a:off x="548640" y="1874520"/>
            <a:ext cx="2553462" cy="3611880"/>
          </a:xfrm>
          <a:prstGeom prst="roundRect">
            <a:avLst>
              <a:gd name="adj" fmla="val 5730"/>
            </a:avLst>
          </a:prstGeom>
          <a:solidFill>
            <a:srgbClr val="F8F5EF"/>
          </a:solidFill>
          <a:ln w="12700">
            <a:solidFill>
              <a:srgbClr val="F8F5EF"/>
            </a:solidFill>
            <a:prstDash val="solid"/>
          </a:ln>
          <a:effectLst>
            <a:outerShdw sx="100000" sy="100000" kx="0" ky="0" algn="bl" rotWithShape="0" blurRad="127000" dist="38100" dir="5400000">
              <a:srgbClr val="06202E">
                <a:alpha val="18000"/>
              </a:srgbClr>
            </a:outerShdw>
          </a:effectLst>
        </p:spPr>
      </p:sp>
      <p:sp>
        <p:nvSpPr>
          <p:cNvPr id="7" name="dot"/>
          <p:cNvSpPr/>
          <p:nvPr/>
        </p:nvSpPr>
        <p:spPr>
          <a:xfrm>
            <a:off x="749808" y="2075688"/>
            <a:ext cx="457200" cy="457200"/>
          </a:xfrm>
          <a:prstGeom prst="ellipse">
            <a:avLst/>
          </a:prstGeom>
          <a:solidFill>
            <a:schemeClr val="accent1"/>
          </a:solidFill>
          <a:ln w="12700">
            <a:solidFill>
              <a:schemeClr val="accent1"/>
            </a:solidFill>
            <a:prstDash val="solid"/>
          </a:ln>
        </p:spPr>
      </p:sp>
      <p:sp>
        <p:nvSpPr>
          <p:cNvPr id="8" name="Text 5"/>
          <p:cNvSpPr txBox="1"/>
          <p:nvPr/>
        </p:nvSpPr>
        <p:spPr>
          <a:xfrm>
            <a:off x="749808" y="2075688"/>
            <a:ext cx="457200" cy="457200"/>
          </a:xfrm>
          <a:prstGeom prst="rect">
            <a:avLst/>
          </a:prstGeom>
          <a:noFill/>
          <a:ln/>
        </p:spPr>
        <p:txBody>
          <a:bodyPr wrap="square" lIns="0" tIns="0" rIns="0" bIns="0" rtlCol="0" anchor="ctr"/>
          <a:lstStyle/>
          <a:p>
            <a:pPr algn="ctr" indent="0" marL="0">
              <a:buNone/>
            </a:pPr>
            <a:r>
              <a:rPr lang="en-US" sz="1600" b="1" dirty="0">
                <a:solidFill>
                  <a:schemeClr val="bg1"/>
                </a:solidFill>
                <a:latin typeface="Cambria" pitchFamily="34" charset="0"/>
                <a:ea typeface="Cambria" pitchFamily="34" charset="-122"/>
                <a:cs typeface="Cambria" pitchFamily="34" charset="-120"/>
              </a:rPr>
              <a:t>1</a:t>
            </a:r>
            <a:endParaRPr lang="en-US" sz="1600" dirty="0"/>
          </a:p>
        </p:txBody>
      </p:sp>
      <p:sp>
        <p:nvSpPr>
          <p:cNvPr id="9" name="Text 6"/>
          <p:cNvSpPr txBox="1"/>
          <p:nvPr/>
        </p:nvSpPr>
        <p:spPr>
          <a:xfrm>
            <a:off x="1325880" y="2057400"/>
            <a:ext cx="1639062" cy="502920"/>
          </a:xfrm>
          <a:prstGeom prst="rect">
            <a:avLst/>
          </a:prstGeom>
          <a:noFill/>
          <a:ln/>
        </p:spPr>
        <p:txBody>
          <a:bodyPr wrap="square" lIns="0" tIns="0" rIns="0" bIns="0" rtlCol="0" anchor="ctr"/>
          <a:lstStyle/>
          <a:p>
            <a:pPr indent="0" marL="0">
              <a:buNone/>
            </a:pPr>
            <a:r>
              <a:rPr lang="en-US" sz="1150" b="1" spc="100" kern="0" dirty="0">
                <a:solidFill>
                  <a:schemeClr val="accent1"/>
                </a:solidFill>
              </a:rPr>
              <a:t>AUSLÖSER</a:t>
            </a:r>
            <a:endParaRPr lang="en-US" sz="1150" dirty="0"/>
          </a:p>
        </p:txBody>
      </p:sp>
      <p:sp>
        <p:nvSpPr>
          <p:cNvPr id="10" name="Text 7"/>
          <p:cNvSpPr txBox="1"/>
          <p:nvPr/>
        </p:nvSpPr>
        <p:spPr>
          <a:xfrm>
            <a:off x="749808" y="2624328"/>
            <a:ext cx="2151126" cy="365760"/>
          </a:xfrm>
          <a:prstGeom prst="rect">
            <a:avLst/>
          </a:prstGeom>
          <a:noFill/>
          <a:ln/>
        </p:spPr>
        <p:txBody>
          <a:bodyPr wrap="square" lIns="0" tIns="0" rIns="0" bIns="0" rtlCol="0" anchor="t"/>
          <a:lstStyle/>
          <a:p>
            <a:pPr indent="0" marL="0">
              <a:buNone/>
            </a:pPr>
            <a:r>
              <a:rPr lang="en-US" sz="1250" i="1" dirty="0">
                <a:solidFill>
                  <a:schemeClr val="tx2"/>
                </a:solidFill>
              </a:rPr>
              <a:t>Was das Problem auslöst</a:t>
            </a:r>
            <a:endParaRPr lang="en-US" sz="1250" dirty="0"/>
          </a:p>
        </p:txBody>
      </p:sp>
      <p:sp>
        <p:nvSpPr>
          <p:cNvPr id="11" name="Text 8"/>
          <p:cNvSpPr txBox="1"/>
          <p:nvPr/>
        </p:nvSpPr>
        <p:spPr>
          <a:xfrm>
            <a:off x="749808" y="3081528"/>
            <a:ext cx="1051560" cy="548640"/>
          </a:xfrm>
          <a:prstGeom prst="rect">
            <a:avLst/>
          </a:prstGeom>
          <a:noFill/>
          <a:ln/>
        </p:spPr>
        <p:txBody>
          <a:bodyPr wrap="square" lIns="0" tIns="0" rIns="0" bIns="0" rtlCol="0" anchor="ctr"/>
          <a:lstStyle/>
          <a:p>
            <a:pPr indent="0" marL="0">
              <a:buNone/>
            </a:pPr>
            <a:r>
              <a:rPr lang="en-US" sz="2600" b="1" dirty="0">
                <a:solidFill>
                  <a:schemeClr val="tx1"/>
                </a:solidFill>
                <a:latin typeface="Cambria" pitchFamily="34" charset="0"/>
                <a:ea typeface="Cambria" pitchFamily="34" charset="-122"/>
                <a:cs typeface="Cambria" pitchFamily="34" charset="-120"/>
              </a:rPr>
              <a:t>41%</a:t>
            </a:r>
            <a:endParaRPr lang="en-US" sz="2600" dirty="0"/>
          </a:p>
        </p:txBody>
      </p:sp>
      <p:sp>
        <p:nvSpPr>
          <p:cNvPr id="12" name="Text 9"/>
          <p:cNvSpPr txBox="1"/>
          <p:nvPr/>
        </p:nvSpPr>
        <p:spPr>
          <a:xfrm>
            <a:off x="1783080" y="3081528"/>
            <a:ext cx="1181862" cy="548640"/>
          </a:xfrm>
          <a:prstGeom prst="rect">
            <a:avLst/>
          </a:prstGeom>
          <a:noFill/>
          <a:ln/>
        </p:spPr>
        <p:txBody>
          <a:bodyPr wrap="square" lIns="0" tIns="0" rIns="0" bIns="0" rtlCol="0" anchor="ctr"/>
          <a:lstStyle/>
          <a:p>
            <a:pPr indent="0" marL="0">
              <a:buNone/>
            </a:pPr>
            <a:r>
              <a:rPr lang="en-US" sz="1300" dirty="0">
                <a:solidFill>
                  <a:schemeClr val="tx1"/>
                </a:solidFill>
              </a:rPr>
              <a:t>Zu wenig Atemgas</a:t>
            </a:r>
            <a:endParaRPr lang="en-US" sz="1300" dirty="0"/>
          </a:p>
        </p:txBody>
      </p:sp>
      <p:sp>
        <p:nvSpPr>
          <p:cNvPr id="13" name="Text 10"/>
          <p:cNvSpPr txBox="1"/>
          <p:nvPr/>
        </p:nvSpPr>
        <p:spPr>
          <a:xfrm>
            <a:off x="749808" y="3867912"/>
            <a:ext cx="1051560" cy="548640"/>
          </a:xfrm>
          <a:prstGeom prst="rect">
            <a:avLst/>
          </a:prstGeom>
          <a:noFill/>
          <a:ln/>
        </p:spPr>
        <p:txBody>
          <a:bodyPr wrap="square" lIns="0" tIns="0" rIns="0" bIns="0" rtlCol="0" anchor="ctr"/>
          <a:lstStyle/>
          <a:p>
            <a:pPr indent="0" marL="0">
              <a:buNone/>
            </a:pPr>
            <a:r>
              <a:rPr lang="en-US" sz="2600" b="1" dirty="0">
                <a:solidFill>
                  <a:schemeClr val="tx1"/>
                </a:solidFill>
                <a:latin typeface="Cambria" pitchFamily="34" charset="0"/>
                <a:ea typeface="Cambria" pitchFamily="34" charset="-122"/>
                <a:cs typeface="Cambria" pitchFamily="34" charset="-120"/>
              </a:rPr>
              <a:t>20%</a:t>
            </a:r>
            <a:endParaRPr lang="en-US" sz="2600" dirty="0"/>
          </a:p>
        </p:txBody>
      </p:sp>
      <p:sp>
        <p:nvSpPr>
          <p:cNvPr id="14" name="Text 11"/>
          <p:cNvSpPr txBox="1"/>
          <p:nvPr/>
        </p:nvSpPr>
        <p:spPr>
          <a:xfrm>
            <a:off x="1783080" y="3867912"/>
            <a:ext cx="1181862" cy="548640"/>
          </a:xfrm>
          <a:prstGeom prst="rect">
            <a:avLst/>
          </a:prstGeom>
          <a:noFill/>
          <a:ln/>
        </p:spPr>
        <p:txBody>
          <a:bodyPr wrap="square" lIns="0" tIns="0" rIns="0" bIns="0" rtlCol="0" anchor="ctr"/>
          <a:lstStyle/>
          <a:p>
            <a:pPr indent="0" marL="0">
              <a:buNone/>
            </a:pPr>
            <a:r>
              <a:rPr lang="en-US" sz="1300" dirty="0">
                <a:solidFill>
                  <a:schemeClr val="tx1"/>
                </a:solidFill>
              </a:rPr>
              <a:t>Verfangen</a:t>
            </a:r>
            <a:endParaRPr lang="en-US" sz="1300" dirty="0"/>
          </a:p>
        </p:txBody>
      </p:sp>
      <p:sp>
        <p:nvSpPr>
          <p:cNvPr id="15" name="Text 12"/>
          <p:cNvSpPr txBox="1"/>
          <p:nvPr/>
        </p:nvSpPr>
        <p:spPr>
          <a:xfrm>
            <a:off x="749808" y="4654296"/>
            <a:ext cx="1051560" cy="548640"/>
          </a:xfrm>
          <a:prstGeom prst="rect">
            <a:avLst/>
          </a:prstGeom>
          <a:noFill/>
          <a:ln/>
        </p:spPr>
        <p:txBody>
          <a:bodyPr wrap="square" lIns="0" tIns="0" rIns="0" bIns="0" rtlCol="0" anchor="ctr"/>
          <a:lstStyle/>
          <a:p>
            <a:pPr indent="0" marL="0">
              <a:buNone/>
            </a:pPr>
            <a:r>
              <a:rPr lang="en-US" sz="2600" b="1" dirty="0">
                <a:solidFill>
                  <a:schemeClr val="tx1"/>
                </a:solidFill>
                <a:latin typeface="Cambria" pitchFamily="34" charset="0"/>
                <a:ea typeface="Cambria" pitchFamily="34" charset="-122"/>
                <a:cs typeface="Cambria" pitchFamily="34" charset="-120"/>
              </a:rPr>
              <a:t>15%</a:t>
            </a:r>
            <a:endParaRPr lang="en-US" sz="2600" dirty="0"/>
          </a:p>
        </p:txBody>
      </p:sp>
      <p:sp>
        <p:nvSpPr>
          <p:cNvPr id="16" name="Text 13"/>
          <p:cNvSpPr txBox="1"/>
          <p:nvPr/>
        </p:nvSpPr>
        <p:spPr>
          <a:xfrm>
            <a:off x="1783080" y="4654296"/>
            <a:ext cx="1181862" cy="548640"/>
          </a:xfrm>
          <a:prstGeom prst="rect">
            <a:avLst/>
          </a:prstGeom>
          <a:noFill/>
          <a:ln/>
        </p:spPr>
        <p:txBody>
          <a:bodyPr wrap="square" lIns="0" tIns="0" rIns="0" bIns="0" rtlCol="0" anchor="ctr"/>
          <a:lstStyle/>
          <a:p>
            <a:pPr indent="0" marL="0">
              <a:buNone/>
            </a:pPr>
            <a:r>
              <a:rPr lang="en-US" sz="1300" dirty="0">
                <a:solidFill>
                  <a:schemeClr val="tx1"/>
                </a:solidFill>
              </a:rPr>
              <a:t>Defekt an der Ausrüstung</a:t>
            </a:r>
            <a:endParaRPr lang="en-US" sz="1300" dirty="0"/>
          </a:p>
        </p:txBody>
      </p:sp>
      <p:sp>
        <p:nvSpPr>
          <p:cNvPr id="17" name="Shape 14"/>
          <p:cNvSpPr/>
          <p:nvPr/>
        </p:nvSpPr>
        <p:spPr>
          <a:xfrm>
            <a:off x="3147822" y="3534156"/>
            <a:ext cx="201168" cy="292608"/>
          </a:xfrm>
          <a:prstGeom prst="rightArrow">
            <a:avLst/>
          </a:prstGeom>
          <a:solidFill>
            <a:srgbClr val="8FCFC4"/>
          </a:solidFill>
          <a:ln w="12700">
            <a:solidFill>
              <a:srgbClr val="8FCFC4"/>
            </a:solidFill>
            <a:prstDash val="solid"/>
          </a:ln>
        </p:spPr>
      </p:sp>
      <p:sp>
        <p:nvSpPr>
          <p:cNvPr id="18" name="paso 2"/>
          <p:cNvSpPr/>
          <p:nvPr/>
        </p:nvSpPr>
        <p:spPr>
          <a:xfrm>
            <a:off x="3394710" y="1874520"/>
            <a:ext cx="2553462" cy="3611880"/>
          </a:xfrm>
          <a:prstGeom prst="roundRect">
            <a:avLst>
              <a:gd name="adj" fmla="val 5730"/>
            </a:avLst>
          </a:prstGeom>
          <a:solidFill>
            <a:srgbClr val="06202E"/>
          </a:solidFill>
          <a:ln w="12700">
            <a:solidFill>
              <a:srgbClr val="06202E"/>
            </a:solidFill>
            <a:prstDash val="solid"/>
          </a:ln>
          <a:effectLst>
            <a:outerShdw sx="100000" sy="100000" kx="0" ky="0" algn="bl" rotWithShape="0" blurRad="127000" dist="38100" dir="5400000">
              <a:srgbClr val="06202E">
                <a:alpha val="18000"/>
              </a:srgbClr>
            </a:outerShdw>
          </a:effectLst>
        </p:spPr>
      </p:sp>
      <p:sp>
        <p:nvSpPr>
          <p:cNvPr id="19" name="dot"/>
          <p:cNvSpPr/>
          <p:nvPr/>
        </p:nvSpPr>
        <p:spPr>
          <a:xfrm>
            <a:off x="3595878" y="2075688"/>
            <a:ext cx="457200" cy="457200"/>
          </a:xfrm>
          <a:prstGeom prst="ellipse">
            <a:avLst/>
          </a:prstGeom>
          <a:solidFill>
            <a:schemeClr val="accent2"/>
          </a:solidFill>
          <a:ln w="12700">
            <a:solidFill>
              <a:schemeClr val="accent2"/>
            </a:solidFill>
            <a:prstDash val="solid"/>
          </a:ln>
        </p:spPr>
      </p:sp>
      <p:sp>
        <p:nvSpPr>
          <p:cNvPr id="20" name="Text 17"/>
          <p:cNvSpPr txBox="1"/>
          <p:nvPr/>
        </p:nvSpPr>
        <p:spPr>
          <a:xfrm>
            <a:off x="3595878" y="2075688"/>
            <a:ext cx="457200" cy="457200"/>
          </a:xfrm>
          <a:prstGeom prst="rect">
            <a:avLst/>
          </a:prstGeom>
          <a:noFill/>
          <a:ln/>
        </p:spPr>
        <p:txBody>
          <a:bodyPr wrap="square" lIns="0" tIns="0" rIns="0" bIns="0" rtlCol="0" anchor="ctr"/>
          <a:lstStyle/>
          <a:p>
            <a:pPr algn="ctr" indent="0" marL="0">
              <a:buNone/>
            </a:pPr>
            <a:r>
              <a:rPr lang="en-US" sz="1600" b="1" dirty="0">
                <a:solidFill>
                  <a:schemeClr val="bg1"/>
                </a:solidFill>
                <a:latin typeface="Cambria" pitchFamily="34" charset="0"/>
                <a:ea typeface="Cambria" pitchFamily="34" charset="-122"/>
                <a:cs typeface="Cambria" pitchFamily="34" charset="-120"/>
              </a:rPr>
              <a:t>2</a:t>
            </a:r>
            <a:endParaRPr lang="en-US" sz="1600" dirty="0"/>
          </a:p>
        </p:txBody>
      </p:sp>
      <p:sp>
        <p:nvSpPr>
          <p:cNvPr id="21" name="Text 18"/>
          <p:cNvSpPr txBox="1"/>
          <p:nvPr/>
        </p:nvSpPr>
        <p:spPr>
          <a:xfrm>
            <a:off x="4171950" y="2057400"/>
            <a:ext cx="1639062" cy="502920"/>
          </a:xfrm>
          <a:prstGeom prst="rect">
            <a:avLst/>
          </a:prstGeom>
          <a:noFill/>
          <a:ln/>
        </p:spPr>
        <p:txBody>
          <a:bodyPr wrap="square" lIns="0" tIns="0" rIns="0" bIns="0" rtlCol="0" anchor="ctr"/>
          <a:lstStyle/>
          <a:p>
            <a:pPr indent="0" marL="0">
              <a:buNone/>
            </a:pPr>
            <a:r>
              <a:rPr lang="en-US" sz="1150" b="1" spc="100" kern="0" dirty="0">
                <a:solidFill>
                  <a:schemeClr val="accent3"/>
                </a:solidFill>
              </a:rPr>
              <a:t>HANDLUNGSUNFÄHIG DURCH</a:t>
            </a:r>
            <a:endParaRPr lang="en-US" sz="1150" dirty="0"/>
          </a:p>
        </p:txBody>
      </p:sp>
      <p:sp>
        <p:nvSpPr>
          <p:cNvPr id="22" name="Text 19"/>
          <p:cNvSpPr txBox="1"/>
          <p:nvPr/>
        </p:nvSpPr>
        <p:spPr>
          <a:xfrm>
            <a:off x="3595878" y="2624328"/>
            <a:ext cx="2151126" cy="365760"/>
          </a:xfrm>
          <a:prstGeom prst="rect">
            <a:avLst/>
          </a:prstGeom>
          <a:noFill/>
          <a:ln/>
        </p:spPr>
        <p:txBody>
          <a:bodyPr wrap="square" lIns="0" tIns="0" rIns="0" bIns="0" rtlCol="0" anchor="t"/>
          <a:lstStyle/>
          <a:p>
            <a:pPr indent="0" marL="0">
              <a:buNone/>
            </a:pPr>
            <a:r>
              <a:rPr lang="en-US" sz="1250" i="1" dirty="0">
                <a:solidFill>
                  <a:schemeClr val="accent3"/>
                </a:solidFill>
              </a:rPr>
              <a:t>Was es gefährlich macht</a:t>
            </a:r>
            <a:endParaRPr lang="en-US" sz="1250" dirty="0"/>
          </a:p>
        </p:txBody>
      </p:sp>
      <p:sp>
        <p:nvSpPr>
          <p:cNvPr id="23" name="Text 20"/>
          <p:cNvSpPr txBox="1"/>
          <p:nvPr/>
        </p:nvSpPr>
        <p:spPr>
          <a:xfrm>
            <a:off x="3595878" y="3081528"/>
            <a:ext cx="1051560" cy="548640"/>
          </a:xfrm>
          <a:prstGeom prst="rect">
            <a:avLst/>
          </a:prstGeom>
          <a:noFill/>
          <a:ln/>
        </p:spPr>
        <p:txBody>
          <a:bodyPr wrap="square" lIns="0" tIns="0" rIns="0" bIns="0" rtlCol="0" anchor="ctr"/>
          <a:lstStyle/>
          <a:p>
            <a:pPr indent="0" marL="0">
              <a:buNone/>
            </a:pPr>
            <a:r>
              <a:rPr lang="en-US" sz="2600" b="1" dirty="0">
                <a:solidFill>
                  <a:schemeClr val="accent2"/>
                </a:solidFill>
                <a:latin typeface="Cambria" pitchFamily="34" charset="0"/>
                <a:ea typeface="Cambria" pitchFamily="34" charset="-122"/>
                <a:cs typeface="Cambria" pitchFamily="34" charset="-120"/>
              </a:rPr>
              <a:t>55%</a:t>
            </a:r>
            <a:endParaRPr lang="en-US" sz="2600" dirty="0"/>
          </a:p>
        </p:txBody>
      </p:sp>
      <p:sp>
        <p:nvSpPr>
          <p:cNvPr id="24" name="Text 21"/>
          <p:cNvSpPr txBox="1"/>
          <p:nvPr/>
        </p:nvSpPr>
        <p:spPr>
          <a:xfrm>
            <a:off x="4629150" y="3081528"/>
            <a:ext cx="1181862" cy="548640"/>
          </a:xfrm>
          <a:prstGeom prst="rect">
            <a:avLst/>
          </a:prstGeom>
          <a:noFill/>
          <a:ln/>
        </p:spPr>
        <p:txBody>
          <a:bodyPr wrap="square" lIns="0" tIns="0" rIns="0" bIns="0" rtlCol="0" anchor="ctr"/>
          <a:lstStyle/>
          <a:p>
            <a:pPr indent="0" marL="0">
              <a:buNone/>
            </a:pPr>
            <a:r>
              <a:rPr lang="en-US" sz="1300" b="1" dirty="0">
                <a:solidFill>
                  <a:schemeClr val="bg1"/>
                </a:solidFill>
              </a:rPr>
              <a:t>Notaufstieg</a:t>
            </a:r>
            <a:endParaRPr lang="en-US" sz="1300" dirty="0"/>
          </a:p>
        </p:txBody>
      </p:sp>
      <p:sp>
        <p:nvSpPr>
          <p:cNvPr id="25" name="Text 22"/>
          <p:cNvSpPr txBox="1"/>
          <p:nvPr/>
        </p:nvSpPr>
        <p:spPr>
          <a:xfrm>
            <a:off x="3595878" y="3867912"/>
            <a:ext cx="1051560" cy="548640"/>
          </a:xfrm>
          <a:prstGeom prst="rect">
            <a:avLst/>
          </a:prstGeom>
          <a:noFill/>
          <a:ln/>
        </p:spPr>
        <p:txBody>
          <a:bodyPr wrap="square" lIns="0" tIns="0" rIns="0" bIns="0" rtlCol="0" anchor="ctr"/>
          <a:lstStyle/>
          <a:p>
            <a:pPr indent="0" marL="0">
              <a:buNone/>
            </a:pPr>
            <a:r>
              <a:rPr lang="en-US" sz="2600" b="1" dirty="0">
                <a:solidFill>
                  <a:schemeClr val="bg1"/>
                </a:solidFill>
                <a:latin typeface="Cambria" pitchFamily="34" charset="0"/>
                <a:ea typeface="Cambria" pitchFamily="34" charset="-122"/>
                <a:cs typeface="Cambria" pitchFamily="34" charset="-120"/>
              </a:rPr>
              <a:t>27%</a:t>
            </a:r>
            <a:endParaRPr lang="en-US" sz="2600" dirty="0"/>
          </a:p>
        </p:txBody>
      </p:sp>
      <p:sp>
        <p:nvSpPr>
          <p:cNvPr id="26" name="Text 23"/>
          <p:cNvSpPr txBox="1"/>
          <p:nvPr/>
        </p:nvSpPr>
        <p:spPr>
          <a:xfrm>
            <a:off x="4629150" y="3867912"/>
            <a:ext cx="1181862" cy="548640"/>
          </a:xfrm>
          <a:prstGeom prst="rect">
            <a:avLst/>
          </a:prstGeom>
          <a:noFill/>
          <a:ln/>
        </p:spPr>
        <p:txBody>
          <a:bodyPr wrap="square" lIns="0" tIns="0" rIns="0" bIns="0" rtlCol="0" anchor="ctr"/>
          <a:lstStyle/>
          <a:p>
            <a:pPr indent="0" marL="0">
              <a:buNone/>
            </a:pPr>
            <a:r>
              <a:rPr lang="en-US" sz="1300" dirty="0">
                <a:solidFill>
                  <a:schemeClr val="bg1"/>
                </a:solidFill>
              </a:rPr>
              <a:t>Zu wenig Atemgas</a:t>
            </a:r>
            <a:endParaRPr lang="en-US" sz="1300" dirty="0"/>
          </a:p>
        </p:txBody>
      </p:sp>
      <p:sp>
        <p:nvSpPr>
          <p:cNvPr id="27" name="Text 24"/>
          <p:cNvSpPr txBox="1"/>
          <p:nvPr/>
        </p:nvSpPr>
        <p:spPr>
          <a:xfrm>
            <a:off x="3595878" y="4654296"/>
            <a:ext cx="1051560" cy="548640"/>
          </a:xfrm>
          <a:prstGeom prst="rect">
            <a:avLst/>
          </a:prstGeom>
          <a:noFill/>
          <a:ln/>
        </p:spPr>
        <p:txBody>
          <a:bodyPr wrap="square" lIns="0" tIns="0" rIns="0" bIns="0" rtlCol="0" anchor="ctr"/>
          <a:lstStyle/>
          <a:p>
            <a:pPr indent="0" marL="0">
              <a:buNone/>
            </a:pPr>
            <a:r>
              <a:rPr lang="en-US" sz="2600" b="1" dirty="0">
                <a:solidFill>
                  <a:schemeClr val="bg1"/>
                </a:solidFill>
                <a:latin typeface="Cambria" pitchFamily="34" charset="0"/>
                <a:ea typeface="Cambria" pitchFamily="34" charset="-122"/>
                <a:cs typeface="Cambria" pitchFamily="34" charset="-120"/>
              </a:rPr>
              <a:t>13%</a:t>
            </a:r>
            <a:endParaRPr lang="en-US" sz="2600" dirty="0"/>
          </a:p>
        </p:txBody>
      </p:sp>
      <p:sp>
        <p:nvSpPr>
          <p:cNvPr id="28" name="Text 25"/>
          <p:cNvSpPr txBox="1"/>
          <p:nvPr/>
        </p:nvSpPr>
        <p:spPr>
          <a:xfrm>
            <a:off x="4629150" y="4654296"/>
            <a:ext cx="1181862" cy="548640"/>
          </a:xfrm>
          <a:prstGeom prst="rect">
            <a:avLst/>
          </a:prstGeom>
          <a:noFill/>
          <a:ln/>
        </p:spPr>
        <p:txBody>
          <a:bodyPr wrap="square" lIns="0" tIns="0" rIns="0" bIns="0" rtlCol="0" anchor="ctr"/>
          <a:lstStyle/>
          <a:p>
            <a:pPr indent="0" marL="0">
              <a:buNone/>
            </a:pPr>
            <a:r>
              <a:rPr lang="en-US" sz="1300" dirty="0">
                <a:solidFill>
                  <a:schemeClr val="bg1"/>
                </a:solidFill>
              </a:rPr>
              <a:t>Tarierproblem</a:t>
            </a:r>
            <a:endParaRPr lang="en-US" sz="1300" dirty="0"/>
          </a:p>
        </p:txBody>
      </p:sp>
      <p:sp>
        <p:nvSpPr>
          <p:cNvPr id="29" name="Shape 26"/>
          <p:cNvSpPr/>
          <p:nvPr/>
        </p:nvSpPr>
        <p:spPr>
          <a:xfrm>
            <a:off x="5993892" y="3534156"/>
            <a:ext cx="201168" cy="292608"/>
          </a:xfrm>
          <a:prstGeom prst="rightArrow">
            <a:avLst/>
          </a:prstGeom>
          <a:solidFill>
            <a:srgbClr val="8FCFC4"/>
          </a:solidFill>
          <a:ln w="12700">
            <a:solidFill>
              <a:srgbClr val="8FCFC4"/>
            </a:solidFill>
            <a:prstDash val="solid"/>
          </a:ln>
        </p:spPr>
      </p:sp>
      <p:sp>
        <p:nvSpPr>
          <p:cNvPr id="30" name="paso 3"/>
          <p:cNvSpPr/>
          <p:nvPr/>
        </p:nvSpPr>
        <p:spPr>
          <a:xfrm>
            <a:off x="6240780" y="1874520"/>
            <a:ext cx="2553462" cy="3611880"/>
          </a:xfrm>
          <a:prstGeom prst="roundRect">
            <a:avLst>
              <a:gd name="adj" fmla="val 5730"/>
            </a:avLst>
          </a:prstGeom>
          <a:solidFill>
            <a:srgbClr val="F8F5EF"/>
          </a:solidFill>
          <a:ln w="12700">
            <a:solidFill>
              <a:srgbClr val="F8F5EF"/>
            </a:solidFill>
            <a:prstDash val="solid"/>
          </a:ln>
          <a:effectLst>
            <a:outerShdw sx="100000" sy="100000" kx="0" ky="0" algn="bl" rotWithShape="0" blurRad="127000" dist="38100" dir="5400000">
              <a:srgbClr val="06202E">
                <a:alpha val="18000"/>
              </a:srgbClr>
            </a:outerShdw>
          </a:effectLst>
        </p:spPr>
      </p:sp>
      <p:sp>
        <p:nvSpPr>
          <p:cNvPr id="31" name="dot"/>
          <p:cNvSpPr/>
          <p:nvPr/>
        </p:nvSpPr>
        <p:spPr>
          <a:xfrm>
            <a:off x="6441948" y="2075688"/>
            <a:ext cx="457200" cy="457200"/>
          </a:xfrm>
          <a:prstGeom prst="ellipse">
            <a:avLst/>
          </a:prstGeom>
          <a:solidFill>
            <a:schemeClr val="accent1"/>
          </a:solidFill>
          <a:ln w="12700">
            <a:solidFill>
              <a:schemeClr val="accent1"/>
            </a:solidFill>
            <a:prstDash val="solid"/>
          </a:ln>
        </p:spPr>
      </p:sp>
      <p:sp>
        <p:nvSpPr>
          <p:cNvPr id="32" name="Text 29"/>
          <p:cNvSpPr txBox="1"/>
          <p:nvPr/>
        </p:nvSpPr>
        <p:spPr>
          <a:xfrm>
            <a:off x="6441948" y="2075688"/>
            <a:ext cx="457200" cy="457200"/>
          </a:xfrm>
          <a:prstGeom prst="rect">
            <a:avLst/>
          </a:prstGeom>
          <a:noFill/>
          <a:ln/>
        </p:spPr>
        <p:txBody>
          <a:bodyPr wrap="square" lIns="0" tIns="0" rIns="0" bIns="0" rtlCol="0" anchor="ctr"/>
          <a:lstStyle/>
          <a:p>
            <a:pPr algn="ctr" indent="0" marL="0">
              <a:buNone/>
            </a:pPr>
            <a:r>
              <a:rPr lang="en-US" sz="1600" b="1" dirty="0">
                <a:solidFill>
                  <a:schemeClr val="bg1"/>
                </a:solidFill>
                <a:latin typeface="Cambria" pitchFamily="34" charset="0"/>
                <a:ea typeface="Cambria" pitchFamily="34" charset="-122"/>
                <a:cs typeface="Cambria" pitchFamily="34" charset="-120"/>
              </a:rPr>
              <a:t>3</a:t>
            </a:r>
            <a:endParaRPr lang="en-US" sz="1600" dirty="0"/>
          </a:p>
        </p:txBody>
      </p:sp>
      <p:sp>
        <p:nvSpPr>
          <p:cNvPr id="33" name="Text 30"/>
          <p:cNvSpPr txBox="1"/>
          <p:nvPr/>
        </p:nvSpPr>
        <p:spPr>
          <a:xfrm>
            <a:off x="7018020" y="2057400"/>
            <a:ext cx="1639062" cy="502920"/>
          </a:xfrm>
          <a:prstGeom prst="rect">
            <a:avLst/>
          </a:prstGeom>
          <a:noFill/>
          <a:ln/>
        </p:spPr>
        <p:txBody>
          <a:bodyPr wrap="square" lIns="0" tIns="0" rIns="0" bIns="0" rtlCol="0" anchor="ctr"/>
          <a:lstStyle/>
          <a:p>
            <a:pPr indent="0" marL="0">
              <a:buNone/>
            </a:pPr>
            <a:r>
              <a:rPr lang="en-US" sz="1150" b="1" spc="100" kern="0" dirty="0">
                <a:solidFill>
                  <a:schemeClr val="accent1"/>
                </a:solidFill>
              </a:rPr>
              <a:t>VERLETZUNG</a:t>
            </a:r>
            <a:endParaRPr lang="en-US" sz="1150" dirty="0"/>
          </a:p>
        </p:txBody>
      </p:sp>
      <p:sp>
        <p:nvSpPr>
          <p:cNvPr id="34" name="Text 31"/>
          <p:cNvSpPr txBox="1"/>
          <p:nvPr/>
        </p:nvSpPr>
        <p:spPr>
          <a:xfrm>
            <a:off x="6441948" y="2624328"/>
            <a:ext cx="2151126" cy="365760"/>
          </a:xfrm>
          <a:prstGeom prst="rect">
            <a:avLst/>
          </a:prstGeom>
          <a:noFill/>
          <a:ln/>
        </p:spPr>
        <p:txBody>
          <a:bodyPr wrap="square" lIns="0" tIns="0" rIns="0" bIns="0" rtlCol="0" anchor="t"/>
          <a:lstStyle/>
          <a:p>
            <a:pPr indent="0" marL="0">
              <a:buNone/>
            </a:pPr>
            <a:r>
              <a:rPr lang="en-US" sz="1250" i="1" dirty="0">
                <a:solidFill>
                  <a:schemeClr val="tx2"/>
                </a:solidFill>
              </a:rPr>
              <a:t>Was den Taucher handlungsunfähig macht</a:t>
            </a:r>
            <a:endParaRPr lang="en-US" sz="1250" dirty="0"/>
          </a:p>
        </p:txBody>
      </p:sp>
      <p:sp>
        <p:nvSpPr>
          <p:cNvPr id="35" name="Text 32"/>
          <p:cNvSpPr txBox="1"/>
          <p:nvPr/>
        </p:nvSpPr>
        <p:spPr>
          <a:xfrm>
            <a:off x="6441948" y="3081528"/>
            <a:ext cx="1051560" cy="548640"/>
          </a:xfrm>
          <a:prstGeom prst="rect">
            <a:avLst/>
          </a:prstGeom>
          <a:noFill/>
          <a:ln/>
        </p:spPr>
        <p:txBody>
          <a:bodyPr wrap="square" lIns="0" tIns="0" rIns="0" bIns="0" rtlCol="0" anchor="ctr"/>
          <a:lstStyle/>
          <a:p>
            <a:pPr indent="0" marL="0">
              <a:buNone/>
            </a:pPr>
            <a:r>
              <a:rPr lang="en-US" sz="2600" b="1" dirty="0">
                <a:solidFill>
                  <a:schemeClr val="tx1"/>
                </a:solidFill>
                <a:latin typeface="Cambria" pitchFamily="34" charset="0"/>
                <a:ea typeface="Cambria" pitchFamily="34" charset="-122"/>
                <a:cs typeface="Cambria" pitchFamily="34" charset="-120"/>
              </a:rPr>
              <a:t>33%</a:t>
            </a:r>
            <a:endParaRPr lang="en-US" sz="2600" dirty="0"/>
          </a:p>
        </p:txBody>
      </p:sp>
      <p:sp>
        <p:nvSpPr>
          <p:cNvPr id="36" name="Text 33"/>
          <p:cNvSpPr txBox="1"/>
          <p:nvPr/>
        </p:nvSpPr>
        <p:spPr>
          <a:xfrm>
            <a:off x="7475220" y="3081528"/>
            <a:ext cx="1181862" cy="548640"/>
          </a:xfrm>
          <a:prstGeom prst="rect">
            <a:avLst/>
          </a:prstGeom>
          <a:noFill/>
          <a:ln/>
        </p:spPr>
        <p:txBody>
          <a:bodyPr wrap="square" lIns="0" tIns="0" rIns="0" bIns="0" rtlCol="0" anchor="ctr"/>
          <a:lstStyle/>
          <a:p>
            <a:pPr indent="0" marL="0">
              <a:buNone/>
            </a:pPr>
            <a:r>
              <a:rPr lang="en-US" sz="1300" dirty="0">
                <a:solidFill>
                  <a:schemeClr val="tx1"/>
                </a:solidFill>
              </a:rPr>
              <a:t>Asphyxie</a:t>
            </a:r>
            <a:endParaRPr lang="en-US" sz="1300" dirty="0"/>
          </a:p>
        </p:txBody>
      </p:sp>
      <p:sp>
        <p:nvSpPr>
          <p:cNvPr id="37" name="Text 34"/>
          <p:cNvSpPr txBox="1"/>
          <p:nvPr/>
        </p:nvSpPr>
        <p:spPr>
          <a:xfrm>
            <a:off x="6441948" y="3867912"/>
            <a:ext cx="1051560" cy="548640"/>
          </a:xfrm>
          <a:prstGeom prst="rect">
            <a:avLst/>
          </a:prstGeom>
          <a:noFill/>
          <a:ln/>
        </p:spPr>
        <p:txBody>
          <a:bodyPr wrap="square" lIns="0" tIns="0" rIns="0" bIns="0" rtlCol="0" anchor="ctr"/>
          <a:lstStyle/>
          <a:p>
            <a:pPr indent="0" marL="0">
              <a:buNone/>
            </a:pPr>
            <a:r>
              <a:rPr lang="en-US" sz="2600" b="1" dirty="0">
                <a:solidFill>
                  <a:schemeClr val="tx1"/>
                </a:solidFill>
                <a:latin typeface="Cambria" pitchFamily="34" charset="0"/>
                <a:ea typeface="Cambria" pitchFamily="34" charset="-122"/>
                <a:cs typeface="Cambria" pitchFamily="34" charset="-120"/>
              </a:rPr>
              <a:t>29%</a:t>
            </a:r>
            <a:endParaRPr lang="en-US" sz="2600" dirty="0"/>
          </a:p>
        </p:txBody>
      </p:sp>
      <p:sp>
        <p:nvSpPr>
          <p:cNvPr id="38" name="Text 35"/>
          <p:cNvSpPr txBox="1"/>
          <p:nvPr/>
        </p:nvSpPr>
        <p:spPr>
          <a:xfrm>
            <a:off x="7475220" y="3867912"/>
            <a:ext cx="1181862" cy="548640"/>
          </a:xfrm>
          <a:prstGeom prst="rect">
            <a:avLst/>
          </a:prstGeom>
          <a:noFill/>
          <a:ln/>
        </p:spPr>
        <p:txBody>
          <a:bodyPr wrap="square" lIns="0" tIns="0" rIns="0" bIns="0" rtlCol="0" anchor="ctr"/>
          <a:lstStyle/>
          <a:p>
            <a:pPr indent="0" marL="0">
              <a:buNone/>
            </a:pPr>
            <a:r>
              <a:rPr lang="en-US" sz="1300" dirty="0">
                <a:solidFill>
                  <a:schemeClr val="tx1"/>
                </a:solidFill>
              </a:rPr>
              <a:t>Arterielle Gasembolie</a:t>
            </a:r>
            <a:endParaRPr lang="en-US" sz="1300" dirty="0"/>
          </a:p>
        </p:txBody>
      </p:sp>
      <p:sp>
        <p:nvSpPr>
          <p:cNvPr id="39" name="Text 36"/>
          <p:cNvSpPr txBox="1"/>
          <p:nvPr/>
        </p:nvSpPr>
        <p:spPr>
          <a:xfrm>
            <a:off x="6441948" y="4654296"/>
            <a:ext cx="1051560" cy="548640"/>
          </a:xfrm>
          <a:prstGeom prst="rect">
            <a:avLst/>
          </a:prstGeom>
          <a:noFill/>
          <a:ln/>
        </p:spPr>
        <p:txBody>
          <a:bodyPr wrap="square" lIns="0" tIns="0" rIns="0" bIns="0" rtlCol="0" anchor="ctr"/>
          <a:lstStyle/>
          <a:p>
            <a:pPr indent="0" marL="0">
              <a:buNone/>
            </a:pPr>
            <a:r>
              <a:rPr lang="en-US" sz="2600" b="1" dirty="0">
                <a:solidFill>
                  <a:schemeClr val="tx1"/>
                </a:solidFill>
                <a:latin typeface="Cambria" pitchFamily="34" charset="0"/>
                <a:ea typeface="Cambria" pitchFamily="34" charset="-122"/>
                <a:cs typeface="Cambria" pitchFamily="34" charset="-120"/>
              </a:rPr>
              <a:t>26%</a:t>
            </a:r>
            <a:endParaRPr lang="en-US" sz="2600" dirty="0"/>
          </a:p>
        </p:txBody>
      </p:sp>
      <p:sp>
        <p:nvSpPr>
          <p:cNvPr id="40" name="Text 37"/>
          <p:cNvSpPr txBox="1"/>
          <p:nvPr/>
        </p:nvSpPr>
        <p:spPr>
          <a:xfrm>
            <a:off x="7475220" y="4654296"/>
            <a:ext cx="1181862" cy="548640"/>
          </a:xfrm>
          <a:prstGeom prst="rect">
            <a:avLst/>
          </a:prstGeom>
          <a:noFill/>
          <a:ln/>
        </p:spPr>
        <p:txBody>
          <a:bodyPr wrap="square" lIns="0" tIns="0" rIns="0" bIns="0" rtlCol="0" anchor="ctr"/>
          <a:lstStyle/>
          <a:p>
            <a:pPr indent="0" marL="0">
              <a:buNone/>
            </a:pPr>
            <a:r>
              <a:rPr lang="en-US" sz="1300" dirty="0">
                <a:solidFill>
                  <a:schemeClr val="tx1"/>
                </a:solidFill>
              </a:rPr>
              <a:t>Kardialer Vorfall</a:t>
            </a:r>
            <a:endParaRPr lang="en-US" sz="1300" dirty="0"/>
          </a:p>
        </p:txBody>
      </p:sp>
      <p:sp>
        <p:nvSpPr>
          <p:cNvPr id="41" name="Shape 38"/>
          <p:cNvSpPr/>
          <p:nvPr/>
        </p:nvSpPr>
        <p:spPr>
          <a:xfrm>
            <a:off x="8839962" y="3534156"/>
            <a:ext cx="201168" cy="292608"/>
          </a:xfrm>
          <a:prstGeom prst="rightArrow">
            <a:avLst/>
          </a:prstGeom>
          <a:solidFill>
            <a:srgbClr val="8FCFC4"/>
          </a:solidFill>
          <a:ln w="12700">
            <a:solidFill>
              <a:srgbClr val="8FCFC4"/>
            </a:solidFill>
            <a:prstDash val="solid"/>
          </a:ln>
        </p:spPr>
      </p:sp>
      <p:sp>
        <p:nvSpPr>
          <p:cNvPr id="42" name="paso 4"/>
          <p:cNvSpPr/>
          <p:nvPr/>
        </p:nvSpPr>
        <p:spPr>
          <a:xfrm>
            <a:off x="9086850" y="1874520"/>
            <a:ext cx="2553462" cy="3611880"/>
          </a:xfrm>
          <a:prstGeom prst="roundRect">
            <a:avLst>
              <a:gd name="adj" fmla="val 5730"/>
            </a:avLst>
          </a:prstGeom>
          <a:solidFill>
            <a:srgbClr val="F8F5EF"/>
          </a:solidFill>
          <a:ln w="12700">
            <a:solidFill>
              <a:srgbClr val="F8F5EF"/>
            </a:solidFill>
            <a:prstDash val="solid"/>
          </a:ln>
          <a:effectLst>
            <a:outerShdw sx="100000" sy="100000" kx="0" ky="0" algn="bl" rotWithShape="0" blurRad="127000" dist="38100" dir="5400000">
              <a:srgbClr val="06202E">
                <a:alpha val="18000"/>
              </a:srgbClr>
            </a:outerShdw>
          </a:effectLst>
        </p:spPr>
      </p:sp>
      <p:sp>
        <p:nvSpPr>
          <p:cNvPr id="43" name="dot"/>
          <p:cNvSpPr/>
          <p:nvPr/>
        </p:nvSpPr>
        <p:spPr>
          <a:xfrm>
            <a:off x="9288018" y="2075688"/>
            <a:ext cx="457200" cy="457200"/>
          </a:xfrm>
          <a:prstGeom prst="ellipse">
            <a:avLst/>
          </a:prstGeom>
          <a:solidFill>
            <a:schemeClr val="accent1"/>
          </a:solidFill>
          <a:ln w="12700">
            <a:solidFill>
              <a:schemeClr val="accent1"/>
            </a:solidFill>
            <a:prstDash val="solid"/>
          </a:ln>
        </p:spPr>
      </p:sp>
      <p:sp>
        <p:nvSpPr>
          <p:cNvPr id="44" name="Text 41"/>
          <p:cNvSpPr txBox="1"/>
          <p:nvPr/>
        </p:nvSpPr>
        <p:spPr>
          <a:xfrm>
            <a:off x="9288018" y="2075688"/>
            <a:ext cx="457200" cy="457200"/>
          </a:xfrm>
          <a:prstGeom prst="rect">
            <a:avLst/>
          </a:prstGeom>
          <a:noFill/>
          <a:ln/>
        </p:spPr>
        <p:txBody>
          <a:bodyPr wrap="square" lIns="0" tIns="0" rIns="0" bIns="0" rtlCol="0" anchor="ctr"/>
          <a:lstStyle/>
          <a:p>
            <a:pPr algn="ctr" indent="0" marL="0">
              <a:buNone/>
            </a:pPr>
            <a:r>
              <a:rPr lang="en-US" sz="1600" b="1" dirty="0">
                <a:solidFill>
                  <a:schemeClr val="bg1"/>
                </a:solidFill>
                <a:latin typeface="Cambria" pitchFamily="34" charset="0"/>
                <a:ea typeface="Cambria" pitchFamily="34" charset="-122"/>
                <a:cs typeface="Cambria" pitchFamily="34" charset="-120"/>
              </a:rPr>
              <a:t>4</a:t>
            </a:r>
            <a:endParaRPr lang="en-US" sz="1600" dirty="0"/>
          </a:p>
        </p:txBody>
      </p:sp>
      <p:sp>
        <p:nvSpPr>
          <p:cNvPr id="45" name="Text 42"/>
          <p:cNvSpPr txBox="1"/>
          <p:nvPr/>
        </p:nvSpPr>
        <p:spPr>
          <a:xfrm>
            <a:off x="9864090" y="2057400"/>
            <a:ext cx="1639062" cy="502920"/>
          </a:xfrm>
          <a:prstGeom prst="rect">
            <a:avLst/>
          </a:prstGeom>
          <a:noFill/>
          <a:ln/>
        </p:spPr>
        <p:txBody>
          <a:bodyPr wrap="square" lIns="0" tIns="0" rIns="0" bIns="0" rtlCol="0" anchor="ctr"/>
          <a:lstStyle/>
          <a:p>
            <a:pPr indent="0" marL="0">
              <a:buNone/>
            </a:pPr>
            <a:r>
              <a:rPr lang="en-US" sz="1150" b="1" spc="100" kern="0" dirty="0">
                <a:solidFill>
                  <a:schemeClr val="accent1"/>
                </a:solidFill>
              </a:rPr>
              <a:t>TODESURSACHE</a:t>
            </a:r>
            <a:endParaRPr lang="en-US" sz="1150" dirty="0"/>
          </a:p>
        </p:txBody>
      </p:sp>
      <p:sp>
        <p:nvSpPr>
          <p:cNvPr id="46" name="Text 43"/>
          <p:cNvSpPr txBox="1"/>
          <p:nvPr/>
        </p:nvSpPr>
        <p:spPr>
          <a:xfrm>
            <a:off x="9288018" y="2624328"/>
            <a:ext cx="2151126" cy="365760"/>
          </a:xfrm>
          <a:prstGeom prst="rect">
            <a:avLst/>
          </a:prstGeom>
          <a:noFill/>
          <a:ln/>
        </p:spPr>
        <p:txBody>
          <a:bodyPr wrap="square" lIns="0" tIns="0" rIns="0" bIns="0" rtlCol="0" anchor="t"/>
          <a:lstStyle/>
          <a:p>
            <a:pPr indent="0" marL="0">
              <a:buNone/>
            </a:pPr>
            <a:r>
              <a:rPr lang="en-US" sz="1250" i="1" dirty="0">
                <a:solidFill>
                  <a:schemeClr val="tx2"/>
                </a:solidFill>
              </a:rPr>
              <a:t>Was als Todesursache gilt</a:t>
            </a:r>
            <a:endParaRPr lang="en-US" sz="1250" dirty="0"/>
          </a:p>
        </p:txBody>
      </p:sp>
      <p:sp>
        <p:nvSpPr>
          <p:cNvPr id="47" name="Text 44"/>
          <p:cNvSpPr txBox="1"/>
          <p:nvPr/>
        </p:nvSpPr>
        <p:spPr>
          <a:xfrm>
            <a:off x="9288018" y="3081528"/>
            <a:ext cx="1051560" cy="548640"/>
          </a:xfrm>
          <a:prstGeom prst="rect">
            <a:avLst/>
          </a:prstGeom>
          <a:noFill/>
          <a:ln/>
        </p:spPr>
        <p:txBody>
          <a:bodyPr wrap="square" lIns="0" tIns="0" rIns="0" bIns="0" rtlCol="0" anchor="ctr"/>
          <a:lstStyle/>
          <a:p>
            <a:pPr indent="0" marL="0">
              <a:buNone/>
            </a:pPr>
            <a:r>
              <a:rPr lang="en-US" sz="2600" b="1" dirty="0">
                <a:solidFill>
                  <a:schemeClr val="tx1"/>
                </a:solidFill>
                <a:latin typeface="Cambria" pitchFamily="34" charset="0"/>
                <a:ea typeface="Cambria" pitchFamily="34" charset="-122"/>
                <a:cs typeface="Cambria" pitchFamily="34" charset="-120"/>
              </a:rPr>
              <a:t>70%</a:t>
            </a:r>
            <a:endParaRPr lang="en-US" sz="2600" dirty="0"/>
          </a:p>
        </p:txBody>
      </p:sp>
      <p:sp>
        <p:nvSpPr>
          <p:cNvPr id="48" name="Text 45"/>
          <p:cNvSpPr txBox="1"/>
          <p:nvPr/>
        </p:nvSpPr>
        <p:spPr>
          <a:xfrm>
            <a:off x="10321290" y="3081528"/>
            <a:ext cx="1181862" cy="548640"/>
          </a:xfrm>
          <a:prstGeom prst="rect">
            <a:avLst/>
          </a:prstGeom>
          <a:noFill/>
          <a:ln/>
        </p:spPr>
        <p:txBody>
          <a:bodyPr wrap="square" lIns="0" tIns="0" rIns="0" bIns="0" rtlCol="0" anchor="ctr"/>
          <a:lstStyle/>
          <a:p>
            <a:pPr indent="0" marL="0">
              <a:buNone/>
            </a:pPr>
            <a:r>
              <a:rPr lang="en-US" sz="1300" dirty="0">
                <a:solidFill>
                  <a:schemeClr val="tx1"/>
                </a:solidFill>
              </a:rPr>
              <a:t>Ertrinken</a:t>
            </a:r>
            <a:endParaRPr lang="en-US" sz="1300" dirty="0"/>
          </a:p>
        </p:txBody>
      </p:sp>
      <p:sp>
        <p:nvSpPr>
          <p:cNvPr id="49" name="Text 46"/>
          <p:cNvSpPr txBox="1"/>
          <p:nvPr/>
        </p:nvSpPr>
        <p:spPr>
          <a:xfrm>
            <a:off x="9288018" y="3867912"/>
            <a:ext cx="1051560" cy="548640"/>
          </a:xfrm>
          <a:prstGeom prst="rect">
            <a:avLst/>
          </a:prstGeom>
          <a:noFill/>
          <a:ln/>
        </p:spPr>
        <p:txBody>
          <a:bodyPr wrap="square" lIns="0" tIns="0" rIns="0" bIns="0" rtlCol="0" anchor="ctr"/>
          <a:lstStyle/>
          <a:p>
            <a:pPr indent="0" marL="0">
              <a:buNone/>
            </a:pPr>
            <a:r>
              <a:rPr lang="en-US" sz="2600" b="1" dirty="0">
                <a:solidFill>
                  <a:schemeClr val="tx1"/>
                </a:solidFill>
                <a:latin typeface="Cambria" pitchFamily="34" charset="0"/>
                <a:ea typeface="Cambria" pitchFamily="34" charset="-122"/>
                <a:cs typeface="Cambria" pitchFamily="34" charset="-120"/>
              </a:rPr>
              <a:t>14%</a:t>
            </a:r>
            <a:endParaRPr lang="en-US" sz="2600" dirty="0"/>
          </a:p>
        </p:txBody>
      </p:sp>
      <p:sp>
        <p:nvSpPr>
          <p:cNvPr id="50" name="Text 47"/>
          <p:cNvSpPr txBox="1"/>
          <p:nvPr/>
        </p:nvSpPr>
        <p:spPr>
          <a:xfrm>
            <a:off x="10321290" y="3867912"/>
            <a:ext cx="1181862" cy="548640"/>
          </a:xfrm>
          <a:prstGeom prst="rect">
            <a:avLst/>
          </a:prstGeom>
          <a:noFill/>
          <a:ln/>
        </p:spPr>
        <p:txBody>
          <a:bodyPr wrap="square" lIns="0" tIns="0" rIns="0" bIns="0" rtlCol="0" anchor="ctr"/>
          <a:lstStyle/>
          <a:p>
            <a:pPr indent="0" marL="0">
              <a:buNone/>
            </a:pPr>
            <a:r>
              <a:rPr lang="en-US" sz="1300" dirty="0">
                <a:solidFill>
                  <a:schemeClr val="tx1"/>
                </a:solidFill>
              </a:rPr>
              <a:t>Arterielle Gasembolie</a:t>
            </a:r>
            <a:endParaRPr lang="en-US" sz="1300" dirty="0"/>
          </a:p>
        </p:txBody>
      </p:sp>
      <p:sp>
        <p:nvSpPr>
          <p:cNvPr id="51" name="Text 48"/>
          <p:cNvSpPr txBox="1"/>
          <p:nvPr/>
        </p:nvSpPr>
        <p:spPr>
          <a:xfrm>
            <a:off x="9288018" y="4654296"/>
            <a:ext cx="1051560" cy="548640"/>
          </a:xfrm>
          <a:prstGeom prst="rect">
            <a:avLst/>
          </a:prstGeom>
          <a:noFill/>
          <a:ln/>
        </p:spPr>
        <p:txBody>
          <a:bodyPr wrap="square" lIns="0" tIns="0" rIns="0" bIns="0" rtlCol="0" anchor="ctr"/>
          <a:lstStyle/>
          <a:p>
            <a:pPr indent="0" marL="0">
              <a:buNone/>
            </a:pPr>
            <a:r>
              <a:rPr lang="en-US" sz="2600" b="1" dirty="0">
                <a:solidFill>
                  <a:schemeClr val="tx1"/>
                </a:solidFill>
                <a:latin typeface="Cambria" pitchFamily="34" charset="0"/>
                <a:ea typeface="Cambria" pitchFamily="34" charset="-122"/>
                <a:cs typeface="Cambria" pitchFamily="34" charset="-120"/>
              </a:rPr>
              <a:t>13%</a:t>
            </a:r>
            <a:endParaRPr lang="en-US" sz="2600" dirty="0"/>
          </a:p>
        </p:txBody>
      </p:sp>
      <p:sp>
        <p:nvSpPr>
          <p:cNvPr id="52" name="Text 49"/>
          <p:cNvSpPr txBox="1"/>
          <p:nvPr/>
        </p:nvSpPr>
        <p:spPr>
          <a:xfrm>
            <a:off x="10321290" y="4654296"/>
            <a:ext cx="1181862" cy="548640"/>
          </a:xfrm>
          <a:prstGeom prst="rect">
            <a:avLst/>
          </a:prstGeom>
          <a:noFill/>
          <a:ln/>
        </p:spPr>
        <p:txBody>
          <a:bodyPr wrap="square" lIns="0" tIns="0" rIns="0" bIns="0" rtlCol="0" anchor="ctr"/>
          <a:lstStyle/>
          <a:p>
            <a:pPr indent="0" marL="0">
              <a:buNone/>
            </a:pPr>
            <a:r>
              <a:rPr lang="en-US" sz="1300" dirty="0">
                <a:solidFill>
                  <a:schemeClr val="tx1"/>
                </a:solidFill>
              </a:rPr>
              <a:t>Kardialer Vorfall</a:t>
            </a:r>
            <a:endParaRPr lang="en-US" sz="1300" dirty="0"/>
          </a:p>
        </p:txBody>
      </p:sp>
      <p:sp>
        <p:nvSpPr>
          <p:cNvPr id="53" name="fuente"/>
          <p:cNvSpPr/>
          <p:nvPr/>
        </p:nvSpPr>
        <p:spPr>
          <a:xfrm>
            <a:off x="548640" y="5669280"/>
            <a:ext cx="11091672" cy="384048"/>
          </a:xfrm>
          <a:prstGeom prst="roundRect">
            <a:avLst>
              <a:gd name="adj" fmla="val 38095"/>
            </a:avLst>
          </a:prstGeom>
          <a:solidFill>
            <a:srgbClr val="F8F5EF"/>
          </a:solidFill>
          <a:ln w="12700">
            <a:solidFill>
              <a:srgbClr val="F8F5EF"/>
            </a:solidFill>
            <a:prstDash val="solid"/>
          </a:ln>
        </p:spPr>
      </p:sp>
      <p:sp>
        <p:nvSpPr>
          <p:cNvPr id="54" name="Text 51"/>
          <p:cNvSpPr txBox="1"/>
          <p:nvPr/>
        </p:nvSpPr>
        <p:spPr>
          <a:xfrm>
            <a:off x="749808" y="5669280"/>
            <a:ext cx="10689336" cy="384048"/>
          </a:xfrm>
          <a:prstGeom prst="rect">
            <a:avLst/>
          </a:prstGeom>
          <a:noFill/>
          <a:ln/>
        </p:spPr>
        <p:txBody>
          <a:bodyPr wrap="square" lIns="0" tIns="0" rIns="0" bIns="0" rtlCol="0" anchor="ctr">
            <a:normAutofit/>
          </a:bodyPr>
          <a:lstStyle/>
          <a:p>
            <a:pPr indent="0" marL="0">
              <a:buNone/>
            </a:pPr>
            <a:r>
              <a:rPr lang="en-US" sz="950" b="1" spc="200" kern="0" dirty="0">
                <a:solidFill>
                  <a:srgbClr val="0F6472"/>
                </a:solidFill>
              </a:rPr>
              <a:t>QUELLE   </a:t>
            </a:r>
            <a:pPr indent="0" marL="0">
              <a:buNone/>
            </a:pPr>
            <a:r>
              <a:rPr lang="en-US" sz="1050" b="1" dirty="0">
                <a:solidFill>
                  <a:srgbClr val="5A6B70"/>
                </a:solidFill>
              </a:rPr>
              <a:t>[1] </a:t>
            </a:r>
            <a:pPr indent="0" marL="0">
              <a:buNone/>
            </a:pPr>
            <a:r>
              <a:rPr lang="en-US" sz="1050" u="sng" dirty="0">
                <a:solidFill>
                  <a:srgbClr val="0F6472"/>
                </a:solidFill>
                <a:hlinkClick r:id="rId1" invalidUrl="" action="" tgtFrame="" tooltip="Common causes of open-circuit recreational diving fatalities" history="1" highlightClick="0" endSnd="0">
                  <a:extLst>
                    <a:ext uri="{A12FA001-AC4F-418D-AE19-62706E023703}">
                      <ahyp:hlinkClr xmlns:ahyp="http://schemas.microsoft.com/office/drawing/2018/hyperlinkcolor" val="tx"/>
                    </a:ext>
                  </a:extLst>
                </a:hlinkClick>
              </a:rPr>
              <a:t>Denoble et al., 2008 · Undersea &amp; Hyperbaric Medicine</a:t>
            </a:r>
            <a:endParaRPr lang="en-US" sz="105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5A6B70"/>
                </a:solidFill>
              </a:defRPr>
            </a:lvl1pPr>
          </a:lstStyle>
          <a:p>
            <a:pPr algn="r"/>
            <a:fld id="{F7021451-1387-4CA6-816F-3879F97B5CBC}" type="slidenum">
              <a:rPr b="0" lang="en-US"/>
              <a:t>4</a:t>
            </a:fld>
            <a:endParaRPr lang="en-US"/>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sp>
        <p:nvSpPr>
          <p:cNvPr id="2"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r>
              <a:rPr lang="en-US" sz="3200" b="1" dirty="0">
                <a:solidFill>
                  <a:schemeClr val="tx1"/>
                </a:solidFill>
              </a:rPr>
              <a:t>Was sich geändert hat: die neuesten Analysen</a:t>
            </a:r>
            <a:endParaRPr lang="en-US" sz="3200" dirty="0"/>
          </a:p>
        </p:txBody>
      </p:sp>
      <p:graphicFrame>
        <p:nvGraphicFramePr>
          <p:cNvPr id="6" name="Table 0"/>
          <p:cNvGraphicFramePr>
            <a:graphicFrameLocks noGrp="1"/>
          </p:cNvGraphicFramePr>
          <p:nvPr>
            <p:extLst>
              <p:ext uri="{D42A27DB-BD31-4B8C-83A1-F6EECF244321}">
                <p14:modId xmlns:p14="http://schemas.microsoft.com/office/powerpoint/2010/main" val="1579011935"/>
              </p:ext>
            </p:extLst>
          </p:nvPr>
        </p:nvGraphicFramePr>
        <p:xfrm>
          <a:off x="548640" y="1298448"/>
          <a:ext cx="11091672" cy="914400"/>
        </p:xfrm>
        <a:graphic>
          <a:graphicData uri="http://schemas.openxmlformats.org/drawingml/2006/table">
            <a:tbl>
              <a:tblPr/>
              <a:tblGrid>
                <a:gridCol w="2514600"/>
                <a:gridCol w="1417320"/>
                <a:gridCol w="2423160"/>
                <a:gridCol w="2514600"/>
                <a:gridCol w="1856232"/>
              </a:tblGrid>
              <a:tr h="329184">
                <a:tc>
                  <a:txBody>
                    <a:bodyPr/>
                    <a:lstStyle/>
                    <a:p>
                      <a:pPr indent="0" marL="0">
                        <a:buNone/>
                      </a:pPr>
                      <a:r>
                        <a:rPr lang="en-US" sz="1050" b="1" dirty="0">
                          <a:solidFill>
                            <a:srgbClr val="FFFFFF"/>
                          </a:solidFill>
                          <a:latin typeface="Calibri" pitchFamily="34" charset="0"/>
                          <a:ea typeface="Calibri" pitchFamily="34" charset="-122"/>
                          <a:cs typeface="Calibri" pitchFamily="34" charset="-120"/>
                        </a:rPr>
                        <a:t>Studie</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06202E"/>
                    </a:solidFill>
                  </a:tcPr>
                </a:tc>
                <a:tc>
                  <a:txBody>
                    <a:bodyPr/>
                    <a:lstStyle/>
                    <a:p>
                      <a:pPr indent="0" marL="0">
                        <a:buNone/>
                      </a:pPr>
                      <a:r>
                        <a:rPr lang="en-US" sz="1050" b="1" dirty="0">
                          <a:solidFill>
                            <a:srgbClr val="FFFFFF"/>
                          </a:solidFill>
                          <a:latin typeface="Calibri" pitchFamily="34" charset="0"/>
                          <a:ea typeface="Calibri" pitchFamily="34" charset="-122"/>
                          <a:cs typeface="Calibri" pitchFamily="34" charset="-120"/>
                        </a:rPr>
                        <a:t>Zeitraum · Todesfälle</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06202E"/>
                    </a:solidFill>
                  </a:tcPr>
                </a:tc>
                <a:tc>
                  <a:txBody>
                    <a:bodyPr/>
                    <a:lstStyle/>
                    <a:p>
                      <a:pPr indent="0" marL="0">
                        <a:buNone/>
                      </a:pPr>
                      <a:r>
                        <a:rPr lang="en-US" sz="1050" b="1" dirty="0">
                          <a:solidFill>
                            <a:srgbClr val="FFFFFF"/>
                          </a:solidFill>
                          <a:latin typeface="Calibri" pitchFamily="34" charset="0"/>
                          <a:ea typeface="Calibri" pitchFamily="34" charset="-122"/>
                          <a:cs typeface="Calibri" pitchFamily="34" charset="-120"/>
                        </a:rPr>
                        <a:t>Was es auslöst</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06202E"/>
                    </a:solidFill>
                  </a:tcPr>
                </a:tc>
                <a:tc>
                  <a:txBody>
                    <a:bodyPr/>
                    <a:lstStyle/>
                    <a:p>
                      <a:pPr indent="0" marL="0">
                        <a:buNone/>
                      </a:pPr>
                      <a:r>
                        <a:rPr lang="en-US" sz="1050" b="1" dirty="0">
                          <a:solidFill>
                            <a:srgbClr val="FFFFFF"/>
                          </a:solidFill>
                          <a:latin typeface="Calibri" pitchFamily="34" charset="0"/>
                          <a:ea typeface="Calibri" pitchFamily="34" charset="-122"/>
                          <a:cs typeface="Calibri" pitchFamily="34" charset="-120"/>
                        </a:rPr>
                        <a:t>Was es gefährlich macht</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06202E"/>
                    </a:solidFill>
                  </a:tcPr>
                </a:tc>
                <a:tc>
                  <a:txBody>
                    <a:bodyPr/>
                    <a:lstStyle/>
                    <a:p>
                      <a:pPr indent="0" marL="0">
                        <a:buNone/>
                      </a:pPr>
                      <a:r>
                        <a:rPr lang="en-US" sz="1050" b="1" dirty="0">
                          <a:solidFill>
                            <a:srgbClr val="FFFFFF"/>
                          </a:solidFill>
                          <a:latin typeface="Calibri" pitchFamily="34" charset="0"/>
                          <a:ea typeface="Calibri" pitchFamily="34" charset="-122"/>
                          <a:cs typeface="Calibri" pitchFamily="34" charset="-120"/>
                        </a:rPr>
                        <a:t>Profil des Tauchers</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06202E"/>
                    </a:solidFill>
                  </a:tcPr>
                </a:tc>
              </a:tr>
              <a:tr h="512064">
                <a:tc>
                  <a:txBody>
                    <a:bodyPr/>
                    <a:lstStyle/>
                    <a:p>
                      <a:pPr indent="0" marL="0">
                        <a:buNone/>
                      </a:pPr>
                      <a:r>
                        <a:rPr lang="en-US" sz="1050" b="1" dirty="0">
                          <a:solidFill>
                            <a:srgbClr val="06202E"/>
                          </a:solidFill>
                          <a:latin typeface="Calibri" pitchFamily="34" charset="0"/>
                          <a:ea typeface="Calibri" pitchFamily="34" charset="-122"/>
                          <a:cs typeface="Calibri" pitchFamily="34" charset="-120"/>
                        </a:rPr>
                        <a:t>Denoble et al. · USA und Kanada [1]</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1992–2003 · 947</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Zu wenig Atemgas 41 %, Verfangen 20 %</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Notaufstieg 55 %</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i="1" dirty="0">
                          <a:solidFill>
                            <a:srgbClr val="5A6B70"/>
                          </a:solidFill>
                          <a:latin typeface="Calibri" pitchFamily="34" charset="0"/>
                          <a:ea typeface="Calibri" pitchFamily="34" charset="-122"/>
                          <a:cs typeface="Calibri" pitchFamily="34" charset="-120"/>
                        </a:rPr>
                        <a:t>Vergleichsbasis</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r>
              <a:tr h="512064">
                <a:tc>
                  <a:txBody>
                    <a:bodyPr/>
                    <a:lstStyle/>
                    <a:p>
                      <a:pPr indent="0" marL="0">
                        <a:buNone/>
                      </a:pPr>
                      <a:r>
                        <a:rPr lang="en-US" sz="1050" b="1" dirty="0">
                          <a:solidFill>
                            <a:srgbClr val="06202E"/>
                          </a:solidFill>
                          <a:latin typeface="Calibri" pitchFamily="34" charset="0"/>
                          <a:ea typeface="Calibri" pitchFamily="34" charset="-122"/>
                          <a:cs typeface="Calibri" pitchFamily="34" charset="-120"/>
                        </a:rPr>
                        <a:t>Lippmann und Taylor · Australien [2]</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2001–2013 · 126</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Umgebung 54 %, Anstrengung 18 %, Atemgas 12 %</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Medizinisch 38 %, Aufstieg 17 %, Tarierung 14 %</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Durchschnittsalter 44; Vorerkrankung als Faktor bei 47 %</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r>
              <a:tr h="512064">
                <a:tc>
                  <a:txBody>
                    <a:bodyPr/>
                    <a:lstStyle/>
                    <a:p>
                      <a:pPr indent="0" marL="0">
                        <a:buNone/>
                      </a:pPr>
                      <a:r>
                        <a:rPr lang="en-US" sz="1050" b="1" dirty="0">
                          <a:solidFill>
                            <a:srgbClr val="06202E"/>
                          </a:solidFill>
                          <a:latin typeface="Calibri" pitchFamily="34" charset="0"/>
                          <a:ea typeface="Calibri" pitchFamily="34" charset="-122"/>
                          <a:cs typeface="Calibri" pitchFamily="34" charset="-120"/>
                        </a:rPr>
                        <a:t>Lippmann et al. · Neuseeland [3]</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2007–2016 · 48</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Atemgas 35 %, Umgebung 35 %, Anstrengung 17 %</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Vor allem medizinisch (Herz); Embolie nach Aufstiegen ohne Luft</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Durchschnittsalter 47; medizinische Risikofaktoren bei 77 %</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r>
              <a:tr h="512064">
                <a:tc>
                  <a:txBody>
                    <a:bodyPr/>
                    <a:lstStyle/>
                    <a:p>
                      <a:pPr indent="0" marL="0">
                        <a:buNone/>
                      </a:pPr>
                      <a:r>
                        <a:rPr lang="en-US" sz="1050" b="1" dirty="0">
                          <a:solidFill>
                            <a:srgbClr val="06202E"/>
                          </a:solidFill>
                          <a:latin typeface="Calibri" pitchFamily="34" charset="0"/>
                          <a:ea typeface="Calibri" pitchFamily="34" charset="-122"/>
                          <a:cs typeface="Calibri" pitchFamily="34" charset="-120"/>
                        </a:rPr>
                        <a:t>Lippmann et al. · Australien [4]</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2014–2018 · 42</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Vor allem Umgebung und Anstrengung</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Vor allem medizinisch (Herz)</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Durchschnittsalter 49,7 (6 Jahre älter); Adipositas bei 54 %</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r>
              <a:tr h="512064">
                <a:tc>
                  <a:txBody>
                    <a:bodyPr/>
                    <a:lstStyle/>
                    <a:p>
                      <a:pPr indent="0" marL="0">
                        <a:buNone/>
                      </a:pPr>
                      <a:r>
                        <a:rPr lang="en-US" sz="1050" b="1" dirty="0">
                          <a:solidFill>
                            <a:srgbClr val="06202E"/>
                          </a:solidFill>
                          <a:latin typeface="Calibri" pitchFamily="34" charset="0"/>
                          <a:ea typeface="Calibri" pitchFamily="34" charset="-122"/>
                          <a:cs typeface="Calibri" pitchFamily="34" charset="-120"/>
                        </a:rPr>
                        <a:t>Casadesús et al. · Girona, Spanien [5]</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2009–2018 · 25</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Anstrengung, Panik, Tarierung, Desorientierung</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Schneller Aufstieg, Herzereignis, Panik</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Vor allem Männer von 50 bis 69 Jahren</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r>
              <a:tr h="512064">
                <a:tc>
                  <a:txBody>
                    <a:bodyPr/>
                    <a:lstStyle/>
                    <a:p>
                      <a:pPr indent="0" marL="0">
                        <a:buNone/>
                      </a:pPr>
                      <a:r>
                        <a:rPr lang="en-US" sz="1050" b="1" dirty="0">
                          <a:solidFill>
                            <a:srgbClr val="06202E"/>
                          </a:solidFill>
                          <a:latin typeface="Calibri" pitchFamily="34" charset="0"/>
                          <a:ea typeface="Calibri" pitchFamily="34" charset="-122"/>
                          <a:cs typeface="Calibri" pitchFamily="34" charset="-120"/>
                        </a:rPr>
                        <a:t>BSAC · Vereinigtes Königreich [6]</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2025 · 9</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Bei über der Hälfte zu wenig Informationen</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Ein bestätigter Fall von Immersionslungenödem</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Durchschnittsalter 55</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r>
            </a:tbl>
          </a:graphicData>
        </a:graphic>
      </p:graphicFrame>
      <p:sp>
        <p:nvSpPr>
          <p:cNvPr id="5" name="lectura"/>
          <p:cNvSpPr/>
          <p:nvPr/>
        </p:nvSpPr>
        <p:spPr>
          <a:xfrm>
            <a:off x="548640" y="5074920"/>
            <a:ext cx="11091672" cy="530352"/>
          </a:xfrm>
          <a:prstGeom prst="roundRect">
            <a:avLst>
              <a:gd name="adj" fmla="val 27586"/>
            </a:avLst>
          </a:prstGeom>
          <a:solidFill>
            <a:srgbClr val="06202E"/>
          </a:solidFill>
          <a:ln w="12700">
            <a:solidFill>
              <a:srgbClr val="06202E"/>
            </a:solidFill>
            <a:prstDash val="solid"/>
          </a:ln>
        </p:spPr>
      </p:sp>
      <p:sp>
        <p:nvSpPr>
          <p:cNvPr id="6" name="Text 2"/>
          <p:cNvSpPr txBox="1"/>
          <p:nvPr/>
        </p:nvSpPr>
        <p:spPr>
          <a:xfrm>
            <a:off x="822960" y="5074920"/>
            <a:ext cx="10543032" cy="530352"/>
          </a:xfrm>
          <a:prstGeom prst="rect">
            <a:avLst/>
          </a:prstGeom>
          <a:noFill/>
          <a:ln/>
        </p:spPr>
        <p:txBody>
          <a:bodyPr wrap="square" lIns="0" tIns="0" rIns="0" bIns="0" rtlCol="0" anchor="ctr"/>
          <a:lstStyle/>
          <a:p>
            <a:pPr indent="0" marL="0">
              <a:buNone/>
            </a:pPr>
            <a:r>
              <a:rPr lang="en-US" sz="1050" b="1" spc="300" kern="0" dirty="0">
                <a:solidFill>
                  <a:srgbClr val="F2B544"/>
                </a:solidFill>
              </a:rPr>
              <a:t>MDI-DEUTUNG   </a:t>
            </a:r>
            <a:pPr indent="0" marL="0">
              <a:buNone/>
            </a:pPr>
            <a:r>
              <a:rPr lang="en-US" sz="1400" i="1" dirty="0">
                <a:solidFill>
                  <a:srgbClr val="F8F5EF"/>
                </a:solidFill>
                <a:latin typeface="Cambria" pitchFamily="34" charset="0"/>
                <a:ea typeface="Cambria" pitchFamily="34" charset="-122"/>
                <a:cs typeface="Cambria" pitchFamily="34" charset="-120"/>
              </a:rPr>
              <a:t>Das Profil ändert sich: älter, mehr Herz. Aufstieg und Atemgas bleiben Teil der Kette, doch heute zählt auch, was der Taucher mit ins Wasser bringt.</a:t>
            </a:r>
            <a:endParaRPr lang="en-US" sz="1050" dirty="0"/>
          </a:p>
        </p:txBody>
      </p:sp>
      <p:sp>
        <p:nvSpPr>
          <p:cNvPr id="7" name="fuente"/>
          <p:cNvSpPr/>
          <p:nvPr/>
        </p:nvSpPr>
        <p:spPr>
          <a:xfrm>
            <a:off x="548640" y="5669280"/>
            <a:ext cx="11091672" cy="384048"/>
          </a:xfrm>
          <a:prstGeom prst="roundRect">
            <a:avLst>
              <a:gd name="adj" fmla="val 38095"/>
            </a:avLst>
          </a:prstGeom>
          <a:solidFill>
            <a:srgbClr val="F8F5EF"/>
          </a:solidFill>
          <a:ln w="12700">
            <a:solidFill>
              <a:srgbClr val="F8F5EF"/>
            </a:solidFill>
            <a:prstDash val="solid"/>
          </a:ln>
        </p:spPr>
      </p:sp>
      <p:sp>
        <p:nvSpPr>
          <p:cNvPr id="8" name="Text 4"/>
          <p:cNvSpPr txBox="1"/>
          <p:nvPr/>
        </p:nvSpPr>
        <p:spPr>
          <a:xfrm>
            <a:off x="749808" y="5669280"/>
            <a:ext cx="10689336" cy="384048"/>
          </a:xfrm>
          <a:prstGeom prst="rect">
            <a:avLst/>
          </a:prstGeom>
          <a:noFill/>
          <a:ln/>
        </p:spPr>
        <p:txBody>
          <a:bodyPr wrap="square" lIns="0" tIns="0" rIns="0" bIns="0" rtlCol="0" anchor="ctr">
            <a:normAutofit/>
          </a:bodyPr>
          <a:lstStyle/>
          <a:p>
            <a:pPr indent="0" marL="0">
              <a:buNone/>
            </a:pPr>
            <a:r>
              <a:rPr lang="en-US" sz="950" b="1" spc="200" kern="0" dirty="0">
                <a:solidFill>
                  <a:srgbClr val="0F6472"/>
                </a:solidFill>
              </a:rPr>
              <a:t>QUELLEN   </a:t>
            </a:r>
            <a:pPr indent="0" marL="0">
              <a:buNone/>
            </a:pPr>
            <a:r>
              <a:rPr lang="en-US" sz="1050" b="1" dirty="0">
                <a:solidFill>
                  <a:srgbClr val="5A6B70"/>
                </a:solidFill>
              </a:rPr>
              <a:t>[2] </a:t>
            </a:r>
            <a:pPr indent="0" marL="0">
              <a:buNone/>
            </a:pPr>
            <a:r>
              <a:rPr lang="en-US" sz="1050" u="sng" dirty="0">
                <a:solidFill>
                  <a:srgbClr val="0F6472"/>
                </a:solidFill>
                <a:hlinkClick r:id="rId1" invalidUrl="" action="" tgtFrame="" tooltip="Scuba diving fatalities in Australia 2001 to 2013: chain of events" history="1" highlightClick="0" endSnd="0">
                  <a:extLst>
                    <a:ext uri="{A12FA001-AC4F-418D-AE19-62706E023703}">
                      <ahyp:hlinkClr xmlns:ahyp="http://schemas.microsoft.com/office/drawing/2018/hyperlinkcolor" val="tx"/>
                    </a:ext>
                  </a:extLst>
                </a:hlinkClick>
              </a:rPr>
              <a:t>Lippmann und Taylor, 2020</a:t>
            </a:r>
            <a:pPr indent="0" marL="0">
              <a:buNone/>
            </a:pPr>
            <a:r>
              <a:rPr lang="en-US" sz="1050" dirty="0">
                <a:solidFill>
                  <a:srgbClr val="5A6B70"/>
                </a:solidFill>
              </a:rPr>
              <a:t>   ·   </a:t>
            </a:r>
            <a:pPr indent="0" marL="0">
              <a:buNone/>
            </a:pPr>
            <a:r>
              <a:rPr lang="en-US" sz="1050" b="1" dirty="0">
                <a:solidFill>
                  <a:srgbClr val="5A6B70"/>
                </a:solidFill>
              </a:rPr>
              <a:t>[3] </a:t>
            </a:r>
            <a:pPr indent="0" marL="0">
              <a:buNone/>
            </a:pPr>
            <a:r>
              <a:rPr lang="en-US" sz="1050" u="sng" dirty="0">
                <a:solidFill>
                  <a:srgbClr val="0F6472"/>
                </a:solidFill>
                <a:hlinkClick r:id="rId2" invalidUrl="" action="" tgtFrame="" tooltip="Scuba diving-related fatalities in New Zealand, 2007 to 2016" history="1" highlightClick="0" endSnd="0">
                  <a:extLst>
                    <a:ext uri="{A12FA001-AC4F-418D-AE19-62706E023703}">
                      <ahyp:hlinkClr xmlns:ahyp="http://schemas.microsoft.com/office/drawing/2018/hyperlinkcolor" val="tx"/>
                    </a:ext>
                  </a:extLst>
                </a:hlinkClick>
              </a:rPr>
              <a:t>Lippmann et al., 2021</a:t>
            </a:r>
            <a:pPr indent="0" marL="0">
              <a:buNone/>
            </a:pPr>
            <a:r>
              <a:rPr lang="en-US" sz="1050" dirty="0">
                <a:solidFill>
                  <a:srgbClr val="5A6B70"/>
                </a:solidFill>
              </a:rPr>
              <a:t>   ·   </a:t>
            </a:r>
            <a:pPr indent="0" marL="0">
              <a:buNone/>
            </a:pPr>
            <a:r>
              <a:rPr lang="en-US" sz="1050" b="1" dirty="0">
                <a:solidFill>
                  <a:srgbClr val="5A6B70"/>
                </a:solidFill>
              </a:rPr>
              <a:t>[4] </a:t>
            </a:r>
            <a:pPr indent="0" marL="0">
              <a:buNone/>
            </a:pPr>
            <a:r>
              <a:rPr lang="en-US" sz="1050" u="sng" dirty="0">
                <a:solidFill>
                  <a:srgbClr val="0F6472"/>
                </a:solidFill>
                <a:hlinkClick r:id="rId3" invalidUrl="" action="" tgtFrame="" tooltip="Compressed gas diving fatalities in Australian waters 2014 to 2018" history="1" highlightClick="0" endSnd="0">
                  <a:extLst>
                    <a:ext uri="{A12FA001-AC4F-418D-AE19-62706E023703}">
                      <ahyp:hlinkClr xmlns:ahyp="http://schemas.microsoft.com/office/drawing/2018/hyperlinkcolor" val="tx"/>
                    </a:ext>
                  </a:extLst>
                </a:hlinkClick>
              </a:rPr>
              <a:t>Lippmann et al., 2023</a:t>
            </a:r>
            <a:pPr indent="0" marL="0">
              <a:buNone/>
            </a:pPr>
            <a:r>
              <a:rPr lang="en-US" sz="1050" dirty="0">
                <a:solidFill>
                  <a:srgbClr val="5A6B70"/>
                </a:solidFill>
              </a:rPr>
              <a:t>   ·   </a:t>
            </a:r>
            <a:pPr indent="0" marL="0">
              <a:buNone/>
            </a:pPr>
            <a:r>
              <a:rPr lang="en-US" sz="1050" b="1" dirty="0">
                <a:solidFill>
                  <a:srgbClr val="5A6B70"/>
                </a:solidFill>
              </a:rPr>
              <a:t>[5] </a:t>
            </a:r>
            <a:pPr indent="0" marL="0">
              <a:buNone/>
            </a:pPr>
            <a:r>
              <a:rPr lang="en-US" sz="1050" u="sng" dirty="0">
                <a:solidFill>
                  <a:srgbClr val="0F6472"/>
                </a:solidFill>
                <a:hlinkClick r:id="rId4" invalidUrl="" action="" tgtFrame="" tooltip="Diving-related fatalities: multidisciplinary, experience-based investigation" history="1" highlightClick="0" endSnd="0">
                  <a:extLst>
                    <a:ext uri="{A12FA001-AC4F-418D-AE19-62706E023703}">
                      <ahyp:hlinkClr xmlns:ahyp="http://schemas.microsoft.com/office/drawing/2018/hyperlinkcolor" val="tx"/>
                    </a:ext>
                  </a:extLst>
                </a:hlinkClick>
              </a:rPr>
              <a:t>Casadesús et al., 2019</a:t>
            </a:r>
            <a:pPr indent="0" marL="0">
              <a:buNone/>
            </a:pPr>
            <a:r>
              <a:rPr lang="en-US" sz="1050" dirty="0">
                <a:solidFill>
                  <a:srgbClr val="5A6B70"/>
                </a:solidFill>
              </a:rPr>
              <a:t>   ·   </a:t>
            </a:r>
            <a:pPr indent="0" marL="0">
              <a:buNone/>
            </a:pPr>
            <a:r>
              <a:rPr lang="en-US" sz="1050" b="1" dirty="0">
                <a:solidFill>
                  <a:srgbClr val="5A6B70"/>
                </a:solidFill>
              </a:rPr>
              <a:t>[6] </a:t>
            </a:r>
            <a:pPr indent="0" marL="0">
              <a:buNone/>
            </a:pPr>
            <a:r>
              <a:rPr lang="en-US" sz="1050" u="sng" dirty="0">
                <a:solidFill>
                  <a:srgbClr val="0F6472"/>
                </a:solidFill>
                <a:hlinkClick r:id="rId5" invalidUrl="" action="" tgtFrame="" tooltip="BSAC Annual Diving Incident Report 2025" history="1" highlightClick="0" endSnd="0">
                  <a:extLst>
                    <a:ext uri="{A12FA001-AC4F-418D-AE19-62706E023703}">
                      <ahyp:hlinkClr xmlns:ahyp="http://schemas.microsoft.com/office/drawing/2018/hyperlinkcolor" val="tx"/>
                    </a:ext>
                  </a:extLst>
                </a:hlinkClick>
              </a:rPr>
              <a:t>BSAC, Unfallbericht 2025</a:t>
            </a:r>
            <a:endParaRPr lang="en-US" sz="105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5A6B70"/>
                </a:solidFill>
              </a:defRPr>
            </a:lvl1pPr>
          </a:lstStyle>
          <a:p>
            <a:pPr algn="r"/>
            <a:fld id="{F7021451-1387-4CA6-816F-3879F97B5CBC}" type="slidenum">
              <a:rPr b="0" lang="en-US"/>
              <a:t>5</a:t>
            </a:fld>
            <a:endParaRPr lang="en-US"/>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sp>
        <p:nvSpPr>
          <p:cNvPr id="3" name="Text 0"/>
          <p:cNvSpPr txBox="1"/>
          <p:nvPr/>
        </p:nvSpPr>
        <p:spPr>
          <a:xfrm>
            <a:off x="548640" y="868680"/>
            <a:ext cx="11091672" cy="365760"/>
          </a:xfrm>
          <a:prstGeom prst="rect">
            <a:avLst/>
          </a:prstGeom>
          <a:noFill/>
          <a:ln/>
        </p:spPr>
        <p:txBody>
          <a:bodyPr wrap="square" lIns="0" tIns="0" rIns="0" bIns="0" rtlCol="0" anchor="t"/>
          <a:lstStyle/>
          <a:p>
            <a:pPr algn="ctr" indent="0" marL="0">
              <a:buNone/>
            </a:pPr>
            <a:r>
              <a:rPr lang="en-US" sz="1300" b="1" spc="500" kern="0" dirty="0">
                <a:solidFill>
                  <a:schemeClr val="accent2"/>
                </a:solidFill>
              </a:rPr>
              <a:t>DIE ZAHL, DIE DAS GESPRÄCH VERÄNDERT</a:t>
            </a:r>
            <a:endParaRPr lang="en-US" sz="1300" dirty="0"/>
          </a:p>
        </p:txBody>
      </p:sp>
      <p:sp>
        <p:nvSpPr>
          <p:cNvPr id="4" name="Text 1"/>
          <p:cNvSpPr txBox="1"/>
          <p:nvPr/>
        </p:nvSpPr>
        <p:spPr>
          <a:xfrm>
            <a:off x="822960" y="1234440"/>
            <a:ext cx="10543032" cy="1965960"/>
          </a:xfrm>
          <a:prstGeom prst="rect">
            <a:avLst/>
          </a:prstGeom>
          <a:noFill/>
          <a:ln/>
        </p:spPr>
        <p:txBody>
          <a:bodyPr wrap="square" lIns="0" tIns="0" rIns="0" bIns="0" rtlCol="0" anchor="ctr"/>
          <a:lstStyle/>
          <a:p>
            <a:pPr algn="ctr" indent="0" marL="0">
              <a:buNone/>
            </a:pPr>
            <a:r>
              <a:rPr lang="en-US" sz="3600" b="1" dirty="0">
                <a:solidFill>
                  <a:schemeClr val="bg1"/>
                </a:solidFill>
                <a:latin typeface="Cambria" pitchFamily="34" charset="0"/>
                <a:ea typeface="Cambria" pitchFamily="34" charset="-122"/>
                <a:cs typeface="Cambria" pitchFamily="34" charset="-120"/>
              </a:rPr>
              <a:t>Bei 96 % der arteriellen Gasembolien</a:t>
            </a:r>
            <a:endParaRPr lang="en-US" sz="3600" dirty="0"/>
          </a:p>
          <a:p>
            <a:pPr algn="ctr" indent="0" marL="0">
              <a:buNone/>
            </a:pPr>
            <a:r>
              <a:rPr lang="en-US" sz="3600" b="1" dirty="0">
                <a:solidFill>
                  <a:schemeClr val="bg1"/>
                </a:solidFill>
                <a:latin typeface="Cambria" pitchFamily="34" charset="0"/>
                <a:ea typeface="Cambria" pitchFamily="34" charset="-122"/>
                <a:cs typeface="Cambria" pitchFamily="34" charset="-120"/>
              </a:rPr>
              <a:t>gab es einen</a:t>
            </a:r>
            <a:endParaRPr lang="en-US" sz="3600" dirty="0"/>
          </a:p>
          <a:p>
            <a:pPr algn="ctr" indent="0" marL="0">
              <a:buNone/>
            </a:pPr>
            <a:r>
              <a:rPr lang="en-US" sz="3600" b="1" dirty="0">
                <a:solidFill>
                  <a:schemeClr val="accent3"/>
                </a:solidFill>
                <a:latin typeface="Cambria" pitchFamily="34" charset="0"/>
                <a:ea typeface="Cambria" pitchFamily="34" charset="-122"/>
                <a:cs typeface="Cambria" pitchFamily="34" charset="-120"/>
              </a:rPr>
              <a:t>Notaufstieg.</a:t>
            </a:r>
            <a:endParaRPr lang="en-US" sz="3600" dirty="0"/>
          </a:p>
        </p:txBody>
      </p:sp>
      <p:sp>
        <p:nvSpPr>
          <p:cNvPr id="5" name="Text 2"/>
          <p:cNvSpPr txBox="1"/>
          <p:nvPr/>
        </p:nvSpPr>
        <p:spPr>
          <a:xfrm>
            <a:off x="1280160" y="3200400"/>
            <a:ext cx="9628632" cy="320040"/>
          </a:xfrm>
          <a:prstGeom prst="rect">
            <a:avLst/>
          </a:prstGeom>
          <a:noFill/>
          <a:ln/>
        </p:spPr>
        <p:txBody>
          <a:bodyPr wrap="square" lIns="0" tIns="0" rIns="0" bIns="0" rtlCol="0" anchor="t"/>
          <a:lstStyle/>
          <a:p>
            <a:pPr algn="ctr" indent="0" marL="0">
              <a:buNone/>
            </a:pPr>
            <a:r>
              <a:rPr lang="en-US" sz="1200" i="1" dirty="0">
                <a:solidFill>
                  <a:schemeClr val="accent3"/>
                </a:solidFill>
              </a:rPr>
              <a:t>Denoble et al., 2008 · 947 Todesfälle, 1992–2003. Keine spätere Studie hat genau diese Zahl wiederholt.</a:t>
            </a:r>
            <a:endParaRPr lang="en-US" sz="1200" dirty="0"/>
          </a:p>
        </p:txBody>
      </p:sp>
      <p:sp>
        <p:nvSpPr>
          <p:cNvPr id="6" name="dato 2024"/>
          <p:cNvSpPr/>
          <p:nvPr/>
        </p:nvSpPr>
        <p:spPr>
          <a:xfrm>
            <a:off x="1280160" y="3611880"/>
            <a:ext cx="9628632" cy="777240"/>
          </a:xfrm>
          <a:prstGeom prst="roundRect">
            <a:avLst>
              <a:gd name="adj" fmla="val 18824"/>
            </a:avLst>
          </a:prstGeom>
          <a:solidFill>
            <a:srgbClr val="0E3A4A"/>
          </a:solidFill>
          <a:ln w="12700">
            <a:solidFill>
              <a:schemeClr val="accent1"/>
            </a:solidFill>
            <a:prstDash val="solid"/>
          </a:ln>
        </p:spPr>
      </p:sp>
      <p:sp>
        <p:nvSpPr>
          <p:cNvPr id="7" name="Text 4"/>
          <p:cNvSpPr txBox="1"/>
          <p:nvPr/>
        </p:nvSpPr>
        <p:spPr>
          <a:xfrm>
            <a:off x="1508760" y="3611880"/>
            <a:ext cx="9171432" cy="777240"/>
          </a:xfrm>
          <a:prstGeom prst="rect">
            <a:avLst/>
          </a:prstGeom>
          <a:noFill/>
          <a:ln/>
        </p:spPr>
        <p:txBody>
          <a:bodyPr wrap="square" lIns="0" tIns="0" rIns="0" bIns="0" rtlCol="0" anchor="ctr"/>
          <a:lstStyle/>
          <a:p>
            <a:pPr indent="0" marL="0">
              <a:buNone/>
            </a:pPr>
            <a:r>
              <a:rPr lang="en-US" sz="1350" b="1" dirty="0">
                <a:solidFill>
                  <a:srgbClr val="F2B544"/>
                </a:solidFill>
              </a:rPr>
              <a:t>2024  ·  </a:t>
            </a:r>
            <a:pPr indent="0" marL="0">
              <a:buNone/>
            </a:pPr>
            <a:r>
              <a:rPr lang="en-US" sz="1350" dirty="0">
                <a:solidFill>
                  <a:schemeClr val="bg1"/>
                </a:solidFill>
              </a:rPr>
              <a:t>Bei 288 Unfällen, die die niederländische Marine behandelte (1966–2023), war der Aufstieg der häufigste schädigende Faktor (52 %), vor allem zu schnelles Aufsteigen, und die Embolie die tödlichste Verletzung.</a:t>
            </a:r>
            <a:endParaRPr lang="en-US" sz="1350" dirty="0"/>
          </a:p>
        </p:txBody>
      </p:sp>
      <p:sp>
        <p:nvSpPr>
          <p:cNvPr id="8" name="lectura"/>
          <p:cNvSpPr/>
          <p:nvPr/>
        </p:nvSpPr>
        <p:spPr>
          <a:xfrm>
            <a:off x="1280160" y="4553712"/>
            <a:ext cx="9628632" cy="868680"/>
          </a:xfrm>
          <a:prstGeom prst="roundRect">
            <a:avLst>
              <a:gd name="adj" fmla="val 16842"/>
            </a:avLst>
          </a:prstGeom>
          <a:solidFill>
            <a:srgbClr val="0E3A4A"/>
          </a:solidFill>
          <a:ln w="12700">
            <a:solidFill>
              <a:srgbClr val="0E3A4A"/>
            </a:solidFill>
            <a:prstDash val="solid"/>
          </a:ln>
        </p:spPr>
      </p:sp>
      <p:sp>
        <p:nvSpPr>
          <p:cNvPr id="9" name="Text 6"/>
          <p:cNvSpPr txBox="1"/>
          <p:nvPr/>
        </p:nvSpPr>
        <p:spPr>
          <a:xfrm>
            <a:off x="1554480" y="4553712"/>
            <a:ext cx="9079992" cy="868680"/>
          </a:xfrm>
          <a:prstGeom prst="rect">
            <a:avLst/>
          </a:prstGeom>
          <a:noFill/>
          <a:ln/>
        </p:spPr>
        <p:txBody>
          <a:bodyPr wrap="square" lIns="0" tIns="0" rIns="0" bIns="0" rtlCol="0" anchor="ctr"/>
          <a:lstStyle/>
          <a:p>
            <a:pPr indent="0" marL="0">
              <a:buNone/>
            </a:pPr>
            <a:r>
              <a:rPr lang="en-US" sz="1050" b="1" spc="300" kern="0" dirty="0">
                <a:solidFill>
                  <a:srgbClr val="F2B544"/>
                </a:solidFill>
              </a:rPr>
              <a:t>MDI-DEUTUNG   </a:t>
            </a:r>
            <a:pPr indent="0" marL="0">
              <a:buNone/>
            </a:pPr>
            <a:r>
              <a:rPr lang="en-US" sz="1400" i="1" dirty="0">
                <a:solidFill>
                  <a:srgbClr val="F8F5EF"/>
                </a:solidFill>
                <a:latin typeface="Cambria" pitchFamily="34" charset="0"/>
                <a:ea typeface="Cambria" pitchFamily="34" charset="-122"/>
                <a:cs typeface="Cambria" pitchFamily="34" charset="-120"/>
              </a:rPr>
              <a:t>Was ein Problem zur Verletzung macht, ist oft die Reaktion. Zwischen Reiz und Reaktion liegt ein Raum, und dieser Raum lässt sich trainieren.</a:t>
            </a:r>
            <a:endParaRPr lang="en-US" sz="1050" dirty="0"/>
          </a:p>
        </p:txBody>
      </p:sp>
      <p:sp>
        <p:nvSpPr>
          <p:cNvPr id="10" name="fuente"/>
          <p:cNvSpPr/>
          <p:nvPr/>
        </p:nvSpPr>
        <p:spPr>
          <a:xfrm>
            <a:off x="548640" y="5669280"/>
            <a:ext cx="11091672" cy="384048"/>
          </a:xfrm>
          <a:prstGeom prst="roundRect">
            <a:avLst>
              <a:gd name="adj" fmla="val 38095"/>
            </a:avLst>
          </a:prstGeom>
          <a:solidFill>
            <a:srgbClr val="F8F5EF"/>
          </a:solidFill>
          <a:ln w="12700">
            <a:solidFill>
              <a:srgbClr val="F8F5EF"/>
            </a:solidFill>
            <a:prstDash val="solid"/>
          </a:ln>
        </p:spPr>
      </p:sp>
      <p:sp>
        <p:nvSpPr>
          <p:cNvPr id="11" name="Text 8"/>
          <p:cNvSpPr txBox="1"/>
          <p:nvPr/>
        </p:nvSpPr>
        <p:spPr>
          <a:xfrm>
            <a:off x="749808" y="5669280"/>
            <a:ext cx="10689336" cy="384048"/>
          </a:xfrm>
          <a:prstGeom prst="rect">
            <a:avLst/>
          </a:prstGeom>
          <a:noFill/>
          <a:ln/>
        </p:spPr>
        <p:txBody>
          <a:bodyPr wrap="square" lIns="0" tIns="0" rIns="0" bIns="0" rtlCol="0" anchor="ctr">
            <a:normAutofit/>
          </a:bodyPr>
          <a:lstStyle/>
          <a:p>
            <a:pPr indent="0" marL="0">
              <a:buNone/>
            </a:pPr>
            <a:r>
              <a:rPr lang="en-US" sz="950" b="1" spc="200" kern="0" dirty="0">
                <a:solidFill>
                  <a:srgbClr val="0F6472"/>
                </a:solidFill>
              </a:rPr>
              <a:t>QUELLEN   </a:t>
            </a:r>
            <a:pPr indent="0" marL="0">
              <a:buNone/>
            </a:pPr>
            <a:r>
              <a:rPr lang="en-US" sz="1050" b="1" dirty="0">
                <a:solidFill>
                  <a:srgbClr val="5A6B70"/>
                </a:solidFill>
              </a:rPr>
              <a:t>[1] </a:t>
            </a:r>
            <a:pPr indent="0" marL="0">
              <a:buNone/>
            </a:pPr>
            <a:r>
              <a:rPr lang="en-US" sz="1050" u="sng" dirty="0">
                <a:solidFill>
                  <a:srgbClr val="0F6472"/>
                </a:solidFill>
                <a:hlinkClick r:id="rId1" invalidUrl="" action="" tgtFrame="" tooltip="Common causes of open-circuit recreational diving fatalities" history="1" highlightClick="0" endSnd="0">
                  <a:extLst>
                    <a:ext uri="{A12FA001-AC4F-418D-AE19-62706E023703}">
                      <ahyp:hlinkClr xmlns:ahyp="http://schemas.microsoft.com/office/drawing/2018/hyperlinkcolor" val="tx"/>
                    </a:ext>
                  </a:extLst>
                </a:hlinkClick>
              </a:rPr>
              <a:t>Denoble et al., 2008 · Undersea &amp; Hyperbaric Medicine</a:t>
            </a:r>
            <a:pPr indent="0" marL="0">
              <a:buNone/>
            </a:pPr>
            <a:r>
              <a:rPr lang="en-US" sz="1050" dirty="0">
                <a:solidFill>
                  <a:srgbClr val="5A6B70"/>
                </a:solidFill>
              </a:rPr>
              <a:t>   ·   </a:t>
            </a:r>
            <a:pPr indent="0" marL="0">
              <a:buNone/>
            </a:pPr>
            <a:r>
              <a:rPr lang="en-US" sz="1050" b="1" dirty="0">
                <a:solidFill>
                  <a:srgbClr val="5A6B70"/>
                </a:solidFill>
              </a:rPr>
              <a:t>[7] </a:t>
            </a:r>
            <a:pPr indent="0" marL="0">
              <a:buNone/>
            </a:pPr>
            <a:r>
              <a:rPr lang="en-US" sz="1050" u="sng" dirty="0">
                <a:solidFill>
                  <a:srgbClr val="0F6472"/>
                </a:solidFill>
                <a:hlinkClick r:id="rId2" invalidUrl="" action="" tgtFrame="" tooltip="Chain of events analysis in diving accidents treated by the Royal Netherlands Navy 1966–2023" history="1" highlightClick="0" endSnd="0">
                  <a:extLst>
                    <a:ext uri="{A12FA001-AC4F-418D-AE19-62706E023703}">
                      <ahyp:hlinkClr xmlns:ahyp="http://schemas.microsoft.com/office/drawing/2018/hyperlinkcolor" val="tx"/>
                    </a:ext>
                  </a:extLst>
                </a:hlinkClick>
              </a:rPr>
              <a:t>Turner et al., 2024 · Diving and Hyperbaric Medicine</a:t>
            </a:r>
            <a:endParaRPr lang="en-US" sz="1050" dirty="0"/>
          </a:p>
        </p:txBody>
      </p:sp>
      <p:sp>
        <p:nvSpPr>
          <p:cNvPr id="12"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endParaRPr lang="en-US" sz="320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8FCFC4"/>
                </a:solidFill>
              </a:defRPr>
            </a:lvl1pPr>
          </a:lstStyle>
          <a:p>
            <a:pPr algn="r"/>
            <a:fld id="{F7021451-1387-4CA6-816F-3879F97B5CBC}" type="slidenum">
              <a:rPr b="0" lang="en-US"/>
              <a:t>6</a:t>
            </a:fld>
            <a:endParaRPr lang="en-US"/>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sp>
        <p:nvSpPr>
          <p:cNvPr id="2" name="title"/>
          <p:cNvSpPr txBox="1"/>
          <p:nvPr/>
        </p:nvSpPr>
        <p:spPr>
          <a:xfrm>
            <a:off x="548640" y="411480"/>
            <a:ext cx="11091672" cy="868680"/>
          </a:xfrm>
          <a:prstGeom prst="rect">
            <a:avLst/>
          </a:prstGeom>
          <a:noFill/>
          <a:ln/>
        </p:spPr>
        <p:txBody>
          <a:bodyPr wrap="square" lIns="0" tIns="0" rIns="0" bIns="0" rtlCol="0" anchor="ctr"/>
          <a:lstStyle/>
          <a:p>
            <a:pPr algn="ctr" indent="0" marL="0">
              <a:buNone/>
            </a:pPr>
            <a:r>
              <a:rPr lang="en-US" sz="2700" b="1" dirty="0">
                <a:solidFill>
                  <a:schemeClr val="tx1"/>
                </a:solidFill>
                <a:latin typeface="Cambria" pitchFamily="34" charset="0"/>
                <a:ea typeface="Cambria" pitchFamily="34" charset="-122"/>
                <a:cs typeface="Cambria" pitchFamily="34" charset="-120"/>
              </a:rPr>
              <a:t>Wissen reicht nicht: Es zählt das Verhalten im Moment</a:t>
            </a:r>
            <a:endParaRPr lang="en-US" sz="2700" dirty="0"/>
          </a:p>
        </p:txBody>
      </p:sp>
      <p:sp>
        <p:nvSpPr>
          <p:cNvPr id="4" name="chip"/>
          <p:cNvSpPr txBox="1"/>
          <p:nvPr/>
        </p:nvSpPr>
        <p:spPr>
          <a:xfrm>
            <a:off x="548640" y="1298448"/>
            <a:ext cx="2926080" cy="347472"/>
          </a:xfrm>
          <a:prstGeom prst="roundRect">
            <a:avLst>
              <a:gd name="adj" fmla="val 50000"/>
            </a:avLst>
          </a:prstGeom>
          <a:solidFill>
            <a:srgbClr val="0F6472"/>
          </a:solidFill>
          <a:ln/>
        </p:spPr>
        <p:txBody>
          <a:bodyPr wrap="square" lIns="0" tIns="0" rIns="0" bIns="0" rtlCol="0" anchor="ctr"/>
          <a:lstStyle/>
          <a:p>
            <a:pPr algn="ctr" indent="0" marL="0">
              <a:buNone/>
            </a:pPr>
            <a:r>
              <a:rPr lang="en-US" sz="1100" b="1" spc="200" kern="0" dirty="0">
                <a:solidFill>
                  <a:srgbClr val="FFFFFF"/>
                </a:solidFill>
              </a:rPr>
              <a:t>UNFALLDATEN  ·  n = 122</a:t>
            </a:r>
            <a:endParaRPr lang="en-US" sz="1100" dirty="0"/>
          </a:p>
        </p:txBody>
      </p:sp>
      <p:sp>
        <p:nvSpPr>
          <p:cNvPr id="5" name="Text 2"/>
          <p:cNvSpPr txBox="1"/>
          <p:nvPr/>
        </p:nvSpPr>
        <p:spPr>
          <a:xfrm>
            <a:off x="3657600" y="1298448"/>
            <a:ext cx="7982712" cy="411480"/>
          </a:xfrm>
          <a:prstGeom prst="rect">
            <a:avLst/>
          </a:prstGeom>
          <a:noFill/>
          <a:ln/>
        </p:spPr>
        <p:txBody>
          <a:bodyPr wrap="square" lIns="0" tIns="0" rIns="0" bIns="0" rtlCol="0" anchor="ctr"/>
          <a:lstStyle/>
          <a:p>
            <a:pPr indent="0" marL="0">
              <a:buNone/>
            </a:pPr>
            <a:r>
              <a:rPr lang="en-US" sz="1300" dirty="0">
                <a:solidFill>
                  <a:schemeClr val="tx2"/>
                </a:solidFill>
              </a:rPr>
              <a:t>Todesfälle außerhalb der Ausbildung in Nordamerika und der Karibik: Wurden anerkannte sichere Praktiken verletzt?</a:t>
            </a:r>
            <a:endParaRPr lang="en-US" sz="1300" dirty="0"/>
          </a:p>
        </p:txBody>
      </p:sp>
      <p:sp>
        <p:nvSpPr>
          <p:cNvPr id="6" name="dato 45%"/>
          <p:cNvSpPr/>
          <p:nvPr/>
        </p:nvSpPr>
        <p:spPr>
          <a:xfrm>
            <a:off x="548640" y="1920240"/>
            <a:ext cx="3544824" cy="2194560"/>
          </a:xfrm>
          <a:prstGeom prst="roundRect">
            <a:avLst>
              <a:gd name="adj" fmla="val 6667"/>
            </a:avLst>
          </a:prstGeom>
          <a:solidFill>
            <a:schemeClr val="bg1"/>
          </a:solidFill>
          <a:ln w="12700">
            <a:solidFill>
              <a:schemeClr val="bg1"/>
            </a:solidFill>
            <a:prstDash val="solid"/>
          </a:ln>
          <a:effectLst>
            <a:outerShdw sx="100000" sy="100000" kx="0" ky="0" algn="bl" rotWithShape="0" blurRad="127000" dist="38100" dir="5400000">
              <a:srgbClr val="06202E">
                <a:alpha val="18000"/>
              </a:srgbClr>
            </a:outerShdw>
          </a:effectLst>
        </p:spPr>
      </p:sp>
      <p:sp>
        <p:nvSpPr>
          <p:cNvPr id="7" name="Text 4"/>
          <p:cNvSpPr txBox="1"/>
          <p:nvPr/>
        </p:nvSpPr>
        <p:spPr>
          <a:xfrm>
            <a:off x="822960" y="2148840"/>
            <a:ext cx="2996184" cy="731520"/>
          </a:xfrm>
          <a:prstGeom prst="rect">
            <a:avLst/>
          </a:prstGeom>
          <a:noFill/>
          <a:ln/>
        </p:spPr>
        <p:txBody>
          <a:bodyPr wrap="square" lIns="0" tIns="0" rIns="0" bIns="0" rtlCol="0" anchor="ctr"/>
          <a:lstStyle/>
          <a:p>
            <a:pPr indent="0" marL="0">
              <a:buNone/>
            </a:pPr>
            <a:r>
              <a:rPr lang="en-US" sz="4400" b="1" dirty="0">
                <a:solidFill>
                  <a:schemeClr val="accent1"/>
                </a:solidFill>
                <a:latin typeface="Cambria" pitchFamily="34" charset="0"/>
                <a:ea typeface="Cambria" pitchFamily="34" charset="-122"/>
                <a:cs typeface="Cambria" pitchFamily="34" charset="-120"/>
              </a:rPr>
              <a:t>45%</a:t>
            </a:r>
            <a:endParaRPr lang="en-US" sz="4400" dirty="0"/>
          </a:p>
        </p:txBody>
      </p:sp>
      <p:sp>
        <p:nvSpPr>
          <p:cNvPr id="8" name="Text 5"/>
          <p:cNvSpPr txBox="1"/>
          <p:nvPr/>
        </p:nvSpPr>
        <p:spPr>
          <a:xfrm>
            <a:off x="822960" y="2971800"/>
            <a:ext cx="2996184" cy="1051560"/>
          </a:xfrm>
          <a:prstGeom prst="rect">
            <a:avLst/>
          </a:prstGeom>
          <a:noFill/>
          <a:ln/>
        </p:spPr>
        <p:txBody>
          <a:bodyPr wrap="square" lIns="0" tIns="0" rIns="0" bIns="0" rtlCol="0" anchor="t"/>
          <a:lstStyle/>
          <a:p>
            <a:pPr indent="0" marL="0">
              <a:buNone/>
            </a:pPr>
            <a:r>
              <a:rPr lang="en-US" sz="1400" dirty="0">
                <a:solidFill>
                  <a:schemeClr val="tx1"/>
                </a:solidFill>
              </a:rPr>
              <a:t>aller Todesfälle gingen mit mindestens einem Verstoß gegen sichere Tauchpraxis einher.</a:t>
            </a:r>
            <a:endParaRPr lang="en-US" sz="1400" dirty="0"/>
          </a:p>
        </p:txBody>
      </p:sp>
      <p:sp>
        <p:nvSpPr>
          <p:cNvPr id="9" name="dato 75%"/>
          <p:cNvSpPr/>
          <p:nvPr/>
        </p:nvSpPr>
        <p:spPr>
          <a:xfrm>
            <a:off x="4322064" y="1920240"/>
            <a:ext cx="3544824" cy="2194560"/>
          </a:xfrm>
          <a:prstGeom prst="roundRect">
            <a:avLst>
              <a:gd name="adj" fmla="val 6667"/>
            </a:avLst>
          </a:prstGeom>
          <a:solidFill>
            <a:schemeClr val="bg1"/>
          </a:solidFill>
          <a:ln w="12700">
            <a:solidFill>
              <a:schemeClr val="bg1"/>
            </a:solidFill>
            <a:prstDash val="solid"/>
          </a:ln>
          <a:effectLst>
            <a:outerShdw sx="100000" sy="100000" kx="0" ky="0" algn="bl" rotWithShape="0" blurRad="127000" dist="38100" dir="5400000">
              <a:srgbClr val="06202E">
                <a:alpha val="18000"/>
              </a:srgbClr>
            </a:outerShdw>
          </a:effectLst>
        </p:spPr>
      </p:sp>
      <p:sp>
        <p:nvSpPr>
          <p:cNvPr id="10" name="Text 7"/>
          <p:cNvSpPr txBox="1"/>
          <p:nvPr/>
        </p:nvSpPr>
        <p:spPr>
          <a:xfrm>
            <a:off x="4596384" y="2148840"/>
            <a:ext cx="2996184" cy="731520"/>
          </a:xfrm>
          <a:prstGeom prst="rect">
            <a:avLst/>
          </a:prstGeom>
          <a:noFill/>
          <a:ln/>
        </p:spPr>
        <p:txBody>
          <a:bodyPr wrap="square" lIns="0" tIns="0" rIns="0" bIns="0" rtlCol="0" anchor="ctr"/>
          <a:lstStyle/>
          <a:p>
            <a:pPr indent="0" marL="0">
              <a:buNone/>
            </a:pPr>
            <a:r>
              <a:rPr lang="en-US" sz="4400" b="1" dirty="0">
                <a:solidFill>
                  <a:schemeClr val="accent2"/>
                </a:solidFill>
                <a:latin typeface="Cambria" pitchFamily="34" charset="0"/>
                <a:ea typeface="Cambria" pitchFamily="34" charset="-122"/>
                <a:cs typeface="Cambria" pitchFamily="34" charset="-120"/>
              </a:rPr>
              <a:t>75%</a:t>
            </a:r>
            <a:endParaRPr lang="en-US" sz="4400" dirty="0"/>
          </a:p>
        </p:txBody>
      </p:sp>
      <p:sp>
        <p:nvSpPr>
          <p:cNvPr id="11" name="Text 8"/>
          <p:cNvSpPr txBox="1"/>
          <p:nvPr/>
        </p:nvSpPr>
        <p:spPr>
          <a:xfrm>
            <a:off x="4596384" y="2971800"/>
            <a:ext cx="2996184" cy="1051560"/>
          </a:xfrm>
          <a:prstGeom prst="rect">
            <a:avLst/>
          </a:prstGeom>
          <a:noFill/>
          <a:ln/>
        </p:spPr>
        <p:txBody>
          <a:bodyPr wrap="square" lIns="0" tIns="0" rIns="0" bIns="0" rtlCol="0" anchor="t"/>
          <a:lstStyle/>
          <a:p>
            <a:pPr indent="0" marL="0">
              <a:buNone/>
            </a:pPr>
            <a:r>
              <a:rPr lang="en-US" sz="1400" dirty="0">
                <a:solidFill>
                  <a:schemeClr val="tx1"/>
                </a:solidFill>
              </a:rPr>
              <a:t>der Todesfälle ohne medizinische Ursache gingen mit Verstößen einher, gegenüber 23 % der Todesfälle mit medizinischer Ursache.</a:t>
            </a:r>
            <a:endParaRPr lang="en-US" sz="1400" dirty="0"/>
          </a:p>
        </p:txBody>
      </p:sp>
      <p:sp>
        <p:nvSpPr>
          <p:cNvPr id="12" name="dato ×7,3"/>
          <p:cNvSpPr/>
          <p:nvPr/>
        </p:nvSpPr>
        <p:spPr>
          <a:xfrm>
            <a:off x="8095488" y="1920240"/>
            <a:ext cx="3544824" cy="2194560"/>
          </a:xfrm>
          <a:prstGeom prst="roundRect">
            <a:avLst>
              <a:gd name="adj" fmla="val 6667"/>
            </a:avLst>
          </a:prstGeom>
          <a:solidFill>
            <a:schemeClr val="bg1"/>
          </a:solidFill>
          <a:ln w="12700">
            <a:solidFill>
              <a:schemeClr val="bg1"/>
            </a:solidFill>
            <a:prstDash val="solid"/>
          </a:ln>
          <a:effectLst>
            <a:outerShdw sx="100000" sy="100000" kx="0" ky="0" algn="bl" rotWithShape="0" blurRad="127000" dist="38100" dir="5400000">
              <a:srgbClr val="06202E">
                <a:alpha val="18000"/>
              </a:srgbClr>
            </a:outerShdw>
          </a:effectLst>
        </p:spPr>
      </p:sp>
      <p:sp>
        <p:nvSpPr>
          <p:cNvPr id="13" name="Text 10"/>
          <p:cNvSpPr txBox="1"/>
          <p:nvPr/>
        </p:nvSpPr>
        <p:spPr>
          <a:xfrm>
            <a:off x="8369808" y="2148840"/>
            <a:ext cx="2996184" cy="731520"/>
          </a:xfrm>
          <a:prstGeom prst="rect">
            <a:avLst/>
          </a:prstGeom>
          <a:noFill/>
          <a:ln/>
        </p:spPr>
        <p:txBody>
          <a:bodyPr wrap="square" lIns="0" tIns="0" rIns="0" bIns="0" rtlCol="0" anchor="ctr"/>
          <a:lstStyle/>
          <a:p>
            <a:pPr indent="0" marL="0">
              <a:buNone/>
            </a:pPr>
            <a:r>
              <a:rPr lang="en-US" sz="4400" b="1" dirty="0">
                <a:solidFill>
                  <a:schemeClr val="accent1"/>
                </a:solidFill>
                <a:latin typeface="Cambria" pitchFamily="34" charset="0"/>
                <a:ea typeface="Cambria" pitchFamily="34" charset="-122"/>
                <a:cs typeface="Cambria" pitchFamily="34" charset="-120"/>
              </a:rPr>
              <a:t>×7,3</a:t>
            </a:r>
            <a:endParaRPr lang="en-US" sz="4400" dirty="0"/>
          </a:p>
        </p:txBody>
      </p:sp>
      <p:sp>
        <p:nvSpPr>
          <p:cNvPr id="14" name="Text 11"/>
          <p:cNvSpPr txBox="1"/>
          <p:nvPr/>
        </p:nvSpPr>
        <p:spPr>
          <a:xfrm>
            <a:off x="8369808" y="2971800"/>
            <a:ext cx="2996184" cy="1051560"/>
          </a:xfrm>
          <a:prstGeom prst="rect">
            <a:avLst/>
          </a:prstGeom>
          <a:noFill/>
          <a:ln/>
        </p:spPr>
        <p:txBody>
          <a:bodyPr wrap="square" lIns="0" tIns="0" rIns="0" bIns="0" rtlCol="0" anchor="t"/>
          <a:lstStyle/>
          <a:p>
            <a:pPr indent="0" marL="0">
              <a:buNone/>
            </a:pPr>
            <a:r>
              <a:rPr lang="en-US" sz="1400" dirty="0">
                <a:solidFill>
                  <a:schemeClr val="tx1"/>
                </a:solidFill>
              </a:rPr>
              <a:t>höhere Wahrscheinlichkeit eines Verstoßes bei Todesfällen ohne medizinische Ursache (95-%-KI: 2,3–23,2).</a:t>
            </a:r>
            <a:endParaRPr lang="en-US" sz="1400" dirty="0"/>
          </a:p>
        </p:txBody>
      </p:sp>
      <p:sp>
        <p:nvSpPr>
          <p:cNvPr id="15" name="lectura"/>
          <p:cNvSpPr/>
          <p:nvPr/>
        </p:nvSpPr>
        <p:spPr>
          <a:xfrm>
            <a:off x="548640" y="4343400"/>
            <a:ext cx="11091672" cy="1097280"/>
          </a:xfrm>
          <a:prstGeom prst="roundRect">
            <a:avLst>
              <a:gd name="adj" fmla="val 13333"/>
            </a:avLst>
          </a:prstGeom>
          <a:solidFill>
            <a:srgbClr val="06202E"/>
          </a:solidFill>
          <a:ln w="12700">
            <a:solidFill>
              <a:srgbClr val="06202E"/>
            </a:solidFill>
            <a:prstDash val="solid"/>
          </a:ln>
        </p:spPr>
      </p:sp>
      <p:sp>
        <p:nvSpPr>
          <p:cNvPr id="16" name="Text 13"/>
          <p:cNvSpPr txBox="1"/>
          <p:nvPr/>
        </p:nvSpPr>
        <p:spPr>
          <a:xfrm>
            <a:off x="822960" y="4343400"/>
            <a:ext cx="10543032" cy="1097280"/>
          </a:xfrm>
          <a:prstGeom prst="rect">
            <a:avLst/>
          </a:prstGeom>
          <a:noFill/>
          <a:ln/>
        </p:spPr>
        <p:txBody>
          <a:bodyPr wrap="square" lIns="0" tIns="0" rIns="0" bIns="0" rtlCol="0" anchor="ctr"/>
          <a:lstStyle/>
          <a:p>
            <a:pPr indent="0" marL="0">
              <a:buNone/>
            </a:pPr>
            <a:r>
              <a:rPr lang="en-US" sz="1050" b="1" spc="300" kern="0" dirty="0">
                <a:solidFill>
                  <a:srgbClr val="F2B544"/>
                </a:solidFill>
              </a:rPr>
              <a:t>MDI-DEUTUNG   </a:t>
            </a:r>
            <a:pPr indent="0" marL="0">
              <a:buNone/>
            </a:pPr>
            <a:r>
              <a:rPr lang="en-US" sz="1400" i="1" dirty="0">
                <a:solidFill>
                  <a:srgbClr val="F8F5EF"/>
                </a:solidFill>
                <a:latin typeface="Cambria" pitchFamily="34" charset="0"/>
                <a:ea typeface="Cambria" pitchFamily="34" charset="-122"/>
                <a:cs typeface="Cambria" pitchFamily="34" charset="-120"/>
              </a:rPr>
              <a:t>Regeln lernt man im Kurs; angewendet werden sie – oder nicht – im Moment. Präsenz ist die Brücke zwischen dem, was man weiß, und dem, was man unter Wasser tut.</a:t>
            </a:r>
            <a:endParaRPr lang="en-US" sz="1050" dirty="0"/>
          </a:p>
        </p:txBody>
      </p:sp>
      <p:sp>
        <p:nvSpPr>
          <p:cNvPr id="17" name="fuente"/>
          <p:cNvSpPr/>
          <p:nvPr/>
        </p:nvSpPr>
        <p:spPr>
          <a:xfrm>
            <a:off x="548640" y="5669280"/>
            <a:ext cx="11091672" cy="384048"/>
          </a:xfrm>
          <a:prstGeom prst="roundRect">
            <a:avLst>
              <a:gd name="adj" fmla="val 38095"/>
            </a:avLst>
          </a:prstGeom>
          <a:solidFill>
            <a:srgbClr val="F8F5EF"/>
          </a:solidFill>
          <a:ln w="12700">
            <a:solidFill>
              <a:srgbClr val="F8F5EF"/>
            </a:solidFill>
            <a:prstDash val="solid"/>
          </a:ln>
        </p:spPr>
      </p:sp>
      <p:sp>
        <p:nvSpPr>
          <p:cNvPr id="18" name="Text 15"/>
          <p:cNvSpPr txBox="1"/>
          <p:nvPr/>
        </p:nvSpPr>
        <p:spPr>
          <a:xfrm>
            <a:off x="749808" y="5669280"/>
            <a:ext cx="10689336" cy="384048"/>
          </a:xfrm>
          <a:prstGeom prst="rect">
            <a:avLst/>
          </a:prstGeom>
          <a:noFill/>
          <a:ln/>
        </p:spPr>
        <p:txBody>
          <a:bodyPr wrap="square" lIns="0" tIns="0" rIns="0" bIns="0" rtlCol="0" anchor="ctr">
            <a:normAutofit/>
          </a:bodyPr>
          <a:lstStyle/>
          <a:p>
            <a:pPr indent="0" marL="0">
              <a:buNone/>
            </a:pPr>
            <a:r>
              <a:rPr lang="en-US" sz="950" b="1" spc="200" kern="0" dirty="0">
                <a:solidFill>
                  <a:srgbClr val="0F6472"/>
                </a:solidFill>
              </a:rPr>
              <a:t>QUELLE   </a:t>
            </a:r>
            <a:pPr indent="0" marL="0">
              <a:buNone/>
            </a:pPr>
            <a:r>
              <a:rPr lang="en-US" sz="1050" b="1" dirty="0">
                <a:solidFill>
                  <a:srgbClr val="5A6B70"/>
                </a:solidFill>
              </a:rPr>
              <a:t>[8] </a:t>
            </a:r>
            <a:pPr indent="0" marL="0">
              <a:buNone/>
            </a:pPr>
            <a:r>
              <a:rPr lang="en-US" sz="1050" u="sng" dirty="0">
                <a:solidFill>
                  <a:srgbClr val="0F6472"/>
                </a:solidFill>
                <a:hlinkClick r:id="rId1" invalidUrl="" action="" tgtFrame="" tooltip="Violations of safe diving practices among 122 diver fatalities" history="1" highlightClick="0" endSnd="0">
                  <a:extLst>
                    <a:ext uri="{A12FA001-AC4F-418D-AE19-62706E023703}">
                      <ahyp:hlinkClr xmlns:ahyp="http://schemas.microsoft.com/office/drawing/2018/hyperlinkcolor" val="tx"/>
                    </a:ext>
                  </a:extLst>
                </a:hlinkClick>
              </a:rPr>
              <a:t>Shreeves et al., 2018 · International Maritime Health</a:t>
            </a:r>
            <a:endParaRPr lang="en-US" sz="1050" dirty="0"/>
          </a:p>
        </p:txBody>
      </p:sp>
      <p:sp>
        <p:nvSpPr>
          <p:cNvPr id="19"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endParaRPr lang="en-US" sz="320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5A6B70"/>
                </a:solidFill>
              </a:defRPr>
            </a:lvl1pPr>
          </a:lstStyle>
          <a:p>
            <a:pPr algn="r"/>
            <a:fld id="{F7021451-1387-4CA6-816F-3879F97B5CBC}" type="slidenum">
              <a:rPr b="0" lang="en-US"/>
              <a:t>7</a:t>
            </a:fld>
            <a:endParaRPr lang="en-US"/>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spTree>
      <p:nvGrpSpPr>
        <p:cNvPr id="1" name=""/>
        <p:cNvGrpSpPr/>
        <p:nvPr/>
      </p:nvGrpSpPr>
      <p:grpSpPr>
        <a:xfrm>
          <a:off x="0" y="0"/>
          <a:ext cx="0" cy="0"/>
          <a:chOff x="0" y="0"/>
          <a:chExt cx="0" cy="0"/>
        </a:xfrm>
      </p:grpSpPr>
      <p:sp>
        <p:nvSpPr>
          <p:cNvPr id="2"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r>
              <a:rPr lang="en-US" sz="3200" b="1" dirty="0">
                <a:solidFill>
                  <a:schemeClr val="bg1"/>
                </a:solidFill>
              </a:rPr>
              <a:t>Die neue Front: Herz, Alter und Fitness</a:t>
            </a:r>
            <a:endParaRPr lang="en-US" sz="3200" dirty="0"/>
          </a:p>
        </p:txBody>
      </p:sp>
      <p:sp>
        <p:nvSpPr>
          <p:cNvPr id="4" name="≥ 1 von 4"/>
          <p:cNvSpPr/>
          <p:nvPr/>
        </p:nvSpPr>
        <p:spPr>
          <a:xfrm>
            <a:off x="548640" y="1371600"/>
            <a:ext cx="2622042" cy="2788920"/>
          </a:xfrm>
          <a:prstGeom prst="roundRect">
            <a:avLst>
              <a:gd name="adj" fmla="val 5580"/>
            </a:avLst>
          </a:prstGeom>
          <a:solidFill>
            <a:schemeClr val="tx2">
              <a:alpha val="85000"/>
            </a:schemeClr>
          </a:solidFill>
          <a:ln w="12700">
            <a:solidFill>
              <a:schemeClr val="accent1"/>
            </a:solidFill>
            <a:prstDash val="solid"/>
          </a:ln>
        </p:spPr>
      </p:sp>
      <p:sp>
        <p:nvSpPr>
          <p:cNvPr id="5" name="Text 2"/>
          <p:cNvSpPr txBox="1"/>
          <p:nvPr/>
        </p:nvSpPr>
        <p:spPr>
          <a:xfrm>
            <a:off x="777240" y="1554480"/>
            <a:ext cx="2164842" cy="731520"/>
          </a:xfrm>
          <a:prstGeom prst="rect">
            <a:avLst/>
          </a:prstGeom>
          <a:noFill/>
          <a:ln/>
        </p:spPr>
        <p:txBody>
          <a:bodyPr wrap="square" lIns="0" tIns="0" rIns="0" bIns="0" rtlCol="0" anchor="ctr"/>
          <a:lstStyle/>
          <a:p>
            <a:pPr indent="0" marL="0">
              <a:buNone/>
            </a:pPr>
            <a:r>
              <a:rPr lang="en-US" sz="3200" b="1" dirty="0">
                <a:solidFill>
                  <a:schemeClr val="accent2"/>
                </a:solidFill>
                <a:latin typeface="Cambria" pitchFamily="34" charset="0"/>
                <a:ea typeface="Cambria" pitchFamily="34" charset="-122"/>
                <a:cs typeface="Cambria" pitchFamily="34" charset="-120"/>
              </a:rPr>
              <a:t>≥ 1 von 4</a:t>
            </a:r>
            <a:endParaRPr lang="en-US" sz="3200" dirty="0"/>
          </a:p>
        </p:txBody>
      </p:sp>
      <p:sp>
        <p:nvSpPr>
          <p:cNvPr id="6" name="Text 3"/>
          <p:cNvSpPr txBox="1"/>
          <p:nvPr/>
        </p:nvSpPr>
        <p:spPr>
          <a:xfrm>
            <a:off x="777240" y="2331720"/>
            <a:ext cx="2164842" cy="1371600"/>
          </a:xfrm>
          <a:prstGeom prst="rect">
            <a:avLst/>
          </a:prstGeom>
          <a:noFill/>
          <a:ln/>
        </p:spPr>
        <p:txBody>
          <a:bodyPr wrap="square" lIns="0" tIns="0" rIns="0" bIns="0" rtlCol="0" anchor="t"/>
          <a:lstStyle/>
          <a:p>
            <a:pPr indent="0" marL="0">
              <a:buNone/>
            </a:pPr>
            <a:r>
              <a:rPr lang="en-US" sz="1250" dirty="0">
                <a:solidFill>
                  <a:schemeClr val="bg1"/>
                </a:solidFill>
              </a:rPr>
              <a:t>Tauchtodesfällen hängt mit dem Herzen zusammen. Herz-Kreislauf-Erkrankungen scheinen unter Tauchern zuzunehmen.</a:t>
            </a:r>
            <a:endParaRPr lang="en-US" sz="1250" dirty="0"/>
          </a:p>
        </p:txBody>
      </p:sp>
      <p:sp>
        <p:nvSpPr>
          <p:cNvPr id="7" name="Text 4"/>
          <p:cNvSpPr txBox="1"/>
          <p:nvPr/>
        </p:nvSpPr>
        <p:spPr>
          <a:xfrm>
            <a:off x="777240" y="3749040"/>
            <a:ext cx="2164842" cy="274320"/>
          </a:xfrm>
          <a:prstGeom prst="rect">
            <a:avLst/>
          </a:prstGeom>
          <a:noFill/>
          <a:ln/>
        </p:spPr>
        <p:txBody>
          <a:bodyPr wrap="square" lIns="0" tIns="0" rIns="0" bIns="0" rtlCol="0" anchor="t"/>
          <a:lstStyle/>
          <a:p>
            <a:pPr indent="0" marL="0">
              <a:buNone/>
            </a:pPr>
            <a:r>
              <a:rPr lang="en-US" sz="1000" i="1" dirty="0">
                <a:solidFill>
                  <a:schemeClr val="accent3"/>
                </a:solidFill>
              </a:rPr>
              <a:t>[9] Lippmann und Caruso, 2024</a:t>
            </a:r>
            <a:endParaRPr lang="en-US" sz="1000" dirty="0"/>
          </a:p>
        </p:txBody>
      </p:sp>
      <p:sp>
        <p:nvSpPr>
          <p:cNvPr id="8" name="77 %"/>
          <p:cNvSpPr/>
          <p:nvPr/>
        </p:nvSpPr>
        <p:spPr>
          <a:xfrm>
            <a:off x="3371850" y="1371600"/>
            <a:ext cx="2622042" cy="2788920"/>
          </a:xfrm>
          <a:prstGeom prst="roundRect">
            <a:avLst>
              <a:gd name="adj" fmla="val 5580"/>
            </a:avLst>
          </a:prstGeom>
          <a:solidFill>
            <a:schemeClr val="tx2">
              <a:alpha val="85000"/>
            </a:schemeClr>
          </a:solidFill>
          <a:ln w="12700">
            <a:solidFill>
              <a:schemeClr val="accent1"/>
            </a:solidFill>
            <a:prstDash val="solid"/>
          </a:ln>
        </p:spPr>
      </p:sp>
      <p:sp>
        <p:nvSpPr>
          <p:cNvPr id="9" name="Text 6"/>
          <p:cNvSpPr txBox="1"/>
          <p:nvPr/>
        </p:nvSpPr>
        <p:spPr>
          <a:xfrm>
            <a:off x="3600450" y="1554480"/>
            <a:ext cx="2164842" cy="731520"/>
          </a:xfrm>
          <a:prstGeom prst="rect">
            <a:avLst/>
          </a:prstGeom>
          <a:noFill/>
          <a:ln/>
        </p:spPr>
        <p:txBody>
          <a:bodyPr wrap="square" lIns="0" tIns="0" rIns="0" bIns="0" rtlCol="0" anchor="ctr"/>
          <a:lstStyle/>
          <a:p>
            <a:pPr indent="0" marL="0">
              <a:buNone/>
            </a:pPr>
            <a:r>
              <a:rPr lang="en-US" sz="3200" b="1" dirty="0">
                <a:solidFill>
                  <a:schemeClr val="accent3"/>
                </a:solidFill>
                <a:latin typeface="Cambria" pitchFamily="34" charset="0"/>
                <a:ea typeface="Cambria" pitchFamily="34" charset="-122"/>
                <a:cs typeface="Cambria" pitchFamily="34" charset="-120"/>
              </a:rPr>
              <a:t>77 %</a:t>
            </a:r>
            <a:endParaRPr lang="en-US" sz="3200" dirty="0"/>
          </a:p>
        </p:txBody>
      </p:sp>
      <p:sp>
        <p:nvSpPr>
          <p:cNvPr id="10" name="Text 7"/>
          <p:cNvSpPr txBox="1"/>
          <p:nvPr/>
        </p:nvSpPr>
        <p:spPr>
          <a:xfrm>
            <a:off x="3600450" y="2331720"/>
            <a:ext cx="2164842" cy="1371600"/>
          </a:xfrm>
          <a:prstGeom prst="rect">
            <a:avLst/>
          </a:prstGeom>
          <a:noFill/>
          <a:ln/>
        </p:spPr>
        <p:txBody>
          <a:bodyPr wrap="square" lIns="0" tIns="0" rIns="0" bIns="0" rtlCol="0" anchor="t"/>
          <a:lstStyle/>
          <a:p>
            <a:pPr indent="0" marL="0">
              <a:buNone/>
            </a:pPr>
            <a:r>
              <a:rPr lang="en-US" sz="1250" dirty="0">
                <a:solidFill>
                  <a:schemeClr val="bg1"/>
                </a:solidFill>
              </a:rPr>
              <a:t>der Verstorbenen in Neuseeland (2007–2016) hatten medizinische Risikofaktoren, vor allem koronare Herzkrankheit.</a:t>
            </a:r>
            <a:endParaRPr lang="en-US" sz="1250" dirty="0"/>
          </a:p>
        </p:txBody>
      </p:sp>
      <p:sp>
        <p:nvSpPr>
          <p:cNvPr id="11" name="Text 8"/>
          <p:cNvSpPr txBox="1"/>
          <p:nvPr/>
        </p:nvSpPr>
        <p:spPr>
          <a:xfrm>
            <a:off x="3600450" y="3749040"/>
            <a:ext cx="2164842" cy="274320"/>
          </a:xfrm>
          <a:prstGeom prst="rect">
            <a:avLst/>
          </a:prstGeom>
          <a:noFill/>
          <a:ln/>
        </p:spPr>
        <p:txBody>
          <a:bodyPr wrap="square" lIns="0" tIns="0" rIns="0" bIns="0" rtlCol="0" anchor="t"/>
          <a:lstStyle/>
          <a:p>
            <a:pPr indent="0" marL="0">
              <a:buNone/>
            </a:pPr>
            <a:r>
              <a:rPr lang="en-US" sz="1000" i="1" dirty="0">
                <a:solidFill>
                  <a:schemeClr val="accent3"/>
                </a:solidFill>
              </a:rPr>
              <a:t>[3] Lippmann et al., 2021</a:t>
            </a:r>
            <a:endParaRPr lang="en-US" sz="1000" dirty="0"/>
          </a:p>
        </p:txBody>
      </p:sp>
      <p:sp>
        <p:nvSpPr>
          <p:cNvPr id="12" name="54 %"/>
          <p:cNvSpPr/>
          <p:nvPr/>
        </p:nvSpPr>
        <p:spPr>
          <a:xfrm>
            <a:off x="6195060" y="1371600"/>
            <a:ext cx="2622042" cy="2788920"/>
          </a:xfrm>
          <a:prstGeom prst="roundRect">
            <a:avLst>
              <a:gd name="adj" fmla="val 5580"/>
            </a:avLst>
          </a:prstGeom>
          <a:solidFill>
            <a:schemeClr val="tx2">
              <a:alpha val="85000"/>
            </a:schemeClr>
          </a:solidFill>
          <a:ln w="12700">
            <a:solidFill>
              <a:schemeClr val="accent1"/>
            </a:solidFill>
            <a:prstDash val="solid"/>
          </a:ln>
        </p:spPr>
      </p:sp>
      <p:sp>
        <p:nvSpPr>
          <p:cNvPr id="13" name="Text 10"/>
          <p:cNvSpPr txBox="1"/>
          <p:nvPr/>
        </p:nvSpPr>
        <p:spPr>
          <a:xfrm>
            <a:off x="6423660" y="1554480"/>
            <a:ext cx="2164842" cy="731520"/>
          </a:xfrm>
          <a:prstGeom prst="rect">
            <a:avLst/>
          </a:prstGeom>
          <a:noFill/>
          <a:ln/>
        </p:spPr>
        <p:txBody>
          <a:bodyPr wrap="square" lIns="0" tIns="0" rIns="0" bIns="0" rtlCol="0" anchor="ctr"/>
          <a:lstStyle/>
          <a:p>
            <a:pPr indent="0" marL="0">
              <a:buNone/>
            </a:pPr>
            <a:r>
              <a:rPr lang="en-US" sz="3200" b="1" dirty="0">
                <a:solidFill>
                  <a:schemeClr val="accent3"/>
                </a:solidFill>
                <a:latin typeface="Cambria" pitchFamily="34" charset="0"/>
                <a:ea typeface="Cambria" pitchFamily="34" charset="-122"/>
                <a:cs typeface="Cambria" pitchFamily="34" charset="-120"/>
              </a:rPr>
              <a:t>54 %</a:t>
            </a:r>
            <a:endParaRPr lang="en-US" sz="3200" dirty="0"/>
          </a:p>
        </p:txBody>
      </p:sp>
      <p:sp>
        <p:nvSpPr>
          <p:cNvPr id="14" name="Text 11"/>
          <p:cNvSpPr txBox="1"/>
          <p:nvPr/>
        </p:nvSpPr>
        <p:spPr>
          <a:xfrm>
            <a:off x="6423660" y="2331720"/>
            <a:ext cx="2164842" cy="1371600"/>
          </a:xfrm>
          <a:prstGeom prst="rect">
            <a:avLst/>
          </a:prstGeom>
          <a:noFill/>
          <a:ln/>
        </p:spPr>
        <p:txBody>
          <a:bodyPr wrap="square" lIns="0" tIns="0" rIns="0" bIns="0" rtlCol="0" anchor="t"/>
          <a:lstStyle/>
          <a:p>
            <a:pPr indent="0" marL="0">
              <a:buNone/>
            </a:pPr>
            <a:r>
              <a:rPr lang="en-US" sz="1250" dirty="0">
                <a:solidFill>
                  <a:schemeClr val="bg1"/>
                </a:solidFill>
              </a:rPr>
              <a:t>der Verstorbenen in Australien (2014–2018) waren adipös; alle erkannten Herztodesfälle hatten eine Vorerkrankung.</a:t>
            </a:r>
            <a:endParaRPr lang="en-US" sz="1250" dirty="0"/>
          </a:p>
        </p:txBody>
      </p:sp>
      <p:sp>
        <p:nvSpPr>
          <p:cNvPr id="15" name="Text 12"/>
          <p:cNvSpPr txBox="1"/>
          <p:nvPr/>
        </p:nvSpPr>
        <p:spPr>
          <a:xfrm>
            <a:off x="6423660" y="3749040"/>
            <a:ext cx="2164842" cy="274320"/>
          </a:xfrm>
          <a:prstGeom prst="rect">
            <a:avLst/>
          </a:prstGeom>
          <a:noFill/>
          <a:ln/>
        </p:spPr>
        <p:txBody>
          <a:bodyPr wrap="square" lIns="0" tIns="0" rIns="0" bIns="0" rtlCol="0" anchor="t"/>
          <a:lstStyle/>
          <a:p>
            <a:pPr indent="0" marL="0">
              <a:buNone/>
            </a:pPr>
            <a:r>
              <a:rPr lang="en-US" sz="1000" i="1" dirty="0">
                <a:solidFill>
                  <a:schemeClr val="accent3"/>
                </a:solidFill>
              </a:rPr>
              <a:t>[4] Lippmann et al., 2023</a:t>
            </a:r>
            <a:endParaRPr lang="en-US" sz="1000" dirty="0"/>
          </a:p>
        </p:txBody>
      </p:sp>
      <p:sp>
        <p:nvSpPr>
          <p:cNvPr id="16" name="55 Jahre"/>
          <p:cNvSpPr/>
          <p:nvPr/>
        </p:nvSpPr>
        <p:spPr>
          <a:xfrm>
            <a:off x="9018270" y="1371600"/>
            <a:ext cx="2622042" cy="2788920"/>
          </a:xfrm>
          <a:prstGeom prst="roundRect">
            <a:avLst>
              <a:gd name="adj" fmla="val 5580"/>
            </a:avLst>
          </a:prstGeom>
          <a:solidFill>
            <a:schemeClr val="tx2">
              <a:alpha val="85000"/>
            </a:schemeClr>
          </a:solidFill>
          <a:ln w="12700">
            <a:solidFill>
              <a:schemeClr val="accent1"/>
            </a:solidFill>
            <a:prstDash val="solid"/>
          </a:ln>
        </p:spPr>
      </p:sp>
      <p:sp>
        <p:nvSpPr>
          <p:cNvPr id="17" name="Text 14"/>
          <p:cNvSpPr txBox="1"/>
          <p:nvPr/>
        </p:nvSpPr>
        <p:spPr>
          <a:xfrm>
            <a:off x="9246870" y="1554480"/>
            <a:ext cx="2164842" cy="731520"/>
          </a:xfrm>
          <a:prstGeom prst="rect">
            <a:avLst/>
          </a:prstGeom>
          <a:noFill/>
          <a:ln/>
        </p:spPr>
        <p:txBody>
          <a:bodyPr wrap="square" lIns="0" tIns="0" rIns="0" bIns="0" rtlCol="0" anchor="ctr"/>
          <a:lstStyle/>
          <a:p>
            <a:pPr indent="0" marL="0">
              <a:buNone/>
            </a:pPr>
            <a:r>
              <a:rPr lang="en-US" sz="3200" b="1" dirty="0">
                <a:solidFill>
                  <a:schemeClr val="accent3"/>
                </a:solidFill>
                <a:latin typeface="Cambria" pitchFamily="34" charset="0"/>
                <a:ea typeface="Cambria" pitchFamily="34" charset="-122"/>
                <a:cs typeface="Cambria" pitchFamily="34" charset="-120"/>
              </a:rPr>
              <a:t>55 Jahre</a:t>
            </a:r>
            <a:endParaRPr lang="en-US" sz="3200" dirty="0"/>
          </a:p>
        </p:txBody>
      </p:sp>
      <p:sp>
        <p:nvSpPr>
          <p:cNvPr id="18" name="Text 15"/>
          <p:cNvSpPr txBox="1"/>
          <p:nvPr/>
        </p:nvSpPr>
        <p:spPr>
          <a:xfrm>
            <a:off x="9246870" y="2331720"/>
            <a:ext cx="2164842" cy="1371600"/>
          </a:xfrm>
          <a:prstGeom prst="rect">
            <a:avLst/>
          </a:prstGeom>
          <a:noFill/>
          <a:ln/>
        </p:spPr>
        <p:txBody>
          <a:bodyPr wrap="square" lIns="0" tIns="0" rIns="0" bIns="0" rtlCol="0" anchor="t"/>
          <a:lstStyle/>
          <a:p>
            <a:pPr indent="0" marL="0">
              <a:buNone/>
            </a:pPr>
            <a:r>
              <a:rPr lang="en-US" sz="1250" dirty="0">
                <a:solidFill>
                  <a:schemeClr val="bg1"/>
                </a:solidFill>
              </a:rPr>
              <a:t>war das Durchschnittsalter der 2025 im Vereinigten Königreich verstorbenen Taucher.</a:t>
            </a:r>
            <a:endParaRPr lang="en-US" sz="1250" dirty="0"/>
          </a:p>
        </p:txBody>
      </p:sp>
      <p:sp>
        <p:nvSpPr>
          <p:cNvPr id="19" name="Text 16"/>
          <p:cNvSpPr txBox="1"/>
          <p:nvPr/>
        </p:nvSpPr>
        <p:spPr>
          <a:xfrm>
            <a:off x="9246870" y="3749040"/>
            <a:ext cx="2164842" cy="274320"/>
          </a:xfrm>
          <a:prstGeom prst="rect">
            <a:avLst/>
          </a:prstGeom>
          <a:noFill/>
          <a:ln/>
        </p:spPr>
        <p:txBody>
          <a:bodyPr wrap="square" lIns="0" tIns="0" rIns="0" bIns="0" rtlCol="0" anchor="t"/>
          <a:lstStyle/>
          <a:p>
            <a:pPr indent="0" marL="0">
              <a:buNone/>
            </a:pPr>
            <a:r>
              <a:rPr lang="en-US" sz="1000" i="1" dirty="0">
                <a:solidFill>
                  <a:schemeClr val="accent3"/>
                </a:solidFill>
              </a:rPr>
              <a:t>[6] BSAC, 2026</a:t>
            </a:r>
            <a:endParaRPr lang="en-US" sz="1000" dirty="0"/>
          </a:p>
        </p:txBody>
      </p:sp>
      <p:sp>
        <p:nvSpPr>
          <p:cNvPr id="20" name="lectura"/>
          <p:cNvSpPr/>
          <p:nvPr/>
        </p:nvSpPr>
        <p:spPr>
          <a:xfrm>
            <a:off x="548640" y="4343400"/>
            <a:ext cx="11091672" cy="1097280"/>
          </a:xfrm>
          <a:prstGeom prst="roundRect">
            <a:avLst>
              <a:gd name="adj" fmla="val 13333"/>
            </a:avLst>
          </a:prstGeom>
          <a:solidFill>
            <a:srgbClr val="0E3A4A"/>
          </a:solidFill>
          <a:ln w="12700">
            <a:solidFill>
              <a:srgbClr val="0E3A4A"/>
            </a:solidFill>
            <a:prstDash val="solid"/>
          </a:ln>
        </p:spPr>
      </p:sp>
      <p:sp>
        <p:nvSpPr>
          <p:cNvPr id="21" name="Text 18"/>
          <p:cNvSpPr txBox="1"/>
          <p:nvPr/>
        </p:nvSpPr>
        <p:spPr>
          <a:xfrm>
            <a:off x="822960" y="4343400"/>
            <a:ext cx="10543032" cy="1097280"/>
          </a:xfrm>
          <a:prstGeom prst="rect">
            <a:avLst/>
          </a:prstGeom>
          <a:noFill/>
          <a:ln/>
        </p:spPr>
        <p:txBody>
          <a:bodyPr wrap="square" lIns="0" tIns="0" rIns="0" bIns="0" rtlCol="0" anchor="ctr"/>
          <a:lstStyle/>
          <a:p>
            <a:pPr indent="0" marL="0">
              <a:buNone/>
            </a:pPr>
            <a:r>
              <a:rPr lang="en-US" sz="1050" b="1" spc="300" kern="0" dirty="0">
                <a:solidFill>
                  <a:srgbClr val="F2B544"/>
                </a:solidFill>
              </a:rPr>
              <a:t>MDI-DEUTUNG   </a:t>
            </a:r>
            <a:pPr indent="0" marL="0">
              <a:buNone/>
            </a:pPr>
            <a:r>
              <a:rPr lang="en-US" sz="1400" i="1" dirty="0">
                <a:solidFill>
                  <a:srgbClr val="F8F5EF"/>
                </a:solidFill>
                <a:latin typeface="Cambria" pitchFamily="34" charset="0"/>
                <a:ea typeface="Cambria" pitchFamily="34" charset="-122"/>
                <a:cs typeface="Cambria" pitchFamily="34" charset="-120"/>
              </a:rPr>
              <a:t>Präsenz ist auch Ehrlichkeit mit dem eigenen Körper. Der Bereitschafts-Check vor dem Einstieg (Grün · Gelb · Rot) macht es leicht, „heute Gelb“ zu sagen. Verschieben ist auch in Ordnung. Er ersetzt keine Tauchtauglichkeit, er ergänzt sie.</a:t>
            </a:r>
            <a:endParaRPr lang="en-US" sz="1050" dirty="0"/>
          </a:p>
        </p:txBody>
      </p:sp>
      <p:sp>
        <p:nvSpPr>
          <p:cNvPr id="22" name="fuente"/>
          <p:cNvSpPr/>
          <p:nvPr/>
        </p:nvSpPr>
        <p:spPr>
          <a:xfrm>
            <a:off x="548640" y="5669280"/>
            <a:ext cx="11091672" cy="384048"/>
          </a:xfrm>
          <a:prstGeom prst="roundRect">
            <a:avLst>
              <a:gd name="adj" fmla="val 38095"/>
            </a:avLst>
          </a:prstGeom>
          <a:solidFill>
            <a:srgbClr val="F8F5EF"/>
          </a:solidFill>
          <a:ln w="12700">
            <a:solidFill>
              <a:srgbClr val="F8F5EF"/>
            </a:solidFill>
            <a:prstDash val="solid"/>
          </a:ln>
        </p:spPr>
      </p:sp>
      <p:sp>
        <p:nvSpPr>
          <p:cNvPr id="23" name="Text 20"/>
          <p:cNvSpPr txBox="1"/>
          <p:nvPr/>
        </p:nvSpPr>
        <p:spPr>
          <a:xfrm>
            <a:off x="749808" y="5669280"/>
            <a:ext cx="10689336" cy="384048"/>
          </a:xfrm>
          <a:prstGeom prst="rect">
            <a:avLst/>
          </a:prstGeom>
          <a:noFill/>
          <a:ln/>
        </p:spPr>
        <p:txBody>
          <a:bodyPr wrap="square" lIns="0" tIns="0" rIns="0" bIns="0" rtlCol="0" anchor="ctr">
            <a:normAutofit/>
          </a:bodyPr>
          <a:lstStyle/>
          <a:p>
            <a:pPr indent="0" marL="0">
              <a:buNone/>
            </a:pPr>
            <a:r>
              <a:rPr lang="en-US" sz="950" b="1" spc="200" kern="0" dirty="0">
                <a:solidFill>
                  <a:srgbClr val="0F6472"/>
                </a:solidFill>
              </a:rPr>
              <a:t>QUELLEN   </a:t>
            </a:r>
            <a:pPr indent="0" marL="0">
              <a:buNone/>
            </a:pPr>
            <a:r>
              <a:rPr lang="en-US" sz="1050" b="1" dirty="0">
                <a:solidFill>
                  <a:srgbClr val="5A6B70"/>
                </a:solidFill>
              </a:rPr>
              <a:t>[9] </a:t>
            </a:r>
            <a:pPr indent="0" marL="0">
              <a:buNone/>
            </a:pPr>
            <a:r>
              <a:rPr lang="en-US" sz="1050" u="sng" dirty="0">
                <a:solidFill>
                  <a:srgbClr val="0F6472"/>
                </a:solidFill>
                <a:hlinkClick r:id="rId1" invalidUrl="" action="" tgtFrame="" tooltip="The investigation of diving accidents and fatalities" history="1" highlightClick="0" endSnd="0">
                  <a:extLst>
                    <a:ext uri="{A12FA001-AC4F-418D-AE19-62706E023703}">
                      <ahyp:hlinkClr xmlns:ahyp="http://schemas.microsoft.com/office/drawing/2018/hyperlinkcolor" val="tx"/>
                    </a:ext>
                  </a:extLst>
                </a:hlinkClick>
              </a:rPr>
              <a:t>Lippmann und Caruso, 2024</a:t>
            </a:r>
            <a:pPr indent="0" marL="0">
              <a:buNone/>
            </a:pPr>
            <a:r>
              <a:rPr lang="en-US" sz="1050" dirty="0">
                <a:solidFill>
                  <a:srgbClr val="5A6B70"/>
                </a:solidFill>
              </a:rPr>
              <a:t>   ·   </a:t>
            </a:r>
            <a:pPr indent="0" marL="0">
              <a:buNone/>
            </a:pPr>
            <a:r>
              <a:rPr lang="en-US" sz="1050" b="1" dirty="0">
                <a:solidFill>
                  <a:srgbClr val="5A6B70"/>
                </a:solidFill>
              </a:rPr>
              <a:t>[3] </a:t>
            </a:r>
            <a:pPr indent="0" marL="0">
              <a:buNone/>
            </a:pPr>
            <a:r>
              <a:rPr lang="en-US" sz="1050" u="sng" dirty="0">
                <a:solidFill>
                  <a:srgbClr val="0F6472"/>
                </a:solidFill>
                <a:hlinkClick r:id="rId2" invalidUrl="" action="" tgtFrame="" tooltip="Scuba diving-related fatalities in New Zealand, 2007 to 2016" history="1" highlightClick="0" endSnd="0">
                  <a:extLst>
                    <a:ext uri="{A12FA001-AC4F-418D-AE19-62706E023703}">
                      <ahyp:hlinkClr xmlns:ahyp="http://schemas.microsoft.com/office/drawing/2018/hyperlinkcolor" val="tx"/>
                    </a:ext>
                  </a:extLst>
                </a:hlinkClick>
              </a:rPr>
              <a:t>Lippmann et al., 2021</a:t>
            </a:r>
            <a:pPr indent="0" marL="0">
              <a:buNone/>
            </a:pPr>
            <a:r>
              <a:rPr lang="en-US" sz="1050" dirty="0">
                <a:solidFill>
                  <a:srgbClr val="5A6B70"/>
                </a:solidFill>
              </a:rPr>
              <a:t>   ·   </a:t>
            </a:r>
            <a:pPr indent="0" marL="0">
              <a:buNone/>
            </a:pPr>
            <a:r>
              <a:rPr lang="en-US" sz="1050" b="1" dirty="0">
                <a:solidFill>
                  <a:srgbClr val="5A6B70"/>
                </a:solidFill>
              </a:rPr>
              <a:t>[4] </a:t>
            </a:r>
            <a:pPr indent="0" marL="0">
              <a:buNone/>
            </a:pPr>
            <a:r>
              <a:rPr lang="en-US" sz="1050" u="sng" dirty="0">
                <a:solidFill>
                  <a:srgbClr val="0F6472"/>
                </a:solidFill>
                <a:hlinkClick r:id="rId3" invalidUrl="" action="" tgtFrame="" tooltip="Compressed gas diving fatalities in Australian waters 2014 to 2018" history="1" highlightClick="0" endSnd="0">
                  <a:extLst>
                    <a:ext uri="{A12FA001-AC4F-418D-AE19-62706E023703}">
                      <ahyp:hlinkClr xmlns:ahyp="http://schemas.microsoft.com/office/drawing/2018/hyperlinkcolor" val="tx"/>
                    </a:ext>
                  </a:extLst>
                </a:hlinkClick>
              </a:rPr>
              <a:t>Lippmann et al., 2023</a:t>
            </a:r>
            <a:pPr indent="0" marL="0">
              <a:buNone/>
            </a:pPr>
            <a:r>
              <a:rPr lang="en-US" sz="1050" dirty="0">
                <a:solidFill>
                  <a:srgbClr val="5A6B70"/>
                </a:solidFill>
              </a:rPr>
              <a:t>   ·   </a:t>
            </a:r>
            <a:pPr indent="0" marL="0">
              <a:buNone/>
            </a:pPr>
            <a:r>
              <a:rPr lang="en-US" sz="1050" b="1" dirty="0">
                <a:solidFill>
                  <a:srgbClr val="5A6B70"/>
                </a:solidFill>
              </a:rPr>
              <a:t>[6] </a:t>
            </a:r>
            <a:pPr indent="0" marL="0">
              <a:buNone/>
            </a:pPr>
            <a:r>
              <a:rPr lang="en-US" sz="1050" u="sng" dirty="0">
                <a:solidFill>
                  <a:srgbClr val="0F6472"/>
                </a:solidFill>
                <a:hlinkClick r:id="rId4" invalidUrl="" action="" tgtFrame="" tooltip="BSAC Annual Diving Incident Report 2025" history="1" highlightClick="0" endSnd="0">
                  <a:extLst>
                    <a:ext uri="{A12FA001-AC4F-418D-AE19-62706E023703}">
                      <ahyp:hlinkClr xmlns:ahyp="http://schemas.microsoft.com/office/drawing/2018/hyperlinkcolor" val="tx"/>
                    </a:ext>
                  </a:extLst>
                </a:hlinkClick>
              </a:rPr>
              <a:t>BSAC, Unfallbericht 2025</a:t>
            </a:r>
            <a:endParaRPr lang="en-US" sz="105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8FCFC4"/>
                </a:solidFill>
              </a:defRPr>
            </a:lvl1pPr>
          </a:lstStyle>
          <a:p>
            <a:pPr algn="r"/>
            <a:fld id="{F7021451-1387-4CA6-816F-3879F97B5CBC}" type="slidenum">
              <a:rPr b="0" lang="en-US"/>
              <a:t>8</a:t>
            </a:fld>
            <a:endParaRPr lang="en-US"/>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spTree>
      <p:nvGrpSpPr>
        <p:cNvPr id="1" name=""/>
        <p:cNvGrpSpPr/>
        <p:nvPr/>
      </p:nvGrpSpPr>
      <p:grpSpPr>
        <a:xfrm>
          <a:off x="0" y="0"/>
          <a:ext cx="0" cy="0"/>
          <a:chOff x="0" y="0"/>
          <a:chExt cx="0" cy="0"/>
        </a:xfrm>
      </p:grpSpPr>
      <p:sp>
        <p:nvSpPr>
          <p:cNvPr id="2"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r>
              <a:rPr lang="en-US" sz="3200" b="1" dirty="0">
                <a:solidFill>
                  <a:schemeClr val="bg1"/>
                </a:solidFill>
              </a:rPr>
              <a:t>Panik: häufig, gefährlich und vorhersagbar</a:t>
            </a:r>
            <a:endParaRPr lang="en-US" sz="3200" dirty="0"/>
          </a:p>
        </p:txBody>
      </p:sp>
      <p:sp>
        <p:nvSpPr>
          <p:cNvPr id="4" name="Text 1"/>
          <p:cNvSpPr txBox="1"/>
          <p:nvPr/>
        </p:nvSpPr>
        <p:spPr>
          <a:xfrm>
            <a:off x="548640" y="1463040"/>
            <a:ext cx="1737360" cy="731520"/>
          </a:xfrm>
          <a:prstGeom prst="rect">
            <a:avLst/>
          </a:prstGeom>
          <a:noFill/>
          <a:ln/>
        </p:spPr>
        <p:txBody>
          <a:bodyPr wrap="square" lIns="0" tIns="0" rIns="0" bIns="0" rtlCol="0" anchor="ctr"/>
          <a:lstStyle/>
          <a:p>
            <a:pPr indent="0" marL="0">
              <a:buNone/>
            </a:pPr>
            <a:r>
              <a:rPr lang="en-US" sz="3000" b="1" dirty="0">
                <a:solidFill>
                  <a:schemeClr val="accent2"/>
                </a:solidFill>
                <a:latin typeface="Cambria" pitchFamily="34" charset="0"/>
                <a:ea typeface="Cambria" pitchFamily="34" charset="-122"/>
                <a:cs typeface="Cambria" pitchFamily="34" charset="-120"/>
              </a:rPr>
              <a:t>24–37 %</a:t>
            </a:r>
            <a:endParaRPr lang="en-US" sz="3000" dirty="0"/>
          </a:p>
        </p:txBody>
      </p:sp>
      <p:sp>
        <p:nvSpPr>
          <p:cNvPr id="5" name="Text 2"/>
          <p:cNvSpPr txBox="1"/>
          <p:nvPr/>
        </p:nvSpPr>
        <p:spPr>
          <a:xfrm>
            <a:off x="2423160" y="1481328"/>
            <a:ext cx="5120640" cy="365760"/>
          </a:xfrm>
          <a:prstGeom prst="rect">
            <a:avLst/>
          </a:prstGeom>
          <a:noFill/>
          <a:ln/>
        </p:spPr>
        <p:txBody>
          <a:bodyPr wrap="square" lIns="0" tIns="0" rIns="0" bIns="0" rtlCol="0" anchor="t"/>
          <a:lstStyle/>
          <a:p>
            <a:pPr indent="0" marL="0">
              <a:buNone/>
            </a:pPr>
            <a:r>
              <a:rPr lang="en-US" sz="1700" b="1" dirty="0">
                <a:solidFill>
                  <a:schemeClr val="bg1"/>
                </a:solidFill>
              </a:rPr>
              <a:t>Jeder Vierte hat es erlebt</a:t>
            </a:r>
            <a:endParaRPr lang="en-US" sz="1700" dirty="0"/>
          </a:p>
        </p:txBody>
      </p:sp>
      <p:sp>
        <p:nvSpPr>
          <p:cNvPr id="6" name="Text 3"/>
          <p:cNvSpPr txBox="1"/>
          <p:nvPr/>
        </p:nvSpPr>
        <p:spPr>
          <a:xfrm>
            <a:off x="2423160" y="1847088"/>
            <a:ext cx="5120640" cy="868680"/>
          </a:xfrm>
          <a:prstGeom prst="rect">
            <a:avLst/>
          </a:prstGeom>
          <a:noFill/>
          <a:ln/>
        </p:spPr>
        <p:txBody>
          <a:bodyPr wrap="square" lIns="0" tIns="0" rIns="0" bIns="0" rtlCol="0" anchor="t"/>
          <a:lstStyle/>
          <a:p>
            <a:pPr indent="0" marL="0">
              <a:buNone/>
            </a:pPr>
            <a:r>
              <a:rPr lang="en-US" sz="1300" dirty="0">
                <a:solidFill>
                  <a:schemeClr val="accent3"/>
                </a:solidFill>
              </a:rPr>
              <a:t>In der größten veröffentlichten Umfrage (12.087 Taucher) hatten 24 % der Männer und 37 % der Frauen beim Tauchen Panik erlebt. 15 % machten bei der ersten Episode einen schnellen oder unkontrollierten Aufstieg.</a:t>
            </a:r>
            <a:endParaRPr lang="en-US" sz="1300" dirty="0"/>
          </a:p>
        </p:txBody>
      </p:sp>
      <p:sp>
        <p:nvSpPr>
          <p:cNvPr id="7" name="Text 4"/>
          <p:cNvSpPr txBox="1"/>
          <p:nvPr/>
        </p:nvSpPr>
        <p:spPr>
          <a:xfrm>
            <a:off x="548640" y="2807208"/>
            <a:ext cx="1737360" cy="731520"/>
          </a:xfrm>
          <a:prstGeom prst="rect">
            <a:avLst/>
          </a:prstGeom>
          <a:noFill/>
          <a:ln/>
        </p:spPr>
        <p:txBody>
          <a:bodyPr wrap="square" lIns="0" tIns="0" rIns="0" bIns="0" rtlCol="0" anchor="ctr"/>
          <a:lstStyle/>
          <a:p>
            <a:pPr indent="0" marL="0">
              <a:buNone/>
            </a:pPr>
            <a:r>
              <a:rPr lang="en-US" sz="4000" b="1" dirty="0">
                <a:solidFill>
                  <a:schemeClr val="accent3"/>
                </a:solidFill>
                <a:latin typeface="Cambria" pitchFamily="34" charset="0"/>
                <a:ea typeface="Cambria" pitchFamily="34" charset="-122"/>
                <a:cs typeface="Cambria" pitchFamily="34" charset="-120"/>
              </a:rPr>
              <a:t>83 %</a:t>
            </a:r>
            <a:endParaRPr lang="en-US" sz="4000" dirty="0"/>
          </a:p>
        </p:txBody>
      </p:sp>
      <p:sp>
        <p:nvSpPr>
          <p:cNvPr id="8" name="Text 5"/>
          <p:cNvSpPr txBox="1"/>
          <p:nvPr/>
        </p:nvSpPr>
        <p:spPr>
          <a:xfrm>
            <a:off x="2423160" y="2825496"/>
            <a:ext cx="5120640" cy="365760"/>
          </a:xfrm>
          <a:prstGeom prst="rect">
            <a:avLst/>
          </a:prstGeom>
          <a:noFill/>
          <a:ln/>
        </p:spPr>
        <p:txBody>
          <a:bodyPr wrap="square" lIns="0" tIns="0" rIns="0" bIns="0" rtlCol="0" anchor="t"/>
          <a:lstStyle/>
          <a:p>
            <a:pPr indent="0" marL="0">
              <a:buNone/>
            </a:pPr>
            <a:r>
              <a:rPr lang="en-US" sz="1700" b="1" dirty="0">
                <a:solidFill>
                  <a:schemeClr val="bg1"/>
                </a:solidFill>
              </a:rPr>
              <a:t>Vorherige Angst sagt sie voraus</a:t>
            </a:r>
            <a:endParaRPr lang="en-US" sz="1700" dirty="0"/>
          </a:p>
        </p:txBody>
      </p:sp>
      <p:sp>
        <p:nvSpPr>
          <p:cNvPr id="9" name="Text 6"/>
          <p:cNvSpPr txBox="1"/>
          <p:nvPr/>
        </p:nvSpPr>
        <p:spPr>
          <a:xfrm>
            <a:off x="2423160" y="3191256"/>
            <a:ext cx="5120640" cy="868680"/>
          </a:xfrm>
          <a:prstGeom prst="rect">
            <a:avLst/>
          </a:prstGeom>
          <a:noFill/>
          <a:ln/>
        </p:spPr>
        <p:txBody>
          <a:bodyPr wrap="square" lIns="0" tIns="0" rIns="0" bIns="0" rtlCol="0" anchor="t"/>
          <a:lstStyle/>
          <a:p>
            <a:pPr indent="0" marL="0">
              <a:buNone/>
            </a:pPr>
            <a:r>
              <a:rPr lang="en-US" sz="1300" dirty="0">
                <a:solidFill>
                  <a:schemeClr val="accent3"/>
                </a:solidFill>
              </a:rPr>
              <a:t>Die vor dem Kurs gemessene Ängstlichkeit sagte bei 35 von 42 Schülern richtig voraus, wer Panikverhalten zeigen würde; 11 hatten zwei oder mehr Episoden.</a:t>
            </a:r>
            <a:endParaRPr lang="en-US" sz="1300" dirty="0"/>
          </a:p>
        </p:txBody>
      </p:sp>
      <p:sp>
        <p:nvSpPr>
          <p:cNvPr id="10" name="Text 7"/>
          <p:cNvSpPr txBox="1"/>
          <p:nvPr/>
        </p:nvSpPr>
        <p:spPr>
          <a:xfrm>
            <a:off x="548640" y="4151376"/>
            <a:ext cx="1737360" cy="731520"/>
          </a:xfrm>
          <a:prstGeom prst="rect">
            <a:avLst/>
          </a:prstGeom>
          <a:noFill/>
          <a:ln/>
        </p:spPr>
        <p:txBody>
          <a:bodyPr wrap="square" lIns="0" tIns="0" rIns="0" bIns="0" rtlCol="0" anchor="ctr"/>
          <a:lstStyle/>
          <a:p>
            <a:pPr indent="0" marL="0">
              <a:buNone/>
            </a:pPr>
            <a:r>
              <a:rPr lang="en-US" sz="4000" b="1" dirty="0">
                <a:solidFill>
                  <a:schemeClr val="accent3"/>
                </a:solidFill>
                <a:latin typeface="Cambria" pitchFamily="34" charset="0"/>
                <a:ea typeface="Cambria" pitchFamily="34" charset="-122"/>
                <a:cs typeface="Cambria" pitchFamily="34" charset="-120"/>
              </a:rPr>
              <a:t>2025</a:t>
            </a:r>
            <a:endParaRPr lang="en-US" sz="4000" dirty="0"/>
          </a:p>
        </p:txBody>
      </p:sp>
      <p:sp>
        <p:nvSpPr>
          <p:cNvPr id="11" name="Text 8"/>
          <p:cNvSpPr txBox="1"/>
          <p:nvPr/>
        </p:nvSpPr>
        <p:spPr>
          <a:xfrm>
            <a:off x="2423160" y="4169664"/>
            <a:ext cx="5120640" cy="365760"/>
          </a:xfrm>
          <a:prstGeom prst="rect">
            <a:avLst/>
          </a:prstGeom>
          <a:noFill/>
          <a:ln/>
        </p:spPr>
        <p:txBody>
          <a:bodyPr wrap="square" lIns="0" tIns="0" rIns="0" bIns="0" rtlCol="0" anchor="t"/>
          <a:lstStyle/>
          <a:p>
            <a:pPr indent="0" marL="0">
              <a:buNone/>
            </a:pPr>
            <a:r>
              <a:rPr lang="en-US" sz="1700" b="1" dirty="0">
                <a:solidFill>
                  <a:schemeClr val="bg1"/>
                </a:solidFill>
              </a:rPr>
              <a:t>Noch immer in den Berichten</a:t>
            </a:r>
            <a:endParaRPr lang="en-US" sz="1700" dirty="0"/>
          </a:p>
        </p:txBody>
      </p:sp>
      <p:sp>
        <p:nvSpPr>
          <p:cNvPr id="12" name="Text 9"/>
          <p:cNvSpPr txBox="1"/>
          <p:nvPr/>
        </p:nvSpPr>
        <p:spPr>
          <a:xfrm>
            <a:off x="2423160" y="4535424"/>
            <a:ext cx="5120640" cy="868680"/>
          </a:xfrm>
          <a:prstGeom prst="rect">
            <a:avLst/>
          </a:prstGeom>
          <a:noFill/>
          <a:ln/>
        </p:spPr>
        <p:txBody>
          <a:bodyPr wrap="square" lIns="0" tIns="0" rIns="0" bIns="0" rtlCol="0" anchor="t"/>
          <a:lstStyle/>
          <a:p>
            <a:pPr indent="0" marL="0">
              <a:buNone/>
            </a:pPr>
            <a:r>
              <a:rPr lang="en-US" sz="1300" dirty="0">
                <a:solidFill>
                  <a:schemeClr val="accent3"/>
                </a:solidFill>
              </a:rPr>
              <a:t>Der britische Bericht 2025 beschreibt erneut Taucher, die „in Panik gerieten und zur Oberfläche schwammen“.</a:t>
            </a:r>
            <a:endParaRPr lang="en-US" sz="1300" dirty="0"/>
          </a:p>
        </p:txBody>
      </p:sp>
      <p:sp>
        <p:nvSpPr>
          <p:cNvPr id="13" name="hueco"/>
          <p:cNvSpPr/>
          <p:nvPr/>
        </p:nvSpPr>
        <p:spPr>
          <a:xfrm>
            <a:off x="7680960" y="1463040"/>
            <a:ext cx="3959352" cy="4023360"/>
          </a:xfrm>
          <a:prstGeom prst="roundRect">
            <a:avLst>
              <a:gd name="adj" fmla="val 3695"/>
            </a:avLst>
          </a:prstGeom>
          <a:solidFill>
            <a:srgbClr val="0E3A4A"/>
          </a:solidFill>
          <a:ln w="12700">
            <a:solidFill>
              <a:schemeClr val="accent1"/>
            </a:solidFill>
            <a:prstDash val="solid"/>
          </a:ln>
        </p:spPr>
      </p:sp>
      <p:sp>
        <p:nvSpPr>
          <p:cNvPr id="14" name="Text 11"/>
          <p:cNvSpPr txBox="1"/>
          <p:nvPr/>
        </p:nvSpPr>
        <p:spPr>
          <a:xfrm>
            <a:off x="7955280" y="1691640"/>
            <a:ext cx="3410712" cy="274320"/>
          </a:xfrm>
          <a:prstGeom prst="rect">
            <a:avLst/>
          </a:prstGeom>
          <a:noFill/>
          <a:ln/>
        </p:spPr>
        <p:txBody>
          <a:bodyPr wrap="square" lIns="0" tIns="0" rIns="0" bIns="0" rtlCol="0" anchor="t"/>
          <a:lstStyle/>
          <a:p>
            <a:pPr indent="0" marL="0">
              <a:buNone/>
            </a:pPr>
            <a:r>
              <a:rPr lang="en-US" sz="1100" b="1" spc="200" kern="0" dirty="0">
                <a:solidFill>
                  <a:srgbClr val="F2B544"/>
                </a:solidFill>
              </a:rPr>
              <a:t>DIE LÜCKE, AUF DIE MORGAN HINWIES</a:t>
            </a:r>
            <a:endParaRPr lang="en-US" sz="1100" dirty="0"/>
          </a:p>
        </p:txBody>
      </p:sp>
      <p:sp>
        <p:nvSpPr>
          <p:cNvPr id="15" name="Text 12"/>
          <p:cNvSpPr txBox="1"/>
          <p:nvPr/>
        </p:nvSpPr>
        <p:spPr>
          <a:xfrm>
            <a:off x="7955280" y="2057400"/>
            <a:ext cx="3410712" cy="1737360"/>
          </a:xfrm>
          <a:prstGeom prst="rect">
            <a:avLst/>
          </a:prstGeom>
          <a:noFill/>
          <a:ln/>
        </p:spPr>
        <p:txBody>
          <a:bodyPr wrap="square" lIns="0" tIns="0" rIns="0" bIns="0" rtlCol="0" anchor="t"/>
          <a:lstStyle/>
          <a:p>
            <a:pPr indent="0" marL="0">
              <a:buNone/>
            </a:pPr>
            <a:r>
              <a:rPr lang="en-US" sz="1900" b="1" dirty="0">
                <a:solidFill>
                  <a:schemeClr val="bg1"/>
                </a:solidFill>
                <a:latin typeface="Cambria" pitchFamily="34" charset="0"/>
                <a:ea typeface="Cambria" pitchFamily="34" charset="-122"/>
                <a:cs typeface="Cambria" pitchFamily="34" charset="-120"/>
              </a:rPr>
              <a:t>Entspannung, Meditation, Hypnose und Vorstellungsübungen zeigten bei ängstlichen Tauchern noch keine konsistenten Ergebnisse.</a:t>
            </a:r>
            <a:endParaRPr lang="en-US" sz="1900" dirty="0"/>
          </a:p>
        </p:txBody>
      </p:sp>
      <p:sp>
        <p:nvSpPr>
          <p:cNvPr id="16" name="Text 13"/>
          <p:cNvSpPr txBox="1"/>
          <p:nvPr/>
        </p:nvSpPr>
        <p:spPr>
          <a:xfrm>
            <a:off x="7955280" y="3931920"/>
            <a:ext cx="3410712" cy="1371600"/>
          </a:xfrm>
          <a:prstGeom prst="rect">
            <a:avLst/>
          </a:prstGeom>
          <a:noFill/>
          <a:ln/>
        </p:spPr>
        <p:txBody>
          <a:bodyPr wrap="square" lIns="0" tIns="0" rIns="0" bIns="0" rtlCol="0" anchor="t"/>
          <a:lstStyle/>
          <a:p>
            <a:pPr indent="0" marL="0">
              <a:buNone/>
            </a:pPr>
            <a:r>
              <a:rPr lang="en-US" sz="1350" i="1" dirty="0">
                <a:solidFill>
                  <a:schemeClr val="accent3"/>
                </a:solidFill>
              </a:rPr>
              <a:t>Er forderte systematische Forschung zu ihrer Wirksamkeit. Diese Lücke will das MDI schließen helfen: Deshalb messen wir in jedem Kurs.</a:t>
            </a:r>
            <a:endParaRPr lang="en-US" sz="1350" dirty="0"/>
          </a:p>
        </p:txBody>
      </p:sp>
      <p:sp>
        <p:nvSpPr>
          <p:cNvPr id="17" name="fuente"/>
          <p:cNvSpPr/>
          <p:nvPr/>
        </p:nvSpPr>
        <p:spPr>
          <a:xfrm>
            <a:off x="548640" y="5669280"/>
            <a:ext cx="11091672" cy="384048"/>
          </a:xfrm>
          <a:prstGeom prst="roundRect">
            <a:avLst>
              <a:gd name="adj" fmla="val 38095"/>
            </a:avLst>
          </a:prstGeom>
          <a:solidFill>
            <a:srgbClr val="F8F5EF"/>
          </a:solidFill>
          <a:ln w="12700">
            <a:solidFill>
              <a:srgbClr val="F8F5EF"/>
            </a:solidFill>
            <a:prstDash val="solid"/>
          </a:ln>
        </p:spPr>
      </p:sp>
      <p:sp>
        <p:nvSpPr>
          <p:cNvPr id="18" name="Text 15"/>
          <p:cNvSpPr txBox="1"/>
          <p:nvPr/>
        </p:nvSpPr>
        <p:spPr>
          <a:xfrm>
            <a:off x="749808" y="5669280"/>
            <a:ext cx="10689336" cy="384048"/>
          </a:xfrm>
          <a:prstGeom prst="rect">
            <a:avLst/>
          </a:prstGeom>
          <a:noFill/>
          <a:ln/>
        </p:spPr>
        <p:txBody>
          <a:bodyPr wrap="square" lIns="0" tIns="0" rIns="0" bIns="0" rtlCol="0" anchor="ctr">
            <a:normAutofit/>
          </a:bodyPr>
          <a:lstStyle/>
          <a:p>
            <a:pPr indent="0" marL="0">
              <a:buNone/>
            </a:pPr>
            <a:r>
              <a:rPr lang="en-US" sz="950" b="1" spc="200" kern="0" dirty="0">
                <a:solidFill>
                  <a:srgbClr val="0F6472"/>
                </a:solidFill>
              </a:rPr>
              <a:t>QUELLEN   </a:t>
            </a:r>
            <a:pPr indent="0" marL="0">
              <a:buNone/>
            </a:pPr>
            <a:r>
              <a:rPr lang="en-US" sz="1050" b="1" dirty="0">
                <a:solidFill>
                  <a:srgbClr val="5A6B70"/>
                </a:solidFill>
              </a:rPr>
              <a:t>[10] </a:t>
            </a:r>
            <a:pPr indent="0" marL="0">
              <a:buNone/>
            </a:pPr>
            <a:r>
              <a:rPr lang="en-US" sz="1050" u="sng" dirty="0">
                <a:solidFill>
                  <a:srgbClr val="0F6472"/>
                </a:solidFill>
                <a:hlinkClick r:id="rId1" invalidUrl="" action="" tgtFrame="" tooltip="Eine Studie über Panik bei Sporttauchern (Zusammenfassung: Panic in Recreational Scuba Divers)" history="1" highlightClick="0" endSnd="0">
                  <a:extLst>
                    <a:ext uri="{A12FA001-AC4F-418D-AE19-62706E023703}">
                      <ahyp:hlinkClr xmlns:ahyp="http://schemas.microsoft.com/office/drawing/2018/hyperlinkcolor" val="tx"/>
                    </a:ext>
                  </a:extLst>
                </a:hlinkClick>
              </a:rPr>
              <a:t>Colvard und Colvard, 2003</a:t>
            </a:r>
            <a:pPr indent="0" marL="0">
              <a:buNone/>
            </a:pPr>
            <a:r>
              <a:rPr lang="en-US" sz="1050" dirty="0">
                <a:solidFill>
                  <a:srgbClr val="5A6B70"/>
                </a:solidFill>
              </a:rPr>
              <a:t>   ·   </a:t>
            </a:r>
            <a:pPr indent="0" marL="0">
              <a:buNone/>
            </a:pPr>
            <a:r>
              <a:rPr lang="en-US" sz="1050" b="1" dirty="0">
                <a:solidFill>
                  <a:srgbClr val="5A6B70"/>
                </a:solidFill>
              </a:rPr>
              <a:t>[11] </a:t>
            </a:r>
            <a:pPr indent="0" marL="0">
              <a:buNone/>
            </a:pPr>
            <a:r>
              <a:rPr lang="en-US" sz="1050" u="sng" dirty="0">
                <a:solidFill>
                  <a:srgbClr val="0F6472"/>
                </a:solidFill>
                <a:hlinkClick r:id="rId2" invalidUrl="" action="" tgtFrame="" tooltip="Trait anxiety predicts panic behavior in beginning scuba students" history="1" highlightClick="0" endSnd="0">
                  <a:extLst>
                    <a:ext uri="{A12FA001-AC4F-418D-AE19-62706E023703}">
                      <ahyp:hlinkClr xmlns:ahyp="http://schemas.microsoft.com/office/drawing/2018/hyperlinkcolor" val="tx"/>
                    </a:ext>
                  </a:extLst>
                </a:hlinkClick>
              </a:rPr>
              <a:t>Morgan, Raglin und O'Connor, 2004</a:t>
            </a:r>
            <a:pPr indent="0" marL="0">
              <a:buNone/>
            </a:pPr>
            <a:r>
              <a:rPr lang="en-US" sz="1050" dirty="0">
                <a:solidFill>
                  <a:srgbClr val="5A6B70"/>
                </a:solidFill>
              </a:rPr>
              <a:t>   ·   </a:t>
            </a:r>
            <a:pPr indent="0" marL="0">
              <a:buNone/>
            </a:pPr>
            <a:r>
              <a:rPr lang="en-US" sz="1050" b="1" dirty="0">
                <a:solidFill>
                  <a:srgbClr val="5A6B70"/>
                </a:solidFill>
              </a:rPr>
              <a:t>[6] </a:t>
            </a:r>
            <a:pPr indent="0" marL="0">
              <a:buNone/>
            </a:pPr>
            <a:r>
              <a:rPr lang="en-US" sz="1050" u="sng" dirty="0">
                <a:solidFill>
                  <a:srgbClr val="0F6472"/>
                </a:solidFill>
                <a:hlinkClick r:id="rId3" invalidUrl="" action="" tgtFrame="" tooltip="BSAC Annual Diving Incident Report 2025" history="1" highlightClick="0" endSnd="0">
                  <a:extLst>
                    <a:ext uri="{A12FA001-AC4F-418D-AE19-62706E023703}">
                      <ahyp:hlinkClr xmlns:ahyp="http://schemas.microsoft.com/office/drawing/2018/hyperlinkcolor" val="tx"/>
                    </a:ext>
                  </a:extLst>
                </a:hlinkClick>
              </a:rPr>
              <a:t>BSAC, Unfallbericht 2025</a:t>
            </a:r>
            <a:pPr indent="0" marL="0">
              <a:buNone/>
            </a:pPr>
            <a:r>
              <a:rPr lang="en-US" sz="1050" dirty="0">
                <a:solidFill>
                  <a:srgbClr val="5A6B70"/>
                </a:solidFill>
              </a:rPr>
              <a:t>   ·   </a:t>
            </a:r>
            <a:pPr indent="0" marL="0">
              <a:buNone/>
            </a:pPr>
            <a:r>
              <a:rPr lang="en-US" sz="1050" b="1" dirty="0">
                <a:solidFill>
                  <a:srgbClr val="5A6B70"/>
                </a:solidFill>
              </a:rPr>
              <a:t>[12] </a:t>
            </a:r>
            <a:pPr indent="0" marL="0">
              <a:buNone/>
            </a:pPr>
            <a:r>
              <a:rPr lang="en-US" sz="1050" u="sng" dirty="0">
                <a:solidFill>
                  <a:srgbClr val="0F6472"/>
                </a:solidFill>
                <a:hlinkClick r:id="rId4" invalidUrl="" action="" tgtFrame="" tooltip="Anxiety and panic in recreational scuba divers" history="1" highlightClick="0" endSnd="0">
                  <a:extLst>
                    <a:ext uri="{A12FA001-AC4F-418D-AE19-62706E023703}">
                      <ahyp:hlinkClr xmlns:ahyp="http://schemas.microsoft.com/office/drawing/2018/hyperlinkcolor" val="tx"/>
                    </a:ext>
                  </a:extLst>
                </a:hlinkClick>
              </a:rPr>
              <a:t>Morgan, 1995</a:t>
            </a:r>
            <a:endParaRPr lang="en-US" sz="105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8FCFC4"/>
                </a:solidFill>
              </a:defRPr>
            </a:lvl1pPr>
          </a:lstStyle>
          <a:p>
            <a:pPr algn="r"/>
            <a:fld id="{F7021451-1387-4CA6-816F-3879F97B5CBC}" type="slidenum">
              <a:rPr b="0" lang="en-US"/>
              <a:t>9</a:t>
            </a:fld>
            <a:endParaRPr lang="en-US"/>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spTree>
      <p:nvGrpSpPr>
        <p:cNvPr id="1" name=""/>
        <p:cNvGrpSpPr/>
        <p:nvPr/>
      </p:nvGrpSpPr>
      <p:grpSpPr>
        <a:xfrm>
          <a:off x="0" y="0"/>
          <a:ext cx="0" cy="0"/>
          <a:chOff x="0" y="0"/>
          <a:chExt cx="0" cy="0"/>
        </a:xfrm>
      </p:grpSpPr>
      <p:sp>
        <p:nvSpPr>
          <p:cNvPr id="2"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r>
              <a:rPr lang="en-US" sz="3200" b="1" dirty="0">
                <a:solidFill>
                  <a:schemeClr val="tx1"/>
                </a:solidFill>
              </a:rPr>
              <a:t>Unter Stress verengt sich die Aufmerksamkeit</a:t>
            </a:r>
            <a:endParaRPr lang="en-US" sz="3200" dirty="0"/>
          </a:p>
        </p:txBody>
      </p:sp>
      <p:sp>
        <p:nvSpPr>
          <p:cNvPr id="4" name="Shape 1"/>
          <p:cNvSpPr/>
          <p:nvPr/>
        </p:nvSpPr>
        <p:spPr>
          <a:xfrm>
            <a:off x="731520" y="1554480"/>
            <a:ext cx="3749040" cy="3749040"/>
          </a:xfrm>
          <a:prstGeom prst="ellipse">
            <a:avLst/>
          </a:prstGeom>
          <a:solidFill>
            <a:srgbClr val="8FCFC4">
              <a:alpha val="45000"/>
            </a:srgbClr>
          </a:solidFill>
          <a:ln w="12700">
            <a:solidFill>
              <a:srgbClr val="8FCFC4"/>
            </a:solidFill>
            <a:prstDash val="solid"/>
          </a:ln>
        </p:spPr>
      </p:sp>
      <p:sp>
        <p:nvSpPr>
          <p:cNvPr id="5" name="Shape 2"/>
          <p:cNvSpPr/>
          <p:nvPr/>
        </p:nvSpPr>
        <p:spPr>
          <a:xfrm>
            <a:off x="1828800" y="2651760"/>
            <a:ext cx="1554480" cy="1554480"/>
          </a:xfrm>
          <a:prstGeom prst="ellipse">
            <a:avLst/>
          </a:prstGeom>
          <a:solidFill>
            <a:srgbClr val="E7674A"/>
          </a:solidFill>
          <a:ln w="12700">
            <a:solidFill>
              <a:srgbClr val="E7674A"/>
            </a:solidFill>
            <a:prstDash val="solid"/>
          </a:ln>
        </p:spPr>
      </p:sp>
      <p:sp>
        <p:nvSpPr>
          <p:cNvPr id="6" name="Text 3"/>
          <p:cNvSpPr txBox="1"/>
          <p:nvPr/>
        </p:nvSpPr>
        <p:spPr>
          <a:xfrm>
            <a:off x="1828800" y="3154680"/>
            <a:ext cx="1554480" cy="548640"/>
          </a:xfrm>
          <a:prstGeom prst="rect">
            <a:avLst/>
          </a:prstGeom>
          <a:noFill/>
          <a:ln/>
        </p:spPr>
        <p:txBody>
          <a:bodyPr wrap="square" lIns="0" tIns="0" rIns="0" bIns="0" rtlCol="0" anchor="ctr"/>
          <a:lstStyle/>
          <a:p>
            <a:pPr algn="ctr" indent="0" marL="0">
              <a:buNone/>
            </a:pPr>
            <a:r>
              <a:rPr lang="en-US" sz="1300" b="1" dirty="0">
                <a:solidFill>
                  <a:srgbClr val="FFFFFF"/>
                </a:solidFill>
              </a:rPr>
              <a:t>Unter Stress</a:t>
            </a:r>
            <a:endParaRPr lang="en-US" sz="1300" dirty="0"/>
          </a:p>
        </p:txBody>
      </p:sp>
      <p:sp>
        <p:nvSpPr>
          <p:cNvPr id="7" name="Text 4"/>
          <p:cNvSpPr txBox="1"/>
          <p:nvPr/>
        </p:nvSpPr>
        <p:spPr>
          <a:xfrm>
            <a:off x="960120" y="1828800"/>
            <a:ext cx="3291840" cy="365760"/>
          </a:xfrm>
          <a:prstGeom prst="rect">
            <a:avLst/>
          </a:prstGeom>
          <a:noFill/>
          <a:ln/>
        </p:spPr>
        <p:txBody>
          <a:bodyPr wrap="square" lIns="0" tIns="0" rIns="0" bIns="0" rtlCol="0" anchor="t"/>
          <a:lstStyle/>
          <a:p>
            <a:pPr algn="ctr" indent="0" marL="0">
              <a:buNone/>
            </a:pPr>
            <a:r>
              <a:rPr lang="en-US" sz="1200" b="1" dirty="0">
                <a:solidFill>
                  <a:srgbClr val="0F6472"/>
                </a:solidFill>
              </a:rPr>
              <a:t>Aufmerksamkeitsfeld in Ruhe</a:t>
            </a:r>
            <a:endParaRPr lang="en-US" sz="1200" dirty="0"/>
          </a:p>
        </p:txBody>
      </p:sp>
      <p:sp>
        <p:nvSpPr>
          <p:cNvPr id="8" name="dot"/>
          <p:cNvSpPr/>
          <p:nvPr/>
        </p:nvSpPr>
        <p:spPr>
          <a:xfrm>
            <a:off x="3840480" y="4297680"/>
            <a:ext cx="292608" cy="292608"/>
          </a:xfrm>
          <a:prstGeom prst="ellipse">
            <a:avLst/>
          </a:prstGeom>
          <a:solidFill>
            <a:srgbClr val="F2B544"/>
          </a:solidFill>
          <a:ln w="12700">
            <a:solidFill>
              <a:srgbClr val="F2B544"/>
            </a:solidFill>
            <a:prstDash val="solid"/>
          </a:ln>
        </p:spPr>
      </p:sp>
      <p:sp>
        <p:nvSpPr>
          <p:cNvPr id="9" name="Text 6"/>
          <p:cNvSpPr txBox="1"/>
          <p:nvPr/>
        </p:nvSpPr>
        <p:spPr>
          <a:xfrm>
            <a:off x="3108960" y="4636008"/>
            <a:ext cx="1737360" cy="274320"/>
          </a:xfrm>
          <a:prstGeom prst="rect">
            <a:avLst/>
          </a:prstGeom>
          <a:noFill/>
          <a:ln/>
        </p:spPr>
        <p:txBody>
          <a:bodyPr wrap="square" lIns="0" tIns="0" rIns="0" bIns="0" rtlCol="0" anchor="t"/>
          <a:lstStyle/>
          <a:p>
            <a:pPr algn="ctr" indent="0" marL="0">
              <a:buNone/>
            </a:pPr>
            <a:r>
              <a:rPr lang="en-US" sz="1100" b="1" dirty="0">
                <a:solidFill>
                  <a:srgbClr val="06202E"/>
                </a:solidFill>
              </a:rPr>
              <a:t>Peripheres Signal</a:t>
            </a:r>
            <a:endParaRPr lang="en-US" sz="1100" dirty="0"/>
          </a:p>
        </p:txBody>
      </p:sp>
      <p:sp>
        <p:nvSpPr>
          <p:cNvPr id="10" name="chip"/>
          <p:cNvSpPr txBox="1"/>
          <p:nvPr/>
        </p:nvSpPr>
        <p:spPr>
          <a:xfrm>
            <a:off x="4983480" y="1325880"/>
            <a:ext cx="3108960" cy="347472"/>
          </a:xfrm>
          <a:prstGeom prst="roundRect">
            <a:avLst>
              <a:gd name="adj" fmla="val 50000"/>
            </a:avLst>
          </a:prstGeom>
          <a:solidFill>
            <a:srgbClr val="F2B544"/>
          </a:solidFill>
          <a:ln/>
        </p:spPr>
        <p:txBody>
          <a:bodyPr wrap="square" lIns="0" tIns="0" rIns="0" bIns="0" rtlCol="0" anchor="ctr"/>
          <a:lstStyle/>
          <a:p>
            <a:pPr algn="ctr" indent="0" marL="0">
              <a:buNone/>
            </a:pPr>
            <a:r>
              <a:rPr lang="en-US" sz="1100" b="1" spc="200" kern="0" dirty="0">
                <a:solidFill>
                  <a:srgbClr val="06202E"/>
                </a:solidFill>
              </a:rPr>
              <a:t>KLASSISCHES EXPERIMENT  ·  1966</a:t>
            </a:r>
            <a:endParaRPr lang="en-US" sz="1100" dirty="0"/>
          </a:p>
        </p:txBody>
      </p:sp>
      <p:sp>
        <p:nvSpPr>
          <p:cNvPr id="11" name="Text 8"/>
          <p:cNvSpPr txBox="1"/>
          <p:nvPr/>
        </p:nvSpPr>
        <p:spPr>
          <a:xfrm>
            <a:off x="4983480" y="1755648"/>
            <a:ext cx="6656832" cy="457200"/>
          </a:xfrm>
          <a:prstGeom prst="rect">
            <a:avLst/>
          </a:prstGeom>
          <a:noFill/>
          <a:ln/>
        </p:spPr>
        <p:txBody>
          <a:bodyPr wrap="square" lIns="0" tIns="0" rIns="0" bIns="0" rtlCol="0" anchor="t"/>
          <a:lstStyle/>
          <a:p>
            <a:pPr indent="0" marL="0">
              <a:buNone/>
            </a:pPr>
            <a:r>
              <a:rPr lang="en-US" sz="2200" b="1" dirty="0">
                <a:solidFill>
                  <a:schemeClr val="tx1"/>
                </a:solidFill>
                <a:latin typeface="Cambria" pitchFamily="34" charset="0"/>
                <a:ea typeface="Cambria" pitchFamily="34" charset="-122"/>
                <a:cs typeface="Cambria" pitchFamily="34" charset="-120"/>
              </a:rPr>
              <a:t>Wahrnehmungsverengung</a:t>
            </a:r>
            <a:endParaRPr lang="en-US" sz="2200" dirty="0"/>
          </a:p>
        </p:txBody>
      </p:sp>
      <p:sp>
        <p:nvSpPr>
          <p:cNvPr id="12" name="Text 9"/>
          <p:cNvSpPr txBox="1"/>
          <p:nvPr/>
        </p:nvSpPr>
        <p:spPr>
          <a:xfrm>
            <a:off x="4983480" y="2286000"/>
            <a:ext cx="6656832" cy="914400"/>
          </a:xfrm>
          <a:prstGeom prst="rect">
            <a:avLst/>
          </a:prstGeom>
          <a:noFill/>
          <a:ln/>
        </p:spPr>
        <p:txBody>
          <a:bodyPr wrap="square" lIns="0" tIns="0" rIns="0" bIns="0" rtlCol="0" anchor="t"/>
          <a:lstStyle/>
          <a:p>
            <a:pPr indent="0" marL="0">
              <a:buNone/>
            </a:pPr>
            <a:r>
              <a:rPr lang="en-US" sz="1350" dirty="0">
                <a:solidFill>
                  <a:schemeClr val="tx2"/>
                </a:solidFill>
              </a:rPr>
              <a:t>Tauchanfänger mussten ein peripheres Licht erkennen, während sie eine zentrale Aufgabe lösten. An der Oberfläche störte das nicht; unter Wasser reagierte eine Untergruppe viel langsamer auf das periphere Licht.</a:t>
            </a:r>
            <a:endParaRPr lang="en-US" sz="1350" dirty="0"/>
          </a:p>
        </p:txBody>
      </p:sp>
      <p:sp>
        <p:nvSpPr>
          <p:cNvPr id="13" name="chip"/>
          <p:cNvSpPr txBox="1"/>
          <p:nvPr/>
        </p:nvSpPr>
        <p:spPr>
          <a:xfrm>
            <a:off x="4983480" y="3246120"/>
            <a:ext cx="3383280" cy="347472"/>
          </a:xfrm>
          <a:prstGeom prst="roundRect">
            <a:avLst>
              <a:gd name="adj" fmla="val 50000"/>
            </a:avLst>
          </a:prstGeom>
          <a:solidFill>
            <a:srgbClr val="F2B544"/>
          </a:solidFill>
          <a:ln/>
        </p:spPr>
        <p:txBody>
          <a:bodyPr wrap="square" lIns="0" tIns="0" rIns="0" bIns="0" rtlCol="0" anchor="ctr"/>
          <a:lstStyle/>
          <a:p>
            <a:pPr algn="ctr" indent="0" marL="0">
              <a:buNone/>
            </a:pPr>
            <a:r>
              <a:rPr lang="en-US" sz="1100" b="1" spc="200" kern="0" dirty="0">
                <a:solidFill>
                  <a:srgbClr val="06202E"/>
                </a:solidFill>
              </a:rPr>
              <a:t>2020  ·  27 TAUCHER  ·  IN 5 METERN</a:t>
            </a:r>
            <a:endParaRPr lang="en-US" sz="1100" dirty="0"/>
          </a:p>
        </p:txBody>
      </p:sp>
      <p:sp>
        <p:nvSpPr>
          <p:cNvPr id="14" name="Text 11"/>
          <p:cNvSpPr txBox="1"/>
          <p:nvPr/>
        </p:nvSpPr>
        <p:spPr>
          <a:xfrm>
            <a:off x="4983480" y="3639312"/>
            <a:ext cx="6656832" cy="868680"/>
          </a:xfrm>
          <a:prstGeom prst="rect">
            <a:avLst/>
          </a:prstGeom>
          <a:noFill/>
          <a:ln/>
        </p:spPr>
        <p:txBody>
          <a:bodyPr wrap="square" lIns="0" tIns="0" rIns="0" bIns="0" rtlCol="0" anchor="t"/>
          <a:lstStyle/>
          <a:p>
            <a:pPr indent="0" marL="0">
              <a:buNone/>
            </a:pPr>
            <a:r>
              <a:rPr lang="en-US" sz="1350" dirty="0">
                <a:solidFill>
                  <a:schemeClr val="tx2"/>
                </a:solidFill>
              </a:rPr>
              <a:t>Bei hoher Ängstlichkeit (Trait) langsamer unter Wasser: 72,5 s gegenüber 64,4 s in einem Aufmerksamkeitstest (Stroop) und 10,8 s gegenüber 7,1 s beim Ausblasen der Maske.</a:t>
            </a:r>
            <a:endParaRPr lang="en-US" sz="1350" dirty="0"/>
          </a:p>
        </p:txBody>
      </p:sp>
      <p:sp>
        <p:nvSpPr>
          <p:cNvPr id="15" name="lectura"/>
          <p:cNvSpPr/>
          <p:nvPr/>
        </p:nvSpPr>
        <p:spPr>
          <a:xfrm>
            <a:off x="4983480" y="4572000"/>
            <a:ext cx="6656832" cy="914400"/>
          </a:xfrm>
          <a:prstGeom prst="roundRect">
            <a:avLst>
              <a:gd name="adj" fmla="val 16000"/>
            </a:avLst>
          </a:prstGeom>
          <a:solidFill>
            <a:srgbClr val="06202E"/>
          </a:solidFill>
          <a:ln w="12700">
            <a:solidFill>
              <a:srgbClr val="06202E"/>
            </a:solidFill>
            <a:prstDash val="solid"/>
          </a:ln>
        </p:spPr>
      </p:sp>
      <p:sp>
        <p:nvSpPr>
          <p:cNvPr id="16" name="Text 13"/>
          <p:cNvSpPr txBox="1"/>
          <p:nvPr/>
        </p:nvSpPr>
        <p:spPr>
          <a:xfrm>
            <a:off x="5257800" y="4572000"/>
            <a:ext cx="6108192" cy="914400"/>
          </a:xfrm>
          <a:prstGeom prst="rect">
            <a:avLst/>
          </a:prstGeom>
          <a:noFill/>
          <a:ln/>
        </p:spPr>
        <p:txBody>
          <a:bodyPr wrap="square" lIns="0" tIns="0" rIns="0" bIns="0" rtlCol="0" anchor="ctr"/>
          <a:lstStyle/>
          <a:p>
            <a:pPr indent="0" marL="0">
              <a:buNone/>
            </a:pPr>
            <a:r>
              <a:rPr lang="en-US" sz="1050" b="1" spc="300" kern="0" dirty="0">
                <a:solidFill>
                  <a:srgbClr val="F2B544"/>
                </a:solidFill>
              </a:rPr>
              <a:t>MDI-DEUTUNG   </a:t>
            </a:r>
            <a:pPr indent="0" marL="0">
              <a:buNone/>
            </a:pPr>
            <a:r>
              <a:rPr lang="en-US" sz="1400" i="1" dirty="0">
                <a:solidFill>
                  <a:srgbClr val="F8F5EF"/>
                </a:solidFill>
                <a:latin typeface="Cambria" pitchFamily="34" charset="0"/>
                <a:ea typeface="Cambria" pitchFamily="34" charset="-122"/>
                <a:cs typeface="Cambria" pitchFamily="34" charset="-120"/>
              </a:rPr>
              <a:t>Unter Wasser ist die Peripherie dein Buddy, dein Instrument und die Umgebung. MDI trainiert breite, stabile Aufmerksamkeit: eine einzige Leitlinie und ein offener Blick.</a:t>
            </a:r>
            <a:endParaRPr lang="en-US" sz="1050" dirty="0"/>
          </a:p>
        </p:txBody>
      </p:sp>
      <p:sp>
        <p:nvSpPr>
          <p:cNvPr id="17" name="fuente"/>
          <p:cNvSpPr/>
          <p:nvPr/>
        </p:nvSpPr>
        <p:spPr>
          <a:xfrm>
            <a:off x="548640" y="5669280"/>
            <a:ext cx="11091672" cy="384048"/>
          </a:xfrm>
          <a:prstGeom prst="roundRect">
            <a:avLst>
              <a:gd name="adj" fmla="val 38095"/>
            </a:avLst>
          </a:prstGeom>
          <a:solidFill>
            <a:srgbClr val="F8F5EF"/>
          </a:solidFill>
          <a:ln w="12700">
            <a:solidFill>
              <a:srgbClr val="F8F5EF"/>
            </a:solidFill>
            <a:prstDash val="solid"/>
          </a:ln>
        </p:spPr>
      </p:sp>
      <p:sp>
        <p:nvSpPr>
          <p:cNvPr id="18" name="Text 15"/>
          <p:cNvSpPr txBox="1"/>
          <p:nvPr/>
        </p:nvSpPr>
        <p:spPr>
          <a:xfrm>
            <a:off x="749808" y="5669280"/>
            <a:ext cx="10689336" cy="384048"/>
          </a:xfrm>
          <a:prstGeom prst="rect">
            <a:avLst/>
          </a:prstGeom>
          <a:noFill/>
          <a:ln/>
        </p:spPr>
        <p:txBody>
          <a:bodyPr wrap="square" lIns="0" tIns="0" rIns="0" bIns="0" rtlCol="0" anchor="ctr">
            <a:normAutofit/>
          </a:bodyPr>
          <a:lstStyle/>
          <a:p>
            <a:pPr indent="0" marL="0">
              <a:buNone/>
            </a:pPr>
            <a:r>
              <a:rPr lang="en-US" sz="950" b="1" spc="200" kern="0" dirty="0">
                <a:solidFill>
                  <a:srgbClr val="0F6472"/>
                </a:solidFill>
              </a:rPr>
              <a:t>QUELLEN   </a:t>
            </a:r>
            <a:pPr indent="0" marL="0">
              <a:buNone/>
            </a:pPr>
            <a:r>
              <a:rPr lang="en-US" sz="1050" b="1" dirty="0">
                <a:solidFill>
                  <a:srgbClr val="5A6B70"/>
                </a:solidFill>
              </a:rPr>
              <a:t>[13] </a:t>
            </a:r>
            <a:pPr indent="0" marL="0">
              <a:buNone/>
            </a:pPr>
            <a:r>
              <a:rPr lang="en-US" sz="1050" u="sng" dirty="0">
                <a:solidFill>
                  <a:srgbClr val="0F6472"/>
                </a:solidFill>
                <a:hlinkClick r:id="rId1" invalidUrl="" action="" tgtFrame="" tooltip="Perceptual narrowing in novice divers" history="1" highlightClick="0" endSnd="0">
                  <a:extLst>
                    <a:ext uri="{A12FA001-AC4F-418D-AE19-62706E023703}">
                      <ahyp:hlinkClr xmlns:ahyp="http://schemas.microsoft.com/office/drawing/2018/hyperlinkcolor" val="tx"/>
                    </a:ext>
                  </a:extLst>
                </a:hlinkClick>
              </a:rPr>
              <a:t>Weltman und Egstrom, 1966 · Human Factors</a:t>
            </a:r>
            <a:pPr indent="0" marL="0">
              <a:buNone/>
            </a:pPr>
            <a:r>
              <a:rPr lang="en-US" sz="1050" dirty="0">
                <a:solidFill>
                  <a:srgbClr val="5A6B70"/>
                </a:solidFill>
              </a:rPr>
              <a:t>   ·   </a:t>
            </a:r>
            <a:pPr indent="0" marL="0">
              <a:buNone/>
            </a:pPr>
            <a:r>
              <a:rPr lang="en-US" sz="1050" b="1" dirty="0">
                <a:solidFill>
                  <a:srgbClr val="5A6B70"/>
                </a:solidFill>
              </a:rPr>
              <a:t>[14] </a:t>
            </a:r>
            <a:pPr indent="0" marL="0">
              <a:buNone/>
            </a:pPr>
            <a:r>
              <a:rPr lang="en-US" sz="1050" u="sng" dirty="0">
                <a:solidFill>
                  <a:srgbClr val="0F6472"/>
                </a:solidFill>
                <a:hlinkClick r:id="rId2" invalidUrl="" action="" tgtFrame="" tooltip="Anxiety impact on scuba performance and underwater cognitive processing ability" history="1" highlightClick="0" endSnd="0">
                  <a:extLst>
                    <a:ext uri="{A12FA001-AC4F-418D-AE19-62706E023703}">
                      <ahyp:hlinkClr xmlns:ahyp="http://schemas.microsoft.com/office/drawing/2018/hyperlinkcolor" val="tx"/>
                    </a:ext>
                  </a:extLst>
                </a:hlinkClick>
              </a:rPr>
              <a:t>Tsai et al., 2020 · Diving and Hyperbaric Medicine</a:t>
            </a:r>
            <a:endParaRPr lang="en-US" sz="105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5A6B70"/>
                </a:solidFill>
              </a:defRPr>
            </a:lvl1pPr>
          </a:lstStyle>
          <a:p>
            <a:pPr algn="r"/>
            <a:fld id="{F7021451-1387-4CA6-816F-3879F97B5CBC}" type="slidenum">
              <a:rPr b="0" lang="en-US"/>
              <a:t>10</a:t>
            </a:fld>
            <a:endParaRPr lang="en-US"/>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1">
    <p:spTree>
      <p:nvGrpSpPr>
        <p:cNvPr id="1" name=""/>
        <p:cNvGrpSpPr/>
        <p:nvPr/>
      </p:nvGrpSpPr>
      <p:grpSpPr>
        <a:xfrm>
          <a:off x="0" y="0"/>
          <a:ext cx="0" cy="0"/>
          <a:chOff x="0" y="0"/>
          <a:chExt cx="0" cy="0"/>
        </a:xfrm>
      </p:grpSpPr>
      <p:sp>
        <p:nvSpPr>
          <p:cNvPr id="2"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r>
              <a:rPr lang="en-US" sz="3200" b="1" dirty="0">
                <a:solidFill>
                  <a:schemeClr val="bg1"/>
                </a:solidFill>
              </a:rPr>
              <a:t>Kontinuierliches Atmen ist Physik, kein Stil</a:t>
            </a:r>
            <a:endParaRPr lang="en-US" sz="3200" dirty="0"/>
          </a:p>
        </p:txBody>
      </p:sp>
      <p:sp>
        <p:nvSpPr>
          <p:cNvPr id="4" name="Text 1"/>
          <p:cNvSpPr txBox="1"/>
          <p:nvPr/>
        </p:nvSpPr>
        <p:spPr>
          <a:xfrm>
            <a:off x="548640" y="1417320"/>
            <a:ext cx="2377440" cy="731520"/>
          </a:xfrm>
          <a:prstGeom prst="rect">
            <a:avLst/>
          </a:prstGeom>
          <a:noFill/>
          <a:ln/>
        </p:spPr>
        <p:txBody>
          <a:bodyPr wrap="square" lIns="0" tIns="0" rIns="0" bIns="0" rtlCol="0" anchor="ctr"/>
          <a:lstStyle/>
          <a:p>
            <a:pPr indent="0" marL="0">
              <a:buNone/>
            </a:pPr>
            <a:r>
              <a:rPr lang="en-US" sz="4400" b="1" dirty="0">
                <a:solidFill>
                  <a:schemeClr val="accent2"/>
                </a:solidFill>
                <a:latin typeface="Cambria" pitchFamily="34" charset="0"/>
                <a:ea typeface="Cambria" pitchFamily="34" charset="-122"/>
                <a:cs typeface="Cambria" pitchFamily="34" charset="-120"/>
              </a:rPr>
              <a:t>1,5 m</a:t>
            </a:r>
            <a:endParaRPr lang="en-US" sz="4400" dirty="0"/>
          </a:p>
        </p:txBody>
      </p:sp>
      <p:sp>
        <p:nvSpPr>
          <p:cNvPr id="5" name="Text 2"/>
          <p:cNvSpPr txBox="1"/>
          <p:nvPr/>
        </p:nvSpPr>
        <p:spPr>
          <a:xfrm>
            <a:off x="3063240" y="1463040"/>
            <a:ext cx="4206240" cy="1005840"/>
          </a:xfrm>
          <a:prstGeom prst="rect">
            <a:avLst/>
          </a:prstGeom>
          <a:noFill/>
          <a:ln/>
        </p:spPr>
        <p:txBody>
          <a:bodyPr wrap="square" lIns="0" tIns="0" rIns="0" bIns="0" rtlCol="0" anchor="t"/>
          <a:lstStyle/>
          <a:p>
            <a:pPr indent="0" marL="0">
              <a:buNone/>
            </a:pPr>
            <a:r>
              <a:rPr lang="en-US" sz="1450" dirty="0">
                <a:solidFill>
                  <a:schemeClr val="bg1"/>
                </a:solidFill>
              </a:rPr>
              <a:t>Ein Aufstieg mit angehaltenem Atem über nur 5 Fuß (≈ 1,5 m) im flachen Wasser kann für eine arterielle Gasembolie ausreichen.</a:t>
            </a:r>
            <a:endParaRPr lang="en-US" sz="1450" dirty="0"/>
          </a:p>
        </p:txBody>
      </p:sp>
      <p:sp>
        <p:nvSpPr>
          <p:cNvPr id="6" name="Text 3"/>
          <p:cNvSpPr txBox="1"/>
          <p:nvPr/>
        </p:nvSpPr>
        <p:spPr>
          <a:xfrm>
            <a:off x="548640" y="2697480"/>
            <a:ext cx="2377440" cy="731520"/>
          </a:xfrm>
          <a:prstGeom prst="rect">
            <a:avLst/>
          </a:prstGeom>
          <a:noFill/>
          <a:ln/>
        </p:spPr>
        <p:txBody>
          <a:bodyPr wrap="square" lIns="0" tIns="0" rIns="0" bIns="0" rtlCol="0" anchor="ctr"/>
          <a:lstStyle/>
          <a:p>
            <a:pPr indent="0" marL="0">
              <a:buNone/>
            </a:pPr>
            <a:r>
              <a:rPr lang="en-US" sz="4400" b="1" dirty="0">
                <a:solidFill>
                  <a:schemeClr val="accent3"/>
                </a:solidFill>
                <a:latin typeface="Cambria" pitchFamily="34" charset="0"/>
                <a:ea typeface="Cambria" pitchFamily="34" charset="-122"/>
                <a:cs typeface="Cambria" pitchFamily="34" charset="-120"/>
              </a:rPr>
              <a:t>≈ ⅓</a:t>
            </a:r>
            <a:endParaRPr lang="en-US" sz="4400" dirty="0"/>
          </a:p>
        </p:txBody>
      </p:sp>
      <p:sp>
        <p:nvSpPr>
          <p:cNvPr id="7" name="Text 4"/>
          <p:cNvSpPr txBox="1"/>
          <p:nvPr/>
        </p:nvSpPr>
        <p:spPr>
          <a:xfrm>
            <a:off x="3063240" y="2743200"/>
            <a:ext cx="4206240" cy="1005840"/>
          </a:xfrm>
          <a:prstGeom prst="rect">
            <a:avLst/>
          </a:prstGeom>
          <a:noFill/>
          <a:ln/>
        </p:spPr>
        <p:txBody>
          <a:bodyPr wrap="square" lIns="0" tIns="0" rIns="0" bIns="0" rtlCol="0" anchor="t"/>
          <a:lstStyle/>
          <a:p>
            <a:pPr indent="0" marL="0">
              <a:buNone/>
            </a:pPr>
            <a:r>
              <a:rPr lang="en-US" sz="1450" dirty="0">
                <a:solidFill>
                  <a:schemeClr val="bg1"/>
                </a:solidFill>
              </a:rPr>
              <a:t>In 3,4 m atmet man Gas mit 1,33 ATA: Wird es beim Auftauchen angehalten, dehnt es sich um etwa ein Drittel aus.</a:t>
            </a:r>
            <a:endParaRPr lang="en-US" sz="1450" dirty="0"/>
          </a:p>
        </p:txBody>
      </p:sp>
      <p:sp>
        <p:nvSpPr>
          <p:cNvPr id="8" name="cita DAN"/>
          <p:cNvSpPr/>
          <p:nvPr/>
        </p:nvSpPr>
        <p:spPr>
          <a:xfrm>
            <a:off x="548640" y="4069080"/>
            <a:ext cx="6400800" cy="1325880"/>
          </a:xfrm>
          <a:prstGeom prst="roundRect">
            <a:avLst>
              <a:gd name="adj" fmla="val 11034"/>
            </a:avLst>
          </a:prstGeom>
          <a:solidFill>
            <a:srgbClr val="F2B544"/>
          </a:solidFill>
          <a:ln w="12700">
            <a:solidFill>
              <a:srgbClr val="F2B544"/>
            </a:solidFill>
            <a:prstDash val="solid"/>
          </a:ln>
        </p:spPr>
      </p:sp>
      <p:sp>
        <p:nvSpPr>
          <p:cNvPr id="9" name="Text 6"/>
          <p:cNvSpPr txBox="1"/>
          <p:nvPr/>
        </p:nvSpPr>
        <p:spPr>
          <a:xfrm>
            <a:off x="822960" y="4160520"/>
            <a:ext cx="5852160" cy="731520"/>
          </a:xfrm>
          <a:prstGeom prst="rect">
            <a:avLst/>
          </a:prstGeom>
          <a:noFill/>
          <a:ln/>
        </p:spPr>
        <p:txBody>
          <a:bodyPr wrap="square" lIns="0" tIns="0" rIns="0" bIns="0" rtlCol="0" anchor="ctr"/>
          <a:lstStyle/>
          <a:p>
            <a:pPr indent="0" marL="0">
              <a:buNone/>
            </a:pPr>
            <a:r>
              <a:rPr lang="en-US" sz="2000" b="1" i="1" dirty="0">
                <a:solidFill>
                  <a:srgbClr val="06202E"/>
                </a:solidFill>
                <a:latin typeface="Cambria" pitchFamily="34" charset="0"/>
                <a:ea typeface="Cambria" pitchFamily="34" charset="-122"/>
                <a:cs typeface="Cambria" pitchFamily="34" charset="-120"/>
              </a:rPr>
              <a:t>„Atme kontinuierlich, besonders im flachen Wasser.“</a:t>
            </a:r>
            <a:endParaRPr lang="en-US" sz="2000" dirty="0"/>
          </a:p>
        </p:txBody>
      </p:sp>
      <p:sp>
        <p:nvSpPr>
          <p:cNvPr id="10" name="Text 7"/>
          <p:cNvSpPr txBox="1"/>
          <p:nvPr/>
        </p:nvSpPr>
        <p:spPr>
          <a:xfrm>
            <a:off x="822960" y="4892040"/>
            <a:ext cx="5852160" cy="320040"/>
          </a:xfrm>
          <a:prstGeom prst="rect">
            <a:avLst/>
          </a:prstGeom>
          <a:noFill/>
          <a:ln/>
        </p:spPr>
        <p:txBody>
          <a:bodyPr wrap="square" lIns="0" tIns="0" rIns="0" bIns="0" rtlCol="0" anchor="t"/>
          <a:lstStyle/>
          <a:p>
            <a:pPr indent="0" marL="0">
              <a:buNone/>
            </a:pPr>
            <a:r>
              <a:rPr lang="en-US" sz="1150" dirty="0">
                <a:solidFill>
                  <a:srgbClr val="06202E"/>
                </a:solidFill>
              </a:rPr>
              <a:t>Fazit des DAN-Artikels</a:t>
            </a:r>
            <a:endParaRPr lang="en-US" sz="1150" dirty="0"/>
          </a:p>
        </p:txBody>
      </p:sp>
      <p:sp>
        <p:nvSpPr>
          <p:cNvPr id="11" name="canon"/>
          <p:cNvSpPr/>
          <p:nvPr/>
        </p:nvSpPr>
        <p:spPr>
          <a:xfrm>
            <a:off x="7360920" y="1417320"/>
            <a:ext cx="4279392" cy="3977640"/>
          </a:xfrm>
          <a:prstGeom prst="roundRect">
            <a:avLst>
              <a:gd name="adj" fmla="val 3678"/>
            </a:avLst>
          </a:prstGeom>
          <a:solidFill>
            <a:schemeClr val="tx2">
              <a:alpha val="85000"/>
            </a:schemeClr>
          </a:solidFill>
          <a:ln w="12700">
            <a:solidFill>
              <a:schemeClr val="accent1"/>
            </a:solidFill>
            <a:prstDash val="solid"/>
          </a:ln>
        </p:spPr>
      </p:sp>
      <p:sp>
        <p:nvSpPr>
          <p:cNvPr id="12" name="Text 9"/>
          <p:cNvSpPr txBox="1"/>
          <p:nvPr/>
        </p:nvSpPr>
        <p:spPr>
          <a:xfrm>
            <a:off x="7635240" y="1645920"/>
            <a:ext cx="3730752" cy="274320"/>
          </a:xfrm>
          <a:prstGeom prst="rect">
            <a:avLst/>
          </a:prstGeom>
          <a:noFill/>
          <a:ln/>
        </p:spPr>
        <p:txBody>
          <a:bodyPr wrap="square" lIns="0" tIns="0" rIns="0" bIns="0" rtlCol="0" anchor="t"/>
          <a:lstStyle/>
          <a:p>
            <a:pPr indent="0" marL="0">
              <a:buNone/>
            </a:pPr>
            <a:r>
              <a:rPr lang="en-US" sz="1100" b="1" spc="200" kern="0" dirty="0">
                <a:solidFill>
                  <a:schemeClr val="accent3"/>
                </a:solidFill>
              </a:rPr>
              <a:t>DESHALB GILT IM MDI-KANON</a:t>
            </a:r>
            <a:endParaRPr lang="en-US" sz="1100" dirty="0"/>
          </a:p>
        </p:txBody>
      </p:sp>
      <p:pic>
        <p:nvPicPr>
          <p:cNvPr id="13" name="Image 0" descr="/home/claude/mdi/assets/ic_check_co.png">    </p:cNvPr>
          <p:cNvPicPr>
            <a:picLocks noChangeAspect="1"/>
          </p:cNvPicPr>
          <p:nvPr/>
        </p:nvPicPr>
        <p:blipFill>
          <a:blip r:embed="rId1"/>
          <a:stretch>
            <a:fillRect/>
          </a:stretch>
        </p:blipFill>
        <p:spPr>
          <a:xfrm>
            <a:off x="7635240" y="2103120"/>
            <a:ext cx="256032" cy="256032"/>
          </a:xfrm>
          <a:prstGeom prst="rect">
            <a:avLst/>
          </a:prstGeom>
        </p:spPr>
      </p:pic>
      <p:sp>
        <p:nvSpPr>
          <p:cNvPr id="14" name="Text 10"/>
          <p:cNvSpPr txBox="1"/>
          <p:nvPr/>
        </p:nvSpPr>
        <p:spPr>
          <a:xfrm>
            <a:off x="8019288" y="2057400"/>
            <a:ext cx="3364992" cy="777240"/>
          </a:xfrm>
          <a:prstGeom prst="rect">
            <a:avLst/>
          </a:prstGeom>
          <a:noFill/>
          <a:ln/>
        </p:spPr>
        <p:txBody>
          <a:bodyPr wrap="square" lIns="0" tIns="0" rIns="0" bIns="0" rtlCol="0" anchor="t"/>
          <a:lstStyle/>
          <a:p>
            <a:pPr indent="0" marL="0">
              <a:buNone/>
            </a:pPr>
            <a:r>
              <a:rPr lang="en-US" sz="1350" dirty="0">
                <a:solidFill>
                  <a:schemeClr val="bg1"/>
                </a:solidFill>
              </a:rPr>
              <a:t>Jederzeit gewohntes, kontinuierliches Atmen.</a:t>
            </a:r>
            <a:endParaRPr lang="en-US" sz="1350" dirty="0"/>
          </a:p>
        </p:txBody>
      </p:sp>
      <p:pic>
        <p:nvPicPr>
          <p:cNvPr id="15" name="Image 1" descr="/home/claude/mdi/assets/ic_check_co.png">    </p:cNvPr>
          <p:cNvPicPr>
            <a:picLocks noChangeAspect="1"/>
          </p:cNvPicPr>
          <p:nvPr/>
        </p:nvPicPr>
        <p:blipFill>
          <a:blip r:embed="rId2"/>
          <a:stretch>
            <a:fillRect/>
          </a:stretch>
        </p:blipFill>
        <p:spPr>
          <a:xfrm>
            <a:off x="7635240" y="2926080"/>
            <a:ext cx="256032" cy="256032"/>
          </a:xfrm>
          <a:prstGeom prst="rect">
            <a:avLst/>
          </a:prstGeom>
        </p:spPr>
      </p:pic>
      <p:sp>
        <p:nvSpPr>
          <p:cNvPr id="16" name="Text 11"/>
          <p:cNvSpPr txBox="1"/>
          <p:nvPr/>
        </p:nvSpPr>
        <p:spPr>
          <a:xfrm>
            <a:off x="8019288" y="2880360"/>
            <a:ext cx="3364992" cy="777240"/>
          </a:xfrm>
          <a:prstGeom prst="rect">
            <a:avLst/>
          </a:prstGeom>
          <a:noFill/>
          <a:ln/>
        </p:spPr>
        <p:txBody>
          <a:bodyPr wrap="square" lIns="0" tIns="0" rIns="0" bIns="0" rtlCol="0" anchor="t"/>
          <a:lstStyle/>
          <a:p>
            <a:pPr indent="0" marL="0">
              <a:buNone/>
            </a:pPr>
            <a:r>
              <a:rPr lang="en-US" sz="1350" dirty="0">
                <a:solidFill>
                  <a:schemeClr val="bg1"/>
                </a:solidFill>
              </a:rPr>
              <a:t>Kein Atemanhalten, keine vorgegebenen Atemrhythmen, keine verlängerte Ausatmung.</a:t>
            </a:r>
            <a:endParaRPr lang="en-US" sz="1350" dirty="0"/>
          </a:p>
        </p:txBody>
      </p:sp>
      <p:pic>
        <p:nvPicPr>
          <p:cNvPr id="17" name="Image 2" descr="/home/claude/mdi/assets/ic_check_co.png">    </p:cNvPr>
          <p:cNvPicPr>
            <a:picLocks noChangeAspect="1"/>
          </p:cNvPicPr>
          <p:nvPr/>
        </p:nvPicPr>
        <p:blipFill>
          <a:blip r:embed="rId3"/>
          <a:stretch>
            <a:fillRect/>
          </a:stretch>
        </p:blipFill>
        <p:spPr>
          <a:xfrm>
            <a:off x="7635240" y="3749040"/>
            <a:ext cx="256032" cy="256032"/>
          </a:xfrm>
          <a:prstGeom prst="rect">
            <a:avLst/>
          </a:prstGeom>
        </p:spPr>
      </p:pic>
      <p:sp>
        <p:nvSpPr>
          <p:cNvPr id="18" name="Text 12"/>
          <p:cNvSpPr txBox="1"/>
          <p:nvPr/>
        </p:nvSpPr>
        <p:spPr>
          <a:xfrm>
            <a:off x="8019288" y="3703320"/>
            <a:ext cx="3364992" cy="777240"/>
          </a:xfrm>
          <a:prstGeom prst="rect">
            <a:avLst/>
          </a:prstGeom>
          <a:noFill/>
          <a:ln/>
        </p:spPr>
        <p:txBody>
          <a:bodyPr wrap="square" lIns="0" tIns="0" rIns="0" bIns="0" rtlCol="0" anchor="t"/>
          <a:lstStyle/>
          <a:p>
            <a:pPr indent="0" marL="0">
              <a:buNone/>
            </a:pPr>
            <a:r>
              <a:rPr lang="en-US" sz="1350" dirty="0">
                <a:solidFill>
                  <a:schemeClr val="bg1"/>
                </a:solidFill>
              </a:rPr>
              <a:t>TRES: drei normale Atemzüge, nur beobachtet, sobald man neutral und stabil ist.</a:t>
            </a:r>
            <a:endParaRPr lang="en-US" sz="1350" dirty="0"/>
          </a:p>
        </p:txBody>
      </p:sp>
      <p:pic>
        <p:nvPicPr>
          <p:cNvPr id="19" name="Image 3" descr="/home/claude/mdi/assets/ic_check_co.png">    </p:cNvPr>
          <p:cNvPicPr>
            <a:picLocks noChangeAspect="1"/>
          </p:cNvPicPr>
          <p:nvPr/>
        </p:nvPicPr>
        <p:blipFill>
          <a:blip r:embed="rId4"/>
          <a:stretch>
            <a:fillRect/>
          </a:stretch>
        </p:blipFill>
        <p:spPr>
          <a:xfrm>
            <a:off x="7635240" y="4572000"/>
            <a:ext cx="256032" cy="256032"/>
          </a:xfrm>
          <a:prstGeom prst="rect">
            <a:avLst/>
          </a:prstGeom>
        </p:spPr>
      </p:pic>
      <p:sp>
        <p:nvSpPr>
          <p:cNvPr id="20" name="Text 13"/>
          <p:cNvSpPr txBox="1"/>
          <p:nvPr/>
        </p:nvSpPr>
        <p:spPr>
          <a:xfrm>
            <a:off x="8019288" y="4526280"/>
            <a:ext cx="3364992" cy="777240"/>
          </a:xfrm>
          <a:prstGeom prst="rect">
            <a:avLst/>
          </a:prstGeom>
          <a:noFill/>
          <a:ln/>
        </p:spPr>
        <p:txBody>
          <a:bodyPr wrap="square" lIns="0" tIns="0" rIns="0" bIns="0" rtlCol="0" anchor="t"/>
          <a:lstStyle/>
          <a:p>
            <a:pPr indent="0" marL="0">
              <a:buNone/>
            </a:pPr>
            <a:r>
              <a:rPr lang="en-US" sz="1350" dirty="0">
                <a:solidFill>
                  <a:schemeClr val="bg1"/>
                </a:solidFill>
              </a:rPr>
              <a:t>Nichts Zusätzliches beim Abstieg, beim Aufstieg oder in kritischen Phasen.</a:t>
            </a:r>
            <a:endParaRPr lang="en-US" sz="1350" dirty="0"/>
          </a:p>
        </p:txBody>
      </p:sp>
      <p:sp>
        <p:nvSpPr>
          <p:cNvPr id="21" name="fuente"/>
          <p:cNvSpPr/>
          <p:nvPr/>
        </p:nvSpPr>
        <p:spPr>
          <a:xfrm>
            <a:off x="548640" y="5669280"/>
            <a:ext cx="11091672" cy="384048"/>
          </a:xfrm>
          <a:prstGeom prst="roundRect">
            <a:avLst>
              <a:gd name="adj" fmla="val 38095"/>
            </a:avLst>
          </a:prstGeom>
          <a:solidFill>
            <a:srgbClr val="F8F5EF"/>
          </a:solidFill>
          <a:ln w="12700">
            <a:solidFill>
              <a:srgbClr val="F8F5EF"/>
            </a:solidFill>
            <a:prstDash val="solid"/>
          </a:ln>
        </p:spPr>
      </p:sp>
      <p:sp>
        <p:nvSpPr>
          <p:cNvPr id="22" name="Text 15"/>
          <p:cNvSpPr txBox="1"/>
          <p:nvPr/>
        </p:nvSpPr>
        <p:spPr>
          <a:xfrm>
            <a:off x="749808" y="5669280"/>
            <a:ext cx="10689336" cy="384048"/>
          </a:xfrm>
          <a:prstGeom prst="rect">
            <a:avLst/>
          </a:prstGeom>
          <a:noFill/>
          <a:ln/>
        </p:spPr>
        <p:txBody>
          <a:bodyPr wrap="square" lIns="0" tIns="0" rIns="0" bIns="0" rtlCol="0" anchor="ctr">
            <a:normAutofit/>
          </a:bodyPr>
          <a:lstStyle/>
          <a:p>
            <a:pPr indent="0" marL="0">
              <a:buNone/>
            </a:pPr>
            <a:r>
              <a:rPr lang="en-US" sz="950" b="1" spc="200" kern="0" dirty="0">
                <a:solidFill>
                  <a:srgbClr val="0F6472"/>
                </a:solidFill>
              </a:rPr>
              <a:t>QUELLE   </a:t>
            </a:r>
            <a:pPr indent="0" marL="0">
              <a:buNone/>
            </a:pPr>
            <a:r>
              <a:rPr lang="en-US" sz="1050" b="1" dirty="0">
                <a:solidFill>
                  <a:srgbClr val="5A6B70"/>
                </a:solidFill>
              </a:rPr>
              <a:t>[15] </a:t>
            </a:r>
            <a:pPr indent="0" marL="0">
              <a:buNone/>
            </a:pPr>
            <a:r>
              <a:rPr lang="en-US" sz="1050" u="sng" dirty="0">
                <a:solidFill>
                  <a:srgbClr val="0F6472"/>
                </a:solidFill>
                <a:hlinkClick r:id="rId5" invalidUrl="" action="" tgtFrame="" tooltip="Shallow-water arterial gas embolisms" history="1" highlightClick="0" endSnd="0">
                  <a:extLst>
                    <a:ext uri="{A12FA001-AC4F-418D-AE19-62706E023703}">
                      <ahyp:hlinkClr xmlns:ahyp="http://schemas.microsoft.com/office/drawing/2018/hyperlinkcolor" val="tx"/>
                    </a:ext>
                  </a:extLst>
                </a:hlinkClick>
              </a:rPr>
              <a:t>Gessert, 2021 · DAN Alert Diver</a:t>
            </a:r>
            <a:endParaRPr lang="en-US" sz="105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8FCFC4"/>
                </a:solidFill>
              </a:defRPr>
            </a:lvl1pPr>
          </a:lstStyle>
          <a:p>
            <a:pPr algn="r"/>
            <a:fld id="{F7021451-1387-4CA6-816F-3879F97B5CBC}" type="slidenum">
              <a:rPr b="0" lang="en-US"/>
              <a:t>11</a:t>
            </a:fld>
            <a:endParaRPr lang="en-US"/>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2">
    <p:spTree>
      <p:nvGrpSpPr>
        <p:cNvPr id="1" name=""/>
        <p:cNvGrpSpPr/>
        <p:nvPr/>
      </p:nvGrpSpPr>
      <p:grpSpPr>
        <a:xfrm>
          <a:off x="0" y="0"/>
          <a:ext cx="0" cy="0"/>
          <a:chOff x="0" y="0"/>
          <a:chExt cx="0" cy="0"/>
        </a:xfrm>
      </p:grpSpPr>
      <p:pic>
        <p:nvPicPr>
          <p:cNvPr id="3" name="Image 0" descr="/home/claude/mdi/assets/logo3.png">    </p:cNvPr>
          <p:cNvPicPr>
            <a:picLocks noChangeAspect="1"/>
          </p:cNvPicPr>
          <p:nvPr/>
        </p:nvPicPr>
        <p:blipFill>
          <a:blip r:embed="rId1"/>
          <a:stretch>
            <a:fillRect/>
          </a:stretch>
        </p:blipFill>
        <p:spPr>
          <a:xfrm>
            <a:off x="1463040" y="1600200"/>
            <a:ext cx="1920240" cy="3310128"/>
          </a:xfrm>
          <a:prstGeom prst="rect">
            <a:avLst/>
          </a:prstGeom>
        </p:spPr>
      </p:pic>
      <p:sp>
        <p:nvSpPr>
          <p:cNvPr id="4" name="Text 0"/>
          <p:cNvSpPr txBox="1"/>
          <p:nvPr/>
        </p:nvSpPr>
        <p:spPr>
          <a:xfrm>
            <a:off x="4480560" y="2057400"/>
            <a:ext cx="6858000" cy="365760"/>
          </a:xfrm>
          <a:prstGeom prst="rect">
            <a:avLst/>
          </a:prstGeom>
          <a:noFill/>
          <a:ln/>
        </p:spPr>
        <p:txBody>
          <a:bodyPr wrap="square" lIns="0" tIns="0" rIns="0" bIns="0" rtlCol="0" anchor="t"/>
          <a:lstStyle/>
          <a:p>
            <a:pPr indent="0" marL="0">
              <a:buNone/>
            </a:pPr>
            <a:r>
              <a:rPr lang="en-US" sz="1300" b="1" spc="500" kern="0" dirty="0">
                <a:solidFill>
                  <a:schemeClr val="accent2"/>
                </a:solidFill>
              </a:rPr>
              <a:t>TEIL 2</a:t>
            </a:r>
            <a:endParaRPr lang="en-US" sz="1300" dirty="0"/>
          </a:p>
        </p:txBody>
      </p:sp>
      <p:sp>
        <p:nvSpPr>
          <p:cNvPr id="5" name="Text 1"/>
          <p:cNvSpPr txBox="1"/>
          <p:nvPr/>
        </p:nvSpPr>
        <p:spPr>
          <a:xfrm>
            <a:off x="4480560" y="2423160"/>
            <a:ext cx="7223760" cy="1188720"/>
          </a:xfrm>
          <a:prstGeom prst="rect">
            <a:avLst/>
          </a:prstGeom>
          <a:noFill/>
          <a:ln/>
        </p:spPr>
        <p:txBody>
          <a:bodyPr wrap="square" lIns="0" tIns="0" rIns="0" bIns="0" rtlCol="0" anchor="ctr"/>
          <a:lstStyle/>
          <a:p>
            <a:pPr indent="0" marL="0">
              <a:buNone/>
            </a:pPr>
            <a:r>
              <a:rPr lang="en-US" sz="4000" b="1" dirty="0">
                <a:solidFill>
                  <a:schemeClr val="bg1"/>
                </a:solidFill>
                <a:latin typeface="Cambria" pitchFamily="34" charset="0"/>
                <a:ea typeface="Cambria" pitchFamily="34" charset="-122"/>
                <a:cs typeface="Cambria" pitchFamily="34" charset="-120"/>
              </a:rPr>
              <a:t>Was Achtsamkeit trainiert</a:t>
            </a:r>
            <a:endParaRPr lang="en-US" sz="4000" dirty="0"/>
          </a:p>
        </p:txBody>
      </p:sp>
      <p:sp>
        <p:nvSpPr>
          <p:cNvPr id="6" name="Text 2"/>
          <p:cNvSpPr txBox="1"/>
          <p:nvPr/>
        </p:nvSpPr>
        <p:spPr>
          <a:xfrm>
            <a:off x="4480560" y="3657600"/>
            <a:ext cx="7132320" cy="914400"/>
          </a:xfrm>
          <a:prstGeom prst="rect">
            <a:avLst/>
          </a:prstGeom>
          <a:noFill/>
          <a:ln/>
        </p:spPr>
        <p:txBody>
          <a:bodyPr wrap="square" lIns="0" tIns="0" rIns="0" bIns="0" rtlCol="0" anchor="t"/>
          <a:lstStyle/>
          <a:p>
            <a:pPr indent="0" marL="0">
              <a:buNone/>
            </a:pPr>
            <a:r>
              <a:rPr lang="en-US" sz="2000" i="1" dirty="0">
                <a:solidFill>
                  <a:schemeClr val="accent3"/>
                </a:solidFill>
                <a:latin typeface="Cambria" pitchFamily="34" charset="0"/>
                <a:ea typeface="Cambria" pitchFamily="34" charset="-122"/>
                <a:cs typeface="Cambria" pitchFamily="34" charset="-120"/>
              </a:rPr>
              <a:t>Was die Forschung außerhalb des Wassers gemessen hat: Aufmerksamkeit, Angst und Erholung von Stress.</a:t>
            </a:r>
            <a:endParaRPr lang="en-US" sz="2000" dirty="0"/>
          </a:p>
        </p:txBody>
      </p:sp>
      <p:sp>
        <p:nvSpPr>
          <p:cNvPr id="7"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endParaRPr lang="en-US" sz="320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8FCFC4"/>
                </a:solidFill>
              </a:defRPr>
            </a:lvl1pPr>
          </a:lstStyle>
          <a:p>
            <a:pPr algn="r"/>
            <a:fld id="{F7021451-1387-4CA6-816F-3879F97B5CBC}" type="slidenum">
              <a:rPr b="0" lang="en-US"/>
              <a:t>12</a:t>
            </a:fld>
            <a:endParaRPr lang="en-US"/>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13">
    <p:spTree>
      <p:nvGrpSpPr>
        <p:cNvPr id="1" name=""/>
        <p:cNvGrpSpPr/>
        <p:nvPr/>
      </p:nvGrpSpPr>
      <p:grpSpPr>
        <a:xfrm>
          <a:off x="0" y="0"/>
          <a:ext cx="0" cy="0"/>
          <a:chOff x="0" y="0"/>
          <a:chExt cx="0" cy="0"/>
        </a:xfrm>
      </p:grpSpPr>
      <p:sp>
        <p:nvSpPr>
          <p:cNvPr id="2"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r>
              <a:rPr lang="en-US" sz="3200" b="1" dirty="0">
                <a:solidFill>
                  <a:schemeClr val="tx1"/>
                </a:solidFill>
              </a:rPr>
              <a:t>Was Achtsamkeit operativ bedeutet</a:t>
            </a:r>
            <a:endParaRPr lang="en-US" sz="3200" dirty="0"/>
          </a:p>
        </p:txBody>
      </p:sp>
      <p:sp>
        <p:nvSpPr>
          <p:cNvPr id="4" name="definición"/>
          <p:cNvSpPr/>
          <p:nvPr/>
        </p:nvSpPr>
        <p:spPr>
          <a:xfrm>
            <a:off x="548640" y="1371600"/>
            <a:ext cx="4663440" cy="4114800"/>
          </a:xfrm>
          <a:prstGeom prst="roundRect">
            <a:avLst>
              <a:gd name="adj" fmla="val 3556"/>
            </a:avLst>
          </a:prstGeom>
          <a:solidFill>
            <a:srgbClr val="06202E"/>
          </a:solidFill>
          <a:ln w="12700">
            <a:solidFill>
              <a:srgbClr val="06202E"/>
            </a:solidFill>
            <a:prstDash val="solid"/>
          </a:ln>
          <a:effectLst>
            <a:outerShdw sx="100000" sy="100000" kx="0" ky="0" algn="bl" rotWithShape="0" blurRad="127000" dist="38100" dir="5400000">
              <a:srgbClr val="06202E">
                <a:alpha val="18000"/>
              </a:srgbClr>
            </a:outerShdw>
          </a:effectLst>
        </p:spPr>
      </p:sp>
      <p:sp>
        <p:nvSpPr>
          <p:cNvPr id="5" name="Text 2"/>
          <p:cNvSpPr txBox="1"/>
          <p:nvPr/>
        </p:nvSpPr>
        <p:spPr>
          <a:xfrm>
            <a:off x="868680" y="1600200"/>
            <a:ext cx="4023360" cy="274320"/>
          </a:xfrm>
          <a:prstGeom prst="rect">
            <a:avLst/>
          </a:prstGeom>
          <a:noFill/>
          <a:ln/>
        </p:spPr>
        <p:txBody>
          <a:bodyPr wrap="square" lIns="0" tIns="0" rIns="0" bIns="0" rtlCol="0" anchor="t"/>
          <a:lstStyle/>
          <a:p>
            <a:pPr indent="0" marL="0">
              <a:buNone/>
            </a:pPr>
            <a:r>
              <a:rPr lang="en-US" sz="1100" b="1" spc="200" kern="0" dirty="0">
                <a:solidFill>
                  <a:schemeClr val="accent2"/>
                </a:solidFill>
              </a:rPr>
              <a:t>OPERATIVE DEFINITION  ·  [16]</a:t>
            </a:r>
            <a:endParaRPr lang="en-US" sz="1100" dirty="0"/>
          </a:p>
        </p:txBody>
      </p:sp>
      <p:sp>
        <p:nvSpPr>
          <p:cNvPr id="6" name="dot"/>
          <p:cNvSpPr/>
          <p:nvPr/>
        </p:nvSpPr>
        <p:spPr>
          <a:xfrm>
            <a:off x="868680" y="2103120"/>
            <a:ext cx="502920" cy="502920"/>
          </a:xfrm>
          <a:prstGeom prst="ellipse">
            <a:avLst/>
          </a:prstGeom>
          <a:solidFill>
            <a:schemeClr val="accent2"/>
          </a:solidFill>
          <a:ln w="12700">
            <a:solidFill>
              <a:schemeClr val="accent2"/>
            </a:solidFill>
            <a:prstDash val="solid"/>
          </a:ln>
        </p:spPr>
      </p:sp>
      <p:sp>
        <p:nvSpPr>
          <p:cNvPr id="7" name="Text 4"/>
          <p:cNvSpPr txBox="1"/>
          <p:nvPr/>
        </p:nvSpPr>
        <p:spPr>
          <a:xfrm>
            <a:off x="868680" y="2103120"/>
            <a:ext cx="502920" cy="502920"/>
          </a:xfrm>
          <a:prstGeom prst="rect">
            <a:avLst/>
          </a:prstGeom>
          <a:noFill/>
          <a:ln/>
        </p:spPr>
        <p:txBody>
          <a:bodyPr wrap="square" lIns="0" tIns="0" rIns="0" bIns="0" rtlCol="0" anchor="ctr"/>
          <a:lstStyle/>
          <a:p>
            <a:pPr algn="ctr" indent="0" marL="0">
              <a:buNone/>
            </a:pPr>
            <a:r>
              <a:rPr lang="en-US" sz="1700" b="1" dirty="0">
                <a:solidFill>
                  <a:schemeClr val="bg1"/>
                </a:solidFill>
                <a:latin typeface="Cambria" pitchFamily="34" charset="0"/>
                <a:ea typeface="Cambria" pitchFamily="34" charset="-122"/>
                <a:cs typeface="Cambria" pitchFamily="34" charset="-120"/>
              </a:rPr>
              <a:t>1</a:t>
            </a:r>
            <a:endParaRPr lang="en-US" sz="1700" dirty="0"/>
          </a:p>
        </p:txBody>
      </p:sp>
      <p:sp>
        <p:nvSpPr>
          <p:cNvPr id="8" name="Text 5"/>
          <p:cNvSpPr txBox="1"/>
          <p:nvPr/>
        </p:nvSpPr>
        <p:spPr>
          <a:xfrm>
            <a:off x="1554480" y="2029968"/>
            <a:ext cx="3383280" cy="1188720"/>
          </a:xfrm>
          <a:prstGeom prst="rect">
            <a:avLst/>
          </a:prstGeom>
          <a:noFill/>
          <a:ln/>
        </p:spPr>
        <p:txBody>
          <a:bodyPr wrap="square" lIns="0" tIns="0" rIns="0" bIns="0" rtlCol="0" anchor="t"/>
          <a:lstStyle/>
          <a:p>
            <a:pPr indent="0" marL="0">
              <a:buNone/>
            </a:pPr>
            <a:r>
              <a:rPr lang="en-US" sz="1800" b="1" dirty="0">
                <a:solidFill>
                  <a:schemeClr val="bg1"/>
                </a:solidFill>
                <a:latin typeface="Cambria" pitchFamily="34" charset="0"/>
                <a:ea typeface="Cambria" pitchFamily="34" charset="-122"/>
                <a:cs typeface="Cambria" pitchFamily="34" charset="-120"/>
              </a:rPr>
              <a:t>Die Aufmerksamkeit selbst steuern, um sie bei der unmittelbaren Erfahrung zu halten.</a:t>
            </a:r>
            <a:endParaRPr lang="en-US" sz="1800" dirty="0"/>
          </a:p>
        </p:txBody>
      </p:sp>
      <p:sp>
        <p:nvSpPr>
          <p:cNvPr id="9" name="dot"/>
          <p:cNvSpPr/>
          <p:nvPr/>
        </p:nvSpPr>
        <p:spPr>
          <a:xfrm>
            <a:off x="868680" y="3429000"/>
            <a:ext cx="502920" cy="502920"/>
          </a:xfrm>
          <a:prstGeom prst="ellipse">
            <a:avLst/>
          </a:prstGeom>
          <a:solidFill>
            <a:schemeClr val="accent2"/>
          </a:solidFill>
          <a:ln w="12700">
            <a:solidFill>
              <a:schemeClr val="accent2"/>
            </a:solidFill>
            <a:prstDash val="solid"/>
          </a:ln>
        </p:spPr>
      </p:sp>
      <p:sp>
        <p:nvSpPr>
          <p:cNvPr id="10" name="Text 7"/>
          <p:cNvSpPr txBox="1"/>
          <p:nvPr/>
        </p:nvSpPr>
        <p:spPr>
          <a:xfrm>
            <a:off x="868680" y="3429000"/>
            <a:ext cx="502920" cy="502920"/>
          </a:xfrm>
          <a:prstGeom prst="rect">
            <a:avLst/>
          </a:prstGeom>
          <a:noFill/>
          <a:ln/>
        </p:spPr>
        <p:txBody>
          <a:bodyPr wrap="square" lIns="0" tIns="0" rIns="0" bIns="0" rtlCol="0" anchor="ctr"/>
          <a:lstStyle/>
          <a:p>
            <a:pPr algn="ctr" indent="0" marL="0">
              <a:buNone/>
            </a:pPr>
            <a:r>
              <a:rPr lang="en-US" sz="1700" b="1" dirty="0">
                <a:solidFill>
                  <a:schemeClr val="bg1"/>
                </a:solidFill>
                <a:latin typeface="Cambria" pitchFamily="34" charset="0"/>
                <a:ea typeface="Cambria" pitchFamily="34" charset="-122"/>
                <a:cs typeface="Cambria" pitchFamily="34" charset="-120"/>
              </a:rPr>
              <a:t>2</a:t>
            </a:r>
            <a:endParaRPr lang="en-US" sz="1700" dirty="0"/>
          </a:p>
        </p:txBody>
      </p:sp>
      <p:sp>
        <p:nvSpPr>
          <p:cNvPr id="11" name="Text 8"/>
          <p:cNvSpPr txBox="1"/>
          <p:nvPr/>
        </p:nvSpPr>
        <p:spPr>
          <a:xfrm>
            <a:off x="1554480" y="3355848"/>
            <a:ext cx="3383280" cy="1188720"/>
          </a:xfrm>
          <a:prstGeom prst="rect">
            <a:avLst/>
          </a:prstGeom>
          <a:noFill/>
          <a:ln/>
        </p:spPr>
        <p:txBody>
          <a:bodyPr wrap="square" lIns="0" tIns="0" rIns="0" bIns="0" rtlCol="0" anchor="t"/>
          <a:lstStyle/>
          <a:p>
            <a:pPr indent="0" marL="0">
              <a:buNone/>
            </a:pPr>
            <a:r>
              <a:rPr lang="en-US" sz="1800" b="1" dirty="0">
                <a:solidFill>
                  <a:schemeClr val="bg1"/>
                </a:solidFill>
                <a:latin typeface="Cambria" pitchFamily="34" charset="0"/>
                <a:ea typeface="Cambria" pitchFamily="34" charset="-122"/>
                <a:cs typeface="Cambria" pitchFamily="34" charset="-120"/>
              </a:rPr>
              <a:t>Mit einer Haltung von Neugier, Offenheit und Akzeptanz.</a:t>
            </a:r>
            <a:endParaRPr lang="en-US" sz="1800" dirty="0"/>
          </a:p>
        </p:txBody>
      </p:sp>
      <p:sp>
        <p:nvSpPr>
          <p:cNvPr id="12" name="Text 9"/>
          <p:cNvSpPr txBox="1"/>
          <p:nvPr/>
        </p:nvSpPr>
        <p:spPr>
          <a:xfrm>
            <a:off x="868680" y="4709160"/>
            <a:ext cx="4023360" cy="640080"/>
          </a:xfrm>
          <a:prstGeom prst="rect">
            <a:avLst/>
          </a:prstGeom>
          <a:noFill/>
          <a:ln/>
        </p:spPr>
        <p:txBody>
          <a:bodyPr wrap="square" lIns="0" tIns="0" rIns="0" bIns="0" rtlCol="0" anchor="t"/>
          <a:lstStyle/>
          <a:p>
            <a:pPr indent="0" marL="0">
              <a:buNone/>
            </a:pPr>
            <a:r>
              <a:rPr lang="en-US" sz="1300" i="1" dirty="0">
                <a:solidFill>
                  <a:schemeClr val="accent3"/>
                </a:solidFill>
              </a:rPr>
              <a:t>Es geht nicht ums Entspannen oder den Kopf leeren: Es ist trainierte Aufmerksamkeit.</a:t>
            </a:r>
            <a:endParaRPr lang="en-US" sz="1300" dirty="0"/>
          </a:p>
        </p:txBody>
      </p:sp>
      <p:sp>
        <p:nvSpPr>
          <p:cNvPr id="13" name="Text 10"/>
          <p:cNvSpPr txBox="1"/>
          <p:nvPr/>
        </p:nvSpPr>
        <p:spPr>
          <a:xfrm>
            <a:off x="5486400" y="1371600"/>
            <a:ext cx="6153912" cy="274320"/>
          </a:xfrm>
          <a:prstGeom prst="rect">
            <a:avLst/>
          </a:prstGeom>
          <a:noFill/>
          <a:ln/>
        </p:spPr>
        <p:txBody>
          <a:bodyPr wrap="square" lIns="0" tIns="0" rIns="0" bIns="0" rtlCol="0" anchor="t"/>
          <a:lstStyle/>
          <a:p>
            <a:pPr indent="0" marL="0">
              <a:buNone/>
            </a:pPr>
            <a:r>
              <a:rPr lang="en-US" sz="1100" b="1" spc="200" kern="0" dirty="0">
                <a:solidFill>
                  <a:schemeClr val="accent1"/>
                </a:solidFill>
              </a:rPr>
              <a:t>VIER MECHANISMEN  ·  [17]   →   IM WASSER (MDI-ÜBERTRAGUNG)</a:t>
            </a:r>
            <a:endParaRPr lang="en-US" sz="1100" dirty="0"/>
          </a:p>
        </p:txBody>
      </p:sp>
      <p:sp>
        <p:nvSpPr>
          <p:cNvPr id="14" name="dot"/>
          <p:cNvSpPr/>
          <p:nvPr/>
        </p:nvSpPr>
        <p:spPr>
          <a:xfrm>
            <a:off x="5486400" y="1828800"/>
            <a:ext cx="502920" cy="502920"/>
          </a:xfrm>
          <a:prstGeom prst="ellipse">
            <a:avLst/>
          </a:prstGeom>
          <a:solidFill>
            <a:schemeClr val="accent1"/>
          </a:solidFill>
          <a:ln w="12700">
            <a:solidFill>
              <a:schemeClr val="accent1"/>
            </a:solidFill>
            <a:prstDash val="solid"/>
          </a:ln>
        </p:spPr>
      </p:sp>
      <p:sp>
        <p:nvSpPr>
          <p:cNvPr id="15" name="Text 12"/>
          <p:cNvSpPr txBox="1"/>
          <p:nvPr/>
        </p:nvSpPr>
        <p:spPr>
          <a:xfrm>
            <a:off x="5486400" y="1828800"/>
            <a:ext cx="502920" cy="502920"/>
          </a:xfrm>
          <a:prstGeom prst="rect">
            <a:avLst/>
          </a:prstGeom>
          <a:noFill/>
          <a:ln/>
        </p:spPr>
        <p:txBody>
          <a:bodyPr wrap="square" lIns="0" tIns="0" rIns="0" bIns="0" rtlCol="0" anchor="ctr"/>
          <a:lstStyle/>
          <a:p>
            <a:pPr algn="ctr" indent="0" marL="0">
              <a:buNone/>
            </a:pPr>
            <a:r>
              <a:rPr lang="en-US" sz="1600" b="1" dirty="0">
                <a:solidFill>
                  <a:schemeClr val="bg1"/>
                </a:solidFill>
                <a:latin typeface="Cambria" pitchFamily="34" charset="0"/>
                <a:ea typeface="Cambria" pitchFamily="34" charset="-122"/>
                <a:cs typeface="Cambria" pitchFamily="34" charset="-120"/>
              </a:rPr>
              <a:t>1</a:t>
            </a:r>
            <a:endParaRPr lang="en-US" sz="1600" dirty="0"/>
          </a:p>
        </p:txBody>
      </p:sp>
      <p:sp>
        <p:nvSpPr>
          <p:cNvPr id="16" name="Text 13"/>
          <p:cNvSpPr txBox="1"/>
          <p:nvPr/>
        </p:nvSpPr>
        <p:spPr>
          <a:xfrm>
            <a:off x="6172200" y="1792224"/>
            <a:ext cx="5468112" cy="822960"/>
          </a:xfrm>
          <a:prstGeom prst="rect">
            <a:avLst/>
          </a:prstGeom>
          <a:noFill/>
          <a:ln/>
        </p:spPr>
        <p:txBody>
          <a:bodyPr wrap="square" lIns="0" tIns="0" rIns="0" bIns="0" rtlCol="0" anchor="t"/>
          <a:lstStyle/>
          <a:p>
            <a:pPr indent="0" marL="0">
              <a:buNone/>
            </a:pPr>
            <a:r>
              <a:rPr lang="en-US" sz="1600" b="1" dirty="0">
                <a:solidFill>
                  <a:schemeClr val="tx1"/>
                </a:solidFill>
              </a:rPr>
              <a:t>Aufmerksamkeitsregulation</a:t>
            </a:r>
            <a:endParaRPr lang="en-US" sz="1600" dirty="0"/>
          </a:p>
          <a:p>
            <a:pPr indent="0" marL="0">
              <a:buNone/>
            </a:pPr>
            <a:r>
              <a:rPr lang="en-US" sz="1350" dirty="0">
                <a:solidFill>
                  <a:schemeClr val="tx2"/>
                </a:solidFill>
              </a:rPr>
              <a:t>Unter Wasser: Plan, Leitlinie und Buddy im Blick behalten.</a:t>
            </a:r>
            <a:endParaRPr lang="en-US" sz="1600" dirty="0"/>
          </a:p>
        </p:txBody>
      </p:sp>
      <p:sp>
        <p:nvSpPr>
          <p:cNvPr id="17" name="dot"/>
          <p:cNvSpPr/>
          <p:nvPr/>
        </p:nvSpPr>
        <p:spPr>
          <a:xfrm>
            <a:off x="5486400" y="2743200"/>
            <a:ext cx="502920" cy="502920"/>
          </a:xfrm>
          <a:prstGeom prst="ellipse">
            <a:avLst/>
          </a:prstGeom>
          <a:solidFill>
            <a:schemeClr val="accent1"/>
          </a:solidFill>
          <a:ln w="12700">
            <a:solidFill>
              <a:schemeClr val="accent1"/>
            </a:solidFill>
            <a:prstDash val="solid"/>
          </a:ln>
        </p:spPr>
      </p:sp>
      <p:sp>
        <p:nvSpPr>
          <p:cNvPr id="18" name="Text 15"/>
          <p:cNvSpPr txBox="1"/>
          <p:nvPr/>
        </p:nvSpPr>
        <p:spPr>
          <a:xfrm>
            <a:off x="5486400" y="2743200"/>
            <a:ext cx="502920" cy="502920"/>
          </a:xfrm>
          <a:prstGeom prst="rect">
            <a:avLst/>
          </a:prstGeom>
          <a:noFill/>
          <a:ln/>
        </p:spPr>
        <p:txBody>
          <a:bodyPr wrap="square" lIns="0" tIns="0" rIns="0" bIns="0" rtlCol="0" anchor="ctr"/>
          <a:lstStyle/>
          <a:p>
            <a:pPr algn="ctr" indent="0" marL="0">
              <a:buNone/>
            </a:pPr>
            <a:r>
              <a:rPr lang="en-US" sz="1600" b="1" dirty="0">
                <a:solidFill>
                  <a:schemeClr val="bg1"/>
                </a:solidFill>
                <a:latin typeface="Cambria" pitchFamily="34" charset="0"/>
                <a:ea typeface="Cambria" pitchFamily="34" charset="-122"/>
                <a:cs typeface="Cambria" pitchFamily="34" charset="-120"/>
              </a:rPr>
              <a:t>2</a:t>
            </a:r>
            <a:endParaRPr lang="en-US" sz="1600" dirty="0"/>
          </a:p>
        </p:txBody>
      </p:sp>
      <p:sp>
        <p:nvSpPr>
          <p:cNvPr id="19" name="Text 16"/>
          <p:cNvSpPr txBox="1"/>
          <p:nvPr/>
        </p:nvSpPr>
        <p:spPr>
          <a:xfrm>
            <a:off x="6172200" y="2706624"/>
            <a:ext cx="5468112" cy="822960"/>
          </a:xfrm>
          <a:prstGeom prst="rect">
            <a:avLst/>
          </a:prstGeom>
          <a:noFill/>
          <a:ln/>
        </p:spPr>
        <p:txBody>
          <a:bodyPr wrap="square" lIns="0" tIns="0" rIns="0" bIns="0" rtlCol="0" anchor="t"/>
          <a:lstStyle/>
          <a:p>
            <a:pPr indent="0" marL="0">
              <a:buNone/>
            </a:pPr>
            <a:r>
              <a:rPr lang="en-US" sz="1600" b="1" dirty="0">
                <a:solidFill>
                  <a:schemeClr val="tx1"/>
                </a:solidFill>
              </a:rPr>
              <a:t>Körperwahrnehmung</a:t>
            </a:r>
            <a:endParaRPr lang="en-US" sz="1600" dirty="0"/>
          </a:p>
          <a:p>
            <a:pPr indent="0" marL="0">
              <a:buNone/>
            </a:pPr>
            <a:r>
              <a:rPr lang="en-US" sz="1350" dirty="0">
                <a:solidFill>
                  <a:schemeClr val="tx2"/>
                </a:solidFill>
              </a:rPr>
              <a:t>Unter Wasser: Anspannung, Kälte oder Müdigkeit früher bemerken.</a:t>
            </a:r>
            <a:endParaRPr lang="en-US" sz="1600" dirty="0"/>
          </a:p>
        </p:txBody>
      </p:sp>
      <p:sp>
        <p:nvSpPr>
          <p:cNvPr id="20" name="dot"/>
          <p:cNvSpPr/>
          <p:nvPr/>
        </p:nvSpPr>
        <p:spPr>
          <a:xfrm>
            <a:off x="5486400" y="3657600"/>
            <a:ext cx="502920" cy="502920"/>
          </a:xfrm>
          <a:prstGeom prst="ellipse">
            <a:avLst/>
          </a:prstGeom>
          <a:solidFill>
            <a:schemeClr val="accent1"/>
          </a:solidFill>
          <a:ln w="12700">
            <a:solidFill>
              <a:schemeClr val="accent1"/>
            </a:solidFill>
            <a:prstDash val="solid"/>
          </a:ln>
        </p:spPr>
      </p:sp>
      <p:sp>
        <p:nvSpPr>
          <p:cNvPr id="21" name="Text 18"/>
          <p:cNvSpPr txBox="1"/>
          <p:nvPr/>
        </p:nvSpPr>
        <p:spPr>
          <a:xfrm>
            <a:off x="5486400" y="3657600"/>
            <a:ext cx="502920" cy="502920"/>
          </a:xfrm>
          <a:prstGeom prst="rect">
            <a:avLst/>
          </a:prstGeom>
          <a:noFill/>
          <a:ln/>
        </p:spPr>
        <p:txBody>
          <a:bodyPr wrap="square" lIns="0" tIns="0" rIns="0" bIns="0" rtlCol="0" anchor="ctr"/>
          <a:lstStyle/>
          <a:p>
            <a:pPr algn="ctr" indent="0" marL="0">
              <a:buNone/>
            </a:pPr>
            <a:r>
              <a:rPr lang="en-US" sz="1600" b="1" dirty="0">
                <a:solidFill>
                  <a:schemeClr val="bg1"/>
                </a:solidFill>
                <a:latin typeface="Cambria" pitchFamily="34" charset="0"/>
                <a:ea typeface="Cambria" pitchFamily="34" charset="-122"/>
                <a:cs typeface="Cambria" pitchFamily="34" charset="-120"/>
              </a:rPr>
              <a:t>3</a:t>
            </a:r>
            <a:endParaRPr lang="en-US" sz="1600" dirty="0"/>
          </a:p>
        </p:txBody>
      </p:sp>
      <p:sp>
        <p:nvSpPr>
          <p:cNvPr id="22" name="Text 19"/>
          <p:cNvSpPr txBox="1"/>
          <p:nvPr/>
        </p:nvSpPr>
        <p:spPr>
          <a:xfrm>
            <a:off x="6172200" y="3621024"/>
            <a:ext cx="5468112" cy="822960"/>
          </a:xfrm>
          <a:prstGeom prst="rect">
            <a:avLst/>
          </a:prstGeom>
          <a:noFill/>
          <a:ln/>
        </p:spPr>
        <p:txBody>
          <a:bodyPr wrap="square" lIns="0" tIns="0" rIns="0" bIns="0" rtlCol="0" anchor="t"/>
          <a:lstStyle/>
          <a:p>
            <a:pPr indent="0" marL="0">
              <a:buNone/>
            </a:pPr>
            <a:r>
              <a:rPr lang="en-US" sz="1600" b="1" dirty="0">
                <a:solidFill>
                  <a:schemeClr val="tx1"/>
                </a:solidFill>
              </a:rPr>
              <a:t>Emotionsregulation</a:t>
            </a:r>
            <a:endParaRPr lang="en-US" sz="1600" dirty="0"/>
          </a:p>
          <a:p>
            <a:pPr indent="0" marL="0">
              <a:buNone/>
            </a:pPr>
            <a:r>
              <a:rPr lang="en-US" sz="1350" dirty="0">
                <a:solidFill>
                  <a:schemeClr val="tx2"/>
                </a:solidFill>
              </a:rPr>
              <a:t>Unter Wasser: den Alarm spüren, ohne dem ersten Impuls zu folgen.</a:t>
            </a:r>
            <a:endParaRPr lang="en-US" sz="1600" dirty="0"/>
          </a:p>
        </p:txBody>
      </p:sp>
      <p:sp>
        <p:nvSpPr>
          <p:cNvPr id="23" name="dot"/>
          <p:cNvSpPr/>
          <p:nvPr/>
        </p:nvSpPr>
        <p:spPr>
          <a:xfrm>
            <a:off x="5486400" y="4572000"/>
            <a:ext cx="502920" cy="502920"/>
          </a:xfrm>
          <a:prstGeom prst="ellipse">
            <a:avLst/>
          </a:prstGeom>
          <a:solidFill>
            <a:schemeClr val="accent1"/>
          </a:solidFill>
          <a:ln w="12700">
            <a:solidFill>
              <a:schemeClr val="accent1"/>
            </a:solidFill>
            <a:prstDash val="solid"/>
          </a:ln>
        </p:spPr>
      </p:sp>
      <p:sp>
        <p:nvSpPr>
          <p:cNvPr id="24" name="Text 21"/>
          <p:cNvSpPr txBox="1"/>
          <p:nvPr/>
        </p:nvSpPr>
        <p:spPr>
          <a:xfrm>
            <a:off x="5486400" y="4572000"/>
            <a:ext cx="502920" cy="502920"/>
          </a:xfrm>
          <a:prstGeom prst="rect">
            <a:avLst/>
          </a:prstGeom>
          <a:noFill/>
          <a:ln/>
        </p:spPr>
        <p:txBody>
          <a:bodyPr wrap="square" lIns="0" tIns="0" rIns="0" bIns="0" rtlCol="0" anchor="ctr"/>
          <a:lstStyle/>
          <a:p>
            <a:pPr algn="ctr" indent="0" marL="0">
              <a:buNone/>
            </a:pPr>
            <a:r>
              <a:rPr lang="en-US" sz="1600" b="1" dirty="0">
                <a:solidFill>
                  <a:schemeClr val="bg1"/>
                </a:solidFill>
                <a:latin typeface="Cambria" pitchFamily="34" charset="0"/>
                <a:ea typeface="Cambria" pitchFamily="34" charset="-122"/>
                <a:cs typeface="Cambria" pitchFamily="34" charset="-120"/>
              </a:rPr>
              <a:t>4</a:t>
            </a:r>
            <a:endParaRPr lang="en-US" sz="1600" dirty="0"/>
          </a:p>
        </p:txBody>
      </p:sp>
      <p:sp>
        <p:nvSpPr>
          <p:cNvPr id="25" name="Text 22"/>
          <p:cNvSpPr txBox="1"/>
          <p:nvPr/>
        </p:nvSpPr>
        <p:spPr>
          <a:xfrm>
            <a:off x="6172200" y="4535424"/>
            <a:ext cx="5468112" cy="822960"/>
          </a:xfrm>
          <a:prstGeom prst="rect">
            <a:avLst/>
          </a:prstGeom>
          <a:noFill/>
          <a:ln/>
        </p:spPr>
        <p:txBody>
          <a:bodyPr wrap="square" lIns="0" tIns="0" rIns="0" bIns="0" rtlCol="0" anchor="t"/>
          <a:lstStyle/>
          <a:p>
            <a:pPr indent="0" marL="0">
              <a:buNone/>
            </a:pPr>
            <a:r>
              <a:rPr lang="en-US" sz="1600" b="1" dirty="0">
                <a:solidFill>
                  <a:schemeClr val="tx1"/>
                </a:solidFill>
              </a:rPr>
              <a:t>Veränderte Sicht auf das Selbst</a:t>
            </a:r>
            <a:endParaRPr lang="en-US" sz="1600" dirty="0"/>
          </a:p>
          <a:p>
            <a:pPr indent="0" marL="0">
              <a:buNone/>
            </a:pPr>
            <a:r>
              <a:rPr lang="en-US" sz="1350" dirty="0">
                <a:solidFill>
                  <a:schemeClr val="tx2"/>
                </a:solidFill>
              </a:rPr>
              <a:t>Unter Wasser: „Ich spüre Angst“ statt „Ich bin die Angst“.</a:t>
            </a:r>
            <a:endParaRPr lang="en-US" sz="1600" dirty="0"/>
          </a:p>
        </p:txBody>
      </p:sp>
      <p:sp>
        <p:nvSpPr>
          <p:cNvPr id="26" name="fuente"/>
          <p:cNvSpPr/>
          <p:nvPr/>
        </p:nvSpPr>
        <p:spPr>
          <a:xfrm>
            <a:off x="548640" y="5669280"/>
            <a:ext cx="11091672" cy="384048"/>
          </a:xfrm>
          <a:prstGeom prst="roundRect">
            <a:avLst>
              <a:gd name="adj" fmla="val 38095"/>
            </a:avLst>
          </a:prstGeom>
          <a:solidFill>
            <a:srgbClr val="F8F5EF"/>
          </a:solidFill>
          <a:ln w="12700">
            <a:solidFill>
              <a:srgbClr val="F8F5EF"/>
            </a:solidFill>
            <a:prstDash val="solid"/>
          </a:ln>
        </p:spPr>
      </p:sp>
      <p:sp>
        <p:nvSpPr>
          <p:cNvPr id="27" name="Text 24"/>
          <p:cNvSpPr txBox="1"/>
          <p:nvPr/>
        </p:nvSpPr>
        <p:spPr>
          <a:xfrm>
            <a:off x="749808" y="5669280"/>
            <a:ext cx="10689336" cy="384048"/>
          </a:xfrm>
          <a:prstGeom prst="rect">
            <a:avLst/>
          </a:prstGeom>
          <a:noFill/>
          <a:ln/>
        </p:spPr>
        <p:txBody>
          <a:bodyPr wrap="square" lIns="0" tIns="0" rIns="0" bIns="0" rtlCol="0" anchor="ctr">
            <a:normAutofit/>
          </a:bodyPr>
          <a:lstStyle/>
          <a:p>
            <a:pPr indent="0" marL="0">
              <a:buNone/>
            </a:pPr>
            <a:r>
              <a:rPr lang="en-US" sz="950" b="1" spc="200" kern="0" dirty="0">
                <a:solidFill>
                  <a:srgbClr val="0F6472"/>
                </a:solidFill>
              </a:rPr>
              <a:t>QUELLEN   </a:t>
            </a:r>
            <a:pPr indent="0" marL="0">
              <a:buNone/>
            </a:pPr>
            <a:r>
              <a:rPr lang="en-US" sz="1050" b="1" dirty="0">
                <a:solidFill>
                  <a:srgbClr val="5A6B70"/>
                </a:solidFill>
              </a:rPr>
              <a:t>[16] </a:t>
            </a:r>
            <a:pPr indent="0" marL="0">
              <a:buNone/>
            </a:pPr>
            <a:r>
              <a:rPr lang="en-US" sz="1050" u="sng" dirty="0">
                <a:solidFill>
                  <a:srgbClr val="0F6472"/>
                </a:solidFill>
                <a:hlinkClick r:id="rId1" invalidUrl="" action="" tgtFrame="" tooltip="Mindfulness: a proposed operational definition" history="1" highlightClick="0" endSnd="0">
                  <a:extLst>
                    <a:ext uri="{A12FA001-AC4F-418D-AE19-62706E023703}">
                      <ahyp:hlinkClr xmlns:ahyp="http://schemas.microsoft.com/office/drawing/2018/hyperlinkcolor" val="tx"/>
                    </a:ext>
                  </a:extLst>
                </a:hlinkClick>
              </a:rPr>
              <a:t>Bishop et al., 2004 · Clin Psychol Sci Pract</a:t>
            </a:r>
            <a:pPr indent="0" marL="0">
              <a:buNone/>
            </a:pPr>
            <a:r>
              <a:rPr lang="en-US" sz="1050" dirty="0">
                <a:solidFill>
                  <a:srgbClr val="5A6B70"/>
                </a:solidFill>
              </a:rPr>
              <a:t>   ·   </a:t>
            </a:r>
            <a:pPr indent="0" marL="0">
              <a:buNone/>
            </a:pPr>
            <a:r>
              <a:rPr lang="en-US" sz="1050" b="1" dirty="0">
                <a:solidFill>
                  <a:srgbClr val="5A6B70"/>
                </a:solidFill>
              </a:rPr>
              <a:t>[17] </a:t>
            </a:r>
            <a:pPr indent="0" marL="0">
              <a:buNone/>
            </a:pPr>
            <a:r>
              <a:rPr lang="en-US" sz="1050" u="sng" dirty="0">
                <a:solidFill>
                  <a:srgbClr val="0F6472"/>
                </a:solidFill>
                <a:hlinkClick r:id="rId2" invalidUrl="" action="" tgtFrame="" tooltip="How does mindfulness meditation work? Proposing mechanisms of action from a conceptual and neural perspective" history="1" highlightClick="0" endSnd="0">
                  <a:extLst>
                    <a:ext uri="{A12FA001-AC4F-418D-AE19-62706E023703}">
                      <ahyp:hlinkClr xmlns:ahyp="http://schemas.microsoft.com/office/drawing/2018/hyperlinkcolor" val="tx"/>
                    </a:ext>
                  </a:extLst>
                </a:hlinkClick>
              </a:rPr>
              <a:t>Hölzel et al., 2011 · Perspectives on Psychological Science</a:t>
            </a:r>
            <a:endParaRPr lang="en-US" sz="105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5A6B70"/>
                </a:solidFill>
              </a:defRPr>
            </a:lvl1pPr>
          </a:lstStyle>
          <a:p>
            <a:pPr algn="r"/>
            <a:fld id="{F7021451-1387-4CA6-816F-3879F97B5CBC}" type="slidenum">
              <a:rPr b="0" lang="en-US"/>
              <a:t>13</a:t>
            </a:fld>
            <a:endParaRPr lang="en-US"/>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 14">
    <p:spTree>
      <p:nvGrpSpPr>
        <p:cNvPr id="1" name=""/>
        <p:cNvGrpSpPr/>
        <p:nvPr/>
      </p:nvGrpSpPr>
      <p:grpSpPr>
        <a:xfrm>
          <a:off x="0" y="0"/>
          <a:ext cx="0" cy="0"/>
          <a:chOff x="0" y="0"/>
          <a:chExt cx="0" cy="0"/>
        </a:xfrm>
      </p:grpSpPr>
      <p:sp>
        <p:nvSpPr>
          <p:cNvPr id="2"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r>
              <a:rPr lang="en-US" sz="3200" b="1" dirty="0">
                <a:solidFill>
                  <a:schemeClr val="bg1"/>
                </a:solidFill>
              </a:rPr>
              <a:t>Angst und Stress: die stärkste Evidenz</a:t>
            </a:r>
            <a:endParaRPr lang="en-US" sz="3200" dirty="0"/>
          </a:p>
        </p:txBody>
      </p:sp>
      <p:sp>
        <p:nvSpPr>
          <p:cNvPr id="4" name="chip"/>
          <p:cNvSpPr txBox="1"/>
          <p:nvPr/>
        </p:nvSpPr>
        <p:spPr>
          <a:xfrm>
            <a:off x="548640" y="1298448"/>
            <a:ext cx="6035040" cy="347472"/>
          </a:xfrm>
          <a:prstGeom prst="roundRect">
            <a:avLst>
              <a:gd name="adj" fmla="val 50000"/>
            </a:avLst>
          </a:prstGeom>
          <a:solidFill>
            <a:srgbClr val="2E9E6B"/>
          </a:solidFill>
          <a:ln/>
        </p:spPr>
        <p:txBody>
          <a:bodyPr wrap="square" lIns="0" tIns="0" rIns="0" bIns="0" rtlCol="0" anchor="ctr"/>
          <a:lstStyle/>
          <a:p>
            <a:pPr algn="ctr" indent="0" marL="0">
              <a:buNone/>
            </a:pPr>
            <a:r>
              <a:rPr lang="en-US" sz="1100" b="1" spc="200" kern="0" dirty="0">
                <a:solidFill>
                  <a:srgbClr val="FFFFFF"/>
                </a:solidFill>
              </a:rPr>
              <a:t>STARKE EVIDENZ  ·  RANDOMISIERTE STUDIE UND META-ANALYSEN</a:t>
            </a:r>
            <a:endParaRPr lang="en-US" sz="1100" dirty="0"/>
          </a:p>
        </p:txBody>
      </p:sp>
      <p:sp>
        <p:nvSpPr>
          <p:cNvPr id="5" name="HOGE ET AL., 2023  ·  JAMA PSYCHIATRY  ·  [18]"/>
          <p:cNvSpPr/>
          <p:nvPr/>
        </p:nvSpPr>
        <p:spPr>
          <a:xfrm>
            <a:off x="548640" y="1783080"/>
            <a:ext cx="3544824" cy="2880360"/>
          </a:xfrm>
          <a:prstGeom prst="roundRect">
            <a:avLst>
              <a:gd name="adj" fmla="val 5079"/>
            </a:avLst>
          </a:prstGeom>
          <a:solidFill>
            <a:srgbClr val="0E3A4A"/>
          </a:solidFill>
          <a:ln w="12700">
            <a:solidFill>
              <a:schemeClr val="accent1"/>
            </a:solidFill>
            <a:prstDash val="solid"/>
          </a:ln>
        </p:spPr>
      </p:sp>
      <p:sp>
        <p:nvSpPr>
          <p:cNvPr id="6" name="Text 3"/>
          <p:cNvSpPr txBox="1"/>
          <p:nvPr/>
        </p:nvSpPr>
        <p:spPr>
          <a:xfrm>
            <a:off x="804672" y="1947672"/>
            <a:ext cx="3032760" cy="457200"/>
          </a:xfrm>
          <a:prstGeom prst="rect">
            <a:avLst/>
          </a:prstGeom>
          <a:noFill/>
          <a:ln/>
        </p:spPr>
        <p:txBody>
          <a:bodyPr wrap="square" lIns="0" tIns="0" rIns="0" bIns="0" rtlCol="0" anchor="t"/>
          <a:lstStyle/>
          <a:p>
            <a:pPr indent="0" marL="0">
              <a:buNone/>
            </a:pPr>
            <a:r>
              <a:rPr lang="en-US" sz="1000" b="1" spc="100" kern="0" dirty="0">
                <a:solidFill>
                  <a:schemeClr val="accent3"/>
                </a:solidFill>
              </a:rPr>
              <a:t>HOGE ET AL., 2023  ·  JAMA PSYCHIATRY  ·  [18]</a:t>
            </a:r>
            <a:endParaRPr lang="en-US" sz="1000" dirty="0"/>
          </a:p>
        </p:txBody>
      </p:sp>
      <p:sp>
        <p:nvSpPr>
          <p:cNvPr id="7" name="Text 4"/>
          <p:cNvSpPr txBox="1"/>
          <p:nvPr/>
        </p:nvSpPr>
        <p:spPr>
          <a:xfrm>
            <a:off x="804672" y="2350008"/>
            <a:ext cx="3032760" cy="731520"/>
          </a:xfrm>
          <a:prstGeom prst="rect">
            <a:avLst/>
          </a:prstGeom>
          <a:noFill/>
          <a:ln/>
        </p:spPr>
        <p:txBody>
          <a:bodyPr wrap="square" lIns="0" tIns="0" rIns="0" bIns="0" rtlCol="0" anchor="ctr"/>
          <a:lstStyle/>
          <a:p>
            <a:pPr indent="0" marL="0">
              <a:buNone/>
            </a:pPr>
            <a:r>
              <a:rPr lang="en-US" sz="2600" b="1" dirty="0">
                <a:solidFill>
                  <a:schemeClr val="accent2"/>
                </a:solidFill>
                <a:latin typeface="Cambria" pitchFamily="34" charset="0"/>
                <a:ea typeface="Cambria" pitchFamily="34" charset="-122"/>
                <a:cs typeface="Cambria" pitchFamily="34" charset="-120"/>
              </a:rPr>
              <a:t>= Medikament</a:t>
            </a:r>
            <a:endParaRPr lang="en-US" sz="2600" dirty="0"/>
          </a:p>
        </p:txBody>
      </p:sp>
      <p:sp>
        <p:nvSpPr>
          <p:cNvPr id="8" name="Text 5"/>
          <p:cNvSpPr txBox="1"/>
          <p:nvPr/>
        </p:nvSpPr>
        <p:spPr>
          <a:xfrm>
            <a:off x="804672" y="3081528"/>
            <a:ext cx="3032760" cy="1051560"/>
          </a:xfrm>
          <a:prstGeom prst="rect">
            <a:avLst/>
          </a:prstGeom>
          <a:noFill/>
          <a:ln/>
        </p:spPr>
        <p:txBody>
          <a:bodyPr wrap="square" lIns="0" tIns="0" rIns="0" bIns="0" rtlCol="0" anchor="t"/>
          <a:lstStyle/>
          <a:p>
            <a:pPr indent="0" marL="0">
              <a:buNone/>
            </a:pPr>
            <a:r>
              <a:rPr lang="en-US" sz="1300" dirty="0">
                <a:solidFill>
                  <a:schemeClr val="bg1"/>
                </a:solidFill>
              </a:rPr>
              <a:t>276 Erwachsene mit Angststörungen, randomisiert: 8 Wochen MBSR wirkten so gut wie Escitalopram, ein Medikament der ersten Wahl.</a:t>
            </a:r>
            <a:endParaRPr lang="en-US" sz="1300" dirty="0"/>
          </a:p>
        </p:txBody>
      </p:sp>
      <p:sp>
        <p:nvSpPr>
          <p:cNvPr id="9" name="Text 6"/>
          <p:cNvSpPr txBox="1"/>
          <p:nvPr/>
        </p:nvSpPr>
        <p:spPr>
          <a:xfrm>
            <a:off x="804672" y="4114800"/>
            <a:ext cx="3032760" cy="457200"/>
          </a:xfrm>
          <a:prstGeom prst="rect">
            <a:avLst/>
          </a:prstGeom>
          <a:noFill/>
          <a:ln/>
        </p:spPr>
        <p:txBody>
          <a:bodyPr wrap="square" lIns="0" tIns="0" rIns="0" bIns="0" rtlCol="0" anchor="t"/>
          <a:lstStyle/>
          <a:p>
            <a:pPr indent="0" marL="0">
              <a:buNone/>
            </a:pPr>
            <a:r>
              <a:rPr lang="en-US" sz="1200" b="1" dirty="0">
                <a:solidFill>
                  <a:schemeClr val="accent3"/>
                </a:solidFill>
              </a:rPr>
              <a:t>Nebenwirkungen: 15 % mit MBSR gegenüber 79 % mit dem Medikament.</a:t>
            </a:r>
            <a:endParaRPr lang="en-US" sz="1200" dirty="0"/>
          </a:p>
        </p:txBody>
      </p:sp>
      <p:sp>
        <p:nvSpPr>
          <p:cNvPr id="10" name="GALANTE ET AL., 2021  ·  PLOS MEDICINE  ·  [19]"/>
          <p:cNvSpPr/>
          <p:nvPr/>
        </p:nvSpPr>
        <p:spPr>
          <a:xfrm>
            <a:off x="4322064" y="1783080"/>
            <a:ext cx="3544824" cy="2880360"/>
          </a:xfrm>
          <a:prstGeom prst="roundRect">
            <a:avLst>
              <a:gd name="adj" fmla="val 5079"/>
            </a:avLst>
          </a:prstGeom>
          <a:solidFill>
            <a:srgbClr val="0E3A4A"/>
          </a:solidFill>
          <a:ln w="12700">
            <a:solidFill>
              <a:schemeClr val="accent1"/>
            </a:solidFill>
            <a:prstDash val="solid"/>
          </a:ln>
        </p:spPr>
      </p:sp>
      <p:sp>
        <p:nvSpPr>
          <p:cNvPr id="11" name="Text 8"/>
          <p:cNvSpPr txBox="1"/>
          <p:nvPr/>
        </p:nvSpPr>
        <p:spPr>
          <a:xfrm>
            <a:off x="4578096" y="1947672"/>
            <a:ext cx="3032760" cy="457200"/>
          </a:xfrm>
          <a:prstGeom prst="rect">
            <a:avLst/>
          </a:prstGeom>
          <a:noFill/>
          <a:ln/>
        </p:spPr>
        <p:txBody>
          <a:bodyPr wrap="square" lIns="0" tIns="0" rIns="0" bIns="0" rtlCol="0" anchor="t"/>
          <a:lstStyle/>
          <a:p>
            <a:pPr indent="0" marL="0">
              <a:buNone/>
            </a:pPr>
            <a:r>
              <a:rPr lang="en-US" sz="1000" b="1" spc="100" kern="0" dirty="0">
                <a:solidFill>
                  <a:schemeClr val="accent3"/>
                </a:solidFill>
              </a:rPr>
              <a:t>GALANTE ET AL., 2021  ·  PLOS MEDICINE  ·  [19]</a:t>
            </a:r>
            <a:endParaRPr lang="en-US" sz="1000" dirty="0"/>
          </a:p>
        </p:txBody>
      </p:sp>
      <p:sp>
        <p:nvSpPr>
          <p:cNvPr id="12" name="Text 9"/>
          <p:cNvSpPr txBox="1"/>
          <p:nvPr/>
        </p:nvSpPr>
        <p:spPr>
          <a:xfrm>
            <a:off x="4578096" y="2350008"/>
            <a:ext cx="3032760" cy="731520"/>
          </a:xfrm>
          <a:prstGeom prst="rect">
            <a:avLst/>
          </a:prstGeom>
          <a:noFill/>
          <a:ln/>
        </p:spPr>
        <p:txBody>
          <a:bodyPr wrap="square" lIns="0" tIns="0" rIns="0" bIns="0" rtlCol="0" anchor="ctr"/>
          <a:lstStyle/>
          <a:p>
            <a:pPr indent="0" marL="0">
              <a:buNone/>
            </a:pPr>
            <a:r>
              <a:rPr lang="en-US" sz="3400" b="1" dirty="0">
                <a:solidFill>
                  <a:srgbClr val="F2B544"/>
                </a:solidFill>
                <a:latin typeface="Cambria" pitchFamily="34" charset="0"/>
                <a:ea typeface="Cambria" pitchFamily="34" charset="-122"/>
                <a:cs typeface="Cambria" pitchFamily="34" charset="-120"/>
              </a:rPr>
              <a:t>g = 0,56</a:t>
            </a:r>
            <a:endParaRPr lang="en-US" sz="3400" dirty="0"/>
          </a:p>
        </p:txBody>
      </p:sp>
      <p:sp>
        <p:nvSpPr>
          <p:cNvPr id="13" name="Text 10"/>
          <p:cNvSpPr txBox="1"/>
          <p:nvPr/>
        </p:nvSpPr>
        <p:spPr>
          <a:xfrm>
            <a:off x="4578096" y="3081528"/>
            <a:ext cx="3032760" cy="1051560"/>
          </a:xfrm>
          <a:prstGeom prst="rect">
            <a:avLst/>
          </a:prstGeom>
          <a:noFill/>
          <a:ln/>
        </p:spPr>
        <p:txBody>
          <a:bodyPr wrap="square" lIns="0" tIns="0" rIns="0" bIns="0" rtlCol="0" anchor="t"/>
          <a:lstStyle/>
          <a:p>
            <a:pPr indent="0" marL="0">
              <a:buNone/>
            </a:pPr>
            <a:r>
              <a:rPr lang="en-US" sz="1300" dirty="0">
                <a:solidFill>
                  <a:schemeClr val="bg1"/>
                </a:solidFill>
              </a:rPr>
              <a:t>136 Studien und 11.605 Erwachsene ohne Diagnose: weniger Angst als ohne Intervention (mittlerer Effekt).</a:t>
            </a:r>
            <a:endParaRPr lang="en-US" sz="1300" dirty="0"/>
          </a:p>
        </p:txBody>
      </p:sp>
      <p:sp>
        <p:nvSpPr>
          <p:cNvPr id="14" name="Text 11"/>
          <p:cNvSpPr txBox="1"/>
          <p:nvPr/>
        </p:nvSpPr>
        <p:spPr>
          <a:xfrm>
            <a:off x="4578096" y="4114800"/>
            <a:ext cx="3032760" cy="457200"/>
          </a:xfrm>
          <a:prstGeom prst="rect">
            <a:avLst/>
          </a:prstGeom>
          <a:noFill/>
          <a:ln/>
        </p:spPr>
        <p:txBody>
          <a:bodyPr wrap="square" lIns="0" tIns="0" rIns="0" bIns="0" rtlCol="0" anchor="t"/>
          <a:lstStyle/>
          <a:p>
            <a:pPr indent="0" marL="0">
              <a:buNone/>
            </a:pPr>
            <a:r>
              <a:rPr lang="en-US" sz="1200" b="1" dirty="0">
                <a:solidFill>
                  <a:schemeClr val="accent3"/>
                </a:solidFill>
              </a:rPr>
              <a:t>Gegenüber unspezifischen Kontrollaktivitäten: g = 0,47.</a:t>
            </a:r>
            <a:endParaRPr lang="en-US" sz="1200" dirty="0"/>
          </a:p>
        </p:txBody>
      </p:sp>
      <p:sp>
        <p:nvSpPr>
          <p:cNvPr id="15" name="GOLDBERG ET AL., 2022  ·  [20]"/>
          <p:cNvSpPr/>
          <p:nvPr/>
        </p:nvSpPr>
        <p:spPr>
          <a:xfrm>
            <a:off x="8095488" y="1783080"/>
            <a:ext cx="3544824" cy="2880360"/>
          </a:xfrm>
          <a:prstGeom prst="roundRect">
            <a:avLst>
              <a:gd name="adj" fmla="val 5079"/>
            </a:avLst>
          </a:prstGeom>
          <a:solidFill>
            <a:srgbClr val="0E3A4A"/>
          </a:solidFill>
          <a:ln w="12700">
            <a:solidFill>
              <a:schemeClr val="accent1"/>
            </a:solidFill>
            <a:prstDash val="solid"/>
          </a:ln>
        </p:spPr>
      </p:sp>
      <p:sp>
        <p:nvSpPr>
          <p:cNvPr id="16" name="Text 13"/>
          <p:cNvSpPr txBox="1"/>
          <p:nvPr/>
        </p:nvSpPr>
        <p:spPr>
          <a:xfrm>
            <a:off x="8351520" y="1947672"/>
            <a:ext cx="3032760" cy="457200"/>
          </a:xfrm>
          <a:prstGeom prst="rect">
            <a:avLst/>
          </a:prstGeom>
          <a:noFill/>
          <a:ln/>
        </p:spPr>
        <p:txBody>
          <a:bodyPr wrap="square" lIns="0" tIns="0" rIns="0" bIns="0" rtlCol="0" anchor="t"/>
          <a:lstStyle/>
          <a:p>
            <a:pPr indent="0" marL="0">
              <a:buNone/>
            </a:pPr>
            <a:r>
              <a:rPr lang="en-US" sz="1000" b="1" spc="100" kern="0" dirty="0">
                <a:solidFill>
                  <a:schemeClr val="accent3"/>
                </a:solidFill>
              </a:rPr>
              <a:t>GOLDBERG ET AL., 2022  ·  [20]</a:t>
            </a:r>
            <a:endParaRPr lang="en-US" sz="1000" dirty="0"/>
          </a:p>
        </p:txBody>
      </p:sp>
      <p:sp>
        <p:nvSpPr>
          <p:cNvPr id="17" name="Text 14"/>
          <p:cNvSpPr txBox="1"/>
          <p:nvPr/>
        </p:nvSpPr>
        <p:spPr>
          <a:xfrm>
            <a:off x="8351520" y="2350008"/>
            <a:ext cx="3032760" cy="731520"/>
          </a:xfrm>
          <a:prstGeom prst="rect">
            <a:avLst/>
          </a:prstGeom>
          <a:noFill/>
          <a:ln/>
        </p:spPr>
        <p:txBody>
          <a:bodyPr wrap="square" lIns="0" tIns="0" rIns="0" bIns="0" rtlCol="0" anchor="ctr"/>
          <a:lstStyle/>
          <a:p>
            <a:pPr indent="0" marL="0">
              <a:buNone/>
            </a:pPr>
            <a:r>
              <a:rPr lang="en-US" sz="2200" b="1" dirty="0">
                <a:solidFill>
                  <a:srgbClr val="F2B544"/>
                </a:solidFill>
                <a:latin typeface="Cambria" pitchFamily="34" charset="0"/>
                <a:ea typeface="Cambria" pitchFamily="34" charset="-122"/>
                <a:cs typeface="Cambria" pitchFamily="34" charset="-120"/>
              </a:rPr>
              <a:t>44 Meta-Analysen</a:t>
            </a:r>
            <a:endParaRPr lang="en-US" sz="2200" dirty="0"/>
          </a:p>
        </p:txBody>
      </p:sp>
      <p:sp>
        <p:nvSpPr>
          <p:cNvPr id="18" name="Text 15"/>
          <p:cNvSpPr txBox="1"/>
          <p:nvPr/>
        </p:nvSpPr>
        <p:spPr>
          <a:xfrm>
            <a:off x="8351520" y="3081528"/>
            <a:ext cx="3032760" cy="1051560"/>
          </a:xfrm>
          <a:prstGeom prst="rect">
            <a:avLst/>
          </a:prstGeom>
          <a:noFill/>
          <a:ln/>
        </p:spPr>
        <p:txBody>
          <a:bodyPr wrap="square" lIns="0" tIns="0" rIns="0" bIns="0" rtlCol="0" anchor="t"/>
          <a:lstStyle/>
          <a:p>
            <a:pPr indent="0" marL="0">
              <a:buNone/>
            </a:pPr>
            <a:r>
              <a:rPr lang="en-US" sz="1300" dirty="0">
                <a:solidFill>
                  <a:schemeClr val="bg1"/>
                </a:solidFill>
              </a:rPr>
              <a:t>336 Studien und 30.483 Personen: besser als keine Intervention in fast allen Vergleichen und ähnlich wie bewährte Behandlungen.</a:t>
            </a:r>
            <a:endParaRPr lang="en-US" sz="1300" dirty="0"/>
          </a:p>
        </p:txBody>
      </p:sp>
      <p:sp>
        <p:nvSpPr>
          <p:cNvPr id="19" name="Text 16"/>
          <p:cNvSpPr txBox="1"/>
          <p:nvPr/>
        </p:nvSpPr>
        <p:spPr>
          <a:xfrm>
            <a:off x="8351520" y="4114800"/>
            <a:ext cx="3032760" cy="457200"/>
          </a:xfrm>
          <a:prstGeom prst="rect">
            <a:avLst/>
          </a:prstGeom>
          <a:noFill/>
          <a:ln/>
        </p:spPr>
        <p:txBody>
          <a:bodyPr wrap="square" lIns="0" tIns="0" rIns="0" bIns="0" rtlCol="0" anchor="t"/>
          <a:lstStyle/>
          <a:p>
            <a:pPr indent="0" marL="0">
              <a:buNone/>
            </a:pPr>
            <a:r>
              <a:rPr lang="en-US" sz="1200" b="1" dirty="0">
                <a:solidFill>
                  <a:schemeClr val="accent3"/>
                </a:solidFill>
              </a:rPr>
              <a:t>Die bisher umfassendste Übersicht über Übersichten.</a:t>
            </a:r>
            <a:endParaRPr lang="en-US" sz="1200" dirty="0"/>
          </a:p>
        </p:txBody>
      </p:sp>
      <p:sp>
        <p:nvSpPr>
          <p:cNvPr id="20" name="Text 17"/>
          <p:cNvSpPr txBox="1"/>
          <p:nvPr/>
        </p:nvSpPr>
        <p:spPr>
          <a:xfrm>
            <a:off x="548640" y="4846320"/>
            <a:ext cx="5486400" cy="320040"/>
          </a:xfrm>
          <a:prstGeom prst="rect">
            <a:avLst/>
          </a:prstGeom>
          <a:noFill/>
          <a:ln/>
        </p:spPr>
        <p:txBody>
          <a:bodyPr wrap="square" lIns="0" tIns="0" rIns="0" bIns="0" rtlCol="0" anchor="t"/>
          <a:lstStyle/>
          <a:p>
            <a:pPr indent="0" marL="0">
              <a:buNone/>
            </a:pPr>
            <a:r>
              <a:rPr lang="en-US" sz="1200" i="1" dirty="0">
                <a:solidFill>
                  <a:schemeClr val="accent3"/>
                </a:solidFill>
              </a:rPr>
              <a:t>So liest man g:  ≈ 0,2 kleiner Effekt   ·   ≈ 0,5 mittel   ·   ≈ 0,8 groß</a:t>
            </a:r>
            <a:endParaRPr lang="en-US" sz="1200" dirty="0"/>
          </a:p>
        </p:txBody>
      </p:sp>
      <p:sp>
        <p:nvSpPr>
          <p:cNvPr id="21" name="Text 18"/>
          <p:cNvSpPr txBox="1"/>
          <p:nvPr/>
        </p:nvSpPr>
        <p:spPr>
          <a:xfrm>
            <a:off x="6035040" y="4773168"/>
            <a:ext cx="5605272" cy="548640"/>
          </a:xfrm>
          <a:prstGeom prst="rect">
            <a:avLst/>
          </a:prstGeom>
          <a:noFill/>
          <a:ln/>
        </p:spPr>
        <p:txBody>
          <a:bodyPr wrap="square" lIns="0" tIns="0" rIns="0" bIns="0" rtlCol="0" anchor="t"/>
          <a:lstStyle/>
          <a:p>
            <a:pPr algn="r" indent="0" marL="0">
              <a:buNone/>
            </a:pPr>
            <a:r>
              <a:rPr lang="en-US" sz="1300" b="1" dirty="0">
                <a:solidFill>
                  <a:srgbClr val="F2B544"/>
                </a:solidFill>
              </a:rPr>
              <a:t>MDI-Deutung: Wenn vorherige Angst Panik vorhersagt, ist Training der Angst Training der Sicherheit.</a:t>
            </a:r>
            <a:endParaRPr lang="en-US" sz="1300" dirty="0"/>
          </a:p>
        </p:txBody>
      </p:sp>
      <p:sp>
        <p:nvSpPr>
          <p:cNvPr id="22" name="fuente"/>
          <p:cNvSpPr/>
          <p:nvPr/>
        </p:nvSpPr>
        <p:spPr>
          <a:xfrm>
            <a:off x="548640" y="5669280"/>
            <a:ext cx="11091672" cy="384048"/>
          </a:xfrm>
          <a:prstGeom prst="roundRect">
            <a:avLst>
              <a:gd name="adj" fmla="val 38095"/>
            </a:avLst>
          </a:prstGeom>
          <a:solidFill>
            <a:srgbClr val="F8F5EF"/>
          </a:solidFill>
          <a:ln w="12700">
            <a:solidFill>
              <a:srgbClr val="F8F5EF"/>
            </a:solidFill>
            <a:prstDash val="solid"/>
          </a:ln>
        </p:spPr>
      </p:sp>
      <p:sp>
        <p:nvSpPr>
          <p:cNvPr id="23" name="Text 20"/>
          <p:cNvSpPr txBox="1"/>
          <p:nvPr/>
        </p:nvSpPr>
        <p:spPr>
          <a:xfrm>
            <a:off x="749808" y="5669280"/>
            <a:ext cx="10689336" cy="384048"/>
          </a:xfrm>
          <a:prstGeom prst="rect">
            <a:avLst/>
          </a:prstGeom>
          <a:noFill/>
          <a:ln/>
        </p:spPr>
        <p:txBody>
          <a:bodyPr wrap="square" lIns="0" tIns="0" rIns="0" bIns="0" rtlCol="0" anchor="ctr">
            <a:normAutofit/>
          </a:bodyPr>
          <a:lstStyle/>
          <a:p>
            <a:pPr indent="0" marL="0">
              <a:buNone/>
            </a:pPr>
            <a:r>
              <a:rPr lang="en-US" sz="950" b="1" spc="200" kern="0" dirty="0">
                <a:solidFill>
                  <a:srgbClr val="0F6472"/>
                </a:solidFill>
              </a:rPr>
              <a:t>QUELLEN   </a:t>
            </a:r>
            <a:pPr indent="0" marL="0">
              <a:buNone/>
            </a:pPr>
            <a:r>
              <a:rPr lang="en-US" sz="1050" b="1" dirty="0">
                <a:solidFill>
                  <a:srgbClr val="5A6B70"/>
                </a:solidFill>
              </a:rPr>
              <a:t>[18] </a:t>
            </a:r>
            <a:pPr indent="0" marL="0">
              <a:buNone/>
            </a:pPr>
            <a:r>
              <a:rPr lang="en-US" sz="1050" u="sng" dirty="0">
                <a:solidFill>
                  <a:srgbClr val="0F6472"/>
                </a:solidFill>
                <a:hlinkClick r:id="rId1" invalidUrl="" action="" tgtFrame="" tooltip="Mindfulness-based stress reduction vs escitalopram for the treatment of adults with anxiety disorders: a randomized clinical trial" history="1" highlightClick="0" endSnd="0">
                  <a:extLst>
                    <a:ext uri="{A12FA001-AC4F-418D-AE19-62706E023703}">
                      <ahyp:hlinkClr xmlns:ahyp="http://schemas.microsoft.com/office/drawing/2018/hyperlinkcolor" val="tx"/>
                    </a:ext>
                  </a:extLst>
                </a:hlinkClick>
              </a:rPr>
              <a:t>Hoge et al., 2023 · JAMA Psychiatry</a:t>
            </a:r>
            <a:pPr indent="0" marL="0">
              <a:buNone/>
            </a:pPr>
            <a:r>
              <a:rPr lang="en-US" sz="1050" dirty="0">
                <a:solidFill>
                  <a:srgbClr val="5A6B70"/>
                </a:solidFill>
              </a:rPr>
              <a:t>   ·   </a:t>
            </a:r>
            <a:pPr indent="0" marL="0">
              <a:buNone/>
            </a:pPr>
            <a:r>
              <a:rPr lang="en-US" sz="1050" b="1" dirty="0">
                <a:solidFill>
                  <a:srgbClr val="5A6B70"/>
                </a:solidFill>
              </a:rPr>
              <a:t>[19] </a:t>
            </a:r>
            <a:pPr indent="0" marL="0">
              <a:buNone/>
            </a:pPr>
            <a:r>
              <a:rPr lang="en-US" sz="1050" u="sng" dirty="0">
                <a:solidFill>
                  <a:srgbClr val="0F6472"/>
                </a:solidFill>
                <a:hlinkClick r:id="rId2" invalidUrl="" action="" tgtFrame="" tooltip="Mindfulness-based programmes for mental health promotion in adults in nonclinical settings: a systematic review and meta-analysis of randomised controlled trials" history="1" highlightClick="0" endSnd="0">
                  <a:extLst>
                    <a:ext uri="{A12FA001-AC4F-418D-AE19-62706E023703}">
                      <ahyp:hlinkClr xmlns:ahyp="http://schemas.microsoft.com/office/drawing/2018/hyperlinkcolor" val="tx"/>
                    </a:ext>
                  </a:extLst>
                </a:hlinkClick>
              </a:rPr>
              <a:t>Galante et al., 2021 · PLoS Medicine</a:t>
            </a:r>
            <a:pPr indent="0" marL="0">
              <a:buNone/>
            </a:pPr>
            <a:r>
              <a:rPr lang="en-US" sz="1050" dirty="0">
                <a:solidFill>
                  <a:srgbClr val="5A6B70"/>
                </a:solidFill>
              </a:rPr>
              <a:t>   ·   </a:t>
            </a:r>
            <a:pPr indent="0" marL="0">
              <a:buNone/>
            </a:pPr>
            <a:r>
              <a:rPr lang="en-US" sz="1050" b="1" dirty="0">
                <a:solidFill>
                  <a:srgbClr val="5A6B70"/>
                </a:solidFill>
              </a:rPr>
              <a:t>[20] </a:t>
            </a:r>
            <a:pPr indent="0" marL="0">
              <a:buNone/>
            </a:pPr>
            <a:r>
              <a:rPr lang="en-US" sz="1050" u="sng" dirty="0">
                <a:solidFill>
                  <a:srgbClr val="0F6472"/>
                </a:solidFill>
                <a:hlinkClick r:id="rId3" invalidUrl="" action="" tgtFrame="" tooltip="The empirical status of mindfulness-based interventions: a systematic review of 44 meta-analyses of randomized controlled trials" history="1" highlightClick="0" endSnd="0">
                  <a:extLst>
                    <a:ext uri="{A12FA001-AC4F-418D-AE19-62706E023703}">
                      <ahyp:hlinkClr xmlns:ahyp="http://schemas.microsoft.com/office/drawing/2018/hyperlinkcolor" val="tx"/>
                    </a:ext>
                  </a:extLst>
                </a:hlinkClick>
              </a:rPr>
              <a:t>Goldberg et al., 2022 · Perspectives on Psychological Science</a:t>
            </a:r>
            <a:endParaRPr lang="en-US" sz="105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8FCFC4"/>
                </a:solidFill>
              </a:defRPr>
            </a:lvl1pPr>
          </a:lstStyle>
          <a:p>
            <a:pPr algn="r"/>
            <a:fld id="{F7021451-1387-4CA6-816F-3879F97B5CBC}" type="slidenum">
              <a:rPr b="0" lang="en-US"/>
              <a:t>14</a:t>
            </a:fld>
            <a:endParaRPr lang="en-US"/>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 15">
    <p:spTree>
      <p:nvGrpSpPr>
        <p:cNvPr id="1" name=""/>
        <p:cNvGrpSpPr/>
        <p:nvPr/>
      </p:nvGrpSpPr>
      <p:grpSpPr>
        <a:xfrm>
          <a:off x="0" y="0"/>
          <a:ext cx="0" cy="0"/>
          <a:chOff x="0" y="0"/>
          <a:chExt cx="0" cy="0"/>
        </a:xfrm>
      </p:grpSpPr>
      <p:sp>
        <p:nvSpPr>
          <p:cNvPr id="2"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r>
              <a:rPr lang="en-US" sz="3200" b="1" dirty="0">
                <a:solidFill>
                  <a:schemeClr val="tx1"/>
                </a:solidFill>
              </a:rPr>
              <a:t>Aufmerksamkeit unter Druck lässt sich schützen</a:t>
            </a:r>
            <a:endParaRPr lang="en-US" sz="3200" dirty="0"/>
          </a:p>
        </p:txBody>
      </p:sp>
      <p:sp>
        <p:nvSpPr>
          <p:cNvPr id="4" name="Bessere Aufmerksamkeit, gemessen"/>
          <p:cNvSpPr/>
          <p:nvPr/>
        </p:nvSpPr>
        <p:spPr>
          <a:xfrm>
            <a:off x="548640" y="1371600"/>
            <a:ext cx="3544824" cy="4114800"/>
          </a:xfrm>
          <a:prstGeom prst="roundRect">
            <a:avLst>
              <a:gd name="adj" fmla="val 4127"/>
            </a:avLst>
          </a:prstGeom>
          <a:solidFill>
            <a:schemeClr val="bg1"/>
          </a:solidFill>
          <a:ln w="12700">
            <a:solidFill>
              <a:schemeClr val="bg1"/>
            </a:solidFill>
            <a:prstDash val="solid"/>
          </a:ln>
          <a:effectLst>
            <a:outerShdw sx="100000" sy="100000" kx="0" ky="0" algn="bl" rotWithShape="0" blurRad="127000" dist="38100" dir="5400000">
              <a:srgbClr val="06202E">
                <a:alpha val="18000"/>
              </a:srgbClr>
            </a:outerShdw>
          </a:effectLst>
        </p:spPr>
      </p:sp>
      <p:sp>
        <p:nvSpPr>
          <p:cNvPr id="5" name="chip"/>
          <p:cNvSpPr txBox="1"/>
          <p:nvPr/>
        </p:nvSpPr>
        <p:spPr>
          <a:xfrm>
            <a:off x="777240" y="1600200"/>
            <a:ext cx="3087624" cy="347472"/>
          </a:xfrm>
          <a:prstGeom prst="roundRect">
            <a:avLst>
              <a:gd name="adj" fmla="val 50000"/>
            </a:avLst>
          </a:prstGeom>
          <a:solidFill>
            <a:srgbClr val="2E9E6B"/>
          </a:solidFill>
          <a:ln/>
        </p:spPr>
        <p:txBody>
          <a:bodyPr wrap="square" lIns="0" tIns="0" rIns="0" bIns="0" rtlCol="0" anchor="ctr"/>
          <a:lstStyle/>
          <a:p>
            <a:pPr algn="ctr" indent="0" marL="0">
              <a:buNone/>
            </a:pPr>
            <a:r>
              <a:rPr lang="en-US" sz="1100" b="1" spc="200" kern="0" dirty="0">
                <a:solidFill>
                  <a:srgbClr val="FFFFFF"/>
                </a:solidFill>
              </a:rPr>
              <a:t>META-ANALYSE  ·  111 STUDIEN</a:t>
            </a:r>
            <a:endParaRPr lang="en-US" sz="1100" dirty="0"/>
          </a:p>
        </p:txBody>
      </p:sp>
      <p:sp>
        <p:nvSpPr>
          <p:cNvPr id="6" name="Text 3"/>
          <p:cNvSpPr txBox="1"/>
          <p:nvPr/>
        </p:nvSpPr>
        <p:spPr>
          <a:xfrm>
            <a:off x="777240" y="2103120"/>
            <a:ext cx="3087624" cy="777240"/>
          </a:xfrm>
          <a:prstGeom prst="rect">
            <a:avLst/>
          </a:prstGeom>
          <a:noFill/>
          <a:ln/>
        </p:spPr>
        <p:txBody>
          <a:bodyPr wrap="square" lIns="0" tIns="0" rIns="0" bIns="0" rtlCol="0" anchor="t"/>
          <a:lstStyle/>
          <a:p>
            <a:pPr indent="0" marL="0">
              <a:buNone/>
            </a:pPr>
            <a:r>
              <a:rPr lang="en-US" sz="1800" b="1" dirty="0">
                <a:solidFill>
                  <a:schemeClr val="tx1"/>
                </a:solidFill>
                <a:latin typeface="Cambria" pitchFamily="34" charset="0"/>
                <a:ea typeface="Cambria" pitchFamily="34" charset="-122"/>
                <a:cs typeface="Cambria" pitchFamily="34" charset="-120"/>
              </a:rPr>
              <a:t>Bessere Aufmerksamkeit, gemessen</a:t>
            </a:r>
            <a:endParaRPr lang="en-US" sz="1800" dirty="0"/>
          </a:p>
        </p:txBody>
      </p:sp>
      <p:sp>
        <p:nvSpPr>
          <p:cNvPr id="7" name="Text 4"/>
          <p:cNvSpPr txBox="1"/>
          <p:nvPr/>
        </p:nvSpPr>
        <p:spPr>
          <a:xfrm>
            <a:off x="777240" y="2852928"/>
            <a:ext cx="3087624" cy="274320"/>
          </a:xfrm>
          <a:prstGeom prst="rect">
            <a:avLst/>
          </a:prstGeom>
          <a:noFill/>
          <a:ln/>
        </p:spPr>
        <p:txBody>
          <a:bodyPr wrap="square" lIns="0" tIns="0" rIns="0" bIns="0" rtlCol="0" anchor="t"/>
          <a:lstStyle/>
          <a:p>
            <a:pPr indent="0" marL="0">
              <a:buNone/>
            </a:pPr>
            <a:r>
              <a:rPr lang="en-US" sz="1150" b="1" dirty="0">
                <a:solidFill>
                  <a:schemeClr val="accent1"/>
                </a:solidFill>
              </a:rPr>
              <a:t>Zainal und Newman, 2024 · [21]</a:t>
            </a:r>
            <a:endParaRPr lang="en-US" sz="1150" dirty="0"/>
          </a:p>
        </p:txBody>
      </p:sp>
      <p:sp>
        <p:nvSpPr>
          <p:cNvPr id="8" name="Text 5"/>
          <p:cNvSpPr txBox="1"/>
          <p:nvPr/>
        </p:nvSpPr>
        <p:spPr>
          <a:xfrm>
            <a:off x="777240" y="3200400"/>
            <a:ext cx="3087624" cy="1691640"/>
          </a:xfrm>
          <a:prstGeom prst="rect">
            <a:avLst/>
          </a:prstGeom>
          <a:noFill/>
          <a:ln/>
        </p:spPr>
        <p:txBody>
          <a:bodyPr wrap="square" lIns="0" tIns="0" rIns="0" bIns="0" rtlCol="0" anchor="t"/>
          <a:lstStyle/>
          <a:p>
            <a:pPr indent="0" marL="0">
              <a:buNone/>
            </a:pPr>
            <a:r>
              <a:rPr lang="en-US" sz="1350" dirty="0">
                <a:solidFill>
                  <a:schemeClr val="tx1"/>
                </a:solidFill>
              </a:rPr>
              <a:t>9.538 Personen. Achtsamkeit verbesserte exekutive Aufmerksamkeit, Daueraufmerksamkeit und die Genauigkeit des Arbeitsgedächtnisses, auch gegenüber aktiven Kontrollgruppen (g = 0,19 bis 0,39).</a:t>
            </a:r>
            <a:endParaRPr lang="en-US" sz="1350" dirty="0"/>
          </a:p>
        </p:txBody>
      </p:sp>
      <p:sp>
        <p:nvSpPr>
          <p:cNvPr id="9" name="Text 6"/>
          <p:cNvSpPr txBox="1"/>
          <p:nvPr/>
        </p:nvSpPr>
        <p:spPr>
          <a:xfrm>
            <a:off x="777240" y="4937760"/>
            <a:ext cx="3087624" cy="411480"/>
          </a:xfrm>
          <a:prstGeom prst="rect">
            <a:avLst/>
          </a:prstGeom>
          <a:noFill/>
          <a:ln/>
        </p:spPr>
        <p:txBody>
          <a:bodyPr wrap="square" lIns="0" tIns="0" rIns="0" bIns="0" rtlCol="0" anchor="t"/>
          <a:lstStyle/>
          <a:p>
            <a:pPr indent="0" marL="0">
              <a:buNone/>
            </a:pPr>
            <a:r>
              <a:rPr lang="en-US" sz="1100" i="1" dirty="0">
                <a:solidFill>
                  <a:schemeClr val="tx2"/>
                </a:solidFill>
              </a:rPr>
              <a:t>Kleiner bis mittlerer, konsistenter Effekt</a:t>
            </a:r>
            <a:endParaRPr lang="en-US" sz="1100" dirty="0"/>
          </a:p>
        </p:txBody>
      </p:sp>
      <p:sp>
        <p:nvSpPr>
          <p:cNvPr id="10" name="Sie schützt den Geist unter Stress"/>
          <p:cNvSpPr/>
          <p:nvPr/>
        </p:nvSpPr>
        <p:spPr>
          <a:xfrm>
            <a:off x="4322064" y="1371600"/>
            <a:ext cx="3544824" cy="4114800"/>
          </a:xfrm>
          <a:prstGeom prst="roundRect">
            <a:avLst>
              <a:gd name="adj" fmla="val 4127"/>
            </a:avLst>
          </a:prstGeom>
          <a:solidFill>
            <a:schemeClr val="bg1"/>
          </a:solidFill>
          <a:ln w="12700">
            <a:solidFill>
              <a:schemeClr val="bg1"/>
            </a:solidFill>
            <a:prstDash val="solid"/>
          </a:ln>
          <a:effectLst>
            <a:outerShdw sx="100000" sy="100000" kx="0" ky="0" algn="bl" rotWithShape="0" blurRad="127000" dist="38100" dir="5400000">
              <a:srgbClr val="06202E">
                <a:alpha val="18000"/>
              </a:srgbClr>
            </a:outerShdw>
          </a:effectLst>
        </p:spPr>
      </p:sp>
      <p:sp>
        <p:nvSpPr>
          <p:cNvPr id="11" name="chip"/>
          <p:cNvSpPr txBox="1"/>
          <p:nvPr/>
        </p:nvSpPr>
        <p:spPr>
          <a:xfrm>
            <a:off x="4550664" y="1600200"/>
            <a:ext cx="3087624" cy="347472"/>
          </a:xfrm>
          <a:prstGeom prst="roundRect">
            <a:avLst>
              <a:gd name="adj" fmla="val 50000"/>
            </a:avLst>
          </a:prstGeom>
          <a:solidFill>
            <a:srgbClr val="F2B544"/>
          </a:solidFill>
          <a:ln/>
        </p:spPr>
        <p:txBody>
          <a:bodyPr wrap="square" lIns="0" tIns="0" rIns="0" bIns="0" rtlCol="0" anchor="ctr"/>
          <a:lstStyle/>
          <a:p>
            <a:pPr algn="ctr" indent="0" marL="0">
              <a:buNone/>
            </a:pPr>
            <a:r>
              <a:rPr lang="en-US" sz="1100" b="1" spc="200" kern="0" dirty="0">
                <a:solidFill>
                  <a:srgbClr val="06202E"/>
                </a:solidFill>
              </a:rPr>
              <a:t>KONTROLLIERTE STUDIEN</a:t>
            </a:r>
            <a:endParaRPr lang="en-US" sz="1100" dirty="0"/>
          </a:p>
        </p:txBody>
      </p:sp>
      <p:sp>
        <p:nvSpPr>
          <p:cNvPr id="12" name="Text 9"/>
          <p:cNvSpPr txBox="1"/>
          <p:nvPr/>
        </p:nvSpPr>
        <p:spPr>
          <a:xfrm>
            <a:off x="4550664" y="2103120"/>
            <a:ext cx="3087624" cy="777240"/>
          </a:xfrm>
          <a:prstGeom prst="rect">
            <a:avLst/>
          </a:prstGeom>
          <a:noFill/>
          <a:ln/>
        </p:spPr>
        <p:txBody>
          <a:bodyPr wrap="square" lIns="0" tIns="0" rIns="0" bIns="0" rtlCol="0" anchor="t"/>
          <a:lstStyle/>
          <a:p>
            <a:pPr indent="0" marL="0">
              <a:buNone/>
            </a:pPr>
            <a:r>
              <a:rPr lang="en-US" sz="1800" b="1" dirty="0">
                <a:solidFill>
                  <a:schemeClr val="tx1"/>
                </a:solidFill>
                <a:latin typeface="Cambria" pitchFamily="34" charset="0"/>
                <a:ea typeface="Cambria" pitchFamily="34" charset="-122"/>
                <a:cs typeface="Cambria" pitchFamily="34" charset="-120"/>
              </a:rPr>
              <a:t>Sie schützt den Geist unter Stress</a:t>
            </a:r>
            <a:endParaRPr lang="en-US" sz="1800" dirty="0"/>
          </a:p>
        </p:txBody>
      </p:sp>
      <p:sp>
        <p:nvSpPr>
          <p:cNvPr id="13" name="Text 10"/>
          <p:cNvSpPr txBox="1"/>
          <p:nvPr/>
        </p:nvSpPr>
        <p:spPr>
          <a:xfrm>
            <a:off x="4550664" y="2852928"/>
            <a:ext cx="3087624" cy="274320"/>
          </a:xfrm>
          <a:prstGeom prst="rect">
            <a:avLst/>
          </a:prstGeom>
          <a:noFill/>
          <a:ln/>
        </p:spPr>
        <p:txBody>
          <a:bodyPr wrap="square" lIns="0" tIns="0" rIns="0" bIns="0" rtlCol="0" anchor="t"/>
          <a:lstStyle/>
          <a:p>
            <a:pPr indent="0" marL="0">
              <a:buNone/>
            </a:pPr>
            <a:r>
              <a:rPr lang="en-US" sz="1150" b="1" dirty="0">
                <a:solidFill>
                  <a:schemeClr val="accent1"/>
                </a:solidFill>
              </a:rPr>
              <a:t>Jha et al., 2010 und 2020 · [22] [23]</a:t>
            </a:r>
            <a:endParaRPr lang="en-US" sz="1150" dirty="0"/>
          </a:p>
        </p:txBody>
      </p:sp>
      <p:sp>
        <p:nvSpPr>
          <p:cNvPr id="14" name="Text 11"/>
          <p:cNvSpPr txBox="1"/>
          <p:nvPr/>
        </p:nvSpPr>
        <p:spPr>
          <a:xfrm>
            <a:off x="4550664" y="3200400"/>
            <a:ext cx="3087624" cy="1691640"/>
          </a:xfrm>
          <a:prstGeom prst="rect">
            <a:avLst/>
          </a:prstGeom>
          <a:noFill/>
          <a:ln/>
        </p:spPr>
        <p:txBody>
          <a:bodyPr wrap="square" lIns="0" tIns="0" rIns="0" bIns="0" rtlCol="0" anchor="t"/>
          <a:lstStyle/>
          <a:p>
            <a:pPr indent="0" marL="0">
              <a:buNone/>
            </a:pPr>
            <a:r>
              <a:rPr lang="en-US" sz="1350" dirty="0">
                <a:solidFill>
                  <a:schemeClr val="tx1"/>
                </a:solidFill>
              </a:rPr>
              <a:t>Militärangehörige in Wochen hoher Belastung: Ohne Training sanken Arbeitsgedächtnis und Aufmerksamkeit. Mit Achtsamkeit sanken sie weniger, und 2010 stiegen sie bei denen, die am meisten übten.</a:t>
            </a:r>
            <a:endParaRPr lang="en-US" sz="1350" dirty="0"/>
          </a:p>
        </p:txBody>
      </p:sp>
      <p:sp>
        <p:nvSpPr>
          <p:cNvPr id="15" name="Text 12"/>
          <p:cNvSpPr txBox="1"/>
          <p:nvPr/>
        </p:nvSpPr>
        <p:spPr>
          <a:xfrm>
            <a:off x="4550664" y="4937760"/>
            <a:ext cx="3087624" cy="411480"/>
          </a:xfrm>
          <a:prstGeom prst="rect">
            <a:avLst/>
          </a:prstGeom>
          <a:noFill/>
          <a:ln/>
        </p:spPr>
        <p:txBody>
          <a:bodyPr wrap="square" lIns="0" tIns="0" rIns="0" bIns="0" rtlCol="0" anchor="t"/>
          <a:lstStyle/>
          <a:p>
            <a:pPr indent="0" marL="0">
              <a:buNone/>
            </a:pPr>
            <a:r>
              <a:rPr lang="en-US" sz="1100" i="1" dirty="0">
                <a:solidFill>
                  <a:schemeClr val="tx2"/>
                </a:solidFill>
              </a:rPr>
              <a:t>48 und 80 Soldatinnen und Soldaten · 8 Wochen</a:t>
            </a:r>
            <a:endParaRPr lang="en-US" sz="1100" dirty="0"/>
          </a:p>
        </p:txBody>
      </p:sp>
      <p:sp>
        <p:nvSpPr>
          <p:cNvPr id="16" name="Der Geist schweift fast die Hälfte der Zeit ab"/>
          <p:cNvSpPr/>
          <p:nvPr/>
        </p:nvSpPr>
        <p:spPr>
          <a:xfrm>
            <a:off x="8095488" y="1371600"/>
            <a:ext cx="3544824" cy="4114800"/>
          </a:xfrm>
          <a:prstGeom prst="roundRect">
            <a:avLst>
              <a:gd name="adj" fmla="val 4127"/>
            </a:avLst>
          </a:prstGeom>
          <a:solidFill>
            <a:schemeClr val="bg1"/>
          </a:solidFill>
          <a:ln w="12700">
            <a:solidFill>
              <a:schemeClr val="bg1"/>
            </a:solidFill>
            <a:prstDash val="solid"/>
          </a:ln>
          <a:effectLst>
            <a:outerShdw sx="100000" sy="100000" kx="0" ky="0" algn="bl" rotWithShape="0" blurRad="127000" dist="38100" dir="5400000">
              <a:srgbClr val="06202E">
                <a:alpha val="18000"/>
              </a:srgbClr>
            </a:outerShdw>
          </a:effectLst>
        </p:spPr>
      </p:sp>
      <p:sp>
        <p:nvSpPr>
          <p:cNvPr id="17" name="chip"/>
          <p:cNvSpPr txBox="1"/>
          <p:nvPr/>
        </p:nvSpPr>
        <p:spPr>
          <a:xfrm>
            <a:off x="8324088" y="1600200"/>
            <a:ext cx="3087624" cy="347472"/>
          </a:xfrm>
          <a:prstGeom prst="roundRect">
            <a:avLst>
              <a:gd name="adj" fmla="val 50000"/>
            </a:avLst>
          </a:prstGeom>
          <a:solidFill>
            <a:srgbClr val="5A6B70"/>
          </a:solidFill>
          <a:ln/>
        </p:spPr>
        <p:txBody>
          <a:bodyPr wrap="square" lIns="0" tIns="0" rIns="0" bIns="0" rtlCol="0" anchor="ctr"/>
          <a:lstStyle/>
          <a:p>
            <a:pPr algn="ctr" indent="0" marL="0">
              <a:buNone/>
            </a:pPr>
            <a:r>
              <a:rPr lang="en-US" sz="1100" b="1" spc="200" kern="0" dirty="0">
                <a:solidFill>
                  <a:srgbClr val="FFFFFF"/>
                </a:solidFill>
              </a:rPr>
              <a:t>EXPERIENCE SAMPLING</a:t>
            </a:r>
            <a:endParaRPr lang="en-US" sz="1100" dirty="0"/>
          </a:p>
        </p:txBody>
      </p:sp>
      <p:sp>
        <p:nvSpPr>
          <p:cNvPr id="18" name="Text 15"/>
          <p:cNvSpPr txBox="1"/>
          <p:nvPr/>
        </p:nvSpPr>
        <p:spPr>
          <a:xfrm>
            <a:off x="8324088" y="2103120"/>
            <a:ext cx="3087624" cy="777240"/>
          </a:xfrm>
          <a:prstGeom prst="rect">
            <a:avLst/>
          </a:prstGeom>
          <a:noFill/>
          <a:ln/>
        </p:spPr>
        <p:txBody>
          <a:bodyPr wrap="square" lIns="0" tIns="0" rIns="0" bIns="0" rtlCol="0" anchor="t"/>
          <a:lstStyle/>
          <a:p>
            <a:pPr indent="0" marL="0">
              <a:buNone/>
            </a:pPr>
            <a:r>
              <a:rPr lang="en-US" sz="1800" b="1" dirty="0">
                <a:solidFill>
                  <a:schemeClr val="tx1"/>
                </a:solidFill>
                <a:latin typeface="Cambria" pitchFamily="34" charset="0"/>
                <a:ea typeface="Cambria" pitchFamily="34" charset="-122"/>
                <a:cs typeface="Cambria" pitchFamily="34" charset="-120"/>
              </a:rPr>
              <a:t>Der Geist schweift fast die Hälfte der Zeit ab</a:t>
            </a:r>
            <a:endParaRPr lang="en-US" sz="1800" dirty="0"/>
          </a:p>
        </p:txBody>
      </p:sp>
      <p:sp>
        <p:nvSpPr>
          <p:cNvPr id="19" name="Text 16"/>
          <p:cNvSpPr txBox="1"/>
          <p:nvPr/>
        </p:nvSpPr>
        <p:spPr>
          <a:xfrm>
            <a:off x="8324088" y="2852928"/>
            <a:ext cx="3087624" cy="274320"/>
          </a:xfrm>
          <a:prstGeom prst="rect">
            <a:avLst/>
          </a:prstGeom>
          <a:noFill/>
          <a:ln/>
        </p:spPr>
        <p:txBody>
          <a:bodyPr wrap="square" lIns="0" tIns="0" rIns="0" bIns="0" rtlCol="0" anchor="t"/>
          <a:lstStyle/>
          <a:p>
            <a:pPr indent="0" marL="0">
              <a:buNone/>
            </a:pPr>
            <a:r>
              <a:rPr lang="en-US" sz="1150" b="1" dirty="0">
                <a:solidFill>
                  <a:schemeClr val="accent1"/>
                </a:solidFill>
              </a:rPr>
              <a:t>Killingsworth und Gilbert, 2010 · [24]</a:t>
            </a:r>
            <a:endParaRPr lang="en-US" sz="1150" dirty="0"/>
          </a:p>
        </p:txBody>
      </p:sp>
      <p:sp>
        <p:nvSpPr>
          <p:cNvPr id="20" name="Text 17"/>
          <p:cNvSpPr txBox="1"/>
          <p:nvPr/>
        </p:nvSpPr>
        <p:spPr>
          <a:xfrm>
            <a:off x="8324088" y="3200400"/>
            <a:ext cx="3087624" cy="1691640"/>
          </a:xfrm>
          <a:prstGeom prst="rect">
            <a:avLst/>
          </a:prstGeom>
          <a:noFill/>
          <a:ln/>
        </p:spPr>
        <p:txBody>
          <a:bodyPr wrap="square" lIns="0" tIns="0" rIns="0" bIns="0" rtlCol="0" anchor="t"/>
          <a:lstStyle/>
          <a:p>
            <a:pPr indent="0" marL="0">
              <a:buNone/>
            </a:pPr>
            <a:r>
              <a:rPr lang="en-US" sz="1350" dirty="0">
                <a:solidFill>
                  <a:schemeClr val="tx1"/>
                </a:solidFill>
              </a:rPr>
              <a:t>Bei 2.250 Erwachsenen war der Geist in 46,9 % der erfassten Momente woanders, und beim Abschweifen fühlten sich die Menschen schlechter.</a:t>
            </a:r>
            <a:endParaRPr lang="en-US" sz="1350" dirty="0"/>
          </a:p>
        </p:txBody>
      </p:sp>
      <p:sp>
        <p:nvSpPr>
          <p:cNvPr id="21" name="Text 18"/>
          <p:cNvSpPr txBox="1"/>
          <p:nvPr/>
        </p:nvSpPr>
        <p:spPr>
          <a:xfrm>
            <a:off x="8324088" y="4937760"/>
            <a:ext cx="3087624" cy="411480"/>
          </a:xfrm>
          <a:prstGeom prst="rect">
            <a:avLst/>
          </a:prstGeom>
          <a:noFill/>
          <a:ln/>
        </p:spPr>
        <p:txBody>
          <a:bodyPr wrap="square" lIns="0" tIns="0" rIns="0" bIns="0" rtlCol="0" anchor="t"/>
          <a:lstStyle/>
          <a:p>
            <a:pPr indent="0" marL="0">
              <a:buNone/>
            </a:pPr>
            <a:r>
              <a:rPr lang="en-US" sz="1100" i="1" dirty="0">
                <a:solidFill>
                  <a:schemeClr val="tx2"/>
                </a:solidFill>
              </a:rPr>
              <a:t>Per Smartphone im Alltag erhobene Stichproben</a:t>
            </a:r>
            <a:endParaRPr lang="en-US" sz="1100" dirty="0"/>
          </a:p>
        </p:txBody>
      </p:sp>
      <p:sp>
        <p:nvSpPr>
          <p:cNvPr id="22" name="fuente"/>
          <p:cNvSpPr/>
          <p:nvPr/>
        </p:nvSpPr>
        <p:spPr>
          <a:xfrm>
            <a:off x="548640" y="5669280"/>
            <a:ext cx="11091672" cy="384048"/>
          </a:xfrm>
          <a:prstGeom prst="roundRect">
            <a:avLst>
              <a:gd name="adj" fmla="val 38095"/>
            </a:avLst>
          </a:prstGeom>
          <a:solidFill>
            <a:srgbClr val="F8F5EF"/>
          </a:solidFill>
          <a:ln w="12700">
            <a:solidFill>
              <a:srgbClr val="F8F5EF"/>
            </a:solidFill>
            <a:prstDash val="solid"/>
          </a:ln>
        </p:spPr>
      </p:sp>
      <p:sp>
        <p:nvSpPr>
          <p:cNvPr id="23" name="Text 20"/>
          <p:cNvSpPr txBox="1"/>
          <p:nvPr/>
        </p:nvSpPr>
        <p:spPr>
          <a:xfrm>
            <a:off x="749808" y="5669280"/>
            <a:ext cx="10689336" cy="384048"/>
          </a:xfrm>
          <a:prstGeom prst="rect">
            <a:avLst/>
          </a:prstGeom>
          <a:noFill/>
          <a:ln/>
        </p:spPr>
        <p:txBody>
          <a:bodyPr wrap="square" lIns="0" tIns="0" rIns="0" bIns="0" rtlCol="0" anchor="ctr">
            <a:normAutofit/>
          </a:bodyPr>
          <a:lstStyle/>
          <a:p>
            <a:pPr indent="0" marL="0">
              <a:buNone/>
            </a:pPr>
            <a:r>
              <a:rPr lang="en-US" sz="950" b="1" spc="200" kern="0" dirty="0">
                <a:solidFill>
                  <a:srgbClr val="0F6472"/>
                </a:solidFill>
              </a:rPr>
              <a:t>QUELLEN   </a:t>
            </a:r>
            <a:pPr indent="0" marL="0">
              <a:buNone/>
            </a:pPr>
            <a:r>
              <a:rPr lang="en-US" sz="1050" b="1" dirty="0">
                <a:solidFill>
                  <a:srgbClr val="5A6B70"/>
                </a:solidFill>
              </a:rPr>
              <a:t>[21] </a:t>
            </a:r>
            <a:pPr indent="0" marL="0">
              <a:buNone/>
            </a:pPr>
            <a:r>
              <a:rPr lang="en-US" sz="1050" u="sng" dirty="0">
                <a:solidFill>
                  <a:srgbClr val="0F6472"/>
                </a:solidFill>
                <a:hlinkClick r:id="rId1" invalidUrl="" action="" tgtFrame="" tooltip="Mindfulness enhances cognitive functioning: a meta-analysis of 111 randomized controlled trials" history="1" highlightClick="0" endSnd="0">
                  <a:extLst>
                    <a:ext uri="{A12FA001-AC4F-418D-AE19-62706E023703}">
                      <ahyp:hlinkClr xmlns:ahyp="http://schemas.microsoft.com/office/drawing/2018/hyperlinkcolor" val="tx"/>
                    </a:ext>
                  </a:extLst>
                </a:hlinkClick>
              </a:rPr>
              <a:t>Zainal und Newman, 2024</a:t>
            </a:r>
            <a:pPr indent="0" marL="0">
              <a:buNone/>
            </a:pPr>
            <a:r>
              <a:rPr lang="en-US" sz="1050" dirty="0">
                <a:solidFill>
                  <a:srgbClr val="5A6B70"/>
                </a:solidFill>
              </a:rPr>
              <a:t>   ·   </a:t>
            </a:r>
            <a:pPr indent="0" marL="0">
              <a:buNone/>
            </a:pPr>
            <a:r>
              <a:rPr lang="en-US" sz="1050" b="1" dirty="0">
                <a:solidFill>
                  <a:srgbClr val="5A6B70"/>
                </a:solidFill>
              </a:rPr>
              <a:t>[22] </a:t>
            </a:r>
            <a:pPr indent="0" marL="0">
              <a:buNone/>
            </a:pPr>
            <a:r>
              <a:rPr lang="en-US" sz="1050" u="sng" dirty="0">
                <a:solidFill>
                  <a:srgbClr val="0F6472"/>
                </a:solidFill>
                <a:hlinkClick r:id="rId2" invalidUrl="" action="" tgtFrame="" tooltip="Examining the protective effects of mindfulness training on working memory capacity and affective experience" history="1" highlightClick="0" endSnd="0">
                  <a:extLst>
                    <a:ext uri="{A12FA001-AC4F-418D-AE19-62706E023703}">
                      <ahyp:hlinkClr xmlns:ahyp="http://schemas.microsoft.com/office/drawing/2018/hyperlinkcolor" val="tx"/>
                    </a:ext>
                  </a:extLst>
                </a:hlinkClick>
              </a:rPr>
              <a:t>Jha et al., 2010</a:t>
            </a:r>
            <a:pPr indent="0" marL="0">
              <a:buNone/>
            </a:pPr>
            <a:r>
              <a:rPr lang="en-US" sz="1050" dirty="0">
                <a:solidFill>
                  <a:srgbClr val="5A6B70"/>
                </a:solidFill>
              </a:rPr>
              <a:t>   ·   </a:t>
            </a:r>
            <a:pPr indent="0" marL="0">
              <a:buNone/>
            </a:pPr>
            <a:r>
              <a:rPr lang="en-US" sz="1050" b="1" dirty="0">
                <a:solidFill>
                  <a:srgbClr val="5A6B70"/>
                </a:solidFill>
              </a:rPr>
              <a:t>[23] </a:t>
            </a:r>
            <a:pPr indent="0" marL="0">
              <a:buNone/>
            </a:pPr>
            <a:r>
              <a:rPr lang="en-US" sz="1050" u="sng" dirty="0">
                <a:solidFill>
                  <a:srgbClr val="0F6472"/>
                </a:solidFill>
                <a:hlinkClick r:id="rId3" invalidUrl="" action="" tgtFrame="" tooltip="Comparing mindfulness and positivity trainings in high-demand cohorts" history="1" highlightClick="0" endSnd="0">
                  <a:extLst>
                    <a:ext uri="{A12FA001-AC4F-418D-AE19-62706E023703}">
                      <ahyp:hlinkClr xmlns:ahyp="http://schemas.microsoft.com/office/drawing/2018/hyperlinkcolor" val="tx"/>
                    </a:ext>
                  </a:extLst>
                </a:hlinkClick>
              </a:rPr>
              <a:t>Jha et al., 2020</a:t>
            </a:r>
            <a:pPr indent="0" marL="0">
              <a:buNone/>
            </a:pPr>
            <a:r>
              <a:rPr lang="en-US" sz="1050" dirty="0">
                <a:solidFill>
                  <a:srgbClr val="5A6B70"/>
                </a:solidFill>
              </a:rPr>
              <a:t>   ·   </a:t>
            </a:r>
            <a:pPr indent="0" marL="0">
              <a:buNone/>
            </a:pPr>
            <a:r>
              <a:rPr lang="en-US" sz="1050" b="1" dirty="0">
                <a:solidFill>
                  <a:srgbClr val="5A6B70"/>
                </a:solidFill>
              </a:rPr>
              <a:t>[24] </a:t>
            </a:r>
            <a:pPr indent="0" marL="0">
              <a:buNone/>
            </a:pPr>
            <a:r>
              <a:rPr lang="en-US" sz="1050" u="sng" dirty="0">
                <a:solidFill>
                  <a:srgbClr val="0F6472"/>
                </a:solidFill>
                <a:hlinkClick r:id="rId4" invalidUrl="" action="" tgtFrame="" tooltip="A wandering mind is an unhappy mind" history="1" highlightClick="0" endSnd="0">
                  <a:extLst>
                    <a:ext uri="{A12FA001-AC4F-418D-AE19-62706E023703}">
                      <ahyp:hlinkClr xmlns:ahyp="http://schemas.microsoft.com/office/drawing/2018/hyperlinkcolor" val="tx"/>
                    </a:ext>
                  </a:extLst>
                </a:hlinkClick>
              </a:rPr>
              <a:t>Killingsworth und Gilbert, 2010</a:t>
            </a:r>
            <a:endParaRPr lang="en-US" sz="105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5A6B70"/>
                </a:solidFill>
              </a:defRPr>
            </a:lvl1pPr>
          </a:lstStyle>
          <a:p>
            <a:pPr algn="r"/>
            <a:fld id="{F7021451-1387-4CA6-816F-3879F97B5CBC}" type="slidenum">
              <a:rPr b="0" lang="en-US"/>
              <a:t>15</a:t>
            </a:fld>
            <a:endParaRPr lang="en-US"/>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 16">
    <p:spTree>
      <p:nvGrpSpPr>
        <p:cNvPr id="1" name=""/>
        <p:cNvGrpSpPr/>
        <p:nvPr/>
      </p:nvGrpSpPr>
      <p:grpSpPr>
        <a:xfrm>
          <a:off x="0" y="0"/>
          <a:ext cx="0" cy="0"/>
          <a:chOff x="0" y="0"/>
          <a:chExt cx="0" cy="0"/>
        </a:xfrm>
      </p:grpSpPr>
      <p:sp>
        <p:nvSpPr>
          <p:cNvPr id="2"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r>
              <a:rPr lang="en-US" sz="3200" b="1" dirty="0">
                <a:solidFill>
                  <a:schemeClr val="bg1"/>
                </a:solidFill>
              </a:rPr>
              <a:t>Der Alarm bleibt, die Rückkehr wird schneller</a:t>
            </a:r>
            <a:endParaRPr lang="en-US" sz="3200" dirty="0"/>
          </a:p>
        </p:txBody>
      </p:sp>
      <p:sp>
        <p:nvSpPr>
          <p:cNvPr id="4" name="marines"/>
          <p:cNvSpPr/>
          <p:nvPr/>
        </p:nvSpPr>
        <p:spPr>
          <a:xfrm>
            <a:off x="548640" y="1371600"/>
            <a:ext cx="6446520" cy="4114800"/>
          </a:xfrm>
          <a:prstGeom prst="roundRect">
            <a:avLst>
              <a:gd name="adj" fmla="val 3556"/>
            </a:avLst>
          </a:prstGeom>
          <a:solidFill>
            <a:schemeClr val="tx2">
              <a:alpha val="85000"/>
            </a:schemeClr>
          </a:solidFill>
          <a:ln w="12700">
            <a:solidFill>
              <a:schemeClr val="accent1"/>
            </a:solidFill>
            <a:prstDash val="solid"/>
          </a:ln>
        </p:spPr>
      </p:sp>
      <p:sp>
        <p:nvSpPr>
          <p:cNvPr id="5" name="chip"/>
          <p:cNvSpPr txBox="1"/>
          <p:nvPr/>
        </p:nvSpPr>
        <p:spPr>
          <a:xfrm>
            <a:off x="822960" y="1600200"/>
            <a:ext cx="2926080" cy="347472"/>
          </a:xfrm>
          <a:prstGeom prst="roundRect">
            <a:avLst>
              <a:gd name="adj" fmla="val 50000"/>
            </a:avLst>
          </a:prstGeom>
          <a:solidFill>
            <a:srgbClr val="F2B544"/>
          </a:solidFill>
          <a:ln/>
        </p:spPr>
        <p:txBody>
          <a:bodyPr wrap="square" lIns="0" tIns="0" rIns="0" bIns="0" rtlCol="0" anchor="ctr"/>
          <a:lstStyle/>
          <a:p>
            <a:pPr algn="ctr" indent="0" marL="0">
              <a:buNone/>
            </a:pPr>
            <a:r>
              <a:rPr lang="en-US" sz="1100" b="1" spc="200" kern="0" dirty="0">
                <a:solidFill>
                  <a:srgbClr val="06202E"/>
                </a:solidFill>
              </a:rPr>
              <a:t>KONTROLLIERTE STUDIE  ·  n = 281</a:t>
            </a:r>
            <a:endParaRPr lang="en-US" sz="1100" dirty="0"/>
          </a:p>
        </p:txBody>
      </p:sp>
      <p:sp>
        <p:nvSpPr>
          <p:cNvPr id="6" name="Text 3"/>
          <p:cNvSpPr txBox="1"/>
          <p:nvPr/>
        </p:nvSpPr>
        <p:spPr>
          <a:xfrm>
            <a:off x="822960" y="2057400"/>
            <a:ext cx="5897880" cy="731520"/>
          </a:xfrm>
          <a:prstGeom prst="rect">
            <a:avLst/>
          </a:prstGeom>
          <a:noFill/>
          <a:ln/>
        </p:spPr>
        <p:txBody>
          <a:bodyPr wrap="square" lIns="0" tIns="0" rIns="0" bIns="0" rtlCol="0" anchor="t"/>
          <a:lstStyle/>
          <a:p>
            <a:pPr indent="0" marL="0">
              <a:buNone/>
            </a:pPr>
            <a:r>
              <a:rPr lang="en-US" sz="1400" dirty="0">
                <a:solidFill>
                  <a:schemeClr val="bg1"/>
                </a:solidFill>
              </a:rPr>
              <a:t>Marines: 8 Wochen Achtsamkeit (20 h) vor einem sehr belastenden Gefechtstraining. Im Vergleich zur Kontrollgruppe:</a:t>
            </a:r>
            <a:endParaRPr lang="en-US" sz="1400" dirty="0"/>
          </a:p>
        </p:txBody>
      </p:sp>
      <p:sp>
        <p:nvSpPr>
          <p:cNvPr id="7" name="Text 4"/>
          <p:cNvSpPr txBox="1"/>
          <p:nvPr/>
        </p:nvSpPr>
        <p:spPr>
          <a:xfrm>
            <a:off x="822960" y="2834640"/>
            <a:ext cx="1737360" cy="502920"/>
          </a:xfrm>
          <a:prstGeom prst="rect">
            <a:avLst/>
          </a:prstGeom>
          <a:noFill/>
          <a:ln/>
        </p:spPr>
        <p:txBody>
          <a:bodyPr wrap="square" lIns="0" tIns="0" rIns="0" bIns="0" rtlCol="0" anchor="ctr"/>
          <a:lstStyle/>
          <a:p>
            <a:pPr indent="0" marL="0">
              <a:buNone/>
            </a:pPr>
            <a:r>
              <a:rPr lang="en-US" sz="2200" b="1" dirty="0">
                <a:solidFill>
                  <a:schemeClr val="accent3"/>
                </a:solidFill>
                <a:latin typeface="Cambria" pitchFamily="34" charset="0"/>
                <a:ea typeface="Cambria" pitchFamily="34" charset="-122"/>
                <a:cs typeface="Cambria" pitchFamily="34" charset="-120"/>
              </a:rPr>
              <a:t>d = 0,43</a:t>
            </a:r>
            <a:endParaRPr lang="en-US" sz="2200" dirty="0"/>
          </a:p>
        </p:txBody>
      </p:sp>
      <p:sp>
        <p:nvSpPr>
          <p:cNvPr id="8" name="Text 5"/>
          <p:cNvSpPr txBox="1"/>
          <p:nvPr/>
        </p:nvSpPr>
        <p:spPr>
          <a:xfrm>
            <a:off x="2606040" y="2834640"/>
            <a:ext cx="4114800" cy="502920"/>
          </a:xfrm>
          <a:prstGeom prst="rect">
            <a:avLst/>
          </a:prstGeom>
          <a:noFill/>
          <a:ln/>
        </p:spPr>
        <p:txBody>
          <a:bodyPr wrap="square" lIns="0" tIns="0" rIns="0" bIns="0" rtlCol="0" anchor="ctr"/>
          <a:lstStyle/>
          <a:p>
            <a:pPr indent="0" marL="0">
              <a:buNone/>
            </a:pPr>
            <a:r>
              <a:rPr lang="en-US" sz="1400" dirty="0">
                <a:solidFill>
                  <a:schemeClr val="bg1"/>
                </a:solidFill>
              </a:rPr>
              <a:t>reagierten etwas stärker (Herzfrequenz)</a:t>
            </a:r>
            <a:endParaRPr lang="en-US" sz="1400" dirty="0"/>
          </a:p>
        </p:txBody>
      </p:sp>
      <p:sp>
        <p:nvSpPr>
          <p:cNvPr id="9" name="Text 6"/>
          <p:cNvSpPr txBox="1"/>
          <p:nvPr/>
        </p:nvSpPr>
        <p:spPr>
          <a:xfrm>
            <a:off x="822960" y="3456432"/>
            <a:ext cx="1737360" cy="502920"/>
          </a:xfrm>
          <a:prstGeom prst="rect">
            <a:avLst/>
          </a:prstGeom>
          <a:noFill/>
          <a:ln/>
        </p:spPr>
        <p:txBody>
          <a:bodyPr wrap="square" lIns="0" tIns="0" rIns="0" bIns="0" rtlCol="0" anchor="ctr"/>
          <a:lstStyle/>
          <a:p>
            <a:pPr indent="0" marL="0">
              <a:buNone/>
            </a:pPr>
            <a:r>
              <a:rPr lang="en-US" sz="2200" b="1" dirty="0">
                <a:solidFill>
                  <a:srgbClr val="F2B544"/>
                </a:solidFill>
                <a:latin typeface="Cambria" pitchFamily="34" charset="0"/>
                <a:ea typeface="Cambria" pitchFamily="34" charset="-122"/>
                <a:cs typeface="Cambria" pitchFamily="34" charset="-120"/>
              </a:rPr>
              <a:t>d = 0,67</a:t>
            </a:r>
            <a:endParaRPr lang="en-US" sz="2200" dirty="0"/>
          </a:p>
        </p:txBody>
      </p:sp>
      <p:sp>
        <p:nvSpPr>
          <p:cNvPr id="10" name="Text 7"/>
          <p:cNvSpPr txBox="1"/>
          <p:nvPr/>
        </p:nvSpPr>
        <p:spPr>
          <a:xfrm>
            <a:off x="2606040" y="3456432"/>
            <a:ext cx="4114800" cy="502920"/>
          </a:xfrm>
          <a:prstGeom prst="rect">
            <a:avLst/>
          </a:prstGeom>
          <a:noFill/>
          <a:ln/>
        </p:spPr>
        <p:txBody>
          <a:bodyPr wrap="square" lIns="0" tIns="0" rIns="0" bIns="0" rtlCol="0" anchor="ctr"/>
          <a:lstStyle/>
          <a:p>
            <a:pPr indent="0" marL="0">
              <a:buNone/>
            </a:pPr>
            <a:r>
              <a:rPr lang="en-US" sz="1400" dirty="0">
                <a:solidFill>
                  <a:schemeClr val="bg1"/>
                </a:solidFill>
              </a:rPr>
              <a:t>Herzfrequenz erholte sich schneller</a:t>
            </a:r>
            <a:endParaRPr lang="en-US" sz="1400" dirty="0"/>
          </a:p>
        </p:txBody>
      </p:sp>
      <p:sp>
        <p:nvSpPr>
          <p:cNvPr id="11" name="Text 8"/>
          <p:cNvSpPr txBox="1"/>
          <p:nvPr/>
        </p:nvSpPr>
        <p:spPr>
          <a:xfrm>
            <a:off x="822960" y="4078224"/>
            <a:ext cx="1737360" cy="502920"/>
          </a:xfrm>
          <a:prstGeom prst="rect">
            <a:avLst/>
          </a:prstGeom>
          <a:noFill/>
          <a:ln/>
        </p:spPr>
        <p:txBody>
          <a:bodyPr wrap="square" lIns="0" tIns="0" rIns="0" bIns="0" rtlCol="0" anchor="ctr"/>
          <a:lstStyle/>
          <a:p>
            <a:pPr indent="0" marL="0">
              <a:buNone/>
            </a:pPr>
            <a:r>
              <a:rPr lang="en-US" sz="2200" b="1" dirty="0">
                <a:solidFill>
                  <a:srgbClr val="F2B544"/>
                </a:solidFill>
                <a:latin typeface="Cambria" pitchFamily="34" charset="0"/>
                <a:ea typeface="Cambria" pitchFamily="34" charset="-122"/>
                <a:cs typeface="Cambria" pitchFamily="34" charset="-120"/>
              </a:rPr>
              <a:t>d = 0,93</a:t>
            </a:r>
            <a:endParaRPr lang="en-US" sz="2200" dirty="0"/>
          </a:p>
        </p:txBody>
      </p:sp>
      <p:sp>
        <p:nvSpPr>
          <p:cNvPr id="12" name="Text 9"/>
          <p:cNvSpPr txBox="1"/>
          <p:nvPr/>
        </p:nvSpPr>
        <p:spPr>
          <a:xfrm>
            <a:off x="2606040" y="4078224"/>
            <a:ext cx="4114800" cy="502920"/>
          </a:xfrm>
          <a:prstGeom prst="rect">
            <a:avLst/>
          </a:prstGeom>
          <a:noFill/>
          <a:ln/>
        </p:spPr>
        <p:txBody>
          <a:bodyPr wrap="square" lIns="0" tIns="0" rIns="0" bIns="0" rtlCol="0" anchor="ctr"/>
          <a:lstStyle/>
          <a:p>
            <a:pPr indent="0" marL="0">
              <a:buNone/>
            </a:pPr>
            <a:r>
              <a:rPr lang="en-US" sz="1400" dirty="0">
                <a:solidFill>
                  <a:schemeClr val="bg1"/>
                </a:solidFill>
              </a:rPr>
              <a:t>Atemfrequenz erholte sich schneller</a:t>
            </a:r>
            <a:endParaRPr lang="en-US" sz="1400" dirty="0"/>
          </a:p>
        </p:txBody>
      </p:sp>
      <p:sp>
        <p:nvSpPr>
          <p:cNvPr id="13" name="Text 10"/>
          <p:cNvSpPr txBox="1"/>
          <p:nvPr/>
        </p:nvSpPr>
        <p:spPr>
          <a:xfrm>
            <a:off x="822960" y="4709160"/>
            <a:ext cx="5897880" cy="685800"/>
          </a:xfrm>
          <a:prstGeom prst="rect">
            <a:avLst/>
          </a:prstGeom>
          <a:noFill/>
          <a:ln/>
        </p:spPr>
        <p:txBody>
          <a:bodyPr wrap="square" lIns="0" tIns="0" rIns="0" bIns="0" rtlCol="0" anchor="t"/>
          <a:lstStyle/>
          <a:p>
            <a:pPr indent="0" marL="0">
              <a:buNone/>
            </a:pPr>
            <a:r>
              <a:rPr lang="en-US" sz="1200" i="1" dirty="0">
                <a:solidFill>
                  <a:schemeClr val="accent3"/>
                </a:solidFill>
              </a:rPr>
              <a:t>Sie zeigten außerdem geringere Aktivierung in der rechten Insula und im anterioren Cingulum. Es ist ein gemessenes Ergebnis, keine Technik: Unter Wasser gilt gewohntes, kontinuierliches Atmen.</a:t>
            </a:r>
            <a:endParaRPr lang="en-US" sz="1200" dirty="0"/>
          </a:p>
        </p:txBody>
      </p:sp>
      <p:sp>
        <p:nvSpPr>
          <p:cNvPr id="14" name="amígdala"/>
          <p:cNvSpPr/>
          <p:nvPr/>
        </p:nvSpPr>
        <p:spPr>
          <a:xfrm>
            <a:off x="7269480" y="1371600"/>
            <a:ext cx="4370832" cy="4114800"/>
          </a:xfrm>
          <a:prstGeom prst="roundRect">
            <a:avLst>
              <a:gd name="adj" fmla="val 3556"/>
            </a:avLst>
          </a:prstGeom>
          <a:solidFill>
            <a:srgbClr val="06202E"/>
          </a:solidFill>
          <a:ln w="12700">
            <a:solidFill>
              <a:schemeClr val="accent1"/>
            </a:solidFill>
            <a:prstDash val="solid"/>
          </a:ln>
        </p:spPr>
      </p:sp>
      <p:sp>
        <p:nvSpPr>
          <p:cNvPr id="15" name="chip"/>
          <p:cNvSpPr txBox="1"/>
          <p:nvPr/>
        </p:nvSpPr>
        <p:spPr>
          <a:xfrm>
            <a:off x="7543800" y="1600200"/>
            <a:ext cx="2834640" cy="347472"/>
          </a:xfrm>
          <a:prstGeom prst="roundRect">
            <a:avLst>
              <a:gd name="adj" fmla="val 50000"/>
            </a:avLst>
          </a:prstGeom>
          <a:solidFill>
            <a:srgbClr val="2E9E6B"/>
          </a:solidFill>
          <a:ln/>
        </p:spPr>
        <p:txBody>
          <a:bodyPr wrap="square" lIns="0" tIns="0" rIns="0" bIns="0" rtlCol="0" anchor="ctr"/>
          <a:lstStyle/>
          <a:p>
            <a:pPr algn="ctr" indent="0" marL="0">
              <a:buNone/>
            </a:pPr>
            <a:r>
              <a:rPr lang="en-US" sz="1100" b="1" spc="200" kern="0" dirty="0">
                <a:solidFill>
                  <a:srgbClr val="FFFFFF"/>
                </a:solidFill>
              </a:rPr>
              <a:t>META-ANALYSE  ·  45 STUDIEN</a:t>
            </a:r>
            <a:endParaRPr lang="en-US" sz="1100" dirty="0"/>
          </a:p>
        </p:txBody>
      </p:sp>
      <p:sp>
        <p:nvSpPr>
          <p:cNvPr id="16" name="Text 13"/>
          <p:cNvSpPr txBox="1"/>
          <p:nvPr/>
        </p:nvSpPr>
        <p:spPr>
          <a:xfrm>
            <a:off x="7543800" y="2057400"/>
            <a:ext cx="3822192" cy="457200"/>
          </a:xfrm>
          <a:prstGeom prst="rect">
            <a:avLst/>
          </a:prstGeom>
          <a:noFill/>
          <a:ln/>
        </p:spPr>
        <p:txBody>
          <a:bodyPr wrap="square" lIns="0" tIns="0" rIns="0" bIns="0" rtlCol="0" anchor="t"/>
          <a:lstStyle/>
          <a:p>
            <a:pPr indent="0" marL="0">
              <a:buNone/>
            </a:pPr>
            <a:r>
              <a:rPr lang="en-US" sz="2000" b="1" dirty="0">
                <a:solidFill>
                  <a:schemeClr val="bg1"/>
                </a:solidFill>
                <a:latin typeface="Cambria" pitchFamily="34" charset="0"/>
                <a:ea typeface="Cambria" pitchFamily="34" charset="-122"/>
                <a:cs typeface="Cambria" pitchFamily="34" charset="-120"/>
              </a:rPr>
              <a:t>Auch der Körper merkt es</a:t>
            </a:r>
            <a:endParaRPr lang="en-US" sz="2000" dirty="0"/>
          </a:p>
        </p:txBody>
      </p:sp>
      <p:sp>
        <p:nvSpPr>
          <p:cNvPr id="17" name="Text 14"/>
          <p:cNvSpPr txBox="1"/>
          <p:nvPr/>
        </p:nvSpPr>
        <p:spPr>
          <a:xfrm>
            <a:off x="7543800" y="2606040"/>
            <a:ext cx="3822192" cy="2286000"/>
          </a:xfrm>
          <a:prstGeom prst="rect">
            <a:avLst/>
          </a:prstGeom>
          <a:noFill/>
          <a:ln/>
        </p:spPr>
        <p:txBody>
          <a:bodyPr wrap="square" lIns="0" tIns="0" rIns="0" bIns="0" rtlCol="0" anchor="t"/>
          <a:lstStyle/>
          <a:p>
            <a:pPr indent="0" marL="0">
              <a:buNone/>
            </a:pPr>
            <a:r>
              <a:rPr lang="en-US" sz="1350" dirty="0">
                <a:solidFill>
                  <a:schemeClr val="accent3"/>
                </a:solidFill>
              </a:rPr>
              <a:t>Insgesamt senkte Meditationspraxis körperliche Stressmarker: Cortisol, systolischen Blutdruck, Herzfrequenz und C-reaktives Protein, in sehr unterschiedlichen Bevölkerungsgruppen.</a:t>
            </a:r>
            <a:endParaRPr lang="en-US" sz="1350" dirty="0"/>
          </a:p>
        </p:txBody>
      </p:sp>
      <p:sp>
        <p:nvSpPr>
          <p:cNvPr id="18" name="fuente"/>
          <p:cNvSpPr/>
          <p:nvPr/>
        </p:nvSpPr>
        <p:spPr>
          <a:xfrm>
            <a:off x="548640" y="5669280"/>
            <a:ext cx="11091672" cy="384048"/>
          </a:xfrm>
          <a:prstGeom prst="roundRect">
            <a:avLst>
              <a:gd name="adj" fmla="val 38095"/>
            </a:avLst>
          </a:prstGeom>
          <a:solidFill>
            <a:srgbClr val="F8F5EF"/>
          </a:solidFill>
          <a:ln w="12700">
            <a:solidFill>
              <a:srgbClr val="F8F5EF"/>
            </a:solidFill>
            <a:prstDash val="solid"/>
          </a:ln>
        </p:spPr>
      </p:sp>
      <p:sp>
        <p:nvSpPr>
          <p:cNvPr id="19" name="Text 16"/>
          <p:cNvSpPr txBox="1"/>
          <p:nvPr/>
        </p:nvSpPr>
        <p:spPr>
          <a:xfrm>
            <a:off x="749808" y="5669280"/>
            <a:ext cx="10689336" cy="384048"/>
          </a:xfrm>
          <a:prstGeom prst="rect">
            <a:avLst/>
          </a:prstGeom>
          <a:noFill/>
          <a:ln/>
        </p:spPr>
        <p:txBody>
          <a:bodyPr wrap="square" lIns="0" tIns="0" rIns="0" bIns="0" rtlCol="0" anchor="ctr">
            <a:normAutofit/>
          </a:bodyPr>
          <a:lstStyle/>
          <a:p>
            <a:pPr indent="0" marL="0">
              <a:buNone/>
            </a:pPr>
            <a:r>
              <a:rPr lang="en-US" sz="950" b="1" spc="200" kern="0" dirty="0">
                <a:solidFill>
                  <a:srgbClr val="0F6472"/>
                </a:solidFill>
              </a:rPr>
              <a:t>QUELLEN   </a:t>
            </a:r>
            <a:pPr indent="0" marL="0">
              <a:buNone/>
            </a:pPr>
            <a:r>
              <a:rPr lang="en-US" sz="1050" b="1" dirty="0">
                <a:solidFill>
                  <a:srgbClr val="5A6B70"/>
                </a:solidFill>
              </a:rPr>
              <a:t>[25] </a:t>
            </a:r>
            <a:pPr indent="0" marL="0">
              <a:buNone/>
            </a:pPr>
            <a:r>
              <a:rPr lang="en-US" sz="1050" u="sng" dirty="0">
                <a:solidFill>
                  <a:srgbClr val="0F6472"/>
                </a:solidFill>
                <a:hlinkClick r:id="rId1" invalidUrl="" action="" tgtFrame="" tooltip="Modifying resilience mechanisms in at-risk individuals: a controlled study of mindfulness training in Marines preparing for deployment" history="1" highlightClick="0" endSnd="0">
                  <a:extLst>
                    <a:ext uri="{A12FA001-AC4F-418D-AE19-62706E023703}">
                      <ahyp:hlinkClr xmlns:ahyp="http://schemas.microsoft.com/office/drawing/2018/hyperlinkcolor" val="tx"/>
                    </a:ext>
                  </a:extLst>
                </a:hlinkClick>
              </a:rPr>
              <a:t>Johnson et al., 2014 · American Journal of Psychiatry</a:t>
            </a:r>
            <a:pPr indent="0" marL="0">
              <a:buNone/>
            </a:pPr>
            <a:r>
              <a:rPr lang="en-US" sz="1050" dirty="0">
                <a:solidFill>
                  <a:srgbClr val="5A6B70"/>
                </a:solidFill>
              </a:rPr>
              <a:t>   ·   </a:t>
            </a:r>
            <a:pPr indent="0" marL="0">
              <a:buNone/>
            </a:pPr>
            <a:r>
              <a:rPr lang="en-US" sz="1050" b="1" dirty="0">
                <a:solidFill>
                  <a:srgbClr val="5A6B70"/>
                </a:solidFill>
              </a:rPr>
              <a:t>[26] </a:t>
            </a:r>
            <a:pPr indent="0" marL="0">
              <a:buNone/>
            </a:pPr>
            <a:r>
              <a:rPr lang="en-US" sz="1050" u="sng" dirty="0">
                <a:solidFill>
                  <a:srgbClr val="0F6472"/>
                </a:solidFill>
                <a:hlinkClick r:id="rId2" invalidUrl="" action="" tgtFrame="" tooltip="Mindfulness mediates the physiological markers of stress: systematic review and meta-analysis" history="1" highlightClick="0" endSnd="0">
                  <a:extLst>
                    <a:ext uri="{A12FA001-AC4F-418D-AE19-62706E023703}">
                      <ahyp:hlinkClr xmlns:ahyp="http://schemas.microsoft.com/office/drawing/2018/hyperlinkcolor" val="tx"/>
                    </a:ext>
                  </a:extLst>
                </a:hlinkClick>
              </a:rPr>
              <a:t>Pascoe et al., 2017 · Journal of Psychiatric Research</a:t>
            </a:r>
            <a:endParaRPr lang="en-US" sz="105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8FCFC4"/>
                </a:solidFill>
              </a:defRPr>
            </a:lvl1pPr>
          </a:lstStyle>
          <a:p>
            <a:pPr algn="r"/>
            <a:fld id="{F7021451-1387-4CA6-816F-3879F97B5CBC}" type="slidenum">
              <a:rPr b="0" lang="en-US"/>
              <a:t>16</a:t>
            </a:fld>
            <a:endParaRPr lang="en-US"/>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 17">
    <p:spTree>
      <p:nvGrpSpPr>
        <p:cNvPr id="1" name=""/>
        <p:cNvGrpSpPr/>
        <p:nvPr/>
      </p:nvGrpSpPr>
      <p:grpSpPr>
        <a:xfrm>
          <a:off x="0" y="0"/>
          <a:ext cx="0" cy="0"/>
          <a:chOff x="0" y="0"/>
          <a:chExt cx="0" cy="0"/>
        </a:xfrm>
      </p:grpSpPr>
      <p:sp>
        <p:nvSpPr>
          <p:cNvPr id="2" name="title"/>
          <p:cNvSpPr txBox="1"/>
          <p:nvPr/>
        </p:nvSpPr>
        <p:spPr>
          <a:xfrm>
            <a:off x="548640" y="411480"/>
            <a:ext cx="11091672" cy="868680"/>
          </a:xfrm>
          <a:prstGeom prst="rect">
            <a:avLst/>
          </a:prstGeom>
          <a:noFill/>
          <a:ln/>
        </p:spPr>
        <p:txBody>
          <a:bodyPr wrap="square" lIns="0" tIns="0" rIns="0" bIns="0" rtlCol="0" anchor="ctr"/>
          <a:lstStyle/>
          <a:p>
            <a:pPr algn="ctr" indent="0" marL="0">
              <a:buNone/>
            </a:pPr>
            <a:r>
              <a:rPr lang="en-US" sz="2700" b="1" dirty="0">
                <a:solidFill>
                  <a:schemeClr val="tx1"/>
                </a:solidFill>
                <a:latin typeface="Cambria" pitchFamily="34" charset="0"/>
                <a:ea typeface="Cambria" pitchFamily="34" charset="-122"/>
                <a:cs typeface="Cambria" pitchFamily="34" charset="-120"/>
              </a:rPr>
              <a:t>Präzisionssport: bessere Leistung, nicht nur Ruhe</a:t>
            </a:r>
            <a:endParaRPr lang="en-US" sz="2700" dirty="0"/>
          </a:p>
        </p:txBody>
      </p:sp>
      <p:sp>
        <p:nvSpPr>
          <p:cNvPr id="4" name="chip"/>
          <p:cNvSpPr txBox="1"/>
          <p:nvPr/>
        </p:nvSpPr>
        <p:spPr>
          <a:xfrm>
            <a:off x="548640" y="1371600"/>
            <a:ext cx="4206240" cy="347472"/>
          </a:xfrm>
          <a:prstGeom prst="roundRect">
            <a:avLst>
              <a:gd name="adj" fmla="val 50000"/>
            </a:avLst>
          </a:prstGeom>
          <a:solidFill>
            <a:srgbClr val="F2B544"/>
          </a:solidFill>
          <a:ln/>
        </p:spPr>
        <p:txBody>
          <a:bodyPr wrap="square" lIns="0" tIns="0" rIns="0" bIns="0" rtlCol="0" anchor="ctr"/>
          <a:lstStyle/>
          <a:p>
            <a:pPr algn="ctr" indent="0" marL="0">
              <a:buNone/>
            </a:pPr>
            <a:r>
              <a:rPr lang="en-US" sz="1100" b="1" spc="200" kern="0" dirty="0">
                <a:solidFill>
                  <a:srgbClr val="06202E"/>
                </a:solidFill>
              </a:rPr>
              <a:t>ZWEI META-ANALYSEN  ·  2017 UND 2024</a:t>
            </a:r>
            <a:endParaRPr lang="en-US" sz="1100" dirty="0"/>
          </a:p>
        </p:txBody>
      </p:sp>
      <p:sp>
        <p:nvSpPr>
          <p:cNvPr id="5" name="Präzisionssport (2017)"/>
          <p:cNvSpPr/>
          <p:nvPr/>
        </p:nvSpPr>
        <p:spPr>
          <a:xfrm>
            <a:off x="548640" y="1920240"/>
            <a:ext cx="6309360" cy="1600200"/>
          </a:xfrm>
          <a:prstGeom prst="roundRect">
            <a:avLst>
              <a:gd name="adj" fmla="val 9143"/>
            </a:avLst>
          </a:prstGeom>
          <a:solidFill>
            <a:schemeClr val="bg1"/>
          </a:solidFill>
          <a:ln w="12700">
            <a:solidFill>
              <a:schemeClr val="bg1"/>
            </a:solidFill>
            <a:prstDash val="solid"/>
          </a:ln>
          <a:effectLst>
            <a:outerShdw sx="100000" sy="100000" kx="0" ky="0" algn="bl" rotWithShape="0" blurRad="127000" dist="38100" dir="5400000">
              <a:srgbClr val="06202E">
                <a:alpha val="18000"/>
              </a:srgbClr>
            </a:outerShdw>
          </a:effectLst>
        </p:spPr>
      </p:sp>
      <p:sp>
        <p:nvSpPr>
          <p:cNvPr id="6" name="Text 3"/>
          <p:cNvSpPr txBox="1"/>
          <p:nvPr/>
        </p:nvSpPr>
        <p:spPr>
          <a:xfrm>
            <a:off x="822960" y="2331720"/>
            <a:ext cx="1737360" cy="731520"/>
          </a:xfrm>
          <a:prstGeom prst="rect">
            <a:avLst/>
          </a:prstGeom>
          <a:noFill/>
          <a:ln/>
        </p:spPr>
        <p:txBody>
          <a:bodyPr wrap="square" lIns="0" tIns="0" rIns="0" bIns="0" rtlCol="0" anchor="ctr"/>
          <a:lstStyle/>
          <a:p>
            <a:pPr indent="0" marL="0">
              <a:buNone/>
            </a:pPr>
            <a:r>
              <a:rPr lang="en-US" sz="4200" b="1" dirty="0">
                <a:solidFill>
                  <a:schemeClr val="accent2"/>
                </a:solidFill>
                <a:latin typeface="Cambria" pitchFamily="34" charset="0"/>
                <a:ea typeface="Cambria" pitchFamily="34" charset="-122"/>
                <a:cs typeface="Cambria" pitchFamily="34" charset="-120"/>
              </a:rPr>
              <a:t>1,35</a:t>
            </a:r>
            <a:endParaRPr lang="en-US" sz="4200" dirty="0"/>
          </a:p>
        </p:txBody>
      </p:sp>
      <p:sp>
        <p:nvSpPr>
          <p:cNvPr id="7" name="Text 4"/>
          <p:cNvSpPr txBox="1"/>
          <p:nvPr/>
        </p:nvSpPr>
        <p:spPr>
          <a:xfrm>
            <a:off x="2606040" y="2121408"/>
            <a:ext cx="4023360" cy="411480"/>
          </a:xfrm>
          <a:prstGeom prst="rect">
            <a:avLst/>
          </a:prstGeom>
          <a:noFill/>
          <a:ln/>
        </p:spPr>
        <p:txBody>
          <a:bodyPr wrap="square" lIns="0" tIns="0" rIns="0" bIns="0" rtlCol="0" anchor="t"/>
          <a:lstStyle/>
          <a:p>
            <a:pPr indent="0" marL="0">
              <a:buNone/>
            </a:pPr>
            <a:r>
              <a:rPr lang="en-US" sz="1650" b="1" dirty="0">
                <a:solidFill>
                  <a:schemeClr val="tx1"/>
                </a:solidFill>
                <a:latin typeface="Cambria" pitchFamily="34" charset="0"/>
                <a:ea typeface="Cambria" pitchFamily="34" charset="-122"/>
                <a:cs typeface="Cambria" pitchFamily="34" charset="-120"/>
              </a:rPr>
              <a:t>Präzisionssport (2017)</a:t>
            </a:r>
            <a:endParaRPr lang="en-US" sz="1650" dirty="0"/>
          </a:p>
        </p:txBody>
      </p:sp>
      <p:sp>
        <p:nvSpPr>
          <p:cNvPr id="8" name="Text 5"/>
          <p:cNvSpPr txBox="1"/>
          <p:nvPr/>
        </p:nvSpPr>
        <p:spPr>
          <a:xfrm>
            <a:off x="2606040" y="2560320"/>
            <a:ext cx="4023360" cy="868680"/>
          </a:xfrm>
          <a:prstGeom prst="rect">
            <a:avLst/>
          </a:prstGeom>
          <a:noFill/>
          <a:ln/>
        </p:spPr>
        <p:txBody>
          <a:bodyPr wrap="square" lIns="0" tIns="0" rIns="0" bIns="0" rtlCol="0" anchor="t"/>
          <a:lstStyle/>
          <a:p>
            <a:pPr indent="0" marL="0">
              <a:buNone/>
            </a:pPr>
            <a:r>
              <a:rPr lang="en-US" sz="1250" dirty="0">
                <a:solidFill>
                  <a:schemeClr val="tx2"/>
                </a:solidFill>
              </a:rPr>
              <a:t>Schießen und Darts: 9 Studien, 290 Sportler. Hohe Variabilität zwischen den Studien (I² = 82 %).</a:t>
            </a:r>
            <a:endParaRPr lang="en-US" sz="1250" dirty="0"/>
          </a:p>
        </p:txBody>
      </p:sp>
      <p:sp>
        <p:nvSpPr>
          <p:cNvPr id="9" name="Sportliche Leistung (2024)"/>
          <p:cNvSpPr/>
          <p:nvPr/>
        </p:nvSpPr>
        <p:spPr>
          <a:xfrm>
            <a:off x="548640" y="3703320"/>
            <a:ext cx="6309360" cy="1600200"/>
          </a:xfrm>
          <a:prstGeom prst="roundRect">
            <a:avLst>
              <a:gd name="adj" fmla="val 9143"/>
            </a:avLst>
          </a:prstGeom>
          <a:solidFill>
            <a:schemeClr val="bg1"/>
          </a:solidFill>
          <a:ln w="12700">
            <a:solidFill>
              <a:schemeClr val="bg1"/>
            </a:solidFill>
            <a:prstDash val="solid"/>
          </a:ln>
          <a:effectLst>
            <a:outerShdw sx="100000" sy="100000" kx="0" ky="0" algn="bl" rotWithShape="0" blurRad="127000" dist="38100" dir="5400000">
              <a:srgbClr val="06202E">
                <a:alpha val="18000"/>
              </a:srgbClr>
            </a:outerShdw>
          </a:effectLst>
        </p:spPr>
      </p:sp>
      <p:sp>
        <p:nvSpPr>
          <p:cNvPr id="10" name="Text 7"/>
          <p:cNvSpPr txBox="1"/>
          <p:nvPr/>
        </p:nvSpPr>
        <p:spPr>
          <a:xfrm>
            <a:off x="822960" y="4114800"/>
            <a:ext cx="1737360" cy="731520"/>
          </a:xfrm>
          <a:prstGeom prst="rect">
            <a:avLst/>
          </a:prstGeom>
          <a:noFill/>
          <a:ln/>
        </p:spPr>
        <p:txBody>
          <a:bodyPr wrap="square" lIns="0" tIns="0" rIns="0" bIns="0" rtlCol="0" anchor="ctr"/>
          <a:lstStyle/>
          <a:p>
            <a:pPr indent="0" marL="0">
              <a:buNone/>
            </a:pPr>
            <a:r>
              <a:rPr lang="en-US" sz="4200" b="1" dirty="0">
                <a:solidFill>
                  <a:schemeClr val="accent1"/>
                </a:solidFill>
                <a:latin typeface="Cambria" pitchFamily="34" charset="0"/>
                <a:ea typeface="Cambria" pitchFamily="34" charset="-122"/>
                <a:cs typeface="Cambria" pitchFamily="34" charset="-120"/>
              </a:rPr>
              <a:t>0,55</a:t>
            </a:r>
            <a:endParaRPr lang="en-US" sz="4200" dirty="0"/>
          </a:p>
        </p:txBody>
      </p:sp>
      <p:sp>
        <p:nvSpPr>
          <p:cNvPr id="11" name="Text 8"/>
          <p:cNvSpPr txBox="1"/>
          <p:nvPr/>
        </p:nvSpPr>
        <p:spPr>
          <a:xfrm>
            <a:off x="2606040" y="3904488"/>
            <a:ext cx="4023360" cy="411480"/>
          </a:xfrm>
          <a:prstGeom prst="rect">
            <a:avLst/>
          </a:prstGeom>
          <a:noFill/>
          <a:ln/>
        </p:spPr>
        <p:txBody>
          <a:bodyPr wrap="square" lIns="0" tIns="0" rIns="0" bIns="0" rtlCol="0" anchor="t"/>
          <a:lstStyle/>
          <a:p>
            <a:pPr indent="0" marL="0">
              <a:buNone/>
            </a:pPr>
            <a:r>
              <a:rPr lang="en-US" sz="1650" b="1" dirty="0">
                <a:solidFill>
                  <a:schemeClr val="tx1"/>
                </a:solidFill>
                <a:latin typeface="Cambria" pitchFamily="34" charset="0"/>
                <a:ea typeface="Cambria" pitchFamily="34" charset="-122"/>
                <a:cs typeface="Cambria" pitchFamily="34" charset="-120"/>
              </a:rPr>
              <a:t>Sportliche Leistung (2024)</a:t>
            </a:r>
            <a:endParaRPr lang="en-US" sz="1650" dirty="0"/>
          </a:p>
        </p:txBody>
      </p:sp>
      <p:sp>
        <p:nvSpPr>
          <p:cNvPr id="12" name="Text 9"/>
          <p:cNvSpPr txBox="1"/>
          <p:nvPr/>
        </p:nvSpPr>
        <p:spPr>
          <a:xfrm>
            <a:off x="2606040" y="4343400"/>
            <a:ext cx="4023360" cy="868680"/>
          </a:xfrm>
          <a:prstGeom prst="rect">
            <a:avLst/>
          </a:prstGeom>
          <a:noFill/>
          <a:ln/>
        </p:spPr>
        <p:txBody>
          <a:bodyPr wrap="square" lIns="0" tIns="0" rIns="0" bIns="0" rtlCol="0" anchor="t"/>
          <a:lstStyle/>
          <a:p>
            <a:pPr indent="0" marL="0">
              <a:buNone/>
            </a:pPr>
            <a:r>
              <a:rPr lang="en-US" sz="1250" dirty="0">
                <a:solidFill>
                  <a:schemeClr val="tx2"/>
                </a:solidFill>
              </a:rPr>
              <a:t>18 Studien und 922 Sportler: Der Achtsamkeits-Akzeptanz-Ansatz verbesserte die Leistung (g = 0,55).</a:t>
            </a:r>
            <a:endParaRPr lang="en-US" sz="1250" dirty="0"/>
          </a:p>
        </p:txBody>
      </p:sp>
      <p:sp>
        <p:nvSpPr>
          <p:cNvPr id="13" name="lectura"/>
          <p:cNvSpPr/>
          <p:nvPr/>
        </p:nvSpPr>
        <p:spPr>
          <a:xfrm>
            <a:off x="7132320" y="1371600"/>
            <a:ext cx="4507992" cy="4114800"/>
          </a:xfrm>
          <a:prstGeom prst="roundRect">
            <a:avLst>
              <a:gd name="adj" fmla="val 3556"/>
            </a:avLst>
          </a:prstGeom>
          <a:solidFill>
            <a:srgbClr val="06202E"/>
          </a:solidFill>
          <a:ln w="12700">
            <a:solidFill>
              <a:srgbClr val="06202E"/>
            </a:solidFill>
            <a:prstDash val="solid"/>
          </a:ln>
          <a:effectLst>
            <a:outerShdw sx="100000" sy="100000" kx="0" ky="0" algn="bl" rotWithShape="0" blurRad="127000" dist="38100" dir="5400000">
              <a:srgbClr val="06202E">
                <a:alpha val="18000"/>
              </a:srgbClr>
            </a:outerShdw>
          </a:effectLst>
        </p:spPr>
      </p:sp>
      <p:sp>
        <p:nvSpPr>
          <p:cNvPr id="14" name="Text 11"/>
          <p:cNvSpPr txBox="1"/>
          <p:nvPr/>
        </p:nvSpPr>
        <p:spPr>
          <a:xfrm>
            <a:off x="7406640" y="1645920"/>
            <a:ext cx="3931920" cy="274320"/>
          </a:xfrm>
          <a:prstGeom prst="rect">
            <a:avLst/>
          </a:prstGeom>
          <a:noFill/>
          <a:ln/>
        </p:spPr>
        <p:txBody>
          <a:bodyPr wrap="square" lIns="0" tIns="0" rIns="0" bIns="0" rtlCol="0" anchor="t"/>
          <a:lstStyle/>
          <a:p>
            <a:pPr indent="0" marL="0">
              <a:buNone/>
            </a:pPr>
            <a:r>
              <a:rPr lang="en-US" sz="1100" b="1" spc="300" kern="0" dirty="0">
                <a:solidFill>
                  <a:srgbClr val="F2B544"/>
                </a:solidFill>
              </a:rPr>
              <a:t>MDI-DEUTUNG</a:t>
            </a:r>
            <a:endParaRPr lang="en-US" sz="1100" dirty="0"/>
          </a:p>
        </p:txBody>
      </p:sp>
      <p:sp>
        <p:nvSpPr>
          <p:cNvPr id="15" name="Text 12"/>
          <p:cNvSpPr txBox="1"/>
          <p:nvPr/>
        </p:nvSpPr>
        <p:spPr>
          <a:xfrm>
            <a:off x="7406640" y="2011680"/>
            <a:ext cx="3931920" cy="1097280"/>
          </a:xfrm>
          <a:prstGeom prst="rect">
            <a:avLst/>
          </a:prstGeom>
          <a:noFill/>
          <a:ln/>
        </p:spPr>
        <p:txBody>
          <a:bodyPr wrap="square" lIns="0" tIns="0" rIns="0" bIns="0" rtlCol="0" anchor="t"/>
          <a:lstStyle/>
          <a:p>
            <a:pPr indent="0" marL="0">
              <a:buNone/>
            </a:pPr>
            <a:r>
              <a:rPr lang="en-US" sz="2200" b="1" dirty="0">
                <a:solidFill>
                  <a:schemeClr val="bg1"/>
                </a:solidFill>
                <a:latin typeface="Cambria" pitchFamily="34" charset="0"/>
                <a:ea typeface="Cambria" pitchFamily="34" charset="-122"/>
                <a:cs typeface="Cambria" pitchFamily="34" charset="-120"/>
              </a:rPr>
              <a:t>Tarierung ist ein Präzisionssport.</a:t>
            </a:r>
            <a:endParaRPr lang="en-US" sz="2200" dirty="0"/>
          </a:p>
        </p:txBody>
      </p:sp>
      <p:sp>
        <p:nvSpPr>
          <p:cNvPr id="16" name="Text 13"/>
          <p:cNvSpPr txBox="1"/>
          <p:nvPr/>
        </p:nvSpPr>
        <p:spPr>
          <a:xfrm>
            <a:off x="7406640" y="3246120"/>
            <a:ext cx="3931920" cy="2011680"/>
          </a:xfrm>
          <a:prstGeom prst="rect">
            <a:avLst/>
          </a:prstGeom>
          <a:noFill/>
          <a:ln/>
        </p:spPr>
        <p:txBody>
          <a:bodyPr wrap="square" lIns="0" tIns="0" rIns="0" bIns="0" rtlCol="0" anchor="t"/>
          <a:lstStyle/>
          <a:p>
            <a:pPr indent="0" marL="0">
              <a:buNone/>
            </a:pPr>
            <a:r>
              <a:rPr lang="en-US" sz="1400" dirty="0">
                <a:solidFill>
                  <a:schemeClr val="accent3"/>
                </a:solidFill>
              </a:rPr>
              <a:t>Kleine Korrekturen, stabile Aufmerksamkeit, keine Eile. Genau bei dieser Art Aufgabe hat Achtsamkeit in anderen Sportarten bereits Wirkung gezeigt. Ein vielversprechendes Ergebnis, kein endgültiges.</a:t>
            </a:r>
            <a:endParaRPr lang="en-US" sz="1400" dirty="0"/>
          </a:p>
        </p:txBody>
      </p:sp>
      <p:sp>
        <p:nvSpPr>
          <p:cNvPr id="17" name="fuente"/>
          <p:cNvSpPr/>
          <p:nvPr/>
        </p:nvSpPr>
        <p:spPr>
          <a:xfrm>
            <a:off x="548640" y="5669280"/>
            <a:ext cx="11091672" cy="384048"/>
          </a:xfrm>
          <a:prstGeom prst="roundRect">
            <a:avLst>
              <a:gd name="adj" fmla="val 38095"/>
            </a:avLst>
          </a:prstGeom>
          <a:solidFill>
            <a:srgbClr val="F8F5EF"/>
          </a:solidFill>
          <a:ln w="12700">
            <a:solidFill>
              <a:srgbClr val="F8F5EF"/>
            </a:solidFill>
            <a:prstDash val="solid"/>
          </a:ln>
        </p:spPr>
      </p:sp>
      <p:sp>
        <p:nvSpPr>
          <p:cNvPr id="18" name="Text 15"/>
          <p:cNvSpPr txBox="1"/>
          <p:nvPr/>
        </p:nvSpPr>
        <p:spPr>
          <a:xfrm>
            <a:off x="749808" y="5669280"/>
            <a:ext cx="10689336" cy="384048"/>
          </a:xfrm>
          <a:prstGeom prst="rect">
            <a:avLst/>
          </a:prstGeom>
          <a:noFill/>
          <a:ln/>
        </p:spPr>
        <p:txBody>
          <a:bodyPr wrap="square" lIns="0" tIns="0" rIns="0" bIns="0" rtlCol="0" anchor="ctr">
            <a:normAutofit/>
          </a:bodyPr>
          <a:lstStyle/>
          <a:p>
            <a:pPr indent="0" marL="0">
              <a:buNone/>
            </a:pPr>
            <a:r>
              <a:rPr lang="en-US" sz="950" b="1" spc="200" kern="0" dirty="0">
                <a:solidFill>
                  <a:srgbClr val="0F6472"/>
                </a:solidFill>
              </a:rPr>
              <a:t>QUELLEN   </a:t>
            </a:r>
            <a:pPr indent="0" marL="0">
              <a:buNone/>
            </a:pPr>
            <a:r>
              <a:rPr lang="en-US" sz="1050" b="1" dirty="0">
                <a:solidFill>
                  <a:srgbClr val="5A6B70"/>
                </a:solidFill>
              </a:rPr>
              <a:t>[27] </a:t>
            </a:r>
            <a:pPr indent="0" marL="0">
              <a:buNone/>
            </a:pPr>
            <a:r>
              <a:rPr lang="en-US" sz="1050" u="sng" dirty="0">
                <a:solidFill>
                  <a:srgbClr val="0F6472"/>
                </a:solidFill>
                <a:hlinkClick r:id="rId1" invalidUrl="" action="" tgtFrame="" tooltip="Effects of mindfulness practice on performance-relevant parameters and performance outcomes in sports: a meta-analytical review" history="1" highlightClick="0" endSnd="0">
                  <a:extLst>
                    <a:ext uri="{A12FA001-AC4F-418D-AE19-62706E023703}">
                      <ahyp:hlinkClr xmlns:ahyp="http://schemas.microsoft.com/office/drawing/2018/hyperlinkcolor" val="tx"/>
                    </a:ext>
                  </a:extLst>
                </a:hlinkClick>
              </a:rPr>
              <a:t>Bühlmayer et al., 2017 · Sports Medicine</a:t>
            </a:r>
            <a:pPr indent="0" marL="0">
              <a:buNone/>
            </a:pPr>
            <a:r>
              <a:rPr lang="en-US" sz="1050" dirty="0">
                <a:solidFill>
                  <a:srgbClr val="5A6B70"/>
                </a:solidFill>
              </a:rPr>
              <a:t>   ·   </a:t>
            </a:r>
            <a:pPr indent="0" marL="0">
              <a:buNone/>
            </a:pPr>
            <a:r>
              <a:rPr lang="en-US" sz="1050" b="1" dirty="0">
                <a:solidFill>
                  <a:srgbClr val="5A6B70"/>
                </a:solidFill>
              </a:rPr>
              <a:t>[28] </a:t>
            </a:r>
            <a:pPr indent="0" marL="0">
              <a:buNone/>
            </a:pPr>
            <a:r>
              <a:rPr lang="en-US" sz="1050" u="sng" dirty="0">
                <a:solidFill>
                  <a:srgbClr val="0F6472"/>
                </a:solidFill>
                <a:hlinkClick r:id="rId2" invalidUrl="" action="" tgtFrame="" tooltip="Exploring mindfulness interventions across cultures: a comparative meta-analysis of mindfulness interventions for athletes in Western and Eastern contexts" history="1" highlightClick="0" endSnd="0">
                  <a:extLst>
                    <a:ext uri="{A12FA001-AC4F-418D-AE19-62706E023703}">
                      <ahyp:hlinkClr xmlns:ahyp="http://schemas.microsoft.com/office/drawing/2018/hyperlinkcolor" val="tx"/>
                    </a:ext>
                  </a:extLst>
                </a:hlinkClick>
              </a:rPr>
              <a:t>Du und Ning, 2024 · Frontiers in Psychology</a:t>
            </a:r>
            <a:endParaRPr lang="en-US" sz="1050" dirty="0"/>
          </a:p>
        </p:txBody>
      </p:sp>
      <p:sp>
        <p:nvSpPr>
          <p:cNvPr id="19"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endParaRPr lang="en-US" sz="320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5A6B70"/>
                </a:solidFill>
              </a:defRPr>
            </a:lvl1pPr>
          </a:lstStyle>
          <a:p>
            <a:pPr algn="r"/>
            <a:fld id="{F7021451-1387-4CA6-816F-3879F97B5CBC}" type="slidenum">
              <a:rPr b="0" lang="en-US"/>
              <a:t>17</a:t>
            </a:fld>
            <a:endParaRPr lang="en-US"/>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 18">
    <p:spTree>
      <p:nvGrpSpPr>
        <p:cNvPr id="1" name=""/>
        <p:cNvGrpSpPr/>
        <p:nvPr/>
      </p:nvGrpSpPr>
      <p:grpSpPr>
        <a:xfrm>
          <a:off x="0" y="0"/>
          <a:ext cx="0" cy="0"/>
          <a:chOff x="0" y="0"/>
          <a:chExt cx="0" cy="0"/>
        </a:xfrm>
      </p:grpSpPr>
      <p:pic>
        <p:nvPicPr>
          <p:cNvPr id="3" name="Image 0" descr="/home/claude/mdi/assets/logo3.png">    </p:cNvPr>
          <p:cNvPicPr>
            <a:picLocks noChangeAspect="1"/>
          </p:cNvPicPr>
          <p:nvPr/>
        </p:nvPicPr>
        <p:blipFill>
          <a:blip r:embed="rId1"/>
          <a:stretch>
            <a:fillRect/>
          </a:stretch>
        </p:blipFill>
        <p:spPr>
          <a:xfrm>
            <a:off x="1463040" y="1600200"/>
            <a:ext cx="1920240" cy="3310128"/>
          </a:xfrm>
          <a:prstGeom prst="rect">
            <a:avLst/>
          </a:prstGeom>
        </p:spPr>
      </p:pic>
      <p:sp>
        <p:nvSpPr>
          <p:cNvPr id="4" name="Text 0"/>
          <p:cNvSpPr txBox="1"/>
          <p:nvPr/>
        </p:nvSpPr>
        <p:spPr>
          <a:xfrm>
            <a:off x="4480560" y="2057400"/>
            <a:ext cx="6858000" cy="365760"/>
          </a:xfrm>
          <a:prstGeom prst="rect">
            <a:avLst/>
          </a:prstGeom>
          <a:noFill/>
          <a:ln/>
        </p:spPr>
        <p:txBody>
          <a:bodyPr wrap="square" lIns="0" tIns="0" rIns="0" bIns="0" rtlCol="0" anchor="t"/>
          <a:lstStyle/>
          <a:p>
            <a:pPr indent="0" marL="0">
              <a:buNone/>
            </a:pPr>
            <a:r>
              <a:rPr lang="en-US" sz="1300" b="1" spc="500" kern="0" dirty="0">
                <a:solidFill>
                  <a:schemeClr val="accent2"/>
                </a:solidFill>
              </a:rPr>
              <a:t>TEIL 3</a:t>
            </a:r>
            <a:endParaRPr lang="en-US" sz="1300" dirty="0"/>
          </a:p>
        </p:txBody>
      </p:sp>
      <p:sp>
        <p:nvSpPr>
          <p:cNvPr id="5" name="Text 1"/>
          <p:cNvSpPr txBox="1"/>
          <p:nvPr/>
        </p:nvSpPr>
        <p:spPr>
          <a:xfrm>
            <a:off x="4480560" y="2423160"/>
            <a:ext cx="7223760" cy="1188720"/>
          </a:xfrm>
          <a:prstGeom prst="rect">
            <a:avLst/>
          </a:prstGeom>
          <a:noFill/>
          <a:ln/>
        </p:spPr>
        <p:txBody>
          <a:bodyPr wrap="square" lIns="0" tIns="0" rIns="0" bIns="0" rtlCol="0" anchor="ctr"/>
          <a:lstStyle/>
          <a:p>
            <a:pPr indent="0" marL="0">
              <a:buNone/>
            </a:pPr>
            <a:r>
              <a:rPr lang="en-US" sz="5000" b="1" dirty="0">
                <a:solidFill>
                  <a:schemeClr val="bg1"/>
                </a:solidFill>
                <a:latin typeface="Cambria" pitchFamily="34" charset="0"/>
                <a:ea typeface="Cambria" pitchFamily="34" charset="-122"/>
                <a:cs typeface="Cambria" pitchFamily="34" charset="-120"/>
              </a:rPr>
              <a:t>Tauchen und Geist</a:t>
            </a:r>
            <a:endParaRPr lang="en-US" sz="5000" dirty="0"/>
          </a:p>
        </p:txBody>
      </p:sp>
      <p:sp>
        <p:nvSpPr>
          <p:cNvPr id="6" name="Text 2"/>
          <p:cNvSpPr txBox="1"/>
          <p:nvPr/>
        </p:nvSpPr>
        <p:spPr>
          <a:xfrm>
            <a:off x="4480560" y="3657600"/>
            <a:ext cx="7132320" cy="914400"/>
          </a:xfrm>
          <a:prstGeom prst="rect">
            <a:avLst/>
          </a:prstGeom>
          <a:noFill/>
          <a:ln/>
        </p:spPr>
        <p:txBody>
          <a:bodyPr wrap="square" lIns="0" tIns="0" rIns="0" bIns="0" rtlCol="0" anchor="t"/>
          <a:lstStyle/>
          <a:p>
            <a:pPr indent="0" marL="0">
              <a:buNone/>
            </a:pPr>
            <a:r>
              <a:rPr lang="en-US" sz="2000" i="1" dirty="0">
                <a:solidFill>
                  <a:schemeClr val="accent3"/>
                </a:solidFill>
                <a:latin typeface="Cambria" pitchFamily="34" charset="0"/>
                <a:ea typeface="Cambria" pitchFamily="34" charset="-122"/>
                <a:cs typeface="Cambria" pitchFamily="34" charset="-120"/>
              </a:rPr>
              <a:t>Was mit Tauchern bereits gemessen wurde: kleine, vielversprechende Studien.</a:t>
            </a:r>
            <a:endParaRPr lang="en-US" sz="2000" dirty="0"/>
          </a:p>
        </p:txBody>
      </p:sp>
      <p:sp>
        <p:nvSpPr>
          <p:cNvPr id="7"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endParaRPr lang="en-US" sz="320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8FCFC4"/>
                </a:solidFill>
              </a:defRPr>
            </a:lvl1pPr>
          </a:lstStyle>
          <a:p>
            <a:pPr algn="r"/>
            <a:fld id="{F7021451-1387-4CA6-816F-3879F97B5CBC}" type="slidenum">
              <a:rPr b="0" lang="en-US"/>
              <a:t>18</a:t>
            </a:fld>
            <a:endParaRPr lang="en-US"/>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 19">
    <p:spTree>
      <p:nvGrpSpPr>
        <p:cNvPr id="1" name=""/>
        <p:cNvGrpSpPr/>
        <p:nvPr/>
      </p:nvGrpSpPr>
      <p:grpSpPr>
        <a:xfrm>
          <a:off x="0" y="0"/>
          <a:ext cx="0" cy="0"/>
          <a:chOff x="0" y="0"/>
          <a:chExt cx="0" cy="0"/>
        </a:xfrm>
      </p:grpSpPr>
      <p:sp>
        <p:nvSpPr>
          <p:cNvPr id="2" name="title"/>
          <p:cNvSpPr txBox="1"/>
          <p:nvPr/>
        </p:nvSpPr>
        <p:spPr>
          <a:xfrm>
            <a:off x="548640" y="411480"/>
            <a:ext cx="11091672" cy="868680"/>
          </a:xfrm>
          <a:prstGeom prst="rect">
            <a:avLst/>
          </a:prstGeom>
          <a:noFill/>
          <a:ln/>
        </p:spPr>
        <p:txBody>
          <a:bodyPr wrap="square" lIns="0" tIns="0" rIns="0" bIns="0" rtlCol="0" anchor="ctr"/>
          <a:lstStyle/>
          <a:p>
            <a:pPr algn="ctr" indent="0" marL="0">
              <a:buNone/>
            </a:pPr>
            <a:r>
              <a:rPr lang="en-US" sz="2700" b="1" dirty="0">
                <a:solidFill>
                  <a:schemeClr val="tx1"/>
                </a:solidFill>
                <a:latin typeface="Cambria" pitchFamily="34" charset="0"/>
                <a:ea typeface="Cambria" pitchFamily="34" charset="-122"/>
                <a:cs typeface="Cambria" pitchFamily="34" charset="-120"/>
              </a:rPr>
              <a:t>Studien mit Tauchern: Signale und eine Studie von 2026</a:t>
            </a:r>
            <a:endParaRPr lang="en-US" sz="2700" dirty="0"/>
          </a:p>
        </p:txBody>
      </p:sp>
      <p:graphicFrame>
        <p:nvGraphicFramePr>
          <p:cNvPr id="20" name="Table 0"/>
          <p:cNvGraphicFramePr>
            <a:graphicFrameLocks noGrp="1"/>
          </p:cNvGraphicFramePr>
          <p:nvPr>
            <p:extLst>
              <p:ext uri="{D42A27DB-BD31-4B8C-83A1-F6EECF244321}">
                <p14:modId xmlns:p14="http://schemas.microsoft.com/office/powerpoint/2010/main" val="1579011935"/>
              </p:ext>
            </p:extLst>
          </p:nvPr>
        </p:nvGraphicFramePr>
        <p:xfrm>
          <a:off x="548640" y="1371600"/>
          <a:ext cx="11091672" cy="914400"/>
        </p:xfrm>
        <a:graphic>
          <a:graphicData uri="http://schemas.openxmlformats.org/drawingml/2006/table">
            <a:tbl>
              <a:tblPr/>
              <a:tblGrid>
                <a:gridCol w="2148840"/>
                <a:gridCol w="3246120"/>
                <a:gridCol w="4160520"/>
                <a:gridCol w="1170432"/>
              </a:tblGrid>
              <a:tr h="347472">
                <a:tc>
                  <a:txBody>
                    <a:bodyPr/>
                    <a:lstStyle/>
                    <a:p>
                      <a:pPr indent="0" marL="0">
                        <a:buNone/>
                      </a:pPr>
                      <a:r>
                        <a:rPr lang="en-US" sz="1100" b="1" dirty="0">
                          <a:solidFill>
                            <a:srgbClr val="FFFFFF"/>
                          </a:solidFill>
                          <a:latin typeface="Calibri" pitchFamily="34" charset="0"/>
                          <a:ea typeface="Calibri" pitchFamily="34" charset="-122"/>
                          <a:cs typeface="Calibri" pitchFamily="34" charset="-120"/>
                        </a:rPr>
                        <a:t>Studie</a:t>
                      </a:r>
                      <a:endParaRPr lang="en-US" sz="1100" dirty="0">
                        <a:latin typeface="Calibri" charset="0"/>
                        <a:ea typeface="Calibri" charset="0"/>
                        <a:cs typeface="Calibri" charset="0"/>
                      </a:endParaRPr>
                    </a:p>
                  </a:txBody>
                  <a:tcPr marL="91440" marR="91440" marT="54864" marB="54864"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06202E"/>
                    </a:solidFill>
                  </a:tcPr>
                </a:tc>
                <a:tc>
                  <a:txBody>
                    <a:bodyPr/>
                    <a:lstStyle/>
                    <a:p>
                      <a:pPr indent="0" marL="0">
                        <a:buNone/>
                      </a:pPr>
                      <a:r>
                        <a:rPr lang="en-US" sz="1100" b="1" dirty="0">
                          <a:solidFill>
                            <a:srgbClr val="FFFFFF"/>
                          </a:solidFill>
                          <a:latin typeface="Calibri" pitchFamily="34" charset="0"/>
                          <a:ea typeface="Calibri" pitchFamily="34" charset="-122"/>
                          <a:cs typeface="Calibri" pitchFamily="34" charset="-120"/>
                        </a:rPr>
                        <a:t>Design und Stichprobe</a:t>
                      </a:r>
                      <a:endParaRPr lang="en-US" sz="1100" dirty="0">
                        <a:latin typeface="Calibri" charset="0"/>
                        <a:ea typeface="Calibri" charset="0"/>
                        <a:cs typeface="Calibri" charset="0"/>
                      </a:endParaRPr>
                    </a:p>
                  </a:txBody>
                  <a:tcPr marL="91440" marR="91440" marT="54864" marB="54864"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06202E"/>
                    </a:solidFill>
                  </a:tcPr>
                </a:tc>
                <a:tc>
                  <a:txBody>
                    <a:bodyPr/>
                    <a:lstStyle/>
                    <a:p>
                      <a:pPr indent="0" marL="0">
                        <a:buNone/>
                      </a:pPr>
                      <a:r>
                        <a:rPr lang="en-US" sz="1100" b="1" dirty="0">
                          <a:solidFill>
                            <a:srgbClr val="FFFFFF"/>
                          </a:solidFill>
                          <a:latin typeface="Calibri" pitchFamily="34" charset="0"/>
                          <a:ea typeface="Calibri" pitchFamily="34" charset="-122"/>
                          <a:cs typeface="Calibri" pitchFamily="34" charset="-120"/>
                        </a:rPr>
                        <a:t>Ergebnis</a:t>
                      </a:r>
                      <a:endParaRPr lang="en-US" sz="1100" dirty="0">
                        <a:latin typeface="Calibri" charset="0"/>
                        <a:ea typeface="Calibri" charset="0"/>
                        <a:cs typeface="Calibri" charset="0"/>
                      </a:endParaRPr>
                    </a:p>
                  </a:txBody>
                  <a:tcPr marL="91440" marR="91440" marT="54864" marB="54864"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06202E"/>
                    </a:solidFill>
                  </a:tcPr>
                </a:tc>
                <a:tc>
                  <a:txBody>
                    <a:bodyPr/>
                    <a:lstStyle/>
                    <a:p>
                      <a:pPr indent="0" marL="0">
                        <a:buNone/>
                      </a:pPr>
                      <a:r>
                        <a:rPr lang="en-US" sz="1100" b="1" dirty="0">
                          <a:solidFill>
                            <a:srgbClr val="FFFFFF"/>
                          </a:solidFill>
                          <a:latin typeface="Calibri" pitchFamily="34" charset="0"/>
                          <a:ea typeface="Calibri" pitchFamily="34" charset="-122"/>
                          <a:cs typeface="Calibri" pitchFamily="34" charset="-120"/>
                        </a:rPr>
                        <a:t>Niveau</a:t>
                      </a:r>
                      <a:endParaRPr lang="en-US" sz="1100" dirty="0">
                        <a:latin typeface="Calibri" charset="0"/>
                        <a:ea typeface="Calibri" charset="0"/>
                        <a:cs typeface="Calibri" charset="0"/>
                      </a:endParaRPr>
                    </a:p>
                  </a:txBody>
                  <a:tcPr marL="91440" marR="91440" marT="54864" marB="54864"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06202E"/>
                    </a:solidFill>
                  </a:tcPr>
                </a:tc>
              </a:tr>
              <a:tr h="731520">
                <a:tc>
                  <a:txBody>
                    <a:bodyPr/>
                    <a:lstStyle/>
                    <a:p>
                      <a:pPr indent="0" marL="0">
                        <a:buNone/>
                      </a:pPr>
                      <a:r>
                        <a:rPr lang="en-US" sz="1050" b="1" dirty="0">
                          <a:solidFill>
                            <a:srgbClr val="06202E"/>
                          </a:solidFill>
                          <a:latin typeface="Calibri" pitchFamily="34" charset="0"/>
                          <a:ea typeface="Calibri" pitchFamily="34" charset="-122"/>
                          <a:cs typeface="Calibri" pitchFamily="34" charset="-120"/>
                        </a:rPr>
                        <a:t>Beneton et al., 2017 [29]</a:t>
                      </a:r>
                      <a:endParaRPr lang="en-US" sz="1050" dirty="0">
                        <a:latin typeface="Calibri" charset="0"/>
                        <a:ea typeface="Calibri" charset="0"/>
                        <a:cs typeface="Calibri" charset="0"/>
                      </a:endParaRPr>
                    </a:p>
                  </a:txBody>
                  <a:tcPr marL="91440" marR="91440" marT="54864" marB="54864"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Einwöchiger Tauchkurs (37) gegenüber Multisportkurs (30). Nicht randomisiert.</a:t>
                      </a:r>
                      <a:endParaRPr lang="en-US" sz="1050" dirty="0">
                        <a:latin typeface="Calibri" charset="0"/>
                        <a:ea typeface="Calibri" charset="0"/>
                        <a:cs typeface="Calibri" charset="0"/>
                      </a:endParaRPr>
                    </a:p>
                  </a:txBody>
                  <a:tcPr marL="91440" marR="91440" marT="54864" marB="54864"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Der wahrgenommene Stress sank bei den Tauchern und war nach einem Monat noch niedriger; die Achtsamkeitswerte stiegen. Der Unterschied zwischen den Gruppen war nicht signifikant.</a:t>
                      </a:r>
                      <a:endParaRPr lang="en-US" sz="1050" dirty="0">
                        <a:latin typeface="Calibri" charset="0"/>
                        <a:ea typeface="Calibri" charset="0"/>
                        <a:cs typeface="Calibri" charset="0"/>
                      </a:endParaRPr>
                    </a:p>
                  </a:txBody>
                  <a:tcPr marL="91440" marR="91440" marT="54864" marB="54864"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algn="ctr" indent="0" marL="0">
                        <a:buNone/>
                      </a:pPr>
                      <a:r>
                        <a:rPr lang="en-US" sz="1000" b="1" dirty="0">
                          <a:solidFill>
                            <a:srgbClr val="FFFFFF"/>
                          </a:solidFill>
                          <a:latin typeface="Calibri" pitchFamily="34" charset="0"/>
                          <a:ea typeface="Calibri" pitchFamily="34" charset="-122"/>
                          <a:cs typeface="Calibri" pitchFamily="34" charset="-120"/>
                        </a:rPr>
                        <a:t>VORLÄUFIG</a:t>
                      </a:r>
                      <a:endParaRPr lang="en-US" sz="1000" dirty="0">
                        <a:latin typeface="Calibri" charset="0"/>
                        <a:ea typeface="Calibri" charset="0"/>
                        <a:cs typeface="Calibri" charset="0"/>
                      </a:endParaRPr>
                    </a:p>
                  </a:txBody>
                  <a:tcPr marL="91440" marR="91440" marT="54864" marB="54864"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E7674A"/>
                    </a:solidFill>
                  </a:tcPr>
                </a:tc>
              </a:tr>
              <a:tr h="731520">
                <a:tc>
                  <a:txBody>
                    <a:bodyPr/>
                    <a:lstStyle/>
                    <a:p>
                      <a:pPr indent="0" marL="0">
                        <a:buNone/>
                      </a:pPr>
                      <a:r>
                        <a:rPr lang="en-US" sz="1050" b="1" dirty="0">
                          <a:solidFill>
                            <a:srgbClr val="06202E"/>
                          </a:solidFill>
                          <a:latin typeface="Calibri" pitchFamily="34" charset="0"/>
                          <a:ea typeface="Calibri" pitchFamily="34" charset="-122"/>
                          <a:cs typeface="Calibri" pitchFamily="34" charset="-120"/>
                        </a:rPr>
                        <a:t>Gibert et al., 2022 [30]</a:t>
                      </a:r>
                      <a:endParaRPr lang="en-US" sz="1050" dirty="0">
                        <a:latin typeface="Calibri" charset="0"/>
                        <a:ea typeface="Calibri" charset="0"/>
                        <a:cs typeface="Calibri" charset="0"/>
                      </a:endParaRPr>
                    </a:p>
                  </a:txBody>
                  <a:tcPr marL="91440" marR="91440" marT="54864" marB="54864"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Randomisierte Pilotstudie: meditatives Tauchen (10 Tauchgänge) gegenüber Multisport. 34 Erwachsene mit PTBS.</a:t>
                      </a:r>
                      <a:endParaRPr lang="en-US" sz="1050" dirty="0">
                        <a:latin typeface="Calibri" charset="0"/>
                        <a:ea typeface="Calibri" charset="0"/>
                        <a:cs typeface="Calibri" charset="0"/>
                      </a:endParaRPr>
                    </a:p>
                  </a:txBody>
                  <a:tcPr marL="91440" marR="91440" marT="54864" marB="54864"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Nach einem Monat weniger intrusive Erinnerungen mit Tauchen (−5,1 gegenüber −2,2). Andere Unterschiede waren nicht signifikant und hielten nicht bis 3 Monate an.</a:t>
                      </a:r>
                      <a:endParaRPr lang="en-US" sz="1050" dirty="0">
                        <a:latin typeface="Calibri" charset="0"/>
                        <a:ea typeface="Calibri" charset="0"/>
                        <a:cs typeface="Calibri" charset="0"/>
                      </a:endParaRPr>
                    </a:p>
                  </a:txBody>
                  <a:tcPr marL="91440" marR="91440" marT="54864" marB="54864"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algn="ctr" indent="0" marL="0">
                        <a:buNone/>
                      </a:pPr>
                      <a:r>
                        <a:rPr lang="en-US" sz="1000" b="1" dirty="0">
                          <a:solidFill>
                            <a:srgbClr val="FFFFFF"/>
                          </a:solidFill>
                          <a:latin typeface="Calibri" pitchFamily="34" charset="0"/>
                          <a:ea typeface="Calibri" pitchFamily="34" charset="-122"/>
                          <a:cs typeface="Calibri" pitchFamily="34" charset="-120"/>
                        </a:rPr>
                        <a:t>VORLÄUFIG</a:t>
                      </a:r>
                      <a:endParaRPr lang="en-US" sz="1000" dirty="0">
                        <a:latin typeface="Calibri" charset="0"/>
                        <a:ea typeface="Calibri" charset="0"/>
                        <a:cs typeface="Calibri" charset="0"/>
                      </a:endParaRPr>
                    </a:p>
                  </a:txBody>
                  <a:tcPr marL="91440" marR="91440" marT="54864" marB="54864"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E7674A"/>
                    </a:solidFill>
                  </a:tcPr>
                </a:tc>
              </a:tr>
              <a:tr h="731520">
                <a:tc>
                  <a:txBody>
                    <a:bodyPr/>
                    <a:lstStyle/>
                    <a:p>
                      <a:pPr indent="0" marL="0">
                        <a:buNone/>
                      </a:pPr>
                      <a:r>
                        <a:rPr lang="en-US" sz="1050" b="1" dirty="0">
                          <a:solidFill>
                            <a:srgbClr val="06202E"/>
                          </a:solidFill>
                          <a:latin typeface="Calibri" pitchFamily="34" charset="0"/>
                          <a:ea typeface="Calibri" pitchFamily="34" charset="-122"/>
                          <a:cs typeface="Calibri" pitchFamily="34" charset="-120"/>
                        </a:rPr>
                        <a:t>Griffiths et al., 2026 [31]</a:t>
                      </a:r>
                      <a:endParaRPr lang="en-US" sz="1050" dirty="0">
                        <a:latin typeface="Calibri" charset="0"/>
                        <a:ea typeface="Calibri" charset="0"/>
                        <a:cs typeface="Calibri" charset="0"/>
                      </a:endParaRPr>
                    </a:p>
                  </a:txBody>
                  <a:tcPr marL="91440" marR="91440" marT="54864" marB="54864"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Randomisierte Studie in Frankreich: Tauchen mit Achtsamkeitsübungen (10 Einheiten) gegenüber üblicher Versorgung. 63 Erwachsene mit Adipositas.</a:t>
                      </a:r>
                      <a:endParaRPr lang="en-US" sz="1050" dirty="0">
                        <a:latin typeface="Calibri" charset="0"/>
                        <a:ea typeface="Calibri" charset="0"/>
                        <a:cs typeface="Calibri" charset="0"/>
                      </a:endParaRPr>
                    </a:p>
                  </a:txBody>
                  <a:tcPr marL="91440" marR="91440" marT="54864" marB="54864"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Weniger emotionales Essen (−0,82 gegenüber −0,27), weniger wahrgenommener Stress und bessere Lebensqualität. Keine Tauchzwischenfälle.</a:t>
                      </a:r>
                      <a:endParaRPr lang="en-US" sz="1050" dirty="0">
                        <a:latin typeface="Calibri" charset="0"/>
                        <a:ea typeface="Calibri" charset="0"/>
                        <a:cs typeface="Calibri" charset="0"/>
                      </a:endParaRPr>
                    </a:p>
                  </a:txBody>
                  <a:tcPr marL="91440" marR="91440" marT="54864" marB="54864"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algn="ctr" indent="0" marL="0">
                        <a:buNone/>
                      </a:pPr>
                      <a:r>
                        <a:rPr lang="en-US" sz="1000" b="1" dirty="0">
                          <a:solidFill>
                            <a:srgbClr val="06202E"/>
                          </a:solidFill>
                          <a:latin typeface="Calibri" pitchFamily="34" charset="0"/>
                          <a:ea typeface="Calibri" pitchFamily="34" charset="-122"/>
                          <a:cs typeface="Calibri" pitchFamily="34" charset="-120"/>
                        </a:rPr>
                        <a:t>MODERAT</a:t>
                      </a:r>
                      <a:endParaRPr lang="en-US" sz="1000" dirty="0">
                        <a:latin typeface="Calibri" charset="0"/>
                        <a:ea typeface="Calibri" charset="0"/>
                        <a:cs typeface="Calibri" charset="0"/>
                      </a:endParaRPr>
                    </a:p>
                  </a:txBody>
                  <a:tcPr marL="91440" marR="91440" marT="54864" marB="54864"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2B544"/>
                    </a:solidFill>
                  </a:tcPr>
                </a:tc>
              </a:tr>
              <a:tr h="658368">
                <a:tc>
                  <a:txBody>
                    <a:bodyPr/>
                    <a:lstStyle/>
                    <a:p>
                      <a:pPr indent="0" marL="0">
                        <a:buNone/>
                      </a:pPr>
                      <a:r>
                        <a:rPr lang="en-US" sz="1050" b="1" dirty="0">
                          <a:solidFill>
                            <a:srgbClr val="06202E"/>
                          </a:solidFill>
                          <a:latin typeface="Calibri" pitchFamily="34" charset="0"/>
                          <a:ea typeface="Calibri" pitchFamily="34" charset="-122"/>
                          <a:cs typeface="Calibri" pitchFamily="34" charset="-120"/>
                        </a:rPr>
                        <a:t>Zec et al., 2022 [32]</a:t>
                      </a:r>
                      <a:endParaRPr lang="en-US" sz="1050" dirty="0">
                        <a:latin typeface="Calibri" charset="0"/>
                        <a:ea typeface="Calibri" charset="0"/>
                        <a:cs typeface="Calibri" charset="0"/>
                      </a:endParaRPr>
                    </a:p>
                  </a:txBody>
                  <a:tcPr marL="91440" marR="91440" marT="54864" marB="54864"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29 Taucher (Sport- und Militärtaucher), Tauchgang auf 30 m. Speichelcortisol und Fragebögen.</a:t>
                      </a:r>
                      <a:endParaRPr lang="en-US" sz="1050" dirty="0">
                        <a:latin typeface="Calibri" charset="0"/>
                        <a:ea typeface="Calibri" charset="0"/>
                        <a:cs typeface="Calibri" charset="0"/>
                      </a:endParaRPr>
                    </a:p>
                  </a:txBody>
                  <a:tcPr marL="91440" marR="91440" marT="54864" marB="54864"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Vorherige negative Emotionen sagten das Cortisol vor dem Tauchgang voraus. Sporttaucher hatten höheres Cortisol als Militärtaucher.</a:t>
                      </a:r>
                      <a:endParaRPr lang="en-US" sz="1050" dirty="0">
                        <a:latin typeface="Calibri" charset="0"/>
                        <a:ea typeface="Calibri" charset="0"/>
                        <a:cs typeface="Calibri" charset="0"/>
                      </a:endParaRPr>
                    </a:p>
                  </a:txBody>
                  <a:tcPr marL="91440" marR="91440" marT="54864" marB="54864"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algn="ctr" indent="0" marL="0">
                        <a:buNone/>
                      </a:pPr>
                      <a:r>
                        <a:rPr lang="en-US" sz="1000" b="1" dirty="0">
                          <a:solidFill>
                            <a:srgbClr val="FFFFFF"/>
                          </a:solidFill>
                          <a:latin typeface="Calibri" pitchFamily="34" charset="0"/>
                          <a:ea typeface="Calibri" pitchFamily="34" charset="-122"/>
                          <a:cs typeface="Calibri" pitchFamily="34" charset="-120"/>
                        </a:rPr>
                        <a:t>VORLÄUFIG</a:t>
                      </a:r>
                      <a:endParaRPr lang="en-US" sz="1000" dirty="0">
                        <a:latin typeface="Calibri" charset="0"/>
                        <a:ea typeface="Calibri" charset="0"/>
                        <a:cs typeface="Calibri" charset="0"/>
                      </a:endParaRPr>
                    </a:p>
                  </a:txBody>
                  <a:tcPr marL="91440" marR="91440" marT="54864" marB="54864"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E7674A"/>
                    </a:solidFill>
                  </a:tcPr>
                </a:tc>
              </a:tr>
              <a:tr h="658368">
                <a:tc>
                  <a:txBody>
                    <a:bodyPr/>
                    <a:lstStyle/>
                    <a:p>
                      <a:pPr indent="0" marL="0">
                        <a:buNone/>
                      </a:pPr>
                      <a:r>
                        <a:rPr lang="en-US" sz="1050" b="1" dirty="0">
                          <a:solidFill>
                            <a:srgbClr val="06202E"/>
                          </a:solidFill>
                          <a:latin typeface="Calibri" pitchFamily="34" charset="0"/>
                          <a:ea typeface="Calibri" pitchFamily="34" charset="-122"/>
                          <a:cs typeface="Calibri" pitchFamily="34" charset="-120"/>
                        </a:rPr>
                        <a:t>Carreño et al., 2020 [33]</a:t>
                      </a:r>
                      <a:endParaRPr lang="en-US" sz="1050" dirty="0">
                        <a:latin typeface="Calibri" charset="0"/>
                        <a:ea typeface="Calibri" charset="0"/>
                        <a:cs typeface="Calibri" charset="0"/>
                      </a:endParaRPr>
                    </a:p>
                  </a:txBody>
                  <a:tcPr marL="91440" marR="91440" marT="54864" marB="54864"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176 Taucher gegenüber 70 Strandbesuchern am Cap de Creus. Vor und nach der Aktivität.</a:t>
                      </a:r>
                      <a:endParaRPr lang="en-US" sz="1050" dirty="0">
                        <a:latin typeface="Calibri" charset="0"/>
                        <a:ea typeface="Calibri" charset="0"/>
                        <a:cs typeface="Calibri" charset="0"/>
                      </a:endParaRPr>
                    </a:p>
                  </a:txBody>
                  <a:tcPr marL="91440" marR="91440" marT="54864" marB="54864"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Die Stimmung verbesserte sich in beiden Gruppen; nach Adjustierung kein signifikanter Unterschied zwischen Tauchen und Strand.</a:t>
                      </a:r>
                      <a:endParaRPr lang="en-US" sz="1050" dirty="0">
                        <a:latin typeface="Calibri" charset="0"/>
                        <a:ea typeface="Calibri" charset="0"/>
                        <a:cs typeface="Calibri" charset="0"/>
                      </a:endParaRPr>
                    </a:p>
                  </a:txBody>
                  <a:tcPr marL="91440" marR="91440" marT="54864" marB="54864"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algn="ctr" indent="0" marL="0">
                        <a:buNone/>
                      </a:pPr>
                      <a:r>
                        <a:rPr lang="en-US" sz="1000" b="1" dirty="0">
                          <a:solidFill>
                            <a:srgbClr val="06202E"/>
                          </a:solidFill>
                          <a:latin typeface="Calibri" pitchFamily="34" charset="0"/>
                          <a:ea typeface="Calibri" pitchFamily="34" charset="-122"/>
                          <a:cs typeface="Calibri" pitchFamily="34" charset="-120"/>
                        </a:rPr>
                        <a:t>MODERAT</a:t>
                      </a:r>
                      <a:endParaRPr lang="en-US" sz="1000" dirty="0">
                        <a:latin typeface="Calibri" charset="0"/>
                        <a:ea typeface="Calibri" charset="0"/>
                        <a:cs typeface="Calibri" charset="0"/>
                      </a:endParaRPr>
                    </a:p>
                  </a:txBody>
                  <a:tcPr marL="91440" marR="91440" marT="54864" marB="54864"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2B544"/>
                    </a:solidFill>
                  </a:tcPr>
                </a:tc>
              </a:tr>
            </a:tbl>
          </a:graphicData>
        </a:graphic>
      </p:graphicFrame>
      <p:sp>
        <p:nvSpPr>
          <p:cNvPr id="5" name="fuente"/>
          <p:cNvSpPr/>
          <p:nvPr/>
        </p:nvSpPr>
        <p:spPr>
          <a:xfrm>
            <a:off x="548640" y="5669280"/>
            <a:ext cx="11091672" cy="384048"/>
          </a:xfrm>
          <a:prstGeom prst="roundRect">
            <a:avLst>
              <a:gd name="adj" fmla="val 38095"/>
            </a:avLst>
          </a:prstGeom>
          <a:solidFill>
            <a:srgbClr val="F8F5EF"/>
          </a:solidFill>
          <a:ln w="12700">
            <a:solidFill>
              <a:srgbClr val="F8F5EF"/>
            </a:solidFill>
            <a:prstDash val="solid"/>
          </a:ln>
        </p:spPr>
      </p:sp>
      <p:sp>
        <p:nvSpPr>
          <p:cNvPr id="6" name="Text 2"/>
          <p:cNvSpPr txBox="1"/>
          <p:nvPr/>
        </p:nvSpPr>
        <p:spPr>
          <a:xfrm>
            <a:off x="749808" y="5669280"/>
            <a:ext cx="10689336" cy="384048"/>
          </a:xfrm>
          <a:prstGeom prst="rect">
            <a:avLst/>
          </a:prstGeom>
          <a:noFill/>
          <a:ln/>
        </p:spPr>
        <p:txBody>
          <a:bodyPr wrap="square" lIns="0" tIns="0" rIns="0" bIns="0" rtlCol="0" anchor="ctr">
            <a:normAutofit/>
          </a:bodyPr>
          <a:lstStyle/>
          <a:p>
            <a:pPr indent="0" marL="0">
              <a:buNone/>
            </a:pPr>
            <a:r>
              <a:rPr lang="en-US" sz="950" b="1" spc="200" kern="0" dirty="0">
                <a:solidFill>
                  <a:srgbClr val="0F6472"/>
                </a:solidFill>
              </a:rPr>
              <a:t>QUELLEN   </a:t>
            </a:r>
            <a:pPr indent="0" marL="0">
              <a:buNone/>
            </a:pPr>
            <a:r>
              <a:rPr lang="en-US" sz="1050" b="1" dirty="0">
                <a:solidFill>
                  <a:srgbClr val="5A6B70"/>
                </a:solidFill>
              </a:rPr>
              <a:t>[29] </a:t>
            </a:r>
            <a:pPr indent="0" marL="0">
              <a:buNone/>
            </a:pPr>
            <a:r>
              <a:rPr lang="en-US" sz="1050" u="sng" dirty="0">
                <a:solidFill>
                  <a:srgbClr val="0F6472"/>
                </a:solidFill>
                <a:hlinkClick r:id="rId1" invalidUrl="" action="" tgtFrame="" tooltip="Recreational diving practice for stress management: an exploratory trial" history="1" highlightClick="0" endSnd="0">
                  <a:extLst>
                    <a:ext uri="{A12FA001-AC4F-418D-AE19-62706E023703}">
                      <ahyp:hlinkClr xmlns:ahyp="http://schemas.microsoft.com/office/drawing/2018/hyperlinkcolor" val="tx"/>
                    </a:ext>
                  </a:extLst>
                </a:hlinkClick>
              </a:rPr>
              <a:t>Beneton et al., 2017</a:t>
            </a:r>
            <a:pPr indent="0" marL="0">
              <a:buNone/>
            </a:pPr>
            <a:r>
              <a:rPr lang="en-US" sz="1050" dirty="0">
                <a:solidFill>
                  <a:srgbClr val="5A6B70"/>
                </a:solidFill>
              </a:rPr>
              <a:t>   ·   </a:t>
            </a:r>
            <a:pPr indent="0" marL="0">
              <a:buNone/>
            </a:pPr>
            <a:r>
              <a:rPr lang="en-US" sz="1050" b="1" dirty="0">
                <a:solidFill>
                  <a:srgbClr val="5A6B70"/>
                </a:solidFill>
              </a:rPr>
              <a:t>[30] </a:t>
            </a:r>
            <a:pPr indent="0" marL="0">
              <a:buNone/>
            </a:pPr>
            <a:r>
              <a:rPr lang="en-US" sz="1050" u="sng" dirty="0">
                <a:solidFill>
                  <a:srgbClr val="0F6472"/>
                </a:solidFill>
                <a:hlinkClick r:id="rId2" invalidUrl="" action="" tgtFrame="" tooltip="Comparing meditative scuba diving versus multisport activities to improve PTSD symptoms: a pilot, randomized controlled clinical trial" history="1" highlightClick="0" endSnd="0">
                  <a:extLst>
                    <a:ext uri="{A12FA001-AC4F-418D-AE19-62706E023703}">
                      <ahyp:hlinkClr xmlns:ahyp="http://schemas.microsoft.com/office/drawing/2018/hyperlinkcolor" val="tx"/>
                    </a:ext>
                  </a:extLst>
                </a:hlinkClick>
              </a:rPr>
              <a:t>Gibert et al., 2022</a:t>
            </a:r>
            <a:pPr indent="0" marL="0">
              <a:buNone/>
            </a:pPr>
            <a:r>
              <a:rPr lang="en-US" sz="1050" dirty="0">
                <a:solidFill>
                  <a:srgbClr val="5A6B70"/>
                </a:solidFill>
              </a:rPr>
              <a:t>   ·   </a:t>
            </a:r>
            <a:pPr indent="0" marL="0">
              <a:buNone/>
            </a:pPr>
            <a:r>
              <a:rPr lang="en-US" sz="1050" b="1" dirty="0">
                <a:solidFill>
                  <a:srgbClr val="5A6B70"/>
                </a:solidFill>
              </a:rPr>
              <a:t>[31] </a:t>
            </a:r>
            <a:pPr indent="0" marL="0">
              <a:buNone/>
            </a:pPr>
            <a:r>
              <a:rPr lang="en-US" sz="1050" u="sng" dirty="0">
                <a:solidFill>
                  <a:srgbClr val="0F6472"/>
                </a:solidFill>
                <a:hlinkClick r:id="rId3" invalidUrl="" action="" tgtFrame="" tooltip="Efficacy of a combined diving and mindfulness program on emotional eating in adults with obesity: randomised controlled trial with standard care" history="1" highlightClick="0" endSnd="0">
                  <a:extLst>
                    <a:ext uri="{A12FA001-AC4F-418D-AE19-62706E023703}">
                      <ahyp:hlinkClr xmlns:ahyp="http://schemas.microsoft.com/office/drawing/2018/hyperlinkcolor" val="tx"/>
                    </a:ext>
                  </a:extLst>
                </a:hlinkClick>
              </a:rPr>
              <a:t>Griffiths et al., 2026</a:t>
            </a:r>
            <a:pPr indent="0" marL="0">
              <a:buNone/>
            </a:pPr>
            <a:r>
              <a:rPr lang="en-US" sz="1050" dirty="0">
                <a:solidFill>
                  <a:srgbClr val="5A6B70"/>
                </a:solidFill>
              </a:rPr>
              <a:t>   ·   </a:t>
            </a:r>
            <a:pPr indent="0" marL="0">
              <a:buNone/>
            </a:pPr>
            <a:r>
              <a:rPr lang="en-US" sz="1050" b="1" dirty="0">
                <a:solidFill>
                  <a:srgbClr val="5A6B70"/>
                </a:solidFill>
              </a:rPr>
              <a:t>[32] </a:t>
            </a:r>
            <a:pPr indent="0" marL="0">
              <a:buNone/>
            </a:pPr>
            <a:r>
              <a:rPr lang="en-US" sz="1050" u="sng" dirty="0">
                <a:solidFill>
                  <a:srgbClr val="0F6472"/>
                </a:solidFill>
                <a:hlinkClick r:id="rId4" invalidUrl="" action="" tgtFrame="" tooltip="Psychophysiological stress response in SCUBA divers: the contribution of negative automatic thoughts and negative emotions" history="1" highlightClick="0" endSnd="0">
                  <a:extLst>
                    <a:ext uri="{A12FA001-AC4F-418D-AE19-62706E023703}">
                      <ahyp:hlinkClr xmlns:ahyp="http://schemas.microsoft.com/office/drawing/2018/hyperlinkcolor" val="tx"/>
                    </a:ext>
                  </a:extLst>
                </a:hlinkClick>
              </a:rPr>
              <a:t>Zec et al., 2022</a:t>
            </a:r>
            <a:pPr indent="0" marL="0">
              <a:buNone/>
            </a:pPr>
            <a:r>
              <a:rPr lang="en-US" sz="1050" dirty="0">
                <a:solidFill>
                  <a:srgbClr val="5A6B70"/>
                </a:solidFill>
              </a:rPr>
              <a:t>   ·   </a:t>
            </a:r>
            <a:pPr indent="0" marL="0">
              <a:buNone/>
            </a:pPr>
            <a:r>
              <a:rPr lang="en-US" sz="1050" b="1" dirty="0">
                <a:solidFill>
                  <a:srgbClr val="5A6B70"/>
                </a:solidFill>
              </a:rPr>
              <a:t>[33] </a:t>
            </a:r>
            <a:pPr indent="0" marL="0">
              <a:buNone/>
            </a:pPr>
            <a:r>
              <a:rPr lang="en-US" sz="1050" u="sng" dirty="0">
                <a:solidFill>
                  <a:srgbClr val="0F6472"/>
                </a:solidFill>
                <a:hlinkClick r:id="rId5" invalidUrl="" action="" tgtFrame="" tooltip="The beneficial effects of short-term exposure to scuba diving on human mental health" history="1" highlightClick="0" endSnd="0">
                  <a:extLst>
                    <a:ext uri="{A12FA001-AC4F-418D-AE19-62706E023703}">
                      <ahyp:hlinkClr xmlns:ahyp="http://schemas.microsoft.com/office/drawing/2018/hyperlinkcolor" val="tx"/>
                    </a:ext>
                  </a:extLst>
                </a:hlinkClick>
              </a:rPr>
              <a:t>Carreño et al., 2020</a:t>
            </a:r>
            <a:endParaRPr lang="en-US" sz="1050" dirty="0"/>
          </a:p>
        </p:txBody>
      </p:sp>
      <p:sp>
        <p:nvSpPr>
          <p:cNvPr id="7"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endParaRPr lang="en-US" sz="320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5A6B70"/>
                </a:solidFill>
              </a:defRPr>
            </a:lvl1pPr>
          </a:lstStyle>
          <a:p>
            <a:pPr algn="r"/>
            <a:fld id="{F7021451-1387-4CA6-816F-3879F97B5CBC}" type="slidenum">
              <a:rPr b="0" lang="en-US"/>
              <a:t>19</a:t>
            </a:fld>
            <a:endParaRPr lang="en-US"/>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 20">
    <p:spTree>
      <p:nvGrpSpPr>
        <p:cNvPr id="1" name=""/>
        <p:cNvGrpSpPr/>
        <p:nvPr/>
      </p:nvGrpSpPr>
      <p:grpSpPr>
        <a:xfrm>
          <a:off x="0" y="0"/>
          <a:ext cx="0" cy="0"/>
          <a:chOff x="0" y="0"/>
          <a:chExt cx="0" cy="0"/>
        </a:xfrm>
      </p:grpSpPr>
      <p:sp>
        <p:nvSpPr>
          <p:cNvPr id="2"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r>
              <a:rPr lang="en-US" sz="3200" b="1" dirty="0">
                <a:solidFill>
                  <a:schemeClr val="bg1"/>
                </a:solidFill>
              </a:rPr>
              <a:t>Auch das Wasser zählt</a:t>
            </a:r>
            <a:endParaRPr lang="en-US" sz="3200" dirty="0"/>
          </a:p>
        </p:txBody>
      </p:sp>
      <p:sp>
        <p:nvSpPr>
          <p:cNvPr id="4" name="White et al., 2019 · [34]"/>
          <p:cNvSpPr/>
          <p:nvPr/>
        </p:nvSpPr>
        <p:spPr>
          <a:xfrm>
            <a:off x="548640" y="1371600"/>
            <a:ext cx="5408676" cy="3108960"/>
          </a:xfrm>
          <a:prstGeom prst="roundRect">
            <a:avLst>
              <a:gd name="adj" fmla="val 4706"/>
            </a:avLst>
          </a:prstGeom>
          <a:solidFill>
            <a:srgbClr val="0E3A4A"/>
          </a:solidFill>
          <a:ln w="12700">
            <a:solidFill>
              <a:schemeClr val="accent1"/>
            </a:solidFill>
            <a:prstDash val="solid"/>
          </a:ln>
        </p:spPr>
      </p:sp>
      <p:sp>
        <p:nvSpPr>
          <p:cNvPr id="5" name="chip"/>
          <p:cNvSpPr txBox="1"/>
          <p:nvPr/>
        </p:nvSpPr>
        <p:spPr>
          <a:xfrm>
            <a:off x="822960" y="1600200"/>
            <a:ext cx="3291840" cy="347472"/>
          </a:xfrm>
          <a:prstGeom prst="roundRect">
            <a:avLst>
              <a:gd name="adj" fmla="val 50000"/>
            </a:avLst>
          </a:prstGeom>
          <a:solidFill>
            <a:srgbClr val="F2B544"/>
          </a:solidFill>
          <a:ln/>
        </p:spPr>
        <p:txBody>
          <a:bodyPr wrap="square" lIns="0" tIns="0" rIns="0" bIns="0" rtlCol="0" anchor="ctr"/>
          <a:lstStyle/>
          <a:p>
            <a:pPr algn="ctr" indent="0" marL="0">
              <a:buNone/>
            </a:pPr>
            <a:r>
              <a:rPr lang="en-US" sz="1100" b="1" spc="200" kern="0" dirty="0">
                <a:solidFill>
                  <a:srgbClr val="06202E"/>
                </a:solidFill>
              </a:rPr>
              <a:t>BEOBACHTUNGSSTUDIE  ·  n = 19.806</a:t>
            </a:r>
            <a:endParaRPr lang="en-US" sz="1100" dirty="0"/>
          </a:p>
        </p:txBody>
      </p:sp>
      <p:sp>
        <p:nvSpPr>
          <p:cNvPr id="6" name="Text 3"/>
          <p:cNvSpPr txBox="1"/>
          <p:nvPr/>
        </p:nvSpPr>
        <p:spPr>
          <a:xfrm>
            <a:off x="822960" y="2057400"/>
            <a:ext cx="4860036" cy="731520"/>
          </a:xfrm>
          <a:prstGeom prst="rect">
            <a:avLst/>
          </a:prstGeom>
          <a:noFill/>
          <a:ln/>
        </p:spPr>
        <p:txBody>
          <a:bodyPr wrap="square" lIns="0" tIns="0" rIns="0" bIns="0" rtlCol="0" anchor="ctr"/>
          <a:lstStyle/>
          <a:p>
            <a:pPr indent="0" marL="0">
              <a:buNone/>
            </a:pPr>
            <a:r>
              <a:rPr lang="en-US" sz="4000" b="1" dirty="0">
                <a:solidFill>
                  <a:schemeClr val="accent2"/>
                </a:solidFill>
                <a:latin typeface="Cambria" pitchFamily="34" charset="0"/>
                <a:ea typeface="Cambria" pitchFamily="34" charset="-122"/>
                <a:cs typeface="Cambria" pitchFamily="34" charset="-120"/>
              </a:rPr>
              <a:t>×1,59</a:t>
            </a:r>
            <a:endParaRPr lang="en-US" sz="4000" dirty="0"/>
          </a:p>
        </p:txBody>
      </p:sp>
      <p:sp>
        <p:nvSpPr>
          <p:cNvPr id="7" name="Text 4"/>
          <p:cNvSpPr txBox="1"/>
          <p:nvPr/>
        </p:nvSpPr>
        <p:spPr>
          <a:xfrm>
            <a:off x="822960" y="2834640"/>
            <a:ext cx="4860036" cy="777240"/>
          </a:xfrm>
          <a:prstGeom prst="rect">
            <a:avLst/>
          </a:prstGeom>
          <a:noFill/>
          <a:ln/>
        </p:spPr>
        <p:txBody>
          <a:bodyPr wrap="square" lIns="0" tIns="0" rIns="0" bIns="0" rtlCol="0" anchor="t"/>
          <a:lstStyle/>
          <a:p>
            <a:pPr indent="0" marL="0">
              <a:buNone/>
            </a:pPr>
            <a:r>
              <a:rPr lang="en-US" sz="1400" dirty="0">
                <a:solidFill>
                  <a:schemeClr val="bg1"/>
                </a:solidFill>
              </a:rPr>
              <a:t>höhere Wahrscheinlichkeit guter Gesundheit bei 120–179 Minuten pro Woche in der Natur, gegenüber keiner Zeit.</a:t>
            </a:r>
            <a:endParaRPr lang="en-US" sz="1400" dirty="0"/>
          </a:p>
        </p:txBody>
      </p:sp>
      <p:sp>
        <p:nvSpPr>
          <p:cNvPr id="8" name="Text 5"/>
          <p:cNvSpPr txBox="1"/>
          <p:nvPr/>
        </p:nvSpPr>
        <p:spPr>
          <a:xfrm>
            <a:off x="822960" y="3611880"/>
            <a:ext cx="4860036" cy="411480"/>
          </a:xfrm>
          <a:prstGeom prst="rect">
            <a:avLst/>
          </a:prstGeom>
          <a:noFill/>
          <a:ln/>
        </p:spPr>
        <p:txBody>
          <a:bodyPr wrap="square" lIns="0" tIns="0" rIns="0" bIns="0" rtlCol="0" anchor="t"/>
          <a:lstStyle/>
          <a:p>
            <a:pPr indent="0" marL="0">
              <a:buNone/>
            </a:pPr>
            <a:r>
              <a:rPr lang="en-US" sz="1250" b="1" dirty="0">
                <a:solidFill>
                  <a:schemeClr val="accent3"/>
                </a:solidFill>
              </a:rPr>
              <a:t>Hohes Wohlbefinden: ×1,23. Der Nutzen flacht zwischen 200 und 300 Minuten ab.</a:t>
            </a:r>
            <a:endParaRPr lang="en-US" sz="1250" dirty="0"/>
          </a:p>
        </p:txBody>
      </p:sp>
      <p:sp>
        <p:nvSpPr>
          <p:cNvPr id="9" name="Text 6"/>
          <p:cNvSpPr txBox="1"/>
          <p:nvPr/>
        </p:nvSpPr>
        <p:spPr>
          <a:xfrm>
            <a:off x="822960" y="4023360"/>
            <a:ext cx="4860036" cy="320040"/>
          </a:xfrm>
          <a:prstGeom prst="rect">
            <a:avLst/>
          </a:prstGeom>
          <a:noFill/>
          <a:ln/>
        </p:spPr>
        <p:txBody>
          <a:bodyPr wrap="square" lIns="0" tIns="0" rIns="0" bIns="0" rtlCol="0" anchor="t"/>
          <a:lstStyle/>
          <a:p>
            <a:pPr indent="0" marL="0">
              <a:buNone/>
            </a:pPr>
            <a:r>
              <a:rPr lang="en-US" sz="1100" i="1" dirty="0">
                <a:solidFill>
                  <a:schemeClr val="accent3"/>
                </a:solidFill>
              </a:rPr>
              <a:t>White et al., 2019 · [34]</a:t>
            </a:r>
            <a:endParaRPr lang="en-US" sz="1100" dirty="0"/>
          </a:p>
        </p:txBody>
      </p:sp>
      <p:sp>
        <p:nvSpPr>
          <p:cNvPr id="10" name="Georgiou et al., 2021 · [35]"/>
          <p:cNvSpPr/>
          <p:nvPr/>
        </p:nvSpPr>
        <p:spPr>
          <a:xfrm>
            <a:off x="6231636" y="1371600"/>
            <a:ext cx="5408676" cy="3108960"/>
          </a:xfrm>
          <a:prstGeom prst="roundRect">
            <a:avLst>
              <a:gd name="adj" fmla="val 4706"/>
            </a:avLst>
          </a:prstGeom>
          <a:solidFill>
            <a:srgbClr val="0E3A4A"/>
          </a:solidFill>
          <a:ln w="12700">
            <a:solidFill>
              <a:schemeClr val="accent1"/>
            </a:solidFill>
            <a:prstDash val="solid"/>
          </a:ln>
        </p:spPr>
      </p:sp>
      <p:sp>
        <p:nvSpPr>
          <p:cNvPr id="11" name="chip"/>
          <p:cNvSpPr txBox="1"/>
          <p:nvPr/>
        </p:nvSpPr>
        <p:spPr>
          <a:xfrm>
            <a:off x="6505956" y="1600200"/>
            <a:ext cx="3291840" cy="347472"/>
          </a:xfrm>
          <a:prstGeom prst="roundRect">
            <a:avLst>
              <a:gd name="adj" fmla="val 50000"/>
            </a:avLst>
          </a:prstGeom>
          <a:solidFill>
            <a:srgbClr val="F2B544"/>
          </a:solidFill>
          <a:ln/>
        </p:spPr>
        <p:txBody>
          <a:bodyPr wrap="square" lIns="0" tIns="0" rIns="0" bIns="0" rtlCol="0" anchor="ctr"/>
          <a:lstStyle/>
          <a:p>
            <a:pPr algn="ctr" indent="0" marL="0">
              <a:buNone/>
            </a:pPr>
            <a:r>
              <a:rPr lang="en-US" sz="1100" b="1" spc="200" kern="0" dirty="0">
                <a:solidFill>
                  <a:srgbClr val="06202E"/>
                </a:solidFill>
              </a:rPr>
              <a:t>META-ANALYSE  ·  BLAUE RÄUME</a:t>
            </a:r>
            <a:endParaRPr lang="en-US" sz="1100" dirty="0"/>
          </a:p>
        </p:txBody>
      </p:sp>
      <p:sp>
        <p:nvSpPr>
          <p:cNvPr id="12" name="Text 9"/>
          <p:cNvSpPr txBox="1"/>
          <p:nvPr/>
        </p:nvSpPr>
        <p:spPr>
          <a:xfrm>
            <a:off x="6505956" y="2057400"/>
            <a:ext cx="4860036" cy="731520"/>
          </a:xfrm>
          <a:prstGeom prst="rect">
            <a:avLst/>
          </a:prstGeom>
          <a:noFill/>
          <a:ln/>
        </p:spPr>
        <p:txBody>
          <a:bodyPr wrap="square" lIns="0" tIns="0" rIns="0" bIns="0" rtlCol="0" anchor="ctr"/>
          <a:lstStyle/>
          <a:p>
            <a:pPr indent="0" marL="0">
              <a:buNone/>
            </a:pPr>
            <a:r>
              <a:rPr lang="en-US" sz="4000" b="1" dirty="0">
                <a:solidFill>
                  <a:schemeClr val="accent3"/>
                </a:solidFill>
                <a:latin typeface="Cambria" pitchFamily="34" charset="0"/>
                <a:ea typeface="Cambria" pitchFamily="34" charset="-122"/>
                <a:cs typeface="Cambria" pitchFamily="34" charset="-120"/>
              </a:rPr>
              <a:t>d = 0,19</a:t>
            </a:r>
            <a:endParaRPr lang="en-US" sz="4000" dirty="0"/>
          </a:p>
        </p:txBody>
      </p:sp>
      <p:sp>
        <p:nvSpPr>
          <p:cNvPr id="13" name="Text 10"/>
          <p:cNvSpPr txBox="1"/>
          <p:nvPr/>
        </p:nvSpPr>
        <p:spPr>
          <a:xfrm>
            <a:off x="6505956" y="2834640"/>
            <a:ext cx="4860036" cy="777240"/>
          </a:xfrm>
          <a:prstGeom prst="rect">
            <a:avLst/>
          </a:prstGeom>
          <a:noFill/>
          <a:ln/>
        </p:spPr>
        <p:txBody>
          <a:bodyPr wrap="square" lIns="0" tIns="0" rIns="0" bIns="0" rtlCol="0" anchor="t"/>
          <a:lstStyle/>
          <a:p>
            <a:pPr indent="0" marL="0">
              <a:buNone/>
            </a:pPr>
            <a:r>
              <a:rPr lang="en-US" sz="1400" dirty="0">
                <a:solidFill>
                  <a:schemeClr val="bg1"/>
                </a:solidFill>
              </a:rPr>
              <a:t>Effekt des Kontakts mit blauen Räumen (Meer, Flüsse, Seen) auf die psychische Erholung: Stress, Stimmung und Wohlbefinden.</a:t>
            </a:r>
            <a:endParaRPr lang="en-US" sz="1400" dirty="0"/>
          </a:p>
        </p:txBody>
      </p:sp>
      <p:sp>
        <p:nvSpPr>
          <p:cNvPr id="14" name="Text 11"/>
          <p:cNvSpPr txBox="1"/>
          <p:nvPr/>
        </p:nvSpPr>
        <p:spPr>
          <a:xfrm>
            <a:off x="6505956" y="3611880"/>
            <a:ext cx="4860036" cy="411480"/>
          </a:xfrm>
          <a:prstGeom prst="rect">
            <a:avLst/>
          </a:prstGeom>
          <a:noFill/>
          <a:ln/>
        </p:spPr>
        <p:txBody>
          <a:bodyPr wrap="square" lIns="0" tIns="0" rIns="0" bIns="0" rtlCol="0" anchor="t"/>
          <a:lstStyle/>
          <a:p>
            <a:pPr indent="0" marL="0">
              <a:buNone/>
            </a:pPr>
            <a:r>
              <a:rPr lang="en-US" sz="1250" b="1" dirty="0">
                <a:solidFill>
                  <a:schemeClr val="accent3"/>
                </a:solidFill>
              </a:rPr>
              <a:t>Mehr blaue Räume in der Nähe: d = 0,34.</a:t>
            </a:r>
            <a:endParaRPr lang="en-US" sz="1250" dirty="0"/>
          </a:p>
        </p:txBody>
      </p:sp>
      <p:sp>
        <p:nvSpPr>
          <p:cNvPr id="15" name="Text 12"/>
          <p:cNvSpPr txBox="1"/>
          <p:nvPr/>
        </p:nvSpPr>
        <p:spPr>
          <a:xfrm>
            <a:off x="6505956" y="4023360"/>
            <a:ext cx="4860036" cy="320040"/>
          </a:xfrm>
          <a:prstGeom prst="rect">
            <a:avLst/>
          </a:prstGeom>
          <a:noFill/>
          <a:ln/>
        </p:spPr>
        <p:txBody>
          <a:bodyPr wrap="square" lIns="0" tIns="0" rIns="0" bIns="0" rtlCol="0" anchor="t"/>
          <a:lstStyle/>
          <a:p>
            <a:pPr indent="0" marL="0">
              <a:buNone/>
            </a:pPr>
            <a:r>
              <a:rPr lang="en-US" sz="1100" i="1" dirty="0">
                <a:solidFill>
                  <a:schemeClr val="accent3"/>
                </a:solidFill>
              </a:rPr>
              <a:t>Georgiou et al., 2021 · [35]</a:t>
            </a:r>
            <a:endParaRPr lang="en-US" sz="1100" dirty="0"/>
          </a:p>
        </p:txBody>
      </p:sp>
      <p:sp>
        <p:nvSpPr>
          <p:cNvPr id="16" name="lectura"/>
          <p:cNvSpPr/>
          <p:nvPr/>
        </p:nvSpPr>
        <p:spPr>
          <a:xfrm>
            <a:off x="548640" y="4663440"/>
            <a:ext cx="11091672" cy="777240"/>
          </a:xfrm>
          <a:prstGeom prst="roundRect">
            <a:avLst>
              <a:gd name="adj" fmla="val 18824"/>
            </a:avLst>
          </a:prstGeom>
          <a:solidFill>
            <a:srgbClr val="0E3A4A"/>
          </a:solidFill>
          <a:ln w="12700">
            <a:solidFill>
              <a:srgbClr val="0E3A4A"/>
            </a:solidFill>
            <a:prstDash val="solid"/>
          </a:ln>
        </p:spPr>
      </p:sp>
      <p:sp>
        <p:nvSpPr>
          <p:cNvPr id="17" name="Text 14"/>
          <p:cNvSpPr txBox="1"/>
          <p:nvPr/>
        </p:nvSpPr>
        <p:spPr>
          <a:xfrm>
            <a:off x="822960" y="4663440"/>
            <a:ext cx="10543032" cy="777240"/>
          </a:xfrm>
          <a:prstGeom prst="rect">
            <a:avLst/>
          </a:prstGeom>
          <a:noFill/>
          <a:ln/>
        </p:spPr>
        <p:txBody>
          <a:bodyPr wrap="square" lIns="0" tIns="0" rIns="0" bIns="0" rtlCol="0" anchor="ctr"/>
          <a:lstStyle/>
          <a:p>
            <a:pPr indent="0" marL="0">
              <a:buNone/>
            </a:pPr>
            <a:r>
              <a:rPr lang="en-US" sz="1050" b="1" spc="300" kern="0" dirty="0">
                <a:solidFill>
                  <a:srgbClr val="F2B544"/>
                </a:solidFill>
              </a:rPr>
              <a:t>MDI-DEUTUNG   </a:t>
            </a:r>
            <a:pPr indent="0" marL="0">
              <a:buNone/>
            </a:pPr>
            <a:r>
              <a:rPr lang="en-US" sz="1400" i="1" dirty="0">
                <a:solidFill>
                  <a:srgbClr val="F8F5EF"/>
                </a:solidFill>
                <a:latin typeface="Cambria" pitchFamily="34" charset="0"/>
                <a:ea typeface="Cambria" pitchFamily="34" charset="-122"/>
                <a:cs typeface="Cambria" pitchFamily="34" charset="-120"/>
              </a:rPr>
              <a:t>Tauchen verbindet zwei Dinge, die die Evidenz mit Wohlbefinden verknüpft: Zeit im Wasser und trainierte Aufmerksamkeit.</a:t>
            </a:r>
            <a:endParaRPr lang="en-US" sz="1050" dirty="0"/>
          </a:p>
        </p:txBody>
      </p:sp>
      <p:sp>
        <p:nvSpPr>
          <p:cNvPr id="18" name="fuente"/>
          <p:cNvSpPr/>
          <p:nvPr/>
        </p:nvSpPr>
        <p:spPr>
          <a:xfrm>
            <a:off x="548640" y="5669280"/>
            <a:ext cx="11091672" cy="384048"/>
          </a:xfrm>
          <a:prstGeom prst="roundRect">
            <a:avLst>
              <a:gd name="adj" fmla="val 38095"/>
            </a:avLst>
          </a:prstGeom>
          <a:solidFill>
            <a:srgbClr val="F8F5EF"/>
          </a:solidFill>
          <a:ln w="12700">
            <a:solidFill>
              <a:srgbClr val="F8F5EF"/>
            </a:solidFill>
            <a:prstDash val="solid"/>
          </a:ln>
        </p:spPr>
      </p:sp>
      <p:sp>
        <p:nvSpPr>
          <p:cNvPr id="19" name="Text 16"/>
          <p:cNvSpPr txBox="1"/>
          <p:nvPr/>
        </p:nvSpPr>
        <p:spPr>
          <a:xfrm>
            <a:off x="749808" y="5669280"/>
            <a:ext cx="10689336" cy="384048"/>
          </a:xfrm>
          <a:prstGeom prst="rect">
            <a:avLst/>
          </a:prstGeom>
          <a:noFill/>
          <a:ln/>
        </p:spPr>
        <p:txBody>
          <a:bodyPr wrap="square" lIns="0" tIns="0" rIns="0" bIns="0" rtlCol="0" anchor="ctr">
            <a:normAutofit/>
          </a:bodyPr>
          <a:lstStyle/>
          <a:p>
            <a:pPr indent="0" marL="0">
              <a:buNone/>
            </a:pPr>
            <a:r>
              <a:rPr lang="en-US" sz="950" b="1" spc="200" kern="0" dirty="0">
                <a:solidFill>
                  <a:srgbClr val="0F6472"/>
                </a:solidFill>
              </a:rPr>
              <a:t>QUELLEN   </a:t>
            </a:r>
            <a:pPr indent="0" marL="0">
              <a:buNone/>
            </a:pPr>
            <a:r>
              <a:rPr lang="en-US" sz="1050" b="1" dirty="0">
                <a:solidFill>
                  <a:srgbClr val="5A6B70"/>
                </a:solidFill>
              </a:rPr>
              <a:t>[34] </a:t>
            </a:r>
            <a:pPr indent="0" marL="0">
              <a:buNone/>
            </a:pPr>
            <a:r>
              <a:rPr lang="en-US" sz="1050" u="sng" dirty="0">
                <a:solidFill>
                  <a:srgbClr val="0F6472"/>
                </a:solidFill>
                <a:hlinkClick r:id="rId1" invalidUrl="" action="" tgtFrame="" tooltip="Spending at least 120 minutes a week in nature is associated with good health and wellbeing" history="1" highlightClick="0" endSnd="0">
                  <a:extLst>
                    <a:ext uri="{A12FA001-AC4F-418D-AE19-62706E023703}">
                      <ahyp:hlinkClr xmlns:ahyp="http://schemas.microsoft.com/office/drawing/2018/hyperlinkcolor" val="tx"/>
                    </a:ext>
                  </a:extLst>
                </a:hlinkClick>
              </a:rPr>
              <a:t>White et al., 2019 · Scientific Reports</a:t>
            </a:r>
            <a:pPr indent="0" marL="0">
              <a:buNone/>
            </a:pPr>
            <a:r>
              <a:rPr lang="en-US" sz="1050" dirty="0">
                <a:solidFill>
                  <a:srgbClr val="5A6B70"/>
                </a:solidFill>
              </a:rPr>
              <a:t>   ·   </a:t>
            </a:r>
            <a:pPr indent="0" marL="0">
              <a:buNone/>
            </a:pPr>
            <a:r>
              <a:rPr lang="en-US" sz="1050" b="1" dirty="0">
                <a:solidFill>
                  <a:srgbClr val="5A6B70"/>
                </a:solidFill>
              </a:rPr>
              <a:t>[35] </a:t>
            </a:r>
            <a:pPr indent="0" marL="0">
              <a:buNone/>
            </a:pPr>
            <a:r>
              <a:rPr lang="en-US" sz="1050" u="sng" dirty="0">
                <a:solidFill>
                  <a:srgbClr val="0F6472"/>
                </a:solidFill>
                <a:hlinkClick r:id="rId2" invalidUrl="" action="" tgtFrame="" tooltip="Mechanisms of impact of blue spaces on human health: a systematic literature review and meta-analysis" history="1" highlightClick="0" endSnd="0">
                  <a:extLst>
                    <a:ext uri="{A12FA001-AC4F-418D-AE19-62706E023703}">
                      <ahyp:hlinkClr xmlns:ahyp="http://schemas.microsoft.com/office/drawing/2018/hyperlinkcolor" val="tx"/>
                    </a:ext>
                  </a:extLst>
                </a:hlinkClick>
              </a:rPr>
              <a:t>Georgiou et al., 2021 · IJERPH</a:t>
            </a:r>
            <a:endParaRPr lang="en-US" sz="105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8FCFC4"/>
                </a:solidFill>
              </a:defRPr>
            </a:lvl1pPr>
          </a:lstStyle>
          <a:p>
            <a:pPr algn="r"/>
            <a:fld id="{F7021451-1387-4CA6-816F-3879F97B5CBC}" type="slidenum">
              <a:rPr b="0" lang="en-US"/>
              <a:t>20</a:t>
            </a:fld>
            <a:endParaRPr lang="en-US"/>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 21">
    <p:spTree>
      <p:nvGrpSpPr>
        <p:cNvPr id="1" name=""/>
        <p:cNvGrpSpPr/>
        <p:nvPr/>
      </p:nvGrpSpPr>
      <p:grpSpPr>
        <a:xfrm>
          <a:off x="0" y="0"/>
          <a:ext cx="0" cy="0"/>
          <a:chOff x="0" y="0"/>
          <a:chExt cx="0" cy="0"/>
        </a:xfrm>
      </p:grpSpPr>
      <p:sp>
        <p:nvSpPr>
          <p:cNvPr id="2"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r>
              <a:rPr lang="en-US" sz="3200" b="1" dirty="0">
                <a:solidFill>
                  <a:schemeClr val="tx1"/>
                </a:solidFill>
              </a:rPr>
              <a:t>Von den Daten zur Praxis</a:t>
            </a:r>
            <a:endParaRPr lang="en-US" sz="3200" dirty="0"/>
          </a:p>
        </p:txBody>
      </p:sp>
      <p:sp>
        <p:nvSpPr>
          <p:cNvPr id="4" name="chip"/>
          <p:cNvSpPr txBox="1"/>
          <p:nvPr/>
        </p:nvSpPr>
        <p:spPr>
          <a:xfrm>
            <a:off x="548640" y="1298448"/>
            <a:ext cx="3566160" cy="347472"/>
          </a:xfrm>
          <a:prstGeom prst="roundRect">
            <a:avLst>
              <a:gd name="adj" fmla="val 50000"/>
            </a:avLst>
          </a:prstGeom>
          <a:solidFill>
            <a:srgbClr val="0F6472"/>
          </a:solidFill>
          <a:ln/>
        </p:spPr>
        <p:txBody>
          <a:bodyPr wrap="square" lIns="0" tIns="0" rIns="0" bIns="0" rtlCol="0" anchor="ctr"/>
          <a:lstStyle/>
          <a:p>
            <a:pPr algn="ctr" indent="0" marL="0">
              <a:buNone/>
            </a:pPr>
            <a:r>
              <a:rPr lang="en-US" sz="1100" b="1" spc="200" kern="0" dirty="0">
                <a:solidFill>
                  <a:srgbClr val="FFFFFF"/>
                </a:solidFill>
              </a:rPr>
              <a:t>MDI-DEUTUNG  ·  ARBEITSHYPOTHESE</a:t>
            </a:r>
            <a:endParaRPr lang="en-US" sz="1100" dirty="0"/>
          </a:p>
        </p:txBody>
      </p:sp>
      <p:graphicFrame>
        <p:nvGraphicFramePr>
          <p:cNvPr id="22" name="Table 0"/>
          <p:cNvGraphicFramePr>
            <a:graphicFrameLocks noGrp="1"/>
          </p:cNvGraphicFramePr>
          <p:nvPr>
            <p:extLst>
              <p:ext uri="{D42A27DB-BD31-4B8C-83A1-F6EECF244321}">
                <p14:modId xmlns:p14="http://schemas.microsoft.com/office/powerpoint/2010/main" val="1579011935"/>
              </p:ext>
            </p:extLst>
          </p:nvPr>
        </p:nvGraphicFramePr>
        <p:xfrm>
          <a:off x="548640" y="1737360"/>
          <a:ext cx="11091672" cy="914400"/>
        </p:xfrm>
        <a:graphic>
          <a:graphicData uri="http://schemas.openxmlformats.org/drawingml/2006/table">
            <a:tbl>
              <a:tblPr/>
              <a:tblGrid>
                <a:gridCol w="3657600"/>
                <a:gridCol w="3429000"/>
                <a:gridCol w="3639312"/>
              </a:tblGrid>
              <a:tr h="329184">
                <a:tc>
                  <a:txBody>
                    <a:bodyPr/>
                    <a:lstStyle/>
                    <a:p>
                      <a:pPr indent="0" marL="0">
                        <a:buNone/>
                      </a:pPr>
                      <a:r>
                        <a:rPr lang="en-US" sz="1150" b="1" dirty="0">
                          <a:solidFill>
                            <a:srgbClr val="FFFFFF"/>
                          </a:solidFill>
                          <a:latin typeface="Calibri" pitchFamily="34" charset="0"/>
                          <a:ea typeface="Calibri" pitchFamily="34" charset="-122"/>
                          <a:cs typeface="Calibri" pitchFamily="34" charset="-120"/>
                        </a:rPr>
                        <a:t>Was versagt (Daten)</a:t>
                      </a:r>
                      <a:endParaRPr lang="en-US" sz="1150" dirty="0">
                        <a:latin typeface="Calibri" charset="0"/>
                        <a:ea typeface="Calibri" charset="0"/>
                        <a:cs typeface="Calibri" charset="0"/>
                      </a:endParaRPr>
                    </a:p>
                  </a:txBody>
                  <a:tcPr marL="91440" marR="91440" marT="45720" marB="45720"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06202E"/>
                    </a:solidFill>
                  </a:tcPr>
                </a:tc>
                <a:tc>
                  <a:txBody>
                    <a:bodyPr/>
                    <a:lstStyle/>
                    <a:p>
                      <a:pPr indent="0" marL="0">
                        <a:buNone/>
                      </a:pPr>
                      <a:r>
                        <a:rPr lang="en-US" sz="1150" b="1" dirty="0">
                          <a:solidFill>
                            <a:srgbClr val="FFFFFF"/>
                          </a:solidFill>
                          <a:latin typeface="Calibri" pitchFamily="34" charset="0"/>
                          <a:ea typeface="Calibri" pitchFamily="34" charset="-122"/>
                          <a:cs typeface="Calibri" pitchFamily="34" charset="-120"/>
                        </a:rPr>
                        <a:t>Was Achtsamkeit trainiert (Daten)</a:t>
                      </a:r>
                      <a:endParaRPr lang="en-US" sz="1150" dirty="0">
                        <a:latin typeface="Calibri" charset="0"/>
                        <a:ea typeface="Calibri" charset="0"/>
                        <a:cs typeface="Calibri" charset="0"/>
                      </a:endParaRPr>
                    </a:p>
                  </a:txBody>
                  <a:tcPr marL="91440" marR="91440" marT="45720" marB="45720"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06202E"/>
                    </a:solidFill>
                  </a:tcPr>
                </a:tc>
                <a:tc>
                  <a:txBody>
                    <a:bodyPr/>
                    <a:lstStyle/>
                    <a:p>
                      <a:pPr indent="0" marL="0">
                        <a:buNone/>
                      </a:pPr>
                      <a:r>
                        <a:rPr lang="en-US" sz="1150" b="1" dirty="0">
                          <a:solidFill>
                            <a:srgbClr val="FFFFFF"/>
                          </a:solidFill>
                          <a:latin typeface="Calibri" pitchFamily="34" charset="0"/>
                          <a:ea typeface="Calibri" pitchFamily="34" charset="-122"/>
                          <a:cs typeface="Calibri" pitchFamily="34" charset="-120"/>
                        </a:rPr>
                        <a:t>Wie das MDI es übt</a:t>
                      </a:r>
                      <a:endParaRPr lang="en-US" sz="1150" dirty="0">
                        <a:latin typeface="Calibri" charset="0"/>
                        <a:ea typeface="Calibri" charset="0"/>
                        <a:cs typeface="Calibri" charset="0"/>
                      </a:endParaRPr>
                    </a:p>
                  </a:txBody>
                  <a:tcPr marL="91440" marR="91440" marT="45720" marB="45720"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06202E"/>
                    </a:solidFill>
                  </a:tcPr>
                </a:tc>
              </a:tr>
              <a:tr h="603504">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Notaufstieg: häufigster schädigender Faktor 1992–2003 [1] und bei den von der niederländischen Marine behandelten Unfällen [7]</a:t>
                      </a:r>
                      <a:endParaRPr lang="en-US" sz="1050" dirty="0">
                        <a:latin typeface="Calibri" charset="0"/>
                        <a:ea typeface="Calibri" charset="0"/>
                        <a:cs typeface="Calibri" charset="0"/>
                      </a:endParaRPr>
                    </a:p>
                  </a:txBody>
                  <a:tcPr marL="91440" marR="91440" marT="45720" marB="45720"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Schnellere Erholung von Herzfrequenz und Atmung nach Stress [25]</a:t>
                      </a:r>
                      <a:endParaRPr lang="en-US" sz="1050" dirty="0">
                        <a:latin typeface="Calibri" charset="0"/>
                        <a:ea typeface="Calibri" charset="0"/>
                        <a:cs typeface="Calibri" charset="0"/>
                      </a:endParaRPr>
                    </a:p>
                  </a:txBody>
                  <a:tcPr marL="91440" marR="91440" marT="45720" marB="45720"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b="1" dirty="0">
                          <a:solidFill>
                            <a:srgbClr val="0F6472"/>
                          </a:solidFill>
                          <a:latin typeface="Calibri" pitchFamily="34" charset="0"/>
                          <a:ea typeface="Calibri" pitchFamily="34" charset="-122"/>
                          <a:cs typeface="Calibri" pitchFamily="34" charset="-120"/>
                        </a:rPr>
                        <a:t>Stoppen, denken und gemäß deiner Verbandsausbildung handeln; Abbruchrecht im Buddy-Team</a:t>
                      </a:r>
                      <a:endParaRPr lang="en-US" sz="1050" dirty="0">
                        <a:latin typeface="Calibri" charset="0"/>
                        <a:ea typeface="Calibri" charset="0"/>
                        <a:cs typeface="Calibri" charset="0"/>
                      </a:endParaRPr>
                    </a:p>
                  </a:txBody>
                  <a:tcPr marL="91440" marR="91440" marT="45720" marB="45720"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r>
              <a:tr h="530352">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Herz und Alter: mindestens 1 von 4 Todesfällen ist kardial [9]</a:t>
                      </a:r>
                      <a:endParaRPr lang="en-US" sz="1050" dirty="0">
                        <a:latin typeface="Calibri" charset="0"/>
                        <a:ea typeface="Calibri" charset="0"/>
                        <a:cs typeface="Calibri" charset="0"/>
                      </a:endParaRPr>
                    </a:p>
                  </a:txBody>
                  <a:tcPr marL="91440" marR="91440" marT="45720" marB="45720"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Körperwahrnehmung: Anspannung, Müdigkeit oder Kälte früher bemerken [17]</a:t>
                      </a:r>
                      <a:endParaRPr lang="en-US" sz="1050" dirty="0">
                        <a:latin typeface="Calibri" charset="0"/>
                        <a:ea typeface="Calibri" charset="0"/>
                        <a:cs typeface="Calibri" charset="0"/>
                      </a:endParaRPr>
                    </a:p>
                  </a:txBody>
                  <a:tcPr marL="91440" marR="91440" marT="45720" marB="45720"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b="1" dirty="0">
                          <a:solidFill>
                            <a:srgbClr val="0F6472"/>
                          </a:solidFill>
                          <a:latin typeface="Calibri" pitchFamily="34" charset="0"/>
                          <a:ea typeface="Calibri" pitchFamily="34" charset="-122"/>
                          <a:cs typeface="Calibri" pitchFamily="34" charset="-120"/>
                        </a:rPr>
                        <a:t>Bereitschafts-Check (Grün · Gelb · Rot); Verschieben ist auch in Ordnung</a:t>
                      </a:r>
                      <a:endParaRPr lang="en-US" sz="1050" dirty="0">
                        <a:latin typeface="Calibri" charset="0"/>
                        <a:ea typeface="Calibri" charset="0"/>
                        <a:cs typeface="Calibri" charset="0"/>
                      </a:endParaRPr>
                    </a:p>
                  </a:txBody>
                  <a:tcPr marL="91440" marR="91440" marT="45720" marB="45720"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r>
              <a:tr h="530352">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Panik: 24 % bis 37 % haben sie erlebt, und vorherige Angst sagt sie voraus [10] [11]</a:t>
                      </a:r>
                      <a:endParaRPr lang="en-US" sz="1050" dirty="0">
                        <a:latin typeface="Calibri" charset="0"/>
                        <a:ea typeface="Calibri" charset="0"/>
                        <a:cs typeface="Calibri" charset="0"/>
                      </a:endParaRPr>
                    </a:p>
                  </a:txBody>
                  <a:tcPr marL="91440" marR="91440" marT="45720" marB="45720"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Weniger Angst, so wirksam wie ein Medikament der ersten Wahl [18]</a:t>
                      </a:r>
                      <a:endParaRPr lang="en-US" sz="1050" dirty="0">
                        <a:latin typeface="Calibri" charset="0"/>
                        <a:ea typeface="Calibri" charset="0"/>
                        <a:cs typeface="Calibri" charset="0"/>
                      </a:endParaRPr>
                    </a:p>
                  </a:txBody>
                  <a:tcPr marL="91440" marR="91440" marT="45720" marB="45720"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b="1" dirty="0">
                          <a:solidFill>
                            <a:srgbClr val="0F6472"/>
                          </a:solidFill>
                          <a:latin typeface="Calibri" pitchFamily="34" charset="0"/>
                          <a:ea typeface="Calibri" pitchFamily="34" charset="-122"/>
                          <a:cs typeface="Calibri" pitchFamily="34" charset="-120"/>
                        </a:rPr>
                        <a:t>ARRIVE vor dem Einstieg: den eigenen Zustand „annehmen“</a:t>
                      </a:r>
                      <a:endParaRPr lang="en-US" sz="1050" dirty="0">
                        <a:latin typeface="Calibri" charset="0"/>
                        <a:ea typeface="Calibri" charset="0"/>
                        <a:cs typeface="Calibri" charset="0"/>
                      </a:endParaRPr>
                    </a:p>
                  </a:txBody>
                  <a:tcPr marL="91440" marR="91440" marT="45720" marB="45720"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r>
              <a:tr h="530352">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Tunnelblick; mit Angst langsamere Verarbeitung unter Wasser [13] [14]</a:t>
                      </a:r>
                      <a:endParaRPr lang="en-US" sz="1050" dirty="0">
                        <a:latin typeface="Calibri" charset="0"/>
                        <a:ea typeface="Calibri" charset="0"/>
                        <a:cs typeface="Calibri" charset="0"/>
                      </a:endParaRPr>
                    </a:p>
                  </a:txBody>
                  <a:tcPr marL="91440" marR="91440" marT="45720" marB="45720"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Bessere Daueraufmerksamkeit und Arbeitsgedächtnis, auch unter Stress [21] [23]</a:t>
                      </a:r>
                      <a:endParaRPr lang="en-US" sz="1050" dirty="0">
                        <a:latin typeface="Calibri" charset="0"/>
                        <a:ea typeface="Calibri" charset="0"/>
                        <a:cs typeface="Calibri" charset="0"/>
                      </a:endParaRPr>
                    </a:p>
                  </a:txBody>
                  <a:tcPr marL="91440" marR="91440" marT="45720" marB="45720"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b="1" dirty="0">
                          <a:solidFill>
                            <a:srgbClr val="0F6472"/>
                          </a:solidFill>
                          <a:latin typeface="Calibri" pitchFamily="34" charset="0"/>
                          <a:ea typeface="Calibri" pitchFamily="34" charset="-122"/>
                          <a:cs typeface="Calibri" pitchFamily="34" charset="-120"/>
                        </a:rPr>
                        <a:t>Ein einziger Fokus pro Tauchgang und ein offener Blick</a:t>
                      </a:r>
                      <a:endParaRPr lang="en-US" sz="1050" dirty="0">
                        <a:latin typeface="Calibri" charset="0"/>
                        <a:ea typeface="Calibri" charset="0"/>
                        <a:cs typeface="Calibri" charset="0"/>
                      </a:endParaRPr>
                    </a:p>
                  </a:txBody>
                  <a:tcPr marL="91440" marR="91440" marT="45720" marB="45720"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r>
              <a:tr h="530352">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Regelverstöße bei 75 % der Todesfälle ohne medizinische Ursache [8]</a:t>
                      </a:r>
                      <a:endParaRPr lang="en-US" sz="1050" dirty="0">
                        <a:latin typeface="Calibri" charset="0"/>
                        <a:ea typeface="Calibri" charset="0"/>
                        <a:cs typeface="Calibri" charset="0"/>
                      </a:endParaRPr>
                    </a:p>
                  </a:txBody>
                  <a:tcPr marL="91440" marR="91440" marT="45720" marB="45720"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Weniger Gedankenwandern, mehr Aufmerksamkeit bei der Aufgabe [24]</a:t>
                      </a:r>
                      <a:endParaRPr lang="en-US" sz="1050" dirty="0">
                        <a:latin typeface="Calibri" charset="0"/>
                        <a:ea typeface="Calibri" charset="0"/>
                        <a:cs typeface="Calibri" charset="0"/>
                      </a:endParaRPr>
                    </a:p>
                  </a:txBody>
                  <a:tcPr marL="91440" marR="91440" marT="45720" marB="45720"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b="1" dirty="0">
                          <a:solidFill>
                            <a:srgbClr val="0F6472"/>
                          </a:solidFill>
                          <a:latin typeface="Calibri" pitchFamily="34" charset="0"/>
                          <a:ea typeface="Calibri" pitchFamily="34" charset="-122"/>
                          <a:cs typeface="Calibri" pitchFamily="34" charset="-120"/>
                        </a:rPr>
                        <a:t>«Prüfen»: Plan, Zeichen und Rückweg mit deinem Buddy</a:t>
                      </a:r>
                      <a:endParaRPr lang="en-US" sz="1050" dirty="0">
                        <a:latin typeface="Calibri" charset="0"/>
                        <a:ea typeface="Calibri" charset="0"/>
                        <a:cs typeface="Calibri" charset="0"/>
                      </a:endParaRPr>
                    </a:p>
                  </a:txBody>
                  <a:tcPr marL="91440" marR="91440" marT="45720" marB="45720"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r>
              <a:tr h="475488">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Atemanhalten beim Aufstieg kann eine Embolie verursachen [15]</a:t>
                      </a:r>
                      <a:endParaRPr lang="en-US" sz="1050" dirty="0">
                        <a:latin typeface="Calibri" charset="0"/>
                        <a:ea typeface="Calibri" charset="0"/>
                        <a:cs typeface="Calibri" charset="0"/>
                      </a:endParaRPr>
                    </a:p>
                  </a:txBody>
                  <a:tcPr marL="91440" marR="91440" marT="45720" marB="45720"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i="1" dirty="0">
                          <a:solidFill>
                            <a:srgbClr val="5A6B70"/>
                          </a:solidFill>
                          <a:latin typeface="Calibri" pitchFamily="34" charset="0"/>
                          <a:ea typeface="Calibri" pitchFamily="34" charset="-122"/>
                          <a:cs typeface="Calibri" pitchFamily="34" charset="-120"/>
                        </a:rPr>
                        <a:t>Atmung wird nicht trainiert: Sie wird nur beobachtet</a:t>
                      </a:r>
                      <a:endParaRPr lang="en-US" sz="1050" dirty="0">
                        <a:latin typeface="Calibri" charset="0"/>
                        <a:ea typeface="Calibri" charset="0"/>
                        <a:cs typeface="Calibri" charset="0"/>
                      </a:endParaRPr>
                    </a:p>
                  </a:txBody>
                  <a:tcPr marL="91440" marR="91440" marT="45720" marB="45720"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b="1" dirty="0">
                          <a:solidFill>
                            <a:srgbClr val="0F6472"/>
                          </a:solidFill>
                          <a:latin typeface="Calibri" pitchFamily="34" charset="0"/>
                          <a:ea typeface="Calibri" pitchFamily="34" charset="-122"/>
                          <a:cs typeface="Calibri" pitchFamily="34" charset="-120"/>
                        </a:rPr>
                        <a:t>Gewohnte, kontinuierliche Atmung; TRES beobachtet nur</a:t>
                      </a:r>
                      <a:endParaRPr lang="en-US" sz="1050" dirty="0">
                        <a:latin typeface="Calibri" charset="0"/>
                        <a:ea typeface="Calibri" charset="0"/>
                        <a:cs typeface="Calibri" charset="0"/>
                      </a:endParaRPr>
                    </a:p>
                  </a:txBody>
                  <a:tcPr marL="91440" marR="91440" marT="45720" marB="45720"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r>
            </a:tbl>
          </a:graphicData>
        </a:graphic>
      </p:graphicFrame>
      <p:sp>
        <p:nvSpPr>
          <p:cNvPr id="6" name="Text 2"/>
          <p:cNvSpPr txBox="1"/>
          <p:nvPr/>
        </p:nvSpPr>
        <p:spPr>
          <a:xfrm>
            <a:off x="548640" y="5669280"/>
            <a:ext cx="11091672" cy="274320"/>
          </a:xfrm>
          <a:prstGeom prst="rect">
            <a:avLst/>
          </a:prstGeom>
          <a:noFill/>
          <a:ln/>
        </p:spPr>
        <p:txBody>
          <a:bodyPr wrap="square" lIns="0" tIns="0" rIns="0" bIns="0" rtlCol="0" anchor="t"/>
          <a:lstStyle/>
          <a:p>
            <a:pPr indent="0" marL="0">
              <a:buNone/>
            </a:pPr>
            <a:r>
              <a:rPr lang="en-US" sz="1100" i="1" dirty="0">
                <a:solidFill>
                  <a:schemeClr val="tx2"/>
                </a:solidFill>
              </a:rPr>
              <a:t>Die Zahlen in Klammern verweisen auf die Quellenliste am Ende.</a:t>
            </a:r>
            <a:endParaRPr lang="en-US" sz="110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5A6B70"/>
                </a:solidFill>
              </a:defRPr>
            </a:lvl1pPr>
          </a:lstStyle>
          <a:p>
            <a:pPr algn="r"/>
            <a:fld id="{F7021451-1387-4CA6-816F-3879F97B5CBC}" type="slidenum">
              <a:rPr b="0" lang="en-US"/>
              <a:t>21</a:t>
            </a:fld>
            <a:endParaRPr lang="en-US"/>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 22">
    <p:spTree>
      <p:nvGrpSpPr>
        <p:cNvPr id="1" name=""/>
        <p:cNvGrpSpPr/>
        <p:nvPr/>
      </p:nvGrpSpPr>
      <p:grpSpPr>
        <a:xfrm>
          <a:off x="0" y="0"/>
          <a:ext cx="0" cy="0"/>
          <a:chOff x="0" y="0"/>
          <a:chExt cx="0" cy="0"/>
        </a:xfrm>
      </p:grpSpPr>
      <p:sp>
        <p:nvSpPr>
          <p:cNvPr id="2"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r>
              <a:rPr lang="en-US" sz="3200" b="1" dirty="0">
                <a:solidFill>
                  <a:schemeClr val="bg1"/>
                </a:solidFill>
              </a:rPr>
              <a:t>Was wir noch nicht wissen und wie wir es messen</a:t>
            </a:r>
            <a:endParaRPr lang="en-US" sz="3200" dirty="0"/>
          </a:p>
        </p:txBody>
      </p:sp>
      <p:sp>
        <p:nvSpPr>
          <p:cNvPr id="4" name="dot"/>
          <p:cNvSpPr/>
          <p:nvPr/>
        </p:nvSpPr>
        <p:spPr>
          <a:xfrm>
            <a:off x="548640" y="1508760"/>
            <a:ext cx="457200" cy="457200"/>
          </a:xfrm>
          <a:prstGeom prst="ellipse">
            <a:avLst/>
          </a:prstGeom>
          <a:solidFill>
            <a:schemeClr val="accent1"/>
          </a:solidFill>
          <a:ln w="12700">
            <a:solidFill>
              <a:schemeClr val="accent1"/>
            </a:solidFill>
            <a:prstDash val="solid"/>
          </a:ln>
        </p:spPr>
      </p:sp>
      <p:sp>
        <p:nvSpPr>
          <p:cNvPr id="5" name="Text 2"/>
          <p:cNvSpPr txBox="1"/>
          <p:nvPr/>
        </p:nvSpPr>
        <p:spPr>
          <a:xfrm>
            <a:off x="548640" y="1508760"/>
            <a:ext cx="457200" cy="457200"/>
          </a:xfrm>
          <a:prstGeom prst="rect">
            <a:avLst/>
          </a:prstGeom>
          <a:noFill/>
          <a:ln/>
        </p:spPr>
        <p:txBody>
          <a:bodyPr wrap="square" lIns="0" tIns="0" rIns="0" bIns="0" rtlCol="0" anchor="ctr"/>
          <a:lstStyle/>
          <a:p>
            <a:pPr algn="ctr" indent="0" marL="0">
              <a:buNone/>
            </a:pPr>
            <a:r>
              <a:rPr lang="en-US" sz="1500" b="1" dirty="0">
                <a:solidFill>
                  <a:schemeClr val="bg1"/>
                </a:solidFill>
                <a:latin typeface="Cambria" pitchFamily="34" charset="0"/>
                <a:ea typeface="Cambria" pitchFamily="34" charset="-122"/>
                <a:cs typeface="Cambria" pitchFamily="34" charset="-120"/>
              </a:rPr>
              <a:t>1</a:t>
            </a:r>
            <a:endParaRPr lang="en-US" sz="1500" dirty="0"/>
          </a:p>
        </p:txBody>
      </p:sp>
      <p:sp>
        <p:nvSpPr>
          <p:cNvPr id="6" name="Text 3"/>
          <p:cNvSpPr txBox="1"/>
          <p:nvPr/>
        </p:nvSpPr>
        <p:spPr>
          <a:xfrm>
            <a:off x="1234440" y="1463040"/>
            <a:ext cx="6035040" cy="868680"/>
          </a:xfrm>
          <a:prstGeom prst="rect">
            <a:avLst/>
          </a:prstGeom>
          <a:noFill/>
          <a:ln/>
        </p:spPr>
        <p:txBody>
          <a:bodyPr wrap="square" lIns="0" tIns="0" rIns="0" bIns="0" rtlCol="0" anchor="t"/>
          <a:lstStyle/>
          <a:p>
            <a:pPr indent="0" marL="0">
              <a:buNone/>
            </a:pPr>
            <a:r>
              <a:rPr lang="en-US" sz="1500" dirty="0">
                <a:solidFill>
                  <a:schemeClr val="bg1"/>
                </a:solidFill>
              </a:rPr>
              <a:t>Es gibt noch keine große Studie, die die Wirkung von Achtsamkeit auf Tauchunfälle misst.</a:t>
            </a:r>
            <a:endParaRPr lang="en-US" sz="1500" dirty="0"/>
          </a:p>
        </p:txBody>
      </p:sp>
      <p:sp>
        <p:nvSpPr>
          <p:cNvPr id="7" name="dot"/>
          <p:cNvSpPr/>
          <p:nvPr/>
        </p:nvSpPr>
        <p:spPr>
          <a:xfrm>
            <a:off x="548640" y="2496312"/>
            <a:ext cx="457200" cy="457200"/>
          </a:xfrm>
          <a:prstGeom prst="ellipse">
            <a:avLst/>
          </a:prstGeom>
          <a:solidFill>
            <a:schemeClr val="accent1"/>
          </a:solidFill>
          <a:ln w="12700">
            <a:solidFill>
              <a:schemeClr val="accent1"/>
            </a:solidFill>
            <a:prstDash val="solid"/>
          </a:ln>
        </p:spPr>
      </p:sp>
      <p:sp>
        <p:nvSpPr>
          <p:cNvPr id="8" name="Text 5"/>
          <p:cNvSpPr txBox="1"/>
          <p:nvPr/>
        </p:nvSpPr>
        <p:spPr>
          <a:xfrm>
            <a:off x="548640" y="2496312"/>
            <a:ext cx="457200" cy="457200"/>
          </a:xfrm>
          <a:prstGeom prst="rect">
            <a:avLst/>
          </a:prstGeom>
          <a:noFill/>
          <a:ln/>
        </p:spPr>
        <p:txBody>
          <a:bodyPr wrap="square" lIns="0" tIns="0" rIns="0" bIns="0" rtlCol="0" anchor="ctr"/>
          <a:lstStyle/>
          <a:p>
            <a:pPr algn="ctr" indent="0" marL="0">
              <a:buNone/>
            </a:pPr>
            <a:r>
              <a:rPr lang="en-US" sz="1500" b="1" dirty="0">
                <a:solidFill>
                  <a:schemeClr val="bg1"/>
                </a:solidFill>
                <a:latin typeface="Cambria" pitchFamily="34" charset="0"/>
                <a:ea typeface="Cambria" pitchFamily="34" charset="-122"/>
                <a:cs typeface="Cambria" pitchFamily="34" charset="-120"/>
              </a:rPr>
              <a:t>2</a:t>
            </a:r>
            <a:endParaRPr lang="en-US" sz="1500" dirty="0"/>
          </a:p>
        </p:txBody>
      </p:sp>
      <p:sp>
        <p:nvSpPr>
          <p:cNvPr id="9" name="Text 6"/>
          <p:cNvSpPr txBox="1"/>
          <p:nvPr/>
        </p:nvSpPr>
        <p:spPr>
          <a:xfrm>
            <a:off x="1234440" y="2450592"/>
            <a:ext cx="6035040" cy="868680"/>
          </a:xfrm>
          <a:prstGeom prst="rect">
            <a:avLst/>
          </a:prstGeom>
          <a:noFill/>
          <a:ln/>
        </p:spPr>
        <p:txBody>
          <a:bodyPr wrap="square" lIns="0" tIns="0" rIns="0" bIns="0" rtlCol="0" anchor="t"/>
          <a:lstStyle/>
          <a:p>
            <a:pPr indent="0" marL="0">
              <a:buNone/>
            </a:pPr>
            <a:r>
              <a:rPr lang="en-US" sz="1500" dirty="0">
                <a:solidFill>
                  <a:schemeClr val="bg1"/>
                </a:solidFill>
              </a:rPr>
              <a:t>Studien mit Tauchern sind klein, oft nicht randomisiert, mit selbst ausgewählten Teilnehmenden.</a:t>
            </a:r>
            <a:endParaRPr lang="en-US" sz="1500" dirty="0"/>
          </a:p>
        </p:txBody>
      </p:sp>
      <p:sp>
        <p:nvSpPr>
          <p:cNvPr id="10" name="dot"/>
          <p:cNvSpPr/>
          <p:nvPr/>
        </p:nvSpPr>
        <p:spPr>
          <a:xfrm>
            <a:off x="548640" y="3483864"/>
            <a:ext cx="457200" cy="457200"/>
          </a:xfrm>
          <a:prstGeom prst="ellipse">
            <a:avLst/>
          </a:prstGeom>
          <a:solidFill>
            <a:schemeClr val="accent1"/>
          </a:solidFill>
          <a:ln w="12700">
            <a:solidFill>
              <a:schemeClr val="accent1"/>
            </a:solidFill>
            <a:prstDash val="solid"/>
          </a:ln>
        </p:spPr>
      </p:sp>
      <p:sp>
        <p:nvSpPr>
          <p:cNvPr id="11" name="Text 8"/>
          <p:cNvSpPr txBox="1"/>
          <p:nvPr/>
        </p:nvSpPr>
        <p:spPr>
          <a:xfrm>
            <a:off x="548640" y="3483864"/>
            <a:ext cx="457200" cy="457200"/>
          </a:xfrm>
          <a:prstGeom prst="rect">
            <a:avLst/>
          </a:prstGeom>
          <a:noFill/>
          <a:ln/>
        </p:spPr>
        <p:txBody>
          <a:bodyPr wrap="square" lIns="0" tIns="0" rIns="0" bIns="0" rtlCol="0" anchor="ctr"/>
          <a:lstStyle/>
          <a:p>
            <a:pPr algn="ctr" indent="0" marL="0">
              <a:buNone/>
            </a:pPr>
            <a:r>
              <a:rPr lang="en-US" sz="1500" b="1" dirty="0">
                <a:solidFill>
                  <a:schemeClr val="bg1"/>
                </a:solidFill>
                <a:latin typeface="Cambria" pitchFamily="34" charset="0"/>
                <a:ea typeface="Cambria" pitchFamily="34" charset="-122"/>
                <a:cs typeface="Cambria" pitchFamily="34" charset="-120"/>
              </a:rPr>
              <a:t>3</a:t>
            </a:r>
            <a:endParaRPr lang="en-US" sz="1500" dirty="0"/>
          </a:p>
        </p:txBody>
      </p:sp>
      <p:sp>
        <p:nvSpPr>
          <p:cNvPr id="12" name="Text 9"/>
          <p:cNvSpPr txBox="1"/>
          <p:nvPr/>
        </p:nvSpPr>
        <p:spPr>
          <a:xfrm>
            <a:off x="1234440" y="3438144"/>
            <a:ext cx="6035040" cy="868680"/>
          </a:xfrm>
          <a:prstGeom prst="rect">
            <a:avLst/>
          </a:prstGeom>
          <a:noFill/>
          <a:ln/>
        </p:spPr>
        <p:txBody>
          <a:bodyPr wrap="square" lIns="0" tIns="0" rIns="0" bIns="0" rtlCol="0" anchor="t"/>
          <a:lstStyle/>
          <a:p>
            <a:pPr indent="0" marL="0">
              <a:buNone/>
            </a:pPr>
            <a:r>
              <a:rPr lang="en-US" sz="1500" dirty="0">
                <a:solidFill>
                  <a:schemeClr val="bg1"/>
                </a:solidFill>
              </a:rPr>
              <a:t>Achtsamkeit ersetzt weder deine Verbandsausbildung noch den Tauchplan, die Ausrüstung oder die medizinische Tauglichkeit: Sie ergänzt sie.</a:t>
            </a:r>
            <a:endParaRPr lang="en-US" sz="1500" dirty="0"/>
          </a:p>
        </p:txBody>
      </p:sp>
      <p:sp>
        <p:nvSpPr>
          <p:cNvPr id="13" name="dot"/>
          <p:cNvSpPr/>
          <p:nvPr/>
        </p:nvSpPr>
        <p:spPr>
          <a:xfrm>
            <a:off x="548640" y="4471416"/>
            <a:ext cx="457200" cy="457200"/>
          </a:xfrm>
          <a:prstGeom prst="ellipse">
            <a:avLst/>
          </a:prstGeom>
          <a:solidFill>
            <a:schemeClr val="accent1"/>
          </a:solidFill>
          <a:ln w="12700">
            <a:solidFill>
              <a:schemeClr val="accent1"/>
            </a:solidFill>
            <a:prstDash val="solid"/>
          </a:ln>
        </p:spPr>
      </p:sp>
      <p:sp>
        <p:nvSpPr>
          <p:cNvPr id="14" name="Text 11"/>
          <p:cNvSpPr txBox="1"/>
          <p:nvPr/>
        </p:nvSpPr>
        <p:spPr>
          <a:xfrm>
            <a:off x="548640" y="4471416"/>
            <a:ext cx="457200" cy="457200"/>
          </a:xfrm>
          <a:prstGeom prst="rect">
            <a:avLst/>
          </a:prstGeom>
          <a:noFill/>
          <a:ln/>
        </p:spPr>
        <p:txBody>
          <a:bodyPr wrap="square" lIns="0" tIns="0" rIns="0" bIns="0" rtlCol="0" anchor="ctr"/>
          <a:lstStyle/>
          <a:p>
            <a:pPr algn="ctr" indent="0" marL="0">
              <a:buNone/>
            </a:pPr>
            <a:r>
              <a:rPr lang="en-US" sz="1500" b="1" dirty="0">
                <a:solidFill>
                  <a:schemeClr val="bg1"/>
                </a:solidFill>
                <a:latin typeface="Cambria" pitchFamily="34" charset="0"/>
                <a:ea typeface="Cambria" pitchFamily="34" charset="-122"/>
                <a:cs typeface="Cambria" pitchFamily="34" charset="-120"/>
              </a:rPr>
              <a:t>4</a:t>
            </a:r>
            <a:endParaRPr lang="en-US" sz="1500" dirty="0"/>
          </a:p>
        </p:txBody>
      </p:sp>
      <p:sp>
        <p:nvSpPr>
          <p:cNvPr id="15" name="Text 12"/>
          <p:cNvSpPr txBox="1"/>
          <p:nvPr/>
        </p:nvSpPr>
        <p:spPr>
          <a:xfrm>
            <a:off x="1234440" y="4425696"/>
            <a:ext cx="6035040" cy="868680"/>
          </a:xfrm>
          <a:prstGeom prst="rect">
            <a:avLst/>
          </a:prstGeom>
          <a:noFill/>
          <a:ln/>
        </p:spPr>
        <p:txBody>
          <a:bodyPr wrap="square" lIns="0" tIns="0" rIns="0" bIns="0" rtlCol="0" anchor="t"/>
          <a:lstStyle/>
          <a:p>
            <a:pPr indent="0" marL="0">
              <a:buNone/>
            </a:pPr>
            <a:r>
              <a:rPr lang="en-US" sz="1500" dirty="0">
                <a:solidFill>
                  <a:schemeClr val="bg1"/>
                </a:solidFill>
              </a:rPr>
              <a:t>Viele Todesfälle lassen sich nicht rekonstruieren: Im britischen Bericht von 2025 fehlten bei über der Hälfte Informationen. Unfalldaten sind unvollkommen.</a:t>
            </a:r>
            <a:endParaRPr lang="en-US" sz="1500" dirty="0"/>
          </a:p>
        </p:txBody>
      </p:sp>
      <p:sp>
        <p:nvSpPr>
          <p:cNvPr id="16" name="FP20"/>
          <p:cNvSpPr/>
          <p:nvPr/>
        </p:nvSpPr>
        <p:spPr>
          <a:xfrm>
            <a:off x="7498080" y="1417320"/>
            <a:ext cx="4142232" cy="4206240"/>
          </a:xfrm>
          <a:prstGeom prst="roundRect">
            <a:avLst>
              <a:gd name="adj" fmla="val 3532"/>
            </a:avLst>
          </a:prstGeom>
          <a:solidFill>
            <a:schemeClr val="accent2"/>
          </a:solidFill>
          <a:ln w="12700">
            <a:solidFill>
              <a:schemeClr val="accent2"/>
            </a:solidFill>
            <a:prstDash val="solid"/>
          </a:ln>
          <a:effectLst>
            <a:outerShdw sx="100000" sy="100000" kx="0" ky="0" algn="bl" rotWithShape="0" blurRad="127000" dist="38100" dir="5400000">
              <a:srgbClr val="06202E">
                <a:alpha val="18000"/>
              </a:srgbClr>
            </a:outerShdw>
          </a:effectLst>
        </p:spPr>
      </p:sp>
      <p:sp>
        <p:nvSpPr>
          <p:cNvPr id="17" name="Text 14"/>
          <p:cNvSpPr txBox="1"/>
          <p:nvPr/>
        </p:nvSpPr>
        <p:spPr>
          <a:xfrm>
            <a:off x="7772400" y="1691640"/>
            <a:ext cx="3593592" cy="274320"/>
          </a:xfrm>
          <a:prstGeom prst="rect">
            <a:avLst/>
          </a:prstGeom>
          <a:noFill/>
          <a:ln/>
        </p:spPr>
        <p:txBody>
          <a:bodyPr wrap="square" lIns="0" tIns="0" rIns="0" bIns="0" rtlCol="0" anchor="t"/>
          <a:lstStyle/>
          <a:p>
            <a:pPr indent="0" marL="0">
              <a:buNone/>
            </a:pPr>
            <a:r>
              <a:rPr lang="en-US" sz="1100" b="1" spc="300" kern="0" dirty="0">
                <a:solidFill>
                  <a:srgbClr val="06202E"/>
                </a:solidFill>
              </a:rPr>
              <a:t>DESHALB MESSEN WIR</a:t>
            </a:r>
            <a:endParaRPr lang="en-US" sz="1100" dirty="0"/>
          </a:p>
        </p:txBody>
      </p:sp>
      <p:sp>
        <p:nvSpPr>
          <p:cNvPr id="18" name="Text 15"/>
          <p:cNvSpPr txBox="1"/>
          <p:nvPr/>
        </p:nvSpPr>
        <p:spPr>
          <a:xfrm>
            <a:off x="7772400" y="2057400"/>
            <a:ext cx="3593592" cy="548640"/>
          </a:xfrm>
          <a:prstGeom prst="rect">
            <a:avLst/>
          </a:prstGeom>
          <a:noFill/>
          <a:ln/>
        </p:spPr>
        <p:txBody>
          <a:bodyPr wrap="square" lIns="0" tIns="0" rIns="0" bIns="0" rtlCol="0" anchor="t"/>
          <a:lstStyle/>
          <a:p>
            <a:pPr indent="0" marL="0">
              <a:buNone/>
            </a:pPr>
            <a:r>
              <a:rPr lang="en-US" sz="2400" b="1" dirty="0">
                <a:solidFill>
                  <a:srgbClr val="FFFFFF"/>
                </a:solidFill>
                <a:latin typeface="Cambria" pitchFamily="34" charset="0"/>
                <a:ea typeface="Cambria" pitchFamily="34" charset="-122"/>
                <a:cs typeface="Cambria" pitchFamily="34" charset="-120"/>
              </a:rPr>
              <a:t>FP20 · Fundamental Peace</a:t>
            </a:r>
            <a:endParaRPr lang="en-US" sz="2400" dirty="0"/>
          </a:p>
        </p:txBody>
      </p:sp>
      <p:sp>
        <p:nvSpPr>
          <p:cNvPr id="19" name="Text 16"/>
          <p:cNvSpPr txBox="1"/>
          <p:nvPr/>
        </p:nvSpPr>
        <p:spPr>
          <a:xfrm>
            <a:off x="7772400" y="2743200"/>
            <a:ext cx="3593592" cy="1188720"/>
          </a:xfrm>
          <a:prstGeom prst="rect">
            <a:avLst/>
          </a:prstGeom>
          <a:noFill/>
          <a:ln/>
        </p:spPr>
        <p:txBody>
          <a:bodyPr wrap="square" lIns="0" tIns="0" rIns="0" bIns="0" rtlCol="0" anchor="t"/>
          <a:lstStyle/>
          <a:p>
            <a:pPr indent="0" marL="0">
              <a:buNone/>
            </a:pPr>
            <a:r>
              <a:rPr lang="en-US" sz="1400" dirty="0">
                <a:solidFill>
                  <a:srgbClr val="FFFFFF"/>
                </a:solidFill>
              </a:rPr>
              <a:t>Ein Fragebogen mit 20 Items vor und nach jedem Kurs, mit deinem persönlichen Code und optionaler Einwilligung zur Forschung.</a:t>
            </a:r>
            <a:endParaRPr lang="en-US" sz="1400" dirty="0"/>
          </a:p>
        </p:txBody>
      </p:sp>
      <p:sp>
        <p:nvSpPr>
          <p:cNvPr id="20" name="Text 17"/>
          <p:cNvSpPr txBox="1"/>
          <p:nvPr/>
        </p:nvSpPr>
        <p:spPr>
          <a:xfrm>
            <a:off x="7772400" y="3977640"/>
            <a:ext cx="3593592" cy="914400"/>
          </a:xfrm>
          <a:prstGeom prst="rect">
            <a:avLst/>
          </a:prstGeom>
          <a:noFill/>
          <a:ln/>
        </p:spPr>
        <p:txBody>
          <a:bodyPr wrap="square" lIns="0" tIns="0" rIns="0" bIns="0" rtlCol="0" anchor="t"/>
          <a:lstStyle/>
          <a:p>
            <a:pPr indent="0" marL="0">
              <a:buNone/>
            </a:pPr>
            <a:r>
              <a:rPr lang="en-US" sz="1300" b="1" dirty="0">
                <a:solidFill>
                  <a:srgbClr val="06202E"/>
                </a:solidFill>
              </a:rPr>
              <a:t>Die Forschung erfolgt gemeinsam mit dem Lehrstuhl für Kontemplative Wissenschaften der Universität Zaragoza.</a:t>
            </a:r>
            <a:endParaRPr lang="en-US" sz="1300" dirty="0"/>
          </a:p>
        </p:txBody>
      </p:sp>
      <p:sp>
        <p:nvSpPr>
          <p:cNvPr id="21" name="Text 18"/>
          <p:cNvSpPr txBox="1"/>
          <p:nvPr/>
        </p:nvSpPr>
        <p:spPr>
          <a:xfrm>
            <a:off x="7772400" y="5029200"/>
            <a:ext cx="3593592" cy="365760"/>
          </a:xfrm>
          <a:prstGeom prst="rect">
            <a:avLst/>
          </a:prstGeom>
          <a:noFill/>
          <a:ln/>
        </p:spPr>
        <p:txBody>
          <a:bodyPr wrap="square" lIns="0" tIns="0" rIns="0" bIns="0" rtlCol="0" anchor="t"/>
          <a:lstStyle/>
          <a:p>
            <a:pPr indent="0" marL="0">
              <a:buNone/>
            </a:pPr>
            <a:r>
              <a:rPr lang="en-US" sz="1150" i="1" dirty="0">
                <a:solidFill>
                  <a:srgbClr val="FFFFFF"/>
                </a:solidFill>
              </a:rPr>
              <a:t>mindfuldivinginstitute.com/learn/profile</a:t>
            </a:r>
            <a:endParaRPr lang="en-US" sz="115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8FCFC4"/>
                </a:solidFill>
              </a:defRPr>
            </a:lvl1pPr>
          </a:lstStyle>
          <a:p>
            <a:pPr algn="r"/>
            <a:fld id="{F7021451-1387-4CA6-816F-3879F97B5CBC}" type="slidenum">
              <a:rPr b="0" lang="en-US"/>
              <a:t>22</a:t>
            </a:fld>
            <a:endParaRPr lang="en-US"/>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 23">
    <p:spTree>
      <p:nvGrpSpPr>
        <p:cNvPr id="1" name=""/>
        <p:cNvGrpSpPr/>
        <p:nvPr/>
      </p:nvGrpSpPr>
      <p:grpSpPr>
        <a:xfrm>
          <a:off x="0" y="0"/>
          <a:ext cx="0" cy="0"/>
          <a:chOff x="0" y="0"/>
          <a:chExt cx="0" cy="0"/>
        </a:xfrm>
      </p:grpSpPr>
      <p:sp>
        <p:nvSpPr>
          <p:cNvPr id="2"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r>
              <a:rPr lang="en-US" sz="3200" b="1" dirty="0">
                <a:solidFill>
                  <a:schemeClr val="tx1"/>
                </a:solidFill>
              </a:rPr>
              <a:t>Quellen (1/3)</a:t>
            </a:r>
            <a:endParaRPr lang="en-US" sz="3200" dirty="0"/>
          </a:p>
        </p:txBody>
      </p:sp>
      <p:sp>
        <p:nvSpPr>
          <p:cNvPr id="4" name="Text 1"/>
          <p:cNvSpPr txBox="1"/>
          <p:nvPr/>
        </p:nvSpPr>
        <p:spPr>
          <a:xfrm>
            <a:off x="548640" y="1325880"/>
            <a:ext cx="11091672" cy="4526280"/>
          </a:xfrm>
          <a:prstGeom prst="rect">
            <a:avLst/>
          </a:prstGeom>
          <a:noFill/>
          <a:ln/>
        </p:spPr>
        <p:txBody>
          <a:bodyPr wrap="square" lIns="0" tIns="0" rIns="0" bIns="0" rtlCol="0" anchor="t"/>
          <a:lstStyle/>
          <a:p>
            <a:pPr indent="0" marL="0">
              <a:spcAft>
                <a:spcPts val="700"/>
              </a:spcAft>
              <a:buNone/>
            </a:pPr>
            <a:r>
              <a:rPr lang="en-US" sz="1150" b="1" dirty="0">
                <a:solidFill>
                  <a:schemeClr val="accent2"/>
                </a:solidFill>
              </a:rPr>
              <a:t>[1]  </a:t>
            </a:r>
            <a:pPr indent="0" marL="0">
              <a:spcAft>
                <a:spcPts val="700"/>
              </a:spcAft>
              <a:buNone/>
            </a:pPr>
            <a:r>
              <a:rPr lang="en-US" sz="1150" dirty="0">
                <a:solidFill>
                  <a:srgbClr val="06202E"/>
                </a:solidFill>
              </a:rPr>
              <a:t>Denoble PJ, Caruso JL, Dear GdeL, Pieper CF, Vann RD (2008). </a:t>
            </a:r>
            <a:pPr indent="0" marL="0">
              <a:spcAft>
                <a:spcPts val="700"/>
              </a:spcAft>
              <a:buNone/>
            </a:pPr>
            <a:r>
              <a:rPr lang="en-US" sz="1150" u="sng" dirty="0">
                <a:solidFill>
                  <a:srgbClr val="0F6472"/>
                </a:solidFill>
                <a:hlinkClick r:id="rId1" invalidUrl="" action="" tgtFrame="" tooltip="https://pubmed.ncbi.nlm.nih.gov/19175195/" history="1" highlightClick="0" endSnd="0">
                  <a:extLst>
                    <a:ext uri="{A12FA001-AC4F-418D-AE19-62706E023703}">
                      <ahyp:hlinkClr xmlns:ahyp="http://schemas.microsoft.com/office/drawing/2018/hyperlinkcolor" val="tx"/>
                    </a:ext>
                  </a:extLst>
                </a:hlinkClick>
              </a:rPr>
              <a:t>Common causes of open-circuit recreational diving fatalities</a:t>
            </a:r>
            <a:pPr indent="0" marL="0">
              <a:spcAft>
                <a:spcPts val="700"/>
              </a:spcAft>
              <a:buNone/>
            </a:pPr>
            <a:r>
              <a:rPr lang="en-US" sz="1150" dirty="0">
                <a:solidFill>
                  <a:srgbClr val="5A6B70"/>
                </a:solidFill>
              </a:rPr>
              <a:t>. Undersea &amp; Hyperbaric Medicine 35(6):393–406.</a:t>
            </a:r>
            <a:endParaRPr lang="en-US" sz="1150" dirty="0"/>
          </a:p>
          <a:p>
            <a:pPr indent="0" marL="0">
              <a:spcAft>
                <a:spcPts val="700"/>
              </a:spcAft>
              <a:buNone/>
            </a:pPr>
            <a:r>
              <a:rPr lang="en-US" sz="1150" b="1" dirty="0">
                <a:solidFill>
                  <a:schemeClr val="accent2"/>
                </a:solidFill>
              </a:rPr>
              <a:t>[2]  </a:t>
            </a:r>
            <a:pPr indent="0" marL="0">
              <a:spcAft>
                <a:spcPts val="700"/>
              </a:spcAft>
              <a:buNone/>
            </a:pPr>
            <a:r>
              <a:rPr lang="en-US" sz="1150" dirty="0">
                <a:solidFill>
                  <a:srgbClr val="06202E"/>
                </a:solidFill>
              </a:rPr>
              <a:t>Lippmann J, Taylor DM (2020). </a:t>
            </a:r>
            <a:pPr indent="0" marL="0">
              <a:spcAft>
                <a:spcPts val="700"/>
              </a:spcAft>
              <a:buNone/>
            </a:pPr>
            <a:r>
              <a:rPr lang="en-US" sz="1150" u="sng" dirty="0">
                <a:solidFill>
                  <a:srgbClr val="0F6472"/>
                </a:solidFill>
                <a:hlinkClick r:id="rId2" invalidUrl="" action="" tgtFrame="" tooltip="https://doi.org/10.28920/dhm50.3.220-229" history="1" highlightClick="0" endSnd="0">
                  <a:extLst>
                    <a:ext uri="{A12FA001-AC4F-418D-AE19-62706E023703}">
                      <ahyp:hlinkClr xmlns:ahyp="http://schemas.microsoft.com/office/drawing/2018/hyperlinkcolor" val="tx"/>
                    </a:ext>
                  </a:extLst>
                </a:hlinkClick>
              </a:rPr>
              <a:t>Scuba diving fatalities in Australia 2001 to 2013: chain of events</a:t>
            </a:r>
            <a:pPr indent="0" marL="0">
              <a:spcAft>
                <a:spcPts val="700"/>
              </a:spcAft>
              <a:buNone/>
            </a:pPr>
            <a:r>
              <a:rPr lang="en-US" sz="1150" dirty="0">
                <a:solidFill>
                  <a:srgbClr val="5A6B70"/>
                </a:solidFill>
              </a:rPr>
              <a:t>. Diving and Hyperbaric Medicine 50(3):220–229.</a:t>
            </a:r>
            <a:endParaRPr lang="en-US" sz="1150" dirty="0"/>
          </a:p>
          <a:p>
            <a:pPr indent="0" marL="0">
              <a:spcAft>
                <a:spcPts val="700"/>
              </a:spcAft>
              <a:buNone/>
            </a:pPr>
            <a:r>
              <a:rPr lang="en-US" sz="1150" b="1" dirty="0">
                <a:solidFill>
                  <a:schemeClr val="accent2"/>
                </a:solidFill>
              </a:rPr>
              <a:t>[3]  </a:t>
            </a:r>
            <a:pPr indent="0" marL="0">
              <a:spcAft>
                <a:spcPts val="700"/>
              </a:spcAft>
              <a:buNone/>
            </a:pPr>
            <a:r>
              <a:rPr lang="en-US" sz="1150" dirty="0">
                <a:solidFill>
                  <a:srgbClr val="06202E"/>
                </a:solidFill>
              </a:rPr>
              <a:t>Lippmann J, Lawrence C, Davis M (2021). </a:t>
            </a:r>
            <a:pPr indent="0" marL="0">
              <a:spcAft>
                <a:spcPts val="700"/>
              </a:spcAft>
              <a:buNone/>
            </a:pPr>
            <a:r>
              <a:rPr lang="en-US" sz="1150" u="sng" dirty="0">
                <a:solidFill>
                  <a:srgbClr val="0F6472"/>
                </a:solidFill>
                <a:hlinkClick r:id="rId3" invalidUrl="" action="" tgtFrame="" tooltip="https://doi.org/10.28920/dhm51.4.345-354" history="1" highlightClick="0" endSnd="0">
                  <a:extLst>
                    <a:ext uri="{A12FA001-AC4F-418D-AE19-62706E023703}">
                      <ahyp:hlinkClr xmlns:ahyp="http://schemas.microsoft.com/office/drawing/2018/hyperlinkcolor" val="tx"/>
                    </a:ext>
                  </a:extLst>
                </a:hlinkClick>
              </a:rPr>
              <a:t>Scuba diving-related fatalities in New Zealand, 2007 to 2016</a:t>
            </a:r>
            <a:pPr indent="0" marL="0">
              <a:spcAft>
                <a:spcPts val="700"/>
              </a:spcAft>
              <a:buNone/>
            </a:pPr>
            <a:r>
              <a:rPr lang="en-US" sz="1150" dirty="0">
                <a:solidFill>
                  <a:srgbClr val="5A6B70"/>
                </a:solidFill>
              </a:rPr>
              <a:t>. Diving and Hyperbaric Medicine 51(4):345–354.</a:t>
            </a:r>
            <a:endParaRPr lang="en-US" sz="1150" dirty="0"/>
          </a:p>
          <a:p>
            <a:pPr indent="0" marL="0">
              <a:spcAft>
                <a:spcPts val="700"/>
              </a:spcAft>
              <a:buNone/>
            </a:pPr>
            <a:r>
              <a:rPr lang="en-US" sz="1150" b="1" dirty="0">
                <a:solidFill>
                  <a:schemeClr val="accent2"/>
                </a:solidFill>
              </a:rPr>
              <a:t>[4]  </a:t>
            </a:r>
            <a:pPr indent="0" marL="0">
              <a:spcAft>
                <a:spcPts val="700"/>
              </a:spcAft>
              <a:buNone/>
            </a:pPr>
            <a:r>
              <a:rPr lang="en-US" sz="1150" dirty="0">
                <a:solidFill>
                  <a:srgbClr val="06202E"/>
                </a:solidFill>
              </a:rPr>
              <a:t>Lippmann J, Lawrence C, Fock A (2023). </a:t>
            </a:r>
            <a:pPr indent="0" marL="0">
              <a:spcAft>
                <a:spcPts val="700"/>
              </a:spcAft>
              <a:buNone/>
            </a:pPr>
            <a:r>
              <a:rPr lang="en-US" sz="1150" u="sng" dirty="0">
                <a:solidFill>
                  <a:srgbClr val="0F6472"/>
                </a:solidFill>
                <a:hlinkClick r:id="rId4" invalidUrl="" action="" tgtFrame="" tooltip="https://doi.org/10.28920/dhm53.2.76-84" history="1" highlightClick="0" endSnd="0">
                  <a:extLst>
                    <a:ext uri="{A12FA001-AC4F-418D-AE19-62706E023703}">
                      <ahyp:hlinkClr xmlns:ahyp="http://schemas.microsoft.com/office/drawing/2018/hyperlinkcolor" val="tx"/>
                    </a:ext>
                  </a:extLst>
                </a:hlinkClick>
              </a:rPr>
              <a:t>Compressed gas diving fatalities in Australian waters 2014 to 2018</a:t>
            </a:r>
            <a:pPr indent="0" marL="0">
              <a:spcAft>
                <a:spcPts val="700"/>
              </a:spcAft>
              <a:buNone/>
            </a:pPr>
            <a:r>
              <a:rPr lang="en-US" sz="1150" dirty="0">
                <a:solidFill>
                  <a:srgbClr val="5A6B70"/>
                </a:solidFill>
              </a:rPr>
              <a:t>. Diving and Hyperbaric Medicine 53(2):76–84.</a:t>
            </a:r>
            <a:endParaRPr lang="en-US" sz="1150" dirty="0"/>
          </a:p>
          <a:p>
            <a:pPr indent="0" marL="0">
              <a:spcAft>
                <a:spcPts val="700"/>
              </a:spcAft>
              <a:buNone/>
            </a:pPr>
            <a:r>
              <a:rPr lang="en-US" sz="1150" b="1" dirty="0">
                <a:solidFill>
                  <a:schemeClr val="accent2"/>
                </a:solidFill>
              </a:rPr>
              <a:t>[5]  </a:t>
            </a:r>
            <a:pPr indent="0" marL="0">
              <a:spcAft>
                <a:spcPts val="700"/>
              </a:spcAft>
              <a:buNone/>
            </a:pPr>
            <a:r>
              <a:rPr lang="en-US" sz="1150" dirty="0">
                <a:solidFill>
                  <a:srgbClr val="06202E"/>
                </a:solidFill>
              </a:rPr>
              <a:t>Casadesús JM, Aguirre F, Carrera A, Boadas-Vaello P, Serrando MT, Reina F (2019). </a:t>
            </a:r>
            <a:pPr indent="0" marL="0">
              <a:spcAft>
                <a:spcPts val="700"/>
              </a:spcAft>
              <a:buNone/>
            </a:pPr>
            <a:r>
              <a:rPr lang="en-US" sz="1150" u="sng" dirty="0">
                <a:solidFill>
                  <a:srgbClr val="0F6472"/>
                </a:solidFill>
                <a:hlinkClick r:id="rId5" invalidUrl="" action="" tgtFrame="" tooltip="https://doi.org/10.1007/s12024-019-00109-2" history="1" highlightClick="0" endSnd="0">
                  <a:extLst>
                    <a:ext uri="{A12FA001-AC4F-418D-AE19-62706E023703}">
                      <ahyp:hlinkClr xmlns:ahyp="http://schemas.microsoft.com/office/drawing/2018/hyperlinkcolor" val="tx"/>
                    </a:ext>
                  </a:extLst>
                </a:hlinkClick>
              </a:rPr>
              <a:t>Diving-related fatalities: multidisciplinary, experience-based investigation</a:t>
            </a:r>
            <a:pPr indent="0" marL="0">
              <a:spcAft>
                <a:spcPts val="700"/>
              </a:spcAft>
              <a:buNone/>
            </a:pPr>
            <a:r>
              <a:rPr lang="en-US" sz="1150" dirty="0">
                <a:solidFill>
                  <a:srgbClr val="5A6B70"/>
                </a:solidFill>
              </a:rPr>
              <a:t>. Forensic Science, Medicine and Pathology 15(2):224–232.</a:t>
            </a:r>
            <a:endParaRPr lang="en-US" sz="1150" dirty="0"/>
          </a:p>
          <a:p>
            <a:pPr indent="0" marL="0">
              <a:spcAft>
                <a:spcPts val="700"/>
              </a:spcAft>
              <a:buNone/>
            </a:pPr>
            <a:r>
              <a:rPr lang="en-US" sz="1150" b="1" dirty="0">
                <a:solidFill>
                  <a:schemeClr val="accent2"/>
                </a:solidFill>
              </a:rPr>
              <a:t>[6]  </a:t>
            </a:r>
            <a:pPr indent="0" marL="0">
              <a:spcAft>
                <a:spcPts val="700"/>
              </a:spcAft>
              <a:buNone/>
            </a:pPr>
            <a:r>
              <a:rPr lang="en-US" sz="1150" dirty="0">
                <a:solidFill>
                  <a:srgbClr val="06202E"/>
                </a:solidFill>
              </a:rPr>
              <a:t>British Sub-Aqua Club (2026). </a:t>
            </a:r>
            <a:pPr indent="0" marL="0">
              <a:spcAft>
                <a:spcPts val="700"/>
              </a:spcAft>
              <a:buNone/>
            </a:pPr>
            <a:r>
              <a:rPr lang="en-US" sz="1150" u="sng" dirty="0">
                <a:solidFill>
                  <a:srgbClr val="0F6472"/>
                </a:solidFill>
                <a:hlinkClick r:id="rId6" invalidUrl="" action="" tgtFrame="" tooltip="https://www.bsac.com/document/bsac-incident-report-2025/bsac-incident-report-2025.pdf" history="1" highlightClick="0" endSnd="0">
                  <a:extLst>
                    <a:ext uri="{A12FA001-AC4F-418D-AE19-62706E023703}">
                      <ahyp:hlinkClr xmlns:ahyp="http://schemas.microsoft.com/office/drawing/2018/hyperlinkcolor" val="tx"/>
                    </a:ext>
                  </a:extLst>
                </a:hlinkClick>
              </a:rPr>
              <a:t>BSAC Annual Diving Incident Report 2025</a:t>
            </a:r>
            <a:pPr indent="0" marL="0">
              <a:spcAft>
                <a:spcPts val="700"/>
              </a:spcAft>
              <a:buNone/>
            </a:pPr>
            <a:r>
              <a:rPr lang="en-US" sz="1150" dirty="0">
                <a:solidFill>
                  <a:srgbClr val="5A6B70"/>
                </a:solidFill>
              </a:rPr>
              <a:t>. BSAC, Vereinigtes Königreich.</a:t>
            </a:r>
            <a:endParaRPr lang="en-US" sz="1150" dirty="0"/>
          </a:p>
          <a:p>
            <a:pPr indent="0" marL="0">
              <a:spcAft>
                <a:spcPts val="700"/>
              </a:spcAft>
              <a:buNone/>
            </a:pPr>
            <a:r>
              <a:rPr lang="en-US" sz="1150" b="1" dirty="0">
                <a:solidFill>
                  <a:schemeClr val="accent2"/>
                </a:solidFill>
              </a:rPr>
              <a:t>[7]  </a:t>
            </a:r>
            <a:pPr indent="0" marL="0">
              <a:spcAft>
                <a:spcPts val="700"/>
              </a:spcAft>
              <a:buNone/>
            </a:pPr>
            <a:r>
              <a:rPr lang="en-US" sz="1150" dirty="0">
                <a:solidFill>
                  <a:srgbClr val="06202E"/>
                </a:solidFill>
              </a:rPr>
              <a:t>Turner BL, van Ooij PJAM, Wingelaar TT, et al. (2024). </a:t>
            </a:r>
            <a:pPr indent="0" marL="0">
              <a:spcAft>
                <a:spcPts val="700"/>
              </a:spcAft>
              <a:buNone/>
            </a:pPr>
            <a:r>
              <a:rPr lang="en-US" sz="1150" u="sng" dirty="0">
                <a:solidFill>
                  <a:srgbClr val="0F6472"/>
                </a:solidFill>
                <a:hlinkClick r:id="rId7" invalidUrl="" action="" tgtFrame="" tooltip="https://doi.org/10.28920/dhm54.1.39-46" history="1" highlightClick="0" endSnd="0">
                  <a:extLst>
                    <a:ext uri="{A12FA001-AC4F-418D-AE19-62706E023703}">
                      <ahyp:hlinkClr xmlns:ahyp="http://schemas.microsoft.com/office/drawing/2018/hyperlinkcolor" val="tx"/>
                    </a:ext>
                  </a:extLst>
                </a:hlinkClick>
              </a:rPr>
              <a:t>Chain of events analysis in diving accidents treated by the Royal Netherlands Navy 1966–2023</a:t>
            </a:r>
            <a:pPr indent="0" marL="0">
              <a:spcAft>
                <a:spcPts val="700"/>
              </a:spcAft>
              <a:buNone/>
            </a:pPr>
            <a:r>
              <a:rPr lang="en-US" sz="1150" dirty="0">
                <a:solidFill>
                  <a:srgbClr val="5A6B70"/>
                </a:solidFill>
              </a:rPr>
              <a:t>. Diving and Hyperbaric Medicine 54(1):39–46.</a:t>
            </a:r>
            <a:endParaRPr lang="en-US" sz="1150" dirty="0"/>
          </a:p>
          <a:p>
            <a:pPr indent="0" marL="0">
              <a:spcAft>
                <a:spcPts val="700"/>
              </a:spcAft>
              <a:buNone/>
            </a:pPr>
            <a:r>
              <a:rPr lang="en-US" sz="1150" b="1" dirty="0">
                <a:solidFill>
                  <a:schemeClr val="accent2"/>
                </a:solidFill>
              </a:rPr>
              <a:t>[8]  </a:t>
            </a:r>
            <a:pPr indent="0" marL="0">
              <a:spcAft>
                <a:spcPts val="700"/>
              </a:spcAft>
              <a:buNone/>
            </a:pPr>
            <a:r>
              <a:rPr lang="en-US" sz="1150" dirty="0">
                <a:solidFill>
                  <a:srgbClr val="06202E"/>
                </a:solidFill>
              </a:rPr>
              <a:t>Shreeves K, Buzzacott P, Hornsby A, Caney M (2018). </a:t>
            </a:r>
            <a:pPr indent="0" marL="0">
              <a:spcAft>
                <a:spcPts val="700"/>
              </a:spcAft>
              <a:buNone/>
            </a:pPr>
            <a:r>
              <a:rPr lang="en-US" sz="1150" u="sng" dirty="0">
                <a:solidFill>
                  <a:srgbClr val="0F6472"/>
                </a:solidFill>
                <a:hlinkClick r:id="rId8" invalidUrl="" action="" tgtFrame="" tooltip="https://journals.viamedica.pl/international_maritime_health/article/view/58319" history="1" highlightClick="0" endSnd="0">
                  <a:extLst>
                    <a:ext uri="{A12FA001-AC4F-418D-AE19-62706E023703}">
                      <ahyp:hlinkClr xmlns:ahyp="http://schemas.microsoft.com/office/drawing/2018/hyperlinkcolor" val="tx"/>
                    </a:ext>
                  </a:extLst>
                </a:hlinkClick>
              </a:rPr>
              <a:t>Violations of safe diving practices among 122 diver fatalities</a:t>
            </a:r>
            <a:pPr indent="0" marL="0">
              <a:spcAft>
                <a:spcPts val="700"/>
              </a:spcAft>
              <a:buNone/>
            </a:pPr>
            <a:r>
              <a:rPr lang="en-US" sz="1150" dirty="0">
                <a:solidFill>
                  <a:srgbClr val="5A6B70"/>
                </a:solidFill>
              </a:rPr>
              <a:t>. International Maritime Health 69(2).</a:t>
            </a:r>
            <a:endParaRPr lang="en-US" sz="1150" dirty="0"/>
          </a:p>
          <a:p>
            <a:pPr indent="0" marL="0">
              <a:spcAft>
                <a:spcPts val="700"/>
              </a:spcAft>
              <a:buNone/>
            </a:pPr>
            <a:r>
              <a:rPr lang="en-US" sz="1150" b="1" dirty="0">
                <a:solidFill>
                  <a:schemeClr val="accent2"/>
                </a:solidFill>
              </a:rPr>
              <a:t>[9]  </a:t>
            </a:r>
            <a:pPr indent="0" marL="0">
              <a:spcAft>
                <a:spcPts val="700"/>
              </a:spcAft>
              <a:buNone/>
            </a:pPr>
            <a:r>
              <a:rPr lang="en-US" sz="1150" dirty="0">
                <a:solidFill>
                  <a:srgbClr val="06202E"/>
                </a:solidFill>
              </a:rPr>
              <a:t>Lippmann J, Caruso J (2024). </a:t>
            </a:r>
            <a:pPr indent="0" marL="0">
              <a:spcAft>
                <a:spcPts val="700"/>
              </a:spcAft>
              <a:buNone/>
            </a:pPr>
            <a:r>
              <a:rPr lang="en-US" sz="1150" u="sng" dirty="0">
                <a:solidFill>
                  <a:srgbClr val="0F6472"/>
                </a:solidFill>
                <a:hlinkClick r:id="rId9" invalidUrl="" action="" tgtFrame="" tooltip="https://doi.org/10.28920/dhm54.3.217-224" history="1" highlightClick="0" endSnd="0">
                  <a:extLst>
                    <a:ext uri="{A12FA001-AC4F-418D-AE19-62706E023703}">
                      <ahyp:hlinkClr xmlns:ahyp="http://schemas.microsoft.com/office/drawing/2018/hyperlinkcolor" val="tx"/>
                    </a:ext>
                  </a:extLst>
                </a:hlinkClick>
              </a:rPr>
              <a:t>The investigation of diving accidents and fatalities</a:t>
            </a:r>
            <a:pPr indent="0" marL="0">
              <a:spcAft>
                <a:spcPts val="700"/>
              </a:spcAft>
              <a:buNone/>
            </a:pPr>
            <a:r>
              <a:rPr lang="en-US" sz="1150" dirty="0">
                <a:solidFill>
                  <a:srgbClr val="5A6B70"/>
                </a:solidFill>
              </a:rPr>
              <a:t>. Diving and Hyperbaric Medicine 54(3):217–224.</a:t>
            </a:r>
            <a:endParaRPr lang="en-US" sz="1150" dirty="0"/>
          </a:p>
          <a:p>
            <a:pPr indent="0" marL="0">
              <a:spcAft>
                <a:spcPts val="700"/>
              </a:spcAft>
              <a:buNone/>
            </a:pPr>
            <a:r>
              <a:rPr lang="en-US" sz="1150" b="1" dirty="0">
                <a:solidFill>
                  <a:schemeClr val="accent2"/>
                </a:solidFill>
              </a:rPr>
              <a:t>[10]  </a:t>
            </a:r>
            <a:pPr indent="0" marL="0">
              <a:spcAft>
                <a:spcPts val="700"/>
              </a:spcAft>
              <a:buNone/>
            </a:pPr>
            <a:r>
              <a:rPr lang="en-US" sz="1150" dirty="0">
                <a:solidFill>
                  <a:srgbClr val="06202E"/>
                </a:solidFill>
              </a:rPr>
              <a:t>Colvard DF, Colvard LY (2003). </a:t>
            </a:r>
            <a:pPr indent="0" marL="0">
              <a:spcAft>
                <a:spcPts val="700"/>
              </a:spcAft>
              <a:buNone/>
            </a:pPr>
            <a:r>
              <a:rPr lang="en-US" sz="1150" u="sng" dirty="0">
                <a:solidFill>
                  <a:srgbClr val="0F6472"/>
                </a:solidFill>
                <a:hlinkClick r:id="rId10" invalidUrl="" action="" tgtFrame="" tooltip="https://undercurrent.org/UCnow/dive_magazine/2003/PanicRecreational200308.html" history="1" highlightClick="0" endSnd="0">
                  <a:extLst>
                    <a:ext uri="{A12FA001-AC4F-418D-AE19-62706E023703}">
                      <ahyp:hlinkClr xmlns:ahyp="http://schemas.microsoft.com/office/drawing/2018/hyperlinkcolor" val="tx"/>
                    </a:ext>
                  </a:extLst>
                </a:hlinkClick>
              </a:rPr>
              <a:t>Eine Studie über Panik bei Sporttauchern (Zusammenfassung: Panic in Recreational Scuba Divers)</a:t>
            </a:r>
            <a:pPr indent="0" marL="0">
              <a:spcAft>
                <a:spcPts val="700"/>
              </a:spcAft>
              <a:buNone/>
            </a:pPr>
            <a:r>
              <a:rPr lang="en-US" sz="1150" dirty="0">
                <a:solidFill>
                  <a:srgbClr val="5A6B70"/>
                </a:solidFill>
              </a:rPr>
              <a:t>. The Undersea Journal, Winter 2003; zusammengefasst in Undercurrent 29(8).</a:t>
            </a:r>
            <a:endParaRPr lang="en-US" sz="1150" dirty="0"/>
          </a:p>
          <a:p>
            <a:pPr indent="0" marL="0">
              <a:spcAft>
                <a:spcPts val="700"/>
              </a:spcAft>
              <a:buNone/>
            </a:pPr>
            <a:r>
              <a:rPr lang="en-US" sz="1150" b="1" dirty="0">
                <a:solidFill>
                  <a:schemeClr val="accent2"/>
                </a:solidFill>
              </a:rPr>
              <a:t>[11]  </a:t>
            </a:r>
            <a:pPr indent="0" marL="0">
              <a:spcAft>
                <a:spcPts val="700"/>
              </a:spcAft>
              <a:buNone/>
            </a:pPr>
            <a:r>
              <a:rPr lang="en-US" sz="1150" dirty="0">
                <a:solidFill>
                  <a:srgbClr val="06202E"/>
                </a:solidFill>
              </a:rPr>
              <a:t>Morgan WP, Raglin JS, O'Connor PJ (2004). </a:t>
            </a:r>
            <a:pPr indent="0" marL="0">
              <a:spcAft>
                <a:spcPts val="700"/>
              </a:spcAft>
              <a:buNone/>
            </a:pPr>
            <a:r>
              <a:rPr lang="en-US" sz="1150" u="sng" dirty="0">
                <a:solidFill>
                  <a:srgbClr val="0F6472"/>
                </a:solidFill>
                <a:hlinkClick r:id="rId11" invalidUrl="" action="" tgtFrame="" tooltip="https://doi.org/10.1055/s-2004-815829" history="1" highlightClick="0" endSnd="0">
                  <a:extLst>
                    <a:ext uri="{A12FA001-AC4F-418D-AE19-62706E023703}">
                      <ahyp:hlinkClr xmlns:ahyp="http://schemas.microsoft.com/office/drawing/2018/hyperlinkcolor" val="tx"/>
                    </a:ext>
                  </a:extLst>
                </a:hlinkClick>
              </a:rPr>
              <a:t>Trait anxiety predicts panic behavior in beginning scuba students</a:t>
            </a:r>
            <a:pPr indent="0" marL="0">
              <a:spcAft>
                <a:spcPts val="700"/>
              </a:spcAft>
              <a:buNone/>
            </a:pPr>
            <a:r>
              <a:rPr lang="en-US" sz="1150" dirty="0">
                <a:solidFill>
                  <a:srgbClr val="5A6B70"/>
                </a:solidFill>
              </a:rPr>
              <a:t>. International Journal of Sports Medicine 25(4):314–322.</a:t>
            </a:r>
            <a:endParaRPr lang="en-US" sz="1150" dirty="0"/>
          </a:p>
          <a:p>
            <a:pPr indent="0" marL="0">
              <a:spcAft>
                <a:spcPts val="700"/>
              </a:spcAft>
              <a:buNone/>
            </a:pPr>
            <a:r>
              <a:rPr lang="en-US" sz="1150" b="1" dirty="0">
                <a:solidFill>
                  <a:schemeClr val="accent2"/>
                </a:solidFill>
              </a:rPr>
              <a:t>[12]  </a:t>
            </a:r>
            <a:pPr indent="0" marL="0">
              <a:spcAft>
                <a:spcPts val="700"/>
              </a:spcAft>
              <a:buNone/>
            </a:pPr>
            <a:r>
              <a:rPr lang="en-US" sz="1150" dirty="0">
                <a:solidFill>
                  <a:srgbClr val="06202E"/>
                </a:solidFill>
              </a:rPr>
              <a:t>Morgan WP (1995). </a:t>
            </a:r>
            <a:pPr indent="0" marL="0">
              <a:spcAft>
                <a:spcPts val="700"/>
              </a:spcAft>
              <a:buNone/>
            </a:pPr>
            <a:r>
              <a:rPr lang="en-US" sz="1150" u="sng" dirty="0">
                <a:solidFill>
                  <a:srgbClr val="0F6472"/>
                </a:solidFill>
                <a:hlinkClick r:id="rId12" invalidUrl="" action="" tgtFrame="" tooltip="https://doi.org/10.2165/00007256-199520060-00005" history="1" highlightClick="0" endSnd="0">
                  <a:extLst>
                    <a:ext uri="{A12FA001-AC4F-418D-AE19-62706E023703}">
                      <ahyp:hlinkClr xmlns:ahyp="http://schemas.microsoft.com/office/drawing/2018/hyperlinkcolor" val="tx"/>
                    </a:ext>
                  </a:extLst>
                </a:hlinkClick>
              </a:rPr>
              <a:t>Anxiety and panic in recreational scuba divers</a:t>
            </a:r>
            <a:pPr indent="0" marL="0">
              <a:spcAft>
                <a:spcPts val="700"/>
              </a:spcAft>
              <a:buNone/>
            </a:pPr>
            <a:r>
              <a:rPr lang="en-US" sz="1150" dirty="0">
                <a:solidFill>
                  <a:srgbClr val="5A6B70"/>
                </a:solidFill>
              </a:rPr>
              <a:t>. Sports Medicine 20(6):398–421.</a:t>
            </a:r>
            <a:endParaRPr lang="en-US" sz="1150" dirty="0"/>
          </a:p>
        </p:txBody>
      </p:sp>
      <p:sp>
        <p:nvSpPr>
          <p:cNvPr id="5" name="Text 2"/>
          <p:cNvSpPr txBox="1"/>
          <p:nvPr/>
        </p:nvSpPr>
        <p:spPr>
          <a:xfrm>
            <a:off x="548640" y="5897880"/>
            <a:ext cx="11091672" cy="274320"/>
          </a:xfrm>
          <a:prstGeom prst="rect">
            <a:avLst/>
          </a:prstGeom>
          <a:noFill/>
          <a:ln/>
        </p:spPr>
        <p:txBody>
          <a:bodyPr wrap="square" lIns="0" tIns="0" rIns="0" bIns="0" rtlCol="0" anchor="t"/>
          <a:lstStyle/>
          <a:p>
            <a:pPr indent="0" marL="0">
              <a:buNone/>
            </a:pPr>
            <a:r>
              <a:rPr lang="en-US" sz="1050" i="1" dirty="0">
                <a:solidFill>
                  <a:schemeClr val="tx2"/>
                </a:solidFill>
              </a:rPr>
              <a:t>Links zu DOI, PubMed oder der Originalveröffentlichung. Abgerufen am 8. November 2026.</a:t>
            </a:r>
            <a:endParaRPr lang="en-US" sz="105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5A6B70"/>
                </a:solidFill>
              </a:defRPr>
            </a:lvl1pPr>
          </a:lstStyle>
          <a:p>
            <a:pPr algn="r"/>
            <a:fld id="{F7021451-1387-4CA6-816F-3879F97B5CBC}" type="slidenum">
              <a:rPr b="0" lang="en-US"/>
              <a:t>23</a:t>
            </a:fld>
            <a:endParaRPr lang="en-US"/>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 24">
    <p:spTree>
      <p:nvGrpSpPr>
        <p:cNvPr id="1" name=""/>
        <p:cNvGrpSpPr/>
        <p:nvPr/>
      </p:nvGrpSpPr>
      <p:grpSpPr>
        <a:xfrm>
          <a:off x="0" y="0"/>
          <a:ext cx="0" cy="0"/>
          <a:chOff x="0" y="0"/>
          <a:chExt cx="0" cy="0"/>
        </a:xfrm>
      </p:grpSpPr>
      <p:sp>
        <p:nvSpPr>
          <p:cNvPr id="2"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r>
              <a:rPr lang="en-US" sz="3200" b="1" dirty="0">
                <a:solidFill>
                  <a:schemeClr val="tx1"/>
                </a:solidFill>
              </a:rPr>
              <a:t>Quellen (2/3)</a:t>
            </a:r>
            <a:endParaRPr lang="en-US" sz="3200" dirty="0"/>
          </a:p>
        </p:txBody>
      </p:sp>
      <p:sp>
        <p:nvSpPr>
          <p:cNvPr id="4" name="Text 1"/>
          <p:cNvSpPr txBox="1"/>
          <p:nvPr/>
        </p:nvSpPr>
        <p:spPr>
          <a:xfrm>
            <a:off x="548640" y="1325880"/>
            <a:ext cx="11091672" cy="4526280"/>
          </a:xfrm>
          <a:prstGeom prst="rect">
            <a:avLst/>
          </a:prstGeom>
          <a:noFill/>
          <a:ln/>
        </p:spPr>
        <p:txBody>
          <a:bodyPr wrap="square" lIns="0" tIns="0" rIns="0" bIns="0" rtlCol="0" anchor="t"/>
          <a:lstStyle/>
          <a:p>
            <a:pPr indent="0" marL="0">
              <a:spcAft>
                <a:spcPts val="700"/>
              </a:spcAft>
              <a:buNone/>
            </a:pPr>
            <a:r>
              <a:rPr lang="en-US" sz="1150" b="1" dirty="0">
                <a:solidFill>
                  <a:schemeClr val="accent2"/>
                </a:solidFill>
              </a:rPr>
              <a:t>[13]  </a:t>
            </a:r>
            <a:pPr indent="0" marL="0">
              <a:spcAft>
                <a:spcPts val="700"/>
              </a:spcAft>
              <a:buNone/>
            </a:pPr>
            <a:r>
              <a:rPr lang="en-US" sz="1150" dirty="0">
                <a:solidFill>
                  <a:srgbClr val="06202E"/>
                </a:solidFill>
              </a:rPr>
              <a:t>Weltman G, Egstrom GH (1966). </a:t>
            </a:r>
            <a:pPr indent="0" marL="0">
              <a:spcAft>
                <a:spcPts val="700"/>
              </a:spcAft>
              <a:buNone/>
            </a:pPr>
            <a:r>
              <a:rPr lang="en-US" sz="1150" u="sng" dirty="0">
                <a:solidFill>
                  <a:srgbClr val="0F6472"/>
                </a:solidFill>
                <a:hlinkClick r:id="rId1" invalidUrl="" action="" tgtFrame="" tooltip="https://doi.org/10.1177/001872086600800604" history="1" highlightClick="0" endSnd="0">
                  <a:extLst>
                    <a:ext uri="{A12FA001-AC4F-418D-AE19-62706E023703}">
                      <ahyp:hlinkClr xmlns:ahyp="http://schemas.microsoft.com/office/drawing/2018/hyperlinkcolor" val="tx"/>
                    </a:ext>
                  </a:extLst>
                </a:hlinkClick>
              </a:rPr>
              <a:t>Perceptual narrowing in novice divers</a:t>
            </a:r>
            <a:pPr indent="0" marL="0">
              <a:spcAft>
                <a:spcPts val="700"/>
              </a:spcAft>
              <a:buNone/>
            </a:pPr>
            <a:r>
              <a:rPr lang="en-US" sz="1150" dirty="0">
                <a:solidFill>
                  <a:srgbClr val="5A6B70"/>
                </a:solidFill>
              </a:rPr>
              <a:t>. Human Factors 8(6):499–506.</a:t>
            </a:r>
            <a:endParaRPr lang="en-US" sz="1150" dirty="0"/>
          </a:p>
          <a:p>
            <a:pPr indent="0" marL="0">
              <a:spcAft>
                <a:spcPts val="700"/>
              </a:spcAft>
              <a:buNone/>
            </a:pPr>
            <a:r>
              <a:rPr lang="en-US" sz="1150" b="1" dirty="0">
                <a:solidFill>
                  <a:schemeClr val="accent2"/>
                </a:solidFill>
              </a:rPr>
              <a:t>[14]  </a:t>
            </a:r>
            <a:pPr indent="0" marL="0">
              <a:spcAft>
                <a:spcPts val="700"/>
              </a:spcAft>
              <a:buNone/>
            </a:pPr>
            <a:r>
              <a:rPr lang="en-US" sz="1150" dirty="0">
                <a:solidFill>
                  <a:srgbClr val="06202E"/>
                </a:solidFill>
              </a:rPr>
              <a:t>Tsai FH, Wu WL, Liang JM, Hsu HT, Chen TY (2020). </a:t>
            </a:r>
            <a:pPr indent="0" marL="0">
              <a:spcAft>
                <a:spcPts val="700"/>
              </a:spcAft>
              <a:buNone/>
            </a:pPr>
            <a:r>
              <a:rPr lang="en-US" sz="1150" u="sng" dirty="0">
                <a:solidFill>
                  <a:srgbClr val="0F6472"/>
                </a:solidFill>
                <a:hlinkClick r:id="rId2" invalidUrl="" action="" tgtFrame="" tooltip="https://doi.org/10.28920/dhm50.2.130-134" history="1" highlightClick="0" endSnd="0">
                  <a:extLst>
                    <a:ext uri="{A12FA001-AC4F-418D-AE19-62706E023703}">
                      <ahyp:hlinkClr xmlns:ahyp="http://schemas.microsoft.com/office/drawing/2018/hyperlinkcolor" val="tx"/>
                    </a:ext>
                  </a:extLst>
                </a:hlinkClick>
              </a:rPr>
              <a:t>Anxiety impact on scuba performance and underwater cognitive processing ability</a:t>
            </a:r>
            <a:pPr indent="0" marL="0">
              <a:spcAft>
                <a:spcPts val="700"/>
              </a:spcAft>
              <a:buNone/>
            </a:pPr>
            <a:r>
              <a:rPr lang="en-US" sz="1150" dirty="0">
                <a:solidFill>
                  <a:srgbClr val="5A6B70"/>
                </a:solidFill>
              </a:rPr>
              <a:t>. Diving and Hyperbaric Medicine 50(2):130–134.</a:t>
            </a:r>
            <a:endParaRPr lang="en-US" sz="1150" dirty="0"/>
          </a:p>
          <a:p>
            <a:pPr indent="0" marL="0">
              <a:spcAft>
                <a:spcPts val="700"/>
              </a:spcAft>
              <a:buNone/>
            </a:pPr>
            <a:r>
              <a:rPr lang="en-US" sz="1150" b="1" dirty="0">
                <a:solidFill>
                  <a:schemeClr val="accent2"/>
                </a:solidFill>
              </a:rPr>
              <a:t>[15]  </a:t>
            </a:r>
            <a:pPr indent="0" marL="0">
              <a:spcAft>
                <a:spcPts val="700"/>
              </a:spcAft>
              <a:buNone/>
            </a:pPr>
            <a:r>
              <a:rPr lang="en-US" sz="1150" dirty="0">
                <a:solidFill>
                  <a:srgbClr val="06202E"/>
                </a:solidFill>
              </a:rPr>
              <a:t>Gessert J (2021). </a:t>
            </a:r>
            <a:pPr indent="0" marL="0">
              <a:spcAft>
                <a:spcPts val="700"/>
              </a:spcAft>
              <a:buNone/>
            </a:pPr>
            <a:r>
              <a:rPr lang="en-US" sz="1150" u="sng" dirty="0">
                <a:solidFill>
                  <a:srgbClr val="0F6472"/>
                </a:solidFill>
                <a:hlinkClick r:id="rId3" invalidUrl="" action="" tgtFrame="" tooltip="https://world.dan.org/?p=18868" history="1" highlightClick="0" endSnd="0">
                  <a:extLst>
                    <a:ext uri="{A12FA001-AC4F-418D-AE19-62706E023703}">
                      <ahyp:hlinkClr xmlns:ahyp="http://schemas.microsoft.com/office/drawing/2018/hyperlinkcolor" val="tx"/>
                    </a:ext>
                  </a:extLst>
                </a:hlinkClick>
              </a:rPr>
              <a:t>Shallow-water arterial gas embolisms</a:t>
            </a:r>
            <a:pPr indent="0" marL="0">
              <a:spcAft>
                <a:spcPts val="700"/>
              </a:spcAft>
              <a:buNone/>
            </a:pPr>
            <a:r>
              <a:rPr lang="en-US" sz="1150" dirty="0">
                <a:solidFill>
                  <a:srgbClr val="5A6B70"/>
                </a:solidFill>
              </a:rPr>
              <a:t>. Alert Diver, Divers Alert Network.</a:t>
            </a:r>
            <a:endParaRPr lang="en-US" sz="1150" dirty="0"/>
          </a:p>
          <a:p>
            <a:pPr indent="0" marL="0">
              <a:spcAft>
                <a:spcPts val="700"/>
              </a:spcAft>
              <a:buNone/>
            </a:pPr>
            <a:r>
              <a:rPr lang="en-US" sz="1150" b="1" dirty="0">
                <a:solidFill>
                  <a:schemeClr val="accent2"/>
                </a:solidFill>
              </a:rPr>
              <a:t>[16]  </a:t>
            </a:r>
            <a:pPr indent="0" marL="0">
              <a:spcAft>
                <a:spcPts val="700"/>
              </a:spcAft>
              <a:buNone/>
            </a:pPr>
            <a:r>
              <a:rPr lang="en-US" sz="1150" dirty="0">
                <a:solidFill>
                  <a:srgbClr val="06202E"/>
                </a:solidFill>
              </a:rPr>
              <a:t>Bishop SR, Lau M, Shapiro S, et al. (2004). </a:t>
            </a:r>
            <a:pPr indent="0" marL="0">
              <a:spcAft>
                <a:spcPts val="700"/>
              </a:spcAft>
              <a:buNone/>
            </a:pPr>
            <a:r>
              <a:rPr lang="en-US" sz="1150" u="sng" dirty="0">
                <a:solidFill>
                  <a:srgbClr val="0F6472"/>
                </a:solidFill>
                <a:hlinkClick r:id="rId4" invalidUrl="" action="" tgtFrame="" tooltip="https://doi.org/10.1093/clipsy.bph077" history="1" highlightClick="0" endSnd="0">
                  <a:extLst>
                    <a:ext uri="{A12FA001-AC4F-418D-AE19-62706E023703}">
                      <ahyp:hlinkClr xmlns:ahyp="http://schemas.microsoft.com/office/drawing/2018/hyperlinkcolor" val="tx"/>
                    </a:ext>
                  </a:extLst>
                </a:hlinkClick>
              </a:rPr>
              <a:t>Mindfulness: a proposed operational definition</a:t>
            </a:r>
            <a:pPr indent="0" marL="0">
              <a:spcAft>
                <a:spcPts val="700"/>
              </a:spcAft>
              <a:buNone/>
            </a:pPr>
            <a:r>
              <a:rPr lang="en-US" sz="1150" dirty="0">
                <a:solidFill>
                  <a:srgbClr val="5A6B70"/>
                </a:solidFill>
              </a:rPr>
              <a:t>. Clinical Psychology: Science and Practice 11(3):230–241.</a:t>
            </a:r>
            <a:endParaRPr lang="en-US" sz="1150" dirty="0"/>
          </a:p>
          <a:p>
            <a:pPr indent="0" marL="0">
              <a:spcAft>
                <a:spcPts val="700"/>
              </a:spcAft>
              <a:buNone/>
            </a:pPr>
            <a:r>
              <a:rPr lang="en-US" sz="1150" b="1" dirty="0">
                <a:solidFill>
                  <a:schemeClr val="accent2"/>
                </a:solidFill>
              </a:rPr>
              <a:t>[17]  </a:t>
            </a:r>
            <a:pPr indent="0" marL="0">
              <a:spcAft>
                <a:spcPts val="700"/>
              </a:spcAft>
              <a:buNone/>
            </a:pPr>
            <a:r>
              <a:rPr lang="en-US" sz="1150" dirty="0">
                <a:solidFill>
                  <a:srgbClr val="06202E"/>
                </a:solidFill>
              </a:rPr>
              <a:t>Hölzel BK, Lazar SW, Gard T, et al. (2011). </a:t>
            </a:r>
            <a:pPr indent="0" marL="0">
              <a:spcAft>
                <a:spcPts val="700"/>
              </a:spcAft>
              <a:buNone/>
            </a:pPr>
            <a:r>
              <a:rPr lang="en-US" sz="1150" u="sng" dirty="0">
                <a:solidFill>
                  <a:srgbClr val="0F6472"/>
                </a:solidFill>
                <a:hlinkClick r:id="rId5" invalidUrl="" action="" tgtFrame="" tooltip="https://pubmed.ncbi.nlm.nih.gov/26168376/" history="1" highlightClick="0" endSnd="0">
                  <a:extLst>
                    <a:ext uri="{A12FA001-AC4F-418D-AE19-62706E023703}">
                      <ahyp:hlinkClr xmlns:ahyp="http://schemas.microsoft.com/office/drawing/2018/hyperlinkcolor" val="tx"/>
                    </a:ext>
                  </a:extLst>
                </a:hlinkClick>
              </a:rPr>
              <a:t>How does mindfulness meditation work? Proposing mechanisms of action from a conceptual and neural perspective</a:t>
            </a:r>
            <a:pPr indent="0" marL="0">
              <a:spcAft>
                <a:spcPts val="700"/>
              </a:spcAft>
              <a:buNone/>
            </a:pPr>
            <a:r>
              <a:rPr lang="en-US" sz="1150" dirty="0">
                <a:solidFill>
                  <a:srgbClr val="5A6B70"/>
                </a:solidFill>
              </a:rPr>
              <a:t>. Perspectives on Psychological Science 6(6):537–559.</a:t>
            </a:r>
            <a:endParaRPr lang="en-US" sz="1150" dirty="0"/>
          </a:p>
          <a:p>
            <a:pPr indent="0" marL="0">
              <a:spcAft>
                <a:spcPts val="700"/>
              </a:spcAft>
              <a:buNone/>
            </a:pPr>
            <a:r>
              <a:rPr lang="en-US" sz="1150" b="1" dirty="0">
                <a:solidFill>
                  <a:schemeClr val="accent2"/>
                </a:solidFill>
              </a:rPr>
              <a:t>[18]  </a:t>
            </a:r>
            <a:pPr indent="0" marL="0">
              <a:spcAft>
                <a:spcPts val="700"/>
              </a:spcAft>
              <a:buNone/>
            </a:pPr>
            <a:r>
              <a:rPr lang="en-US" sz="1150" dirty="0">
                <a:solidFill>
                  <a:srgbClr val="06202E"/>
                </a:solidFill>
              </a:rPr>
              <a:t>Hoge EA, Bui E, Mete M, Dutton MA, Baker AW, Simon NM (2023). </a:t>
            </a:r>
            <a:pPr indent="0" marL="0">
              <a:spcAft>
                <a:spcPts val="700"/>
              </a:spcAft>
              <a:buNone/>
            </a:pPr>
            <a:r>
              <a:rPr lang="en-US" sz="1150" u="sng" dirty="0">
                <a:solidFill>
                  <a:srgbClr val="0F6472"/>
                </a:solidFill>
                <a:hlinkClick r:id="rId6" invalidUrl="" action="" tgtFrame="" tooltip="https://doi.org/10.1001/jamapsychiatry.2022.3679" history="1" highlightClick="0" endSnd="0">
                  <a:extLst>
                    <a:ext uri="{A12FA001-AC4F-418D-AE19-62706E023703}">
                      <ahyp:hlinkClr xmlns:ahyp="http://schemas.microsoft.com/office/drawing/2018/hyperlinkcolor" val="tx"/>
                    </a:ext>
                  </a:extLst>
                </a:hlinkClick>
              </a:rPr>
              <a:t>Mindfulness-based stress reduction vs escitalopram for the treatment of adults with anxiety disorders: a randomized clinical trial</a:t>
            </a:r>
            <a:pPr indent="0" marL="0">
              <a:spcAft>
                <a:spcPts val="700"/>
              </a:spcAft>
              <a:buNone/>
            </a:pPr>
            <a:r>
              <a:rPr lang="en-US" sz="1150" dirty="0">
                <a:solidFill>
                  <a:srgbClr val="5A6B70"/>
                </a:solidFill>
              </a:rPr>
              <a:t>. JAMA Psychiatry 80(1):13–21.</a:t>
            </a:r>
            <a:endParaRPr lang="en-US" sz="1150" dirty="0"/>
          </a:p>
          <a:p>
            <a:pPr indent="0" marL="0">
              <a:spcAft>
                <a:spcPts val="700"/>
              </a:spcAft>
              <a:buNone/>
            </a:pPr>
            <a:r>
              <a:rPr lang="en-US" sz="1150" b="1" dirty="0">
                <a:solidFill>
                  <a:schemeClr val="accent2"/>
                </a:solidFill>
              </a:rPr>
              <a:t>[19]  </a:t>
            </a:r>
            <a:pPr indent="0" marL="0">
              <a:spcAft>
                <a:spcPts val="700"/>
              </a:spcAft>
              <a:buNone/>
            </a:pPr>
            <a:r>
              <a:rPr lang="en-US" sz="1150" dirty="0">
                <a:solidFill>
                  <a:srgbClr val="06202E"/>
                </a:solidFill>
              </a:rPr>
              <a:t>Galante J, Friedrich C, Dawson AF, et al. (2021). </a:t>
            </a:r>
            <a:pPr indent="0" marL="0">
              <a:spcAft>
                <a:spcPts val="700"/>
              </a:spcAft>
              <a:buNone/>
            </a:pPr>
            <a:r>
              <a:rPr lang="en-US" sz="1150" u="sng" dirty="0">
                <a:solidFill>
                  <a:srgbClr val="0F6472"/>
                </a:solidFill>
                <a:hlinkClick r:id="rId7" invalidUrl="" action="" tgtFrame="" tooltip="https://doi.org/10.1371/journal.pmed.1003481" history="1" highlightClick="0" endSnd="0">
                  <a:extLst>
                    <a:ext uri="{A12FA001-AC4F-418D-AE19-62706E023703}">
                      <ahyp:hlinkClr xmlns:ahyp="http://schemas.microsoft.com/office/drawing/2018/hyperlinkcolor" val="tx"/>
                    </a:ext>
                  </a:extLst>
                </a:hlinkClick>
              </a:rPr>
              <a:t>Mindfulness-based programmes for mental health promotion in adults in nonclinical settings: a systematic review and meta-analysis of randomised controlled trials</a:t>
            </a:r>
            <a:pPr indent="0" marL="0">
              <a:spcAft>
                <a:spcPts val="700"/>
              </a:spcAft>
              <a:buNone/>
            </a:pPr>
            <a:r>
              <a:rPr lang="en-US" sz="1150" dirty="0">
                <a:solidFill>
                  <a:srgbClr val="5A6B70"/>
                </a:solidFill>
              </a:rPr>
              <a:t>. PLoS Medicine 18(1):e1003481.</a:t>
            </a:r>
            <a:endParaRPr lang="en-US" sz="1150" dirty="0"/>
          </a:p>
          <a:p>
            <a:pPr indent="0" marL="0">
              <a:spcAft>
                <a:spcPts val="700"/>
              </a:spcAft>
              <a:buNone/>
            </a:pPr>
            <a:r>
              <a:rPr lang="en-US" sz="1150" b="1" dirty="0">
                <a:solidFill>
                  <a:schemeClr val="accent2"/>
                </a:solidFill>
              </a:rPr>
              <a:t>[20]  </a:t>
            </a:r>
            <a:pPr indent="0" marL="0">
              <a:spcAft>
                <a:spcPts val="700"/>
              </a:spcAft>
              <a:buNone/>
            </a:pPr>
            <a:r>
              <a:rPr lang="en-US" sz="1150" dirty="0">
                <a:solidFill>
                  <a:srgbClr val="06202E"/>
                </a:solidFill>
              </a:rPr>
              <a:t>Goldberg SB, Riordan KM, Sun S, Davidson RJ (2022). </a:t>
            </a:r>
            <a:pPr indent="0" marL="0">
              <a:spcAft>
                <a:spcPts val="700"/>
              </a:spcAft>
              <a:buNone/>
            </a:pPr>
            <a:r>
              <a:rPr lang="en-US" sz="1150" u="sng" dirty="0">
                <a:solidFill>
                  <a:srgbClr val="0F6472"/>
                </a:solidFill>
                <a:hlinkClick r:id="rId8" invalidUrl="" action="" tgtFrame="" tooltip="https://doi.org/10.1177/1745691620968771" history="1" highlightClick="0" endSnd="0">
                  <a:extLst>
                    <a:ext uri="{A12FA001-AC4F-418D-AE19-62706E023703}">
                      <ahyp:hlinkClr xmlns:ahyp="http://schemas.microsoft.com/office/drawing/2018/hyperlinkcolor" val="tx"/>
                    </a:ext>
                  </a:extLst>
                </a:hlinkClick>
              </a:rPr>
              <a:t>The empirical status of mindfulness-based interventions: a systematic review of 44 meta-analyses of randomized controlled trials</a:t>
            </a:r>
            <a:pPr indent="0" marL="0">
              <a:spcAft>
                <a:spcPts val="700"/>
              </a:spcAft>
              <a:buNone/>
            </a:pPr>
            <a:r>
              <a:rPr lang="en-US" sz="1150" dirty="0">
                <a:solidFill>
                  <a:srgbClr val="5A6B70"/>
                </a:solidFill>
              </a:rPr>
              <a:t>. Perspectives on Psychological Science 17(1):108–130.</a:t>
            </a:r>
            <a:endParaRPr lang="en-US" sz="1150" dirty="0"/>
          </a:p>
          <a:p>
            <a:pPr indent="0" marL="0">
              <a:spcAft>
                <a:spcPts val="700"/>
              </a:spcAft>
              <a:buNone/>
            </a:pPr>
            <a:r>
              <a:rPr lang="en-US" sz="1150" b="1" dirty="0">
                <a:solidFill>
                  <a:schemeClr val="accent2"/>
                </a:solidFill>
              </a:rPr>
              <a:t>[21]  </a:t>
            </a:r>
            <a:pPr indent="0" marL="0">
              <a:spcAft>
                <a:spcPts val="700"/>
              </a:spcAft>
              <a:buNone/>
            </a:pPr>
            <a:r>
              <a:rPr lang="en-US" sz="1150" dirty="0">
                <a:solidFill>
                  <a:srgbClr val="06202E"/>
                </a:solidFill>
              </a:rPr>
              <a:t>Zainal NH, Newman MG (2024). </a:t>
            </a:r>
            <a:pPr indent="0" marL="0">
              <a:spcAft>
                <a:spcPts val="700"/>
              </a:spcAft>
              <a:buNone/>
            </a:pPr>
            <a:r>
              <a:rPr lang="en-US" sz="1150" u="sng" dirty="0">
                <a:solidFill>
                  <a:srgbClr val="0F6472"/>
                </a:solidFill>
                <a:hlinkClick r:id="rId9" invalidUrl="" action="" tgtFrame="" tooltip="https://doi.org/10.1080/17437199.2023.2248222" history="1" highlightClick="0" endSnd="0">
                  <a:extLst>
                    <a:ext uri="{A12FA001-AC4F-418D-AE19-62706E023703}">
                      <ahyp:hlinkClr xmlns:ahyp="http://schemas.microsoft.com/office/drawing/2018/hyperlinkcolor" val="tx"/>
                    </a:ext>
                  </a:extLst>
                </a:hlinkClick>
              </a:rPr>
              <a:t>Mindfulness enhances cognitive functioning: a meta-analysis of 111 randomized controlled trials</a:t>
            </a:r>
            <a:pPr indent="0" marL="0">
              <a:spcAft>
                <a:spcPts val="700"/>
              </a:spcAft>
              <a:buNone/>
            </a:pPr>
            <a:r>
              <a:rPr lang="en-US" sz="1150" dirty="0">
                <a:solidFill>
                  <a:srgbClr val="5A6B70"/>
                </a:solidFill>
              </a:rPr>
              <a:t>. Health Psychology Review 18(2):369–395.</a:t>
            </a:r>
            <a:endParaRPr lang="en-US" sz="1150" dirty="0"/>
          </a:p>
          <a:p>
            <a:pPr indent="0" marL="0">
              <a:spcAft>
                <a:spcPts val="700"/>
              </a:spcAft>
              <a:buNone/>
            </a:pPr>
            <a:r>
              <a:rPr lang="en-US" sz="1150" b="1" dirty="0">
                <a:solidFill>
                  <a:schemeClr val="accent2"/>
                </a:solidFill>
              </a:rPr>
              <a:t>[22]  </a:t>
            </a:r>
            <a:pPr indent="0" marL="0">
              <a:spcAft>
                <a:spcPts val="700"/>
              </a:spcAft>
              <a:buNone/>
            </a:pPr>
            <a:r>
              <a:rPr lang="en-US" sz="1150" dirty="0">
                <a:solidFill>
                  <a:srgbClr val="06202E"/>
                </a:solidFill>
              </a:rPr>
              <a:t>Jha AP, Stanley EA, Kiyonaga A, Wong L, Gelfand L (2010). </a:t>
            </a:r>
            <a:pPr indent="0" marL="0">
              <a:spcAft>
                <a:spcPts val="700"/>
              </a:spcAft>
              <a:buNone/>
            </a:pPr>
            <a:r>
              <a:rPr lang="en-US" sz="1150" u="sng" dirty="0">
                <a:solidFill>
                  <a:srgbClr val="0F6472"/>
                </a:solidFill>
                <a:hlinkClick r:id="rId10" invalidUrl="" action="" tgtFrame="" tooltip="https://pubmed.ncbi.nlm.nih.gov/20141302/" history="1" highlightClick="0" endSnd="0">
                  <a:extLst>
                    <a:ext uri="{A12FA001-AC4F-418D-AE19-62706E023703}">
                      <ahyp:hlinkClr xmlns:ahyp="http://schemas.microsoft.com/office/drawing/2018/hyperlinkcolor" val="tx"/>
                    </a:ext>
                  </a:extLst>
                </a:hlinkClick>
              </a:rPr>
              <a:t>Examining the protective effects of mindfulness training on working memory capacity and affective experience</a:t>
            </a:r>
            <a:pPr indent="0" marL="0">
              <a:spcAft>
                <a:spcPts val="700"/>
              </a:spcAft>
              <a:buNone/>
            </a:pPr>
            <a:r>
              <a:rPr lang="en-US" sz="1150" dirty="0">
                <a:solidFill>
                  <a:srgbClr val="5A6B70"/>
                </a:solidFill>
              </a:rPr>
              <a:t>. Emotion 10(1):54–64.</a:t>
            </a:r>
            <a:endParaRPr lang="en-US" sz="1150" dirty="0"/>
          </a:p>
          <a:p>
            <a:pPr indent="0" marL="0">
              <a:spcAft>
                <a:spcPts val="700"/>
              </a:spcAft>
              <a:buNone/>
            </a:pPr>
            <a:r>
              <a:rPr lang="en-US" sz="1150" b="1" dirty="0">
                <a:solidFill>
                  <a:schemeClr val="accent2"/>
                </a:solidFill>
              </a:rPr>
              <a:t>[23]  </a:t>
            </a:r>
            <a:pPr indent="0" marL="0">
              <a:spcAft>
                <a:spcPts val="700"/>
              </a:spcAft>
              <a:buNone/>
            </a:pPr>
            <a:r>
              <a:rPr lang="en-US" sz="1150" dirty="0">
                <a:solidFill>
                  <a:srgbClr val="06202E"/>
                </a:solidFill>
              </a:rPr>
              <a:t>Jha AP, Zanesco AP, Denkova E, Rooks J, Morrison AB, Stanley EA (2020). </a:t>
            </a:r>
            <a:pPr indent="0" marL="0">
              <a:spcAft>
                <a:spcPts val="700"/>
              </a:spcAft>
              <a:buNone/>
            </a:pPr>
            <a:r>
              <a:rPr lang="en-US" sz="1150" u="sng" dirty="0">
                <a:solidFill>
                  <a:srgbClr val="0F6472"/>
                </a:solidFill>
                <a:hlinkClick r:id="rId11" invalidUrl="" action="" tgtFrame="" tooltip="https://doi.org/10.1007/s10608-020-10076-6" history="1" highlightClick="0" endSnd="0">
                  <a:extLst>
                    <a:ext uri="{A12FA001-AC4F-418D-AE19-62706E023703}">
                      <ahyp:hlinkClr xmlns:ahyp="http://schemas.microsoft.com/office/drawing/2018/hyperlinkcolor" val="tx"/>
                    </a:ext>
                  </a:extLst>
                </a:hlinkClick>
              </a:rPr>
              <a:t>Comparing mindfulness and positivity trainings in high-demand cohorts</a:t>
            </a:r>
            <a:pPr indent="0" marL="0">
              <a:spcAft>
                <a:spcPts val="700"/>
              </a:spcAft>
              <a:buNone/>
            </a:pPr>
            <a:r>
              <a:rPr lang="en-US" sz="1150" dirty="0">
                <a:solidFill>
                  <a:srgbClr val="5A6B70"/>
                </a:solidFill>
              </a:rPr>
              <a:t>. Cognitive Therapy and Research 44(2):311–326.</a:t>
            </a:r>
            <a:endParaRPr lang="en-US" sz="1150" dirty="0"/>
          </a:p>
          <a:p>
            <a:pPr indent="0" marL="0">
              <a:spcAft>
                <a:spcPts val="700"/>
              </a:spcAft>
              <a:buNone/>
            </a:pPr>
            <a:r>
              <a:rPr lang="en-US" sz="1150" b="1" dirty="0">
                <a:solidFill>
                  <a:schemeClr val="accent2"/>
                </a:solidFill>
              </a:rPr>
              <a:t>[24]  </a:t>
            </a:r>
            <a:pPr indent="0" marL="0">
              <a:spcAft>
                <a:spcPts val="700"/>
              </a:spcAft>
              <a:buNone/>
            </a:pPr>
            <a:r>
              <a:rPr lang="en-US" sz="1150" dirty="0">
                <a:solidFill>
                  <a:srgbClr val="06202E"/>
                </a:solidFill>
              </a:rPr>
              <a:t>Killingsworth MA, Gilbert DT (2010). </a:t>
            </a:r>
            <a:pPr indent="0" marL="0">
              <a:spcAft>
                <a:spcPts val="700"/>
              </a:spcAft>
              <a:buNone/>
            </a:pPr>
            <a:r>
              <a:rPr lang="en-US" sz="1150" u="sng" dirty="0">
                <a:solidFill>
                  <a:srgbClr val="0F6472"/>
                </a:solidFill>
                <a:hlinkClick r:id="rId12" invalidUrl="" action="" tgtFrame="" tooltip="https://doi.org/10.1126/science.1192439" history="1" highlightClick="0" endSnd="0">
                  <a:extLst>
                    <a:ext uri="{A12FA001-AC4F-418D-AE19-62706E023703}">
                      <ahyp:hlinkClr xmlns:ahyp="http://schemas.microsoft.com/office/drawing/2018/hyperlinkcolor" val="tx"/>
                    </a:ext>
                  </a:extLst>
                </a:hlinkClick>
              </a:rPr>
              <a:t>A wandering mind is an unhappy mind</a:t>
            </a:r>
            <a:pPr indent="0" marL="0">
              <a:spcAft>
                <a:spcPts val="700"/>
              </a:spcAft>
              <a:buNone/>
            </a:pPr>
            <a:r>
              <a:rPr lang="en-US" sz="1150" dirty="0">
                <a:solidFill>
                  <a:srgbClr val="5A6B70"/>
                </a:solidFill>
              </a:rPr>
              <a:t>. Science 330:932.</a:t>
            </a:r>
            <a:endParaRPr lang="en-US" sz="1150" dirty="0"/>
          </a:p>
        </p:txBody>
      </p:sp>
      <p:sp>
        <p:nvSpPr>
          <p:cNvPr id="5" name="Text 2"/>
          <p:cNvSpPr txBox="1"/>
          <p:nvPr/>
        </p:nvSpPr>
        <p:spPr>
          <a:xfrm>
            <a:off x="548640" y="5897880"/>
            <a:ext cx="11091672" cy="274320"/>
          </a:xfrm>
          <a:prstGeom prst="rect">
            <a:avLst/>
          </a:prstGeom>
          <a:noFill/>
          <a:ln/>
        </p:spPr>
        <p:txBody>
          <a:bodyPr wrap="square" lIns="0" tIns="0" rIns="0" bIns="0" rtlCol="0" anchor="t"/>
          <a:lstStyle/>
          <a:p>
            <a:pPr indent="0" marL="0">
              <a:buNone/>
            </a:pPr>
            <a:r>
              <a:rPr lang="en-US" sz="1050" i="1" dirty="0">
                <a:solidFill>
                  <a:schemeClr val="tx2"/>
                </a:solidFill>
              </a:rPr>
              <a:t>Links zu DOI, PubMed oder der Originalveröffentlichung. Abgerufen am 8. November 2026.</a:t>
            </a:r>
            <a:endParaRPr lang="en-US" sz="105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5A6B70"/>
                </a:solidFill>
              </a:defRPr>
            </a:lvl1pPr>
          </a:lstStyle>
          <a:p>
            <a:pPr algn="r"/>
            <a:fld id="{F7021451-1387-4CA6-816F-3879F97B5CBC}" type="slidenum">
              <a:rPr b="0" lang="en-US"/>
              <a:t>24</a:t>
            </a:fld>
            <a:endParaRPr lang="en-US"/>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 25">
    <p:spTree>
      <p:nvGrpSpPr>
        <p:cNvPr id="1" name=""/>
        <p:cNvGrpSpPr/>
        <p:nvPr/>
      </p:nvGrpSpPr>
      <p:grpSpPr>
        <a:xfrm>
          <a:off x="0" y="0"/>
          <a:ext cx="0" cy="0"/>
          <a:chOff x="0" y="0"/>
          <a:chExt cx="0" cy="0"/>
        </a:xfrm>
      </p:grpSpPr>
      <p:sp>
        <p:nvSpPr>
          <p:cNvPr id="2"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r>
              <a:rPr lang="en-US" sz="3200" b="1" dirty="0">
                <a:solidFill>
                  <a:schemeClr val="tx1"/>
                </a:solidFill>
              </a:rPr>
              <a:t>Quellen (3/3)</a:t>
            </a:r>
            <a:endParaRPr lang="en-US" sz="3200" dirty="0"/>
          </a:p>
        </p:txBody>
      </p:sp>
      <p:sp>
        <p:nvSpPr>
          <p:cNvPr id="4" name="Text 1"/>
          <p:cNvSpPr txBox="1"/>
          <p:nvPr/>
        </p:nvSpPr>
        <p:spPr>
          <a:xfrm>
            <a:off x="548640" y="1325880"/>
            <a:ext cx="11091672" cy="4526280"/>
          </a:xfrm>
          <a:prstGeom prst="rect">
            <a:avLst/>
          </a:prstGeom>
          <a:noFill/>
          <a:ln/>
        </p:spPr>
        <p:txBody>
          <a:bodyPr wrap="square" lIns="0" tIns="0" rIns="0" bIns="0" rtlCol="0" anchor="t"/>
          <a:lstStyle/>
          <a:p>
            <a:pPr indent="0" marL="0">
              <a:spcAft>
                <a:spcPts val="700"/>
              </a:spcAft>
              <a:buNone/>
            </a:pPr>
            <a:r>
              <a:rPr lang="en-US" sz="1150" b="1" dirty="0">
                <a:solidFill>
                  <a:schemeClr val="accent2"/>
                </a:solidFill>
              </a:rPr>
              <a:t>[25]  </a:t>
            </a:r>
            <a:pPr indent="0" marL="0">
              <a:spcAft>
                <a:spcPts val="700"/>
              </a:spcAft>
              <a:buNone/>
            </a:pPr>
            <a:r>
              <a:rPr lang="en-US" sz="1150" dirty="0">
                <a:solidFill>
                  <a:srgbClr val="06202E"/>
                </a:solidFill>
              </a:rPr>
              <a:t>Johnson DC, Thom NJ, Stanley EA, et al. (2014). </a:t>
            </a:r>
            <a:pPr indent="0" marL="0">
              <a:spcAft>
                <a:spcPts val="700"/>
              </a:spcAft>
              <a:buNone/>
            </a:pPr>
            <a:r>
              <a:rPr lang="en-US" sz="1150" u="sng" dirty="0">
                <a:solidFill>
                  <a:srgbClr val="0F6472"/>
                </a:solidFill>
                <a:hlinkClick r:id="rId1" invalidUrl="" action="" tgtFrame="" tooltip="https://pubmed.ncbi.nlm.nih.gov/24832476/" history="1" highlightClick="0" endSnd="0">
                  <a:extLst>
                    <a:ext uri="{A12FA001-AC4F-418D-AE19-62706E023703}">
                      <ahyp:hlinkClr xmlns:ahyp="http://schemas.microsoft.com/office/drawing/2018/hyperlinkcolor" val="tx"/>
                    </a:ext>
                  </a:extLst>
                </a:hlinkClick>
              </a:rPr>
              <a:t>Modifying resilience mechanisms in at-risk individuals: a controlled study of mindfulness training in Marines preparing for deployment</a:t>
            </a:r>
            <a:pPr indent="0" marL="0">
              <a:spcAft>
                <a:spcPts val="700"/>
              </a:spcAft>
              <a:buNone/>
            </a:pPr>
            <a:r>
              <a:rPr lang="en-US" sz="1150" dirty="0">
                <a:solidFill>
                  <a:srgbClr val="5A6B70"/>
                </a:solidFill>
              </a:rPr>
              <a:t>. American Journal of Psychiatry 171(8).</a:t>
            </a:r>
            <a:endParaRPr lang="en-US" sz="1150" dirty="0"/>
          </a:p>
          <a:p>
            <a:pPr indent="0" marL="0">
              <a:spcAft>
                <a:spcPts val="700"/>
              </a:spcAft>
              <a:buNone/>
            </a:pPr>
            <a:r>
              <a:rPr lang="en-US" sz="1150" b="1" dirty="0">
                <a:solidFill>
                  <a:schemeClr val="accent2"/>
                </a:solidFill>
              </a:rPr>
              <a:t>[26]  </a:t>
            </a:r>
            <a:pPr indent="0" marL="0">
              <a:spcAft>
                <a:spcPts val="700"/>
              </a:spcAft>
              <a:buNone/>
            </a:pPr>
            <a:r>
              <a:rPr lang="en-US" sz="1150" dirty="0">
                <a:solidFill>
                  <a:srgbClr val="06202E"/>
                </a:solidFill>
              </a:rPr>
              <a:t>Pascoe MC, Thompson DR, Jenkins ZM, Ski CF (2017). </a:t>
            </a:r>
            <a:pPr indent="0" marL="0">
              <a:spcAft>
                <a:spcPts val="700"/>
              </a:spcAft>
              <a:buNone/>
            </a:pPr>
            <a:r>
              <a:rPr lang="en-US" sz="1150" u="sng" dirty="0">
                <a:solidFill>
                  <a:srgbClr val="0F6472"/>
                </a:solidFill>
                <a:hlinkClick r:id="rId2" invalidUrl="" action="" tgtFrame="" tooltip="https://doi.org/10.1016/j.jpsychires.2017.08.004" history="1" highlightClick="0" endSnd="0">
                  <a:extLst>
                    <a:ext uri="{A12FA001-AC4F-418D-AE19-62706E023703}">
                      <ahyp:hlinkClr xmlns:ahyp="http://schemas.microsoft.com/office/drawing/2018/hyperlinkcolor" val="tx"/>
                    </a:ext>
                  </a:extLst>
                </a:hlinkClick>
              </a:rPr>
              <a:t>Mindfulness mediates the physiological markers of stress: systematic review and meta-analysis</a:t>
            </a:r>
            <a:pPr indent="0" marL="0">
              <a:spcAft>
                <a:spcPts val="700"/>
              </a:spcAft>
              <a:buNone/>
            </a:pPr>
            <a:r>
              <a:rPr lang="en-US" sz="1150" dirty="0">
                <a:solidFill>
                  <a:srgbClr val="5A6B70"/>
                </a:solidFill>
              </a:rPr>
              <a:t>. Journal of Psychiatric Research 95:156–178.</a:t>
            </a:r>
            <a:endParaRPr lang="en-US" sz="1150" dirty="0"/>
          </a:p>
          <a:p>
            <a:pPr indent="0" marL="0">
              <a:spcAft>
                <a:spcPts val="700"/>
              </a:spcAft>
              <a:buNone/>
            </a:pPr>
            <a:r>
              <a:rPr lang="en-US" sz="1150" b="1" dirty="0">
                <a:solidFill>
                  <a:schemeClr val="accent2"/>
                </a:solidFill>
              </a:rPr>
              <a:t>[27]  </a:t>
            </a:r>
            <a:pPr indent="0" marL="0">
              <a:spcAft>
                <a:spcPts val="700"/>
              </a:spcAft>
              <a:buNone/>
            </a:pPr>
            <a:r>
              <a:rPr lang="en-US" sz="1150" dirty="0">
                <a:solidFill>
                  <a:srgbClr val="06202E"/>
                </a:solidFill>
              </a:rPr>
              <a:t>Bühlmayer L, Birrer D, Röthlin P, Faude O, Donath L (2017). </a:t>
            </a:r>
            <a:pPr indent="0" marL="0">
              <a:spcAft>
                <a:spcPts val="700"/>
              </a:spcAft>
              <a:buNone/>
            </a:pPr>
            <a:r>
              <a:rPr lang="en-US" sz="1150" u="sng" dirty="0">
                <a:solidFill>
                  <a:srgbClr val="0F6472"/>
                </a:solidFill>
                <a:hlinkClick r:id="rId3" invalidUrl="" action="" tgtFrame="" tooltip="https://doi.org/10.1007/s40279-017-0752-9" history="1" highlightClick="0" endSnd="0">
                  <a:extLst>
                    <a:ext uri="{A12FA001-AC4F-418D-AE19-62706E023703}">
                      <ahyp:hlinkClr xmlns:ahyp="http://schemas.microsoft.com/office/drawing/2018/hyperlinkcolor" val="tx"/>
                    </a:ext>
                  </a:extLst>
                </a:hlinkClick>
              </a:rPr>
              <a:t>Effects of mindfulness practice on performance-relevant parameters and performance outcomes in sports: a meta-analytical review</a:t>
            </a:r>
            <a:pPr indent="0" marL="0">
              <a:spcAft>
                <a:spcPts val="700"/>
              </a:spcAft>
              <a:buNone/>
            </a:pPr>
            <a:r>
              <a:rPr lang="en-US" sz="1150" dirty="0">
                <a:solidFill>
                  <a:srgbClr val="5A6B70"/>
                </a:solidFill>
              </a:rPr>
              <a:t>. Sports Medicine.</a:t>
            </a:r>
            <a:endParaRPr lang="en-US" sz="1150" dirty="0"/>
          </a:p>
          <a:p>
            <a:pPr indent="0" marL="0">
              <a:spcAft>
                <a:spcPts val="700"/>
              </a:spcAft>
              <a:buNone/>
            </a:pPr>
            <a:r>
              <a:rPr lang="en-US" sz="1150" b="1" dirty="0">
                <a:solidFill>
                  <a:schemeClr val="accent2"/>
                </a:solidFill>
              </a:rPr>
              <a:t>[28]  </a:t>
            </a:r>
            <a:pPr indent="0" marL="0">
              <a:spcAft>
                <a:spcPts val="700"/>
              </a:spcAft>
              <a:buNone/>
            </a:pPr>
            <a:r>
              <a:rPr lang="en-US" sz="1150" dirty="0">
                <a:solidFill>
                  <a:srgbClr val="06202E"/>
                </a:solidFill>
              </a:rPr>
              <a:t>Du S, Ning Z (2024). </a:t>
            </a:r>
            <a:pPr indent="0" marL="0">
              <a:spcAft>
                <a:spcPts val="700"/>
              </a:spcAft>
              <a:buNone/>
            </a:pPr>
            <a:r>
              <a:rPr lang="en-US" sz="1150" u="sng" dirty="0">
                <a:solidFill>
                  <a:srgbClr val="0F6472"/>
                </a:solidFill>
                <a:hlinkClick r:id="rId4" invalidUrl="" action="" tgtFrame="" tooltip="https://doi.org/10.3389/fpsyg.2024.1449886" history="1" highlightClick="0" endSnd="0">
                  <a:extLst>
                    <a:ext uri="{A12FA001-AC4F-418D-AE19-62706E023703}">
                      <ahyp:hlinkClr xmlns:ahyp="http://schemas.microsoft.com/office/drawing/2018/hyperlinkcolor" val="tx"/>
                    </a:ext>
                  </a:extLst>
                </a:hlinkClick>
              </a:rPr>
              <a:t>Exploring mindfulness interventions across cultures: a comparative meta-analysis of mindfulness interventions for athletes in Western and Eastern contexts</a:t>
            </a:r>
            <a:pPr indent="0" marL="0">
              <a:spcAft>
                <a:spcPts val="700"/>
              </a:spcAft>
              <a:buNone/>
            </a:pPr>
            <a:r>
              <a:rPr lang="en-US" sz="1150" dirty="0">
                <a:solidFill>
                  <a:srgbClr val="5A6B70"/>
                </a:solidFill>
              </a:rPr>
              <a:t>. Frontiers in Psychology 15:1449886.</a:t>
            </a:r>
            <a:endParaRPr lang="en-US" sz="1150" dirty="0"/>
          </a:p>
          <a:p>
            <a:pPr indent="0" marL="0">
              <a:spcAft>
                <a:spcPts val="700"/>
              </a:spcAft>
              <a:buNone/>
            </a:pPr>
            <a:r>
              <a:rPr lang="en-US" sz="1150" b="1" dirty="0">
                <a:solidFill>
                  <a:schemeClr val="accent2"/>
                </a:solidFill>
              </a:rPr>
              <a:t>[29]  </a:t>
            </a:r>
            <a:pPr indent="0" marL="0">
              <a:spcAft>
                <a:spcPts val="700"/>
              </a:spcAft>
              <a:buNone/>
            </a:pPr>
            <a:r>
              <a:rPr lang="en-US" sz="1150" dirty="0">
                <a:solidFill>
                  <a:srgbClr val="06202E"/>
                </a:solidFill>
              </a:rPr>
              <a:t>Beneton F, Michoud G, Coulange M, et al. (2017). </a:t>
            </a:r>
            <a:pPr indent="0" marL="0">
              <a:spcAft>
                <a:spcPts val="700"/>
              </a:spcAft>
              <a:buNone/>
            </a:pPr>
            <a:r>
              <a:rPr lang="en-US" sz="1150" u="sng" dirty="0">
                <a:solidFill>
                  <a:srgbClr val="0F6472"/>
                </a:solidFill>
                <a:hlinkClick r:id="rId5" invalidUrl="" action="" tgtFrame="" tooltip="https://doi.org/10.3389/fpsyg.2017.02193" history="1" highlightClick="0" endSnd="0">
                  <a:extLst>
                    <a:ext uri="{A12FA001-AC4F-418D-AE19-62706E023703}">
                      <ahyp:hlinkClr xmlns:ahyp="http://schemas.microsoft.com/office/drawing/2018/hyperlinkcolor" val="tx"/>
                    </a:ext>
                  </a:extLst>
                </a:hlinkClick>
              </a:rPr>
              <a:t>Recreational diving practice for stress management: an exploratory trial</a:t>
            </a:r>
            <a:pPr indent="0" marL="0">
              <a:spcAft>
                <a:spcPts val="700"/>
              </a:spcAft>
              <a:buNone/>
            </a:pPr>
            <a:r>
              <a:rPr lang="en-US" sz="1150" dirty="0">
                <a:solidFill>
                  <a:srgbClr val="5A6B70"/>
                </a:solidFill>
              </a:rPr>
              <a:t>. Frontiers in Psychology 8:2193.</a:t>
            </a:r>
            <a:endParaRPr lang="en-US" sz="1150" dirty="0"/>
          </a:p>
          <a:p>
            <a:pPr indent="0" marL="0">
              <a:spcAft>
                <a:spcPts val="700"/>
              </a:spcAft>
              <a:buNone/>
            </a:pPr>
            <a:r>
              <a:rPr lang="en-US" sz="1150" b="1" dirty="0">
                <a:solidFill>
                  <a:schemeClr val="accent2"/>
                </a:solidFill>
              </a:rPr>
              <a:t>[30]  </a:t>
            </a:r>
            <a:pPr indent="0" marL="0">
              <a:spcAft>
                <a:spcPts val="700"/>
              </a:spcAft>
              <a:buNone/>
            </a:pPr>
            <a:r>
              <a:rPr lang="en-US" sz="1150" dirty="0">
                <a:solidFill>
                  <a:srgbClr val="06202E"/>
                </a:solidFill>
              </a:rPr>
              <a:t>Gibert L, Coulange M, Reynier JC, et al. (2022). </a:t>
            </a:r>
            <a:pPr indent="0" marL="0">
              <a:spcAft>
                <a:spcPts val="700"/>
              </a:spcAft>
              <a:buNone/>
            </a:pPr>
            <a:r>
              <a:rPr lang="en-US" sz="1150" u="sng" dirty="0">
                <a:solidFill>
                  <a:srgbClr val="0F6472"/>
                </a:solidFill>
                <a:hlinkClick r:id="rId6" invalidUrl="" action="" tgtFrame="" tooltip="https://doi.org/10.1080/20008198.2022.2031590" history="1" highlightClick="0" endSnd="0">
                  <a:extLst>
                    <a:ext uri="{A12FA001-AC4F-418D-AE19-62706E023703}">
                      <ahyp:hlinkClr xmlns:ahyp="http://schemas.microsoft.com/office/drawing/2018/hyperlinkcolor" val="tx"/>
                    </a:ext>
                  </a:extLst>
                </a:hlinkClick>
              </a:rPr>
              <a:t>Comparing meditative scuba diving versus multisport activities to improve PTSD symptoms: a pilot, randomized controlled clinical trial</a:t>
            </a:r>
            <a:pPr indent="0" marL="0">
              <a:spcAft>
                <a:spcPts val="700"/>
              </a:spcAft>
              <a:buNone/>
            </a:pPr>
            <a:r>
              <a:rPr lang="en-US" sz="1150" dirty="0">
                <a:solidFill>
                  <a:srgbClr val="5A6B70"/>
                </a:solidFill>
              </a:rPr>
              <a:t>. European Journal of Psychotraumatology 13(1):2031590.</a:t>
            </a:r>
            <a:endParaRPr lang="en-US" sz="1150" dirty="0"/>
          </a:p>
          <a:p>
            <a:pPr indent="0" marL="0">
              <a:spcAft>
                <a:spcPts val="700"/>
              </a:spcAft>
              <a:buNone/>
            </a:pPr>
            <a:r>
              <a:rPr lang="en-US" sz="1150" b="1" dirty="0">
                <a:solidFill>
                  <a:schemeClr val="accent2"/>
                </a:solidFill>
              </a:rPr>
              <a:t>[31]  </a:t>
            </a:r>
            <a:pPr indent="0" marL="0">
              <a:spcAft>
                <a:spcPts val="700"/>
              </a:spcAft>
              <a:buNone/>
            </a:pPr>
            <a:r>
              <a:rPr lang="en-US" sz="1150" dirty="0">
                <a:solidFill>
                  <a:srgbClr val="06202E"/>
                </a:solidFill>
              </a:rPr>
              <a:t>Griffiths K, Markarian T, Meurice V, et al. (2026). </a:t>
            </a:r>
            <a:pPr indent="0" marL="0">
              <a:spcAft>
                <a:spcPts val="700"/>
              </a:spcAft>
              <a:buNone/>
            </a:pPr>
            <a:r>
              <a:rPr lang="en-US" sz="1150" u="sng" dirty="0">
                <a:solidFill>
                  <a:srgbClr val="0F6472"/>
                </a:solidFill>
                <a:hlinkClick r:id="rId7" invalidUrl="" action="" tgtFrame="" tooltip="https://doi.org/10.1371/journal.pone.0345784" history="1" highlightClick="0" endSnd="0">
                  <a:extLst>
                    <a:ext uri="{A12FA001-AC4F-418D-AE19-62706E023703}">
                      <ahyp:hlinkClr xmlns:ahyp="http://schemas.microsoft.com/office/drawing/2018/hyperlinkcolor" val="tx"/>
                    </a:ext>
                  </a:extLst>
                </a:hlinkClick>
              </a:rPr>
              <a:t>Efficacy of a combined diving and mindfulness program on emotional eating in adults with obesity: randomised controlled trial with standard care</a:t>
            </a:r>
            <a:pPr indent="0" marL="0">
              <a:spcAft>
                <a:spcPts val="700"/>
              </a:spcAft>
              <a:buNone/>
            </a:pPr>
            <a:r>
              <a:rPr lang="en-US" sz="1150" dirty="0">
                <a:solidFill>
                  <a:srgbClr val="5A6B70"/>
                </a:solidFill>
              </a:rPr>
              <a:t>. PLoS One 21(3):e0345784.</a:t>
            </a:r>
            <a:endParaRPr lang="en-US" sz="1150" dirty="0"/>
          </a:p>
          <a:p>
            <a:pPr indent="0" marL="0">
              <a:spcAft>
                <a:spcPts val="700"/>
              </a:spcAft>
              <a:buNone/>
            </a:pPr>
            <a:r>
              <a:rPr lang="en-US" sz="1150" b="1" dirty="0">
                <a:solidFill>
                  <a:schemeClr val="accent2"/>
                </a:solidFill>
              </a:rPr>
              <a:t>[32]  </a:t>
            </a:r>
            <a:pPr indent="0" marL="0">
              <a:spcAft>
                <a:spcPts val="700"/>
              </a:spcAft>
              <a:buNone/>
            </a:pPr>
            <a:r>
              <a:rPr lang="en-US" sz="1150" dirty="0">
                <a:solidFill>
                  <a:srgbClr val="06202E"/>
                </a:solidFill>
              </a:rPr>
              <a:t>Zec M, Antičević V, Lušić Kalcina L, Valić Z, Božić J (2022). </a:t>
            </a:r>
            <a:pPr indent="0" marL="0">
              <a:spcAft>
                <a:spcPts val="700"/>
              </a:spcAft>
              <a:buNone/>
            </a:pPr>
            <a:r>
              <a:rPr lang="en-US" sz="1150" u="sng" dirty="0">
                <a:solidFill>
                  <a:srgbClr val="0F6472"/>
                </a:solidFill>
                <a:hlinkClick r:id="rId8" invalidUrl="" action="" tgtFrame="" tooltip="https://doi.org/10.1007/s12144-022-02900-x" history="1" highlightClick="0" endSnd="0">
                  <a:extLst>
                    <a:ext uri="{A12FA001-AC4F-418D-AE19-62706E023703}">
                      <ahyp:hlinkClr xmlns:ahyp="http://schemas.microsoft.com/office/drawing/2018/hyperlinkcolor" val="tx"/>
                    </a:ext>
                  </a:extLst>
                </a:hlinkClick>
              </a:rPr>
              <a:t>Psychophysiological stress response in SCUBA divers: the contribution of negative automatic thoughts and negative emotions</a:t>
            </a:r>
            <a:pPr indent="0" marL="0">
              <a:spcAft>
                <a:spcPts val="700"/>
              </a:spcAft>
              <a:buNone/>
            </a:pPr>
            <a:r>
              <a:rPr lang="en-US" sz="1150" dirty="0">
                <a:solidFill>
                  <a:srgbClr val="5A6B70"/>
                </a:solidFill>
              </a:rPr>
              <a:t>. Current Psychology 42(23):16751–16765.</a:t>
            </a:r>
            <a:endParaRPr lang="en-US" sz="1150" dirty="0"/>
          </a:p>
          <a:p>
            <a:pPr indent="0" marL="0">
              <a:spcAft>
                <a:spcPts val="700"/>
              </a:spcAft>
              <a:buNone/>
            </a:pPr>
            <a:r>
              <a:rPr lang="en-US" sz="1150" b="1" dirty="0">
                <a:solidFill>
                  <a:schemeClr val="accent2"/>
                </a:solidFill>
              </a:rPr>
              <a:t>[33]  </a:t>
            </a:r>
            <a:pPr indent="0" marL="0">
              <a:spcAft>
                <a:spcPts val="700"/>
              </a:spcAft>
              <a:buNone/>
            </a:pPr>
            <a:r>
              <a:rPr lang="en-US" sz="1150" dirty="0">
                <a:solidFill>
                  <a:srgbClr val="06202E"/>
                </a:solidFill>
              </a:rPr>
              <a:t>Carreño A, Gascon M, Vert C, Lloret J (2020). </a:t>
            </a:r>
            <a:pPr indent="0" marL="0">
              <a:spcAft>
                <a:spcPts val="700"/>
              </a:spcAft>
              <a:buNone/>
            </a:pPr>
            <a:r>
              <a:rPr lang="en-US" sz="1150" u="sng" dirty="0">
                <a:solidFill>
                  <a:srgbClr val="0F6472"/>
                </a:solidFill>
                <a:hlinkClick r:id="rId9" invalidUrl="" action="" tgtFrame="" tooltip="https://doi.org/10.3390/ijerph17197238" history="1" highlightClick="0" endSnd="0">
                  <a:extLst>
                    <a:ext uri="{A12FA001-AC4F-418D-AE19-62706E023703}">
                      <ahyp:hlinkClr xmlns:ahyp="http://schemas.microsoft.com/office/drawing/2018/hyperlinkcolor" val="tx"/>
                    </a:ext>
                  </a:extLst>
                </a:hlinkClick>
              </a:rPr>
              <a:t>The beneficial effects of short-term exposure to scuba diving on human mental health</a:t>
            </a:r>
            <a:pPr indent="0" marL="0">
              <a:spcAft>
                <a:spcPts val="700"/>
              </a:spcAft>
              <a:buNone/>
            </a:pPr>
            <a:r>
              <a:rPr lang="en-US" sz="1150" dirty="0">
                <a:solidFill>
                  <a:srgbClr val="5A6B70"/>
                </a:solidFill>
              </a:rPr>
              <a:t>. Int J Environmental Research and Public Health 17(19):7238.</a:t>
            </a:r>
            <a:endParaRPr lang="en-US" sz="1150" dirty="0"/>
          </a:p>
          <a:p>
            <a:pPr indent="0" marL="0">
              <a:spcAft>
                <a:spcPts val="700"/>
              </a:spcAft>
              <a:buNone/>
            </a:pPr>
            <a:r>
              <a:rPr lang="en-US" sz="1150" b="1" dirty="0">
                <a:solidFill>
                  <a:schemeClr val="accent2"/>
                </a:solidFill>
              </a:rPr>
              <a:t>[34]  </a:t>
            </a:r>
            <a:pPr indent="0" marL="0">
              <a:spcAft>
                <a:spcPts val="700"/>
              </a:spcAft>
              <a:buNone/>
            </a:pPr>
            <a:r>
              <a:rPr lang="en-US" sz="1150" dirty="0">
                <a:solidFill>
                  <a:srgbClr val="06202E"/>
                </a:solidFill>
              </a:rPr>
              <a:t>White MP, Alcock I, Grellier J, et al. (2019). </a:t>
            </a:r>
            <a:pPr indent="0" marL="0">
              <a:spcAft>
                <a:spcPts val="700"/>
              </a:spcAft>
              <a:buNone/>
            </a:pPr>
            <a:r>
              <a:rPr lang="en-US" sz="1150" u="sng" dirty="0">
                <a:solidFill>
                  <a:srgbClr val="0F6472"/>
                </a:solidFill>
                <a:hlinkClick r:id="rId10" invalidUrl="" action="" tgtFrame="" tooltip="https://pubmed.ncbi.nlm.nih.gov/31197192/" history="1" highlightClick="0" endSnd="0">
                  <a:extLst>
                    <a:ext uri="{A12FA001-AC4F-418D-AE19-62706E023703}">
                      <ahyp:hlinkClr xmlns:ahyp="http://schemas.microsoft.com/office/drawing/2018/hyperlinkcolor" val="tx"/>
                    </a:ext>
                  </a:extLst>
                </a:hlinkClick>
              </a:rPr>
              <a:t>Spending at least 120 minutes a week in nature is associated with good health and wellbeing</a:t>
            </a:r>
            <a:pPr indent="0" marL="0">
              <a:spcAft>
                <a:spcPts val="700"/>
              </a:spcAft>
              <a:buNone/>
            </a:pPr>
            <a:r>
              <a:rPr lang="en-US" sz="1150" dirty="0">
                <a:solidFill>
                  <a:srgbClr val="5A6B70"/>
                </a:solidFill>
              </a:rPr>
              <a:t>. Scientific Reports 9.</a:t>
            </a:r>
            <a:endParaRPr lang="en-US" sz="1150" dirty="0"/>
          </a:p>
          <a:p>
            <a:pPr indent="0" marL="0">
              <a:spcAft>
                <a:spcPts val="700"/>
              </a:spcAft>
              <a:buNone/>
            </a:pPr>
            <a:r>
              <a:rPr lang="en-US" sz="1150" b="1" dirty="0">
                <a:solidFill>
                  <a:schemeClr val="accent2"/>
                </a:solidFill>
              </a:rPr>
              <a:t>[35]  </a:t>
            </a:r>
            <a:pPr indent="0" marL="0">
              <a:spcAft>
                <a:spcPts val="700"/>
              </a:spcAft>
              <a:buNone/>
            </a:pPr>
            <a:r>
              <a:rPr lang="en-US" sz="1150" dirty="0">
                <a:solidFill>
                  <a:srgbClr val="06202E"/>
                </a:solidFill>
              </a:rPr>
              <a:t>Georgiou M, Morison G, Smith N, Tieges Z, Chastin S (2021). </a:t>
            </a:r>
            <a:pPr indent="0" marL="0">
              <a:spcAft>
                <a:spcPts val="700"/>
              </a:spcAft>
              <a:buNone/>
            </a:pPr>
            <a:r>
              <a:rPr lang="en-US" sz="1150" u="sng" dirty="0">
                <a:solidFill>
                  <a:srgbClr val="0F6472"/>
                </a:solidFill>
                <a:hlinkClick r:id="rId11" invalidUrl="" action="" tgtFrame="" tooltip="https://doi.org/10.3390/ijerph18052486" history="1" highlightClick="0" endSnd="0">
                  <a:extLst>
                    <a:ext uri="{A12FA001-AC4F-418D-AE19-62706E023703}">
                      <ahyp:hlinkClr xmlns:ahyp="http://schemas.microsoft.com/office/drawing/2018/hyperlinkcolor" val="tx"/>
                    </a:ext>
                  </a:extLst>
                </a:hlinkClick>
              </a:rPr>
              <a:t>Mechanisms of impact of blue spaces on human health: a systematic literature review and meta-analysis</a:t>
            </a:r>
            <a:pPr indent="0" marL="0">
              <a:spcAft>
                <a:spcPts val="700"/>
              </a:spcAft>
              <a:buNone/>
            </a:pPr>
            <a:r>
              <a:rPr lang="en-US" sz="1150" dirty="0">
                <a:solidFill>
                  <a:srgbClr val="5A6B70"/>
                </a:solidFill>
              </a:rPr>
              <a:t>. Int J Environmental Research and Public Health 18(5):2486.</a:t>
            </a:r>
            <a:endParaRPr lang="en-US" sz="1150" dirty="0"/>
          </a:p>
        </p:txBody>
      </p:sp>
      <p:sp>
        <p:nvSpPr>
          <p:cNvPr id="5" name="Text 2"/>
          <p:cNvSpPr txBox="1"/>
          <p:nvPr/>
        </p:nvSpPr>
        <p:spPr>
          <a:xfrm>
            <a:off x="548640" y="5897880"/>
            <a:ext cx="11091672" cy="274320"/>
          </a:xfrm>
          <a:prstGeom prst="rect">
            <a:avLst/>
          </a:prstGeom>
          <a:noFill/>
          <a:ln/>
        </p:spPr>
        <p:txBody>
          <a:bodyPr wrap="square" lIns="0" tIns="0" rIns="0" bIns="0" rtlCol="0" anchor="t"/>
          <a:lstStyle/>
          <a:p>
            <a:pPr indent="0" marL="0">
              <a:buNone/>
            </a:pPr>
            <a:r>
              <a:rPr lang="en-US" sz="1050" i="1" dirty="0">
                <a:solidFill>
                  <a:schemeClr val="tx2"/>
                </a:solidFill>
              </a:rPr>
              <a:t>Links zu DOI, PubMed oder der Originalveröffentlichung. Abgerufen am 8. November 2026.</a:t>
            </a:r>
            <a:endParaRPr lang="en-US" sz="105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5A6B70"/>
                </a:solidFill>
              </a:defRPr>
            </a:lvl1pPr>
          </a:lstStyle>
          <a:p>
            <a:pPr algn="r"/>
            <a:fld id="{F7021451-1387-4CA6-816F-3879F97B5CBC}" type="slidenum">
              <a:rPr b="0" lang="en-US"/>
              <a:t>25</a:t>
            </a:fld>
            <a:endParaRPr lang="en-US"/>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 26">
    <p:spTree>
      <p:nvGrpSpPr>
        <p:cNvPr id="1" name=""/>
        <p:cNvGrpSpPr/>
        <p:nvPr/>
      </p:nvGrpSpPr>
      <p:grpSpPr>
        <a:xfrm>
          <a:off x="0" y="0"/>
          <a:ext cx="0" cy="0"/>
          <a:chOff x="0" y="0"/>
          <a:chExt cx="0" cy="0"/>
        </a:xfrm>
      </p:grpSpPr>
      <p:pic>
        <p:nvPicPr>
          <p:cNvPr id="3" name="Image 0" descr="/home/claude/mdi/assets/logo3.png">    </p:cNvPr>
          <p:cNvPicPr>
            <a:picLocks noChangeAspect="1"/>
          </p:cNvPicPr>
          <p:nvPr/>
        </p:nvPicPr>
        <p:blipFill>
          <a:blip r:embed="rId1"/>
          <a:stretch>
            <a:fillRect/>
          </a:stretch>
        </p:blipFill>
        <p:spPr>
          <a:xfrm>
            <a:off x="5440680" y="640080"/>
            <a:ext cx="1298448" cy="2240280"/>
          </a:xfrm>
          <a:prstGeom prst="rect">
            <a:avLst/>
          </a:prstGeom>
        </p:spPr>
      </p:pic>
      <p:sp>
        <p:nvSpPr>
          <p:cNvPr id="4" name="Text 0"/>
          <p:cNvSpPr txBox="1"/>
          <p:nvPr/>
        </p:nvSpPr>
        <p:spPr>
          <a:xfrm>
            <a:off x="548640" y="2971800"/>
            <a:ext cx="11091672" cy="1645920"/>
          </a:xfrm>
          <a:prstGeom prst="rect">
            <a:avLst/>
          </a:prstGeom>
          <a:noFill/>
          <a:ln/>
        </p:spPr>
        <p:txBody>
          <a:bodyPr wrap="square" lIns="0" tIns="0" rIns="0" bIns="0" rtlCol="0" anchor="ctr"/>
          <a:lstStyle/>
          <a:p>
            <a:pPr algn="ctr" indent="0" marL="0">
              <a:buNone/>
            </a:pPr>
            <a:r>
              <a:rPr lang="en-US" sz="4600" b="1" dirty="0">
                <a:solidFill>
                  <a:schemeClr val="bg1"/>
                </a:solidFill>
                <a:latin typeface="Cambria" pitchFamily="34" charset="0"/>
                <a:ea typeface="Cambria" pitchFamily="34" charset="-122"/>
                <a:cs typeface="Cambria" pitchFamily="34" charset="-120"/>
              </a:rPr>
              <a:t>Ruhe lässt sich trainieren.</a:t>
            </a:r>
            <a:endParaRPr lang="en-US" sz="4600" dirty="0"/>
          </a:p>
          <a:p>
            <a:pPr algn="ctr" indent="0" marL="0">
              <a:buNone/>
            </a:pPr>
            <a:r>
              <a:rPr lang="en-US" sz="4600" b="1" dirty="0">
                <a:solidFill>
                  <a:schemeClr val="accent3"/>
                </a:solidFill>
                <a:latin typeface="Cambria" pitchFamily="34" charset="0"/>
                <a:ea typeface="Cambria" pitchFamily="34" charset="-122"/>
                <a:cs typeface="Cambria" pitchFamily="34" charset="-120"/>
              </a:rPr>
              <a:t>Präsenz auch.</a:t>
            </a:r>
            <a:endParaRPr lang="en-US" sz="4600" dirty="0"/>
          </a:p>
        </p:txBody>
      </p:sp>
      <p:sp>
        <p:nvSpPr>
          <p:cNvPr id="5" name="Text 1"/>
          <p:cNvSpPr txBox="1"/>
          <p:nvPr/>
        </p:nvSpPr>
        <p:spPr>
          <a:xfrm>
            <a:off x="548640" y="4709160"/>
            <a:ext cx="11091672" cy="457200"/>
          </a:xfrm>
          <a:prstGeom prst="rect">
            <a:avLst/>
          </a:prstGeom>
          <a:noFill/>
          <a:ln/>
        </p:spPr>
        <p:txBody>
          <a:bodyPr wrap="square" lIns="0" tIns="0" rIns="0" bIns="0" rtlCol="0" anchor="t"/>
          <a:lstStyle/>
          <a:p>
            <a:pPr algn="ctr" indent="0" marL="0">
              <a:buNone/>
            </a:pPr>
            <a:r>
              <a:rPr lang="en-US" sz="1800" i="1" dirty="0">
                <a:solidFill>
                  <a:schemeClr val="bg1"/>
                </a:solidFill>
                <a:latin typeface="Cambria" pitchFamily="34" charset="0"/>
                <a:ea typeface="Cambria" pitchFamily="34" charset="-122"/>
                <a:cs typeface="Cambria" pitchFamily="34" charset="-120"/>
              </a:rPr>
              <a:t>Mindful Diving™ ergänzt deine Verbandsausbildung; es ersetzt sie nicht.</a:t>
            </a:r>
            <a:endParaRPr lang="en-US" sz="1800" dirty="0"/>
          </a:p>
        </p:txBody>
      </p:sp>
      <p:sp>
        <p:nvSpPr>
          <p:cNvPr id="6" name="Text 2"/>
          <p:cNvSpPr txBox="1"/>
          <p:nvPr/>
        </p:nvSpPr>
        <p:spPr>
          <a:xfrm>
            <a:off x="548640" y="5623560"/>
            <a:ext cx="11091672" cy="365760"/>
          </a:xfrm>
          <a:prstGeom prst="rect">
            <a:avLst/>
          </a:prstGeom>
          <a:noFill/>
          <a:ln/>
        </p:spPr>
        <p:txBody>
          <a:bodyPr wrap="square" lIns="0" tIns="0" rIns="0" bIns="0" rtlCol="0" anchor="t"/>
          <a:lstStyle/>
          <a:p>
            <a:pPr algn="ctr" indent="0" marL="0">
              <a:buNone/>
            </a:pPr>
            <a:r>
              <a:rPr lang="en-US" sz="1200" dirty="0">
                <a:solidFill>
                  <a:schemeClr val="accent3"/>
                </a:solidFill>
              </a:rPr>
              <a:t>Luis Miguel Gallardo  ·  mindfuldivinginstitute.com  ·  hello@mindfuldiving.org  ·  @mindfuldivinginstitute</a:t>
            </a:r>
            <a:endParaRPr lang="en-US" sz="1200" dirty="0"/>
          </a:p>
        </p:txBody>
      </p:sp>
      <p:sp>
        <p:nvSpPr>
          <p:cNvPr id="7"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endParaRPr lang="en-US" sz="320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8FCFC4"/>
                </a:solidFill>
              </a:defRPr>
            </a:lvl1pPr>
          </a:lstStyle>
          <a:p>
            <a:pPr algn="r"/>
            <a:fld id="{F7021451-1387-4CA6-816F-3879F97B5CBC}" type="slidenum">
              <a:rPr b="0" lang="en-US"/>
              <a:t>26</a:t>
            </a:fld>
            <a:endParaRPr lang="en-US"/>
          </a:p>
        </p:txBody>
      </p:sp>
    </p:spTree>
  </p:cSld>
  <p:clrMapOvr>
    <a:masterClrMapping/>
  </p:clrMapOvr>
</p:sld>
</file>

<file path=ppt/theme/theme1.xml><?xml version="1.0" encoding="utf-8"?>
<a:theme xmlns:a="http://schemas.openxmlformats.org/drawingml/2006/main" name="Mindful Diving Institute">
  <a:themeElements>
    <a:clrScheme name="Mindful Diving Institute">
      <a:dk1>
        <a:srgbClr val="06202E"/>
      </a:dk1>
      <a:lt1>
        <a:srgbClr val="F8F5EF"/>
      </a:lt1>
      <a:dk2>
        <a:srgbClr val="0E3A4A"/>
      </a:dk2>
      <a:lt2>
        <a:srgbClr val="8FCFC4"/>
      </a:lt2>
      <a:accent1>
        <a:srgbClr val="0F6472"/>
      </a:accent1>
      <a:accent2>
        <a:srgbClr val="E7674A"/>
      </a:accent2>
      <a:accent3>
        <a:srgbClr val="8FCFC4"/>
      </a:accent3>
      <a:accent4>
        <a:srgbClr val="5A6B70"/>
      </a:accent4>
      <a:accent5>
        <a:srgbClr val="F2B544"/>
      </a:accent5>
      <a:accent6>
        <a:srgbClr val="2E9E6B"/>
      </a:accent6>
      <a:hlink>
        <a:srgbClr val="0F6472"/>
      </a:hlink>
      <a:folHlink>
        <a:srgbClr val="5A6B70"/>
      </a:folHlink>
    </a:clrScheme>
    <a:fontScheme name="Mindful Diving Institute">
      <a:majorFont>
        <a:latin typeface="Cambria"/>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(16:9)</PresentationFormat>
  <Paragraphs>0</Paragraphs>
  <Slides>26</Slides>
  <Notes>26</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26</vt:i4>
      </vt:variant>
    </vt:vector>
  </HeadingPairs>
  <TitlesOfParts>
    <vt:vector size="29" baseType="lpstr">
      <vt:lpstr>Arial</vt:lpstr>
      <vt:lpstr>Calibri</vt:lpstr>
      <vt:lpstr>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vector>
  </TitlesOfParts>
  <Company>Mindful Diving Institute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Warum Präsenz Sicherheit ist — Evidenzdossier: Achtsamkeit und Tauchen</dc:title>
  <dc:subject>Studien, Meta-Analysen und Unfallberichte (DAN, BSAC, Australien, Neuseeland, Spanien) zu Achtsamkeit und Tauchsicherheit. Aktualisierte 2. Auflage.</dc:subject>
  <dc:creator>Luis Miguel Gallardo</dc:creator>
  <cp:lastModifiedBy>Luis Miguel Gallardo</cp:lastModifiedBy>
  <cp:revision>1</cp:revision>
  <dcterms:created xsi:type="dcterms:W3CDTF">2026-11-08T08:12:53Z</dcterms:created>
  <dcterms:modified xsi:type="dcterms:W3CDTF">2026-11-08T08:12:53Z</dcterms:modified>
</cp:coreProperties>
</file>