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notesMasterIdLst>
    <p:notesMasterId r:id="rId28"/>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dossier for professionals. Core message: we are not selling calm; we bring data. Every slide carries its linked source in the bottom bar, and the full list is at the end.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the four kinds of evidence and the honesty of the approach: we separate data from hypothesis.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First the problem, with real incident data.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Denoble et al. classified each death in four steps. The data are from 1992–2003, but it is still the largest step-by-step analysis published (947 deaths) and the model every later study uses. The next slide shows what has changed since.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Same chain-of-events model, data from 2001 to 2025 in four countries. Message: ascent and gas are still in the chain, but what the diver brings into the water now weighs far more: age, heart and fitness. Percentages are not fully comparable across studies (different countries, periods and criteria).</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96% of arterial gas embolisms involved an emergency ascent (Denoble 2008). No later study has repeated this exact figure, and we say so. But 2024 data point the same way: in 288 accidents treated by the Royal Netherlands Navy between 1966 and 2023, ascent was the most frequent disabling agent (52%) and embolism the most lethal injury.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Shreeves et al. 2018. The rules are known; what fails is applying them in the moment. That is where presence comes in.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clearest change in recent data. It is a matter of medical fitness, not mindfulness: Mindful Diving does not replace it. What presence does add is honesty about your own state before you get in the water.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Colvard (12,087 divers) is the largest published survey on panic; we have found no more recent one of that size. Morgan is the classic reference: he himself said relaxation and meditation did not yet have consistent results in anxious divers and called for research. That is the gap we want to help close, by measuring.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Weltman and Egstrom (1966) is the classic experiment; Tsai et al. (2020) updates it: with more anxiety, processing underwater is slower. A diver's periphery is their buddy, their gauge and their surroundings.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Why the MDI canon rules out breath-holds and paced breathing: holding your breath on ascent can cause an embolism even in very shallow water.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the other half: what mindfulness changes, measured.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Bishop et al.'s operational definition and Hölzel et al.'s four mechanisms. The "Underwater" lines are the MDI's translation, not results of those studies.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Three pieces from 2021–2023: a randomised trial in JAMA Psychiatry, the largest meta-analysis in people without a diagnosis and a review of 44 meta-analyses. Link to Morgan: prior anxiety predicts panic, and mindfulness consistently reduces anxiety.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Zainal and Newman 2024: the largest meta-analysis on mindfulness and cognition (111 trials). Jha: in military personnel under prolonged stress, mindfulness protects working memory and attention (2010 and 2020). Killingsworth: the mind wanders almost half the time.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Johnson 2014: trained Marines reacted slightly more and recovered sooner. Pascoe 2017 (45 studies): meditation lowers cortisol, blood pressure and heart rate. For divers: we are not trying to numb the alarm, but to return sooner to a state in which you can think. Respiratory recovery is a measured outcome, not a technique.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Bühlmayer 2017 and Du and Ning 2024. Buoyancy is a precision skill; that is why this matters so much to instructors.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dive-specific evidence: honest and nuanced.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 honest: small samples, designs that can be improved. But the direction is consistent. New in 2026: the first published randomised trial combining diving and mindfulness (Griffiths, PLoS One), with 63 adults and no diving incidents.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White 2019 measures nature in general (green and blue). Georgiou 2021 focuses on blue spaces. Observational: association, not cause.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table is the MDI's thesis: each practice answers a documented failure and rests on a measured effect. It is a working hypothesis, and we are measuring it.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Close with humility and with action: FP20 before and after every course.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Full source list. Titles are links: in the presentation, click a title to open the source.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Full source list. Titles are links: in the presentation, click a title to open the source.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Full source list. Titles are links: in the presentation, click a title to open the source.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The full dossier and the sources are on the materials page.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image" Target="../media/image-1002-1.png"/><Relationship Id="rId2" Type="http://schemas.openxmlformats.org/officeDocument/2006/relationships/image" Target="../media/DARK-image-2.png"/><Relationship Id="rId3"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image" Target="../media/image-1003-1.png"/><Relationship Id="rId2" Type="http://schemas.openxmlformats.org/officeDocument/2006/relationships/image" Target="../media/DEEP-image-2.png"/><Relationship Id="rId3"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image" Target="../media/image-1004-1.png"/><Relationship Id="rId2" Type="http://schemas.openxmlformats.org/officeDocument/2006/relationships/image" Target="../media/LIGHT-image-2.png"/><Relationship Id="rId3"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image" Target="../media/image-1005-1.png"/><Relationship Id="rId2" Type="http://schemas.openxmlformats.org/officeDocument/2006/relationships/image" Target="../media/P_DESCENT-image-2.jpeg"/><Relationship Id="rId3"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image" Target="../media/image-1006-1.png"/><Relationship Id="rId2" Type="http://schemas.openxmlformats.org/officeDocument/2006/relationships/image" Target="../media/P_DOLPHINS-image-2.jpeg"/><Relationship Id="rId3"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image" Target="../media/image-1007-1.png"/><Relationship Id="rId2" Type="http://schemas.openxmlformats.org/officeDocument/2006/relationships/image" Target="../media/P_REEF-image-2.jpeg"/><Relationship Id="rId3"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image" Target="../media/image-1008-1.png"/><Relationship Id="rId2" Type="http://schemas.openxmlformats.org/officeDocument/2006/relationships/image" Target="../media/P_GODRAYS-image-2.jpeg"/><Relationship Id="rId3"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image" Target="../media/image-1009-1.png"/><Relationship Id="rId2" Type="http://schemas.openxmlformats.org/officeDocument/2006/relationships/image" Target="../media/P_TURTLE-image-2.jpeg"/><Relationship Id="rId3"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image" Target="../media/image-1010-1.png"/><Relationship Id="rId2" Type="http://schemas.openxmlformats.org/officeDocument/2006/relationships/image" Target="../media/P_COUPLE-image-2.jpeg"/><Relationship Id="rId3"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image" Target="../media/image-1011-1.png"/><Relationship Id="rId2" Type="http://schemas.openxmlformats.org/officeDocument/2006/relationships/image" Target="../media/P_CABO-image-2.jpeg"/><Relationship Id="rId3"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image" Target="../media/image-1012-1.png"/><Relationship Id="rId2" Type="http://schemas.openxmlformats.org/officeDocument/2006/relationships/image" Target="../media/P_RESERVA-image-2.jpeg"/><Relationship Id="rId3"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image" Target="../media/image-1013-1.png"/><Relationship Id="rId2" Type="http://schemas.openxmlformats.org/officeDocument/2006/relationships/image" Target="../media/P_OK-image-2.jpeg"/><Relationship Id="rId3"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image" Target="../media/COVER-image-1.png"/><Relationship Id="rId2"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DAR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Evidence dossier: mindfulness and diving  ·  2nd edition,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1002</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EEP">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Evidence dossier: mindfulness and diving  ·  2nd edition,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1003</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LIGH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tx2"/>
                </a:solidFill>
              </a:rPr>
              <a:t>Mindful Diving™  ·  Evidence dossier: mindfulness and diving  ·  2nd edition,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tx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1004</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_DESC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Evidence dossier: mindfulness and diving  ·  2nd edition,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1005</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P_DOLPHIN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Evidence dossier: mindfulness and diving  ·  2nd edition,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1006</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P_REEF">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Evidence dossier: mindfulness and diving  ·  2nd edition,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1007</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_GODRAY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Evidence dossier: mindfulness and diving  ·  2nd edition,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1008</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_TUR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Evidence dossier: mindfulness and diving  ·  2nd edition,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1009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_COUP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Evidence dossier: mindfulness and diving  ·  2nd edition,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1010</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_CAB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Evidence dossier: mindfulness and diving  ·  2nd edition,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1011</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_RESERV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Evidence dossier: mindfulness and diving  ·  2nd edition,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1012</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P_O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548640" y="6217920"/>
            <a:ext cx="265176" cy="457200"/>
          </a:xfrm>
          <a:prstGeom prst="rect">
            <a:avLst/>
          </a:prstGeom>
        </p:spPr>
      </p:pic>
      <p:sp>
        <p:nvSpPr>
          <p:cNvPr id="3" name="Text 0"/>
          <p:cNvSpPr/>
          <p:nvPr/>
        </p:nvSpPr>
        <p:spPr>
          <a:xfrm>
            <a:off x="960120" y="6254496"/>
            <a:ext cx="8686800" cy="365760"/>
          </a:xfrm>
          <a:prstGeom prst="rect">
            <a:avLst/>
          </a:prstGeom>
          <a:noFill/>
          <a:ln/>
        </p:spPr>
        <p:txBody>
          <a:bodyPr wrap="square" lIns="0" tIns="0" rIns="0" bIns="0" rtlCol="0" anchor="ctr"/>
          <a:lstStyle/>
          <a:p>
            <a:pPr indent="0" marL="0">
              <a:buNone/>
            </a:pPr>
            <a:r>
              <a:rPr lang="en-US" sz="1000" dirty="0">
                <a:solidFill>
                  <a:schemeClr val="accent3"/>
                </a:solidFill>
              </a:rPr>
              <a:t>Mindful Diving™  ·  Evidence dossier: mindfulness and diving  ·  2nd edition, November 2026</a:t>
            </a:r>
            <a:endParaRPr lang="en-US" sz="1000" dirty="0"/>
          </a:p>
        </p:txBody>
      </p:sp>
      <p:sp>
        <p:nvSpPr>
          <p:cNvPr id="4" name="Text 1"/>
          <p:cNvSpPr/>
          <p:nvPr>
            <p:ph idx="102" type="title" hasCustomPrompt="1"/>
          </p:nvPr>
        </p:nvSpPr>
        <p:spPr>
          <a:xfrm>
            <a:off x="548640" y="411480"/>
            <a:ext cx="11091672" cy="868680"/>
          </a:xfrm>
          <a:prstGeom prst="rect">
            <a:avLst/>
          </a:prstGeom>
          <a:noFill/>
          <a:ln/>
        </p:spPr>
        <p:txBody>
          <a:bodyPr wrap="square" rtlCol="0"/>
          <a:lstStyle>
            <a:lvl1pPr indent="0" marL="0">
              <a:buNone/>
              <a:defRPr lang="en-US" sz="3200" b="1" dirty="0">
                <a:solidFill>
                  <a:schemeClr val="bg1"/>
                </a:solidFill>
              </a:defRPr>
            </a:lvl1pP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1013</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VER">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1.png"/><Relationship Id="rId3" Type="http://schemas.openxmlformats.org/officeDocument/2006/relationships/slideLayout" Target="../slideLayouts/slideLayout14.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5.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slideLayout" Target="../slideLayouts/slideLayout4.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hyperlink" Target="https://doi.org/10.28920/dhm50.3.220-229" TargetMode="External"/><Relationship Id="rId2" Type="http://schemas.openxmlformats.org/officeDocument/2006/relationships/hyperlink" Target="https://doi.org/10.28920/dhm51.4.345-354" TargetMode="External"/><Relationship Id="rId3" Type="http://schemas.openxmlformats.org/officeDocument/2006/relationships/hyperlink" Target="https://doi.org/10.28920/dhm53.2.76-84" TargetMode="External"/><Relationship Id="rId4" Type="http://schemas.openxmlformats.org/officeDocument/2006/relationships/hyperlink" Target="https://doi.org/10.1007/s12024-019-00109-2" TargetMode="External"/><Relationship Id="rId5" Type="http://schemas.openxmlformats.org/officeDocument/2006/relationships/hyperlink" Target="https://www.bsac.com/document/bsac-incident-report-2025/bsac-incident-report-2025.pdf" TargetMode="External"/><Relationship Id="rId6" Type="http://schemas.openxmlformats.org/officeDocument/2006/relationships/slideLayout" Target="../slideLayouts/slideLayout4.xml"/><Relationship Id="rId7"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hyperlink" Target="https://doi.org/10.28920/dhm54.1.39-46" TargetMode="External"/><Relationship Id="rId3" Type="http://schemas.openxmlformats.org/officeDocument/2006/relationships/slideLayout" Target="../slideLayouts/slideLayout8.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hyperlink" Target="https://journals.viamedica.pl/international_maritime_health/article/view/58319" TargetMode="External"/><Relationship Id="rId2" Type="http://schemas.openxmlformats.org/officeDocument/2006/relationships/slideLayout" Target="../slideLayouts/slideLayout4.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hyperlink" Target="https://doi.org/10.28920/dhm54.3.217-224" TargetMode="External"/><Relationship Id="rId2" Type="http://schemas.openxmlformats.org/officeDocument/2006/relationships/hyperlink" Target="https://doi.org/10.28920/dhm51.4.345-354" TargetMode="External"/><Relationship Id="rId3" Type="http://schemas.openxmlformats.org/officeDocument/2006/relationships/hyperlink" Target="https://doi.org/10.28920/dhm53.2.76-84" TargetMode="External"/><Relationship Id="rId4" Type="http://schemas.openxmlformats.org/officeDocument/2006/relationships/hyperlink" Target="https://www.bsac.com/document/bsac-incident-report-2025/bsac-incident-report-2025.pdf" TargetMode="External"/><Relationship Id="rId5" Type="http://schemas.openxmlformats.org/officeDocument/2006/relationships/slideLayout" Target="../slideLayouts/slideLayout3.xml"/><Relationship Id="rId6"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hyperlink" Target="https://undercurrent.org/UCnow/dive_magazine/2003/PanicRecreational200308.html" TargetMode="External"/><Relationship Id="rId2" Type="http://schemas.openxmlformats.org/officeDocument/2006/relationships/hyperlink" Target="https://doi.org/10.1055/s-2004-815829" TargetMode="External"/><Relationship Id="rId3" Type="http://schemas.openxmlformats.org/officeDocument/2006/relationships/hyperlink" Target="https://www.bsac.com/document/bsac-incident-report-2025/bsac-incident-report-2025.pdf" TargetMode="External"/><Relationship Id="rId4" Type="http://schemas.openxmlformats.org/officeDocument/2006/relationships/hyperlink" Target="https://doi.org/10.2165/00007256-199520060-00005" TargetMode="External"/><Relationship Id="rId5" Type="http://schemas.openxmlformats.org/officeDocument/2006/relationships/slideLayout" Target="../slideLayouts/slideLayout2.xml"/><Relationship Id="rId6"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hyperlink" Target="https://doi.org/10.1177/001872086600800604" TargetMode="External"/><Relationship Id="rId2" Type="http://schemas.openxmlformats.org/officeDocument/2006/relationships/hyperlink" Target="https://doi.org/10.28920/dhm50.2.130-134" TargetMode="External"/><Relationship Id="rId3" Type="http://schemas.openxmlformats.org/officeDocument/2006/relationships/slideLayout" Target="../slideLayouts/slideLayout4.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5" Type="http://schemas.openxmlformats.org/officeDocument/2006/relationships/hyperlink" Target="https://world.dan.org/?p=18868" TargetMode="External"/><Relationship Id="rId1" Type="http://schemas.openxmlformats.org/officeDocument/2006/relationships/image" Target="../media/image-11-1.png"/><Relationship Id="rId2" Type="http://schemas.openxmlformats.org/officeDocument/2006/relationships/image" Target="../media/image-11-1.png"/><Relationship Id="rId3" Type="http://schemas.openxmlformats.org/officeDocument/2006/relationships/image" Target="../media/image-11-1.png"/><Relationship Id="rId4" Type="http://schemas.openxmlformats.org/officeDocument/2006/relationships/image" Target="../media/image-11-1.png"/><Relationship Id="rId6" Type="http://schemas.openxmlformats.org/officeDocument/2006/relationships/slideLayout" Target="../slideLayouts/slideLayout3.xml"/><Relationship Id="rId7"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9.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hyperlink" Target="https://doi.org/10.1093/clipsy.bph077" TargetMode="External"/><Relationship Id="rId2" Type="http://schemas.openxmlformats.org/officeDocument/2006/relationships/hyperlink" Target="https://pubmed.ncbi.nlm.nih.gov/26168376/" TargetMode="External"/><Relationship Id="rId3" Type="http://schemas.openxmlformats.org/officeDocument/2006/relationships/slideLayout" Target="../slideLayouts/slideLayout4.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hyperlink" Target="https://doi.org/10.1001/jamapsychiatry.2022.3679" TargetMode="External"/><Relationship Id="rId2" Type="http://schemas.openxmlformats.org/officeDocument/2006/relationships/hyperlink" Target="https://doi.org/10.1371/journal.pmed.1003481" TargetMode="External"/><Relationship Id="rId3" Type="http://schemas.openxmlformats.org/officeDocument/2006/relationships/hyperlink" Target="https://doi.org/10.1177/1745691620968771" TargetMode="External"/><Relationship Id="rId4" Type="http://schemas.openxmlformats.org/officeDocument/2006/relationships/slideLayout" Target="../slideLayouts/slideLayout2.xml"/><Relationship Id="rId5"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hyperlink" Target="https://doi.org/10.1080/17437199.2023.2248222" TargetMode="External"/><Relationship Id="rId2" Type="http://schemas.openxmlformats.org/officeDocument/2006/relationships/hyperlink" Target="https://pubmed.ncbi.nlm.nih.gov/20141302/" TargetMode="External"/><Relationship Id="rId3" Type="http://schemas.openxmlformats.org/officeDocument/2006/relationships/hyperlink" Target="https://doi.org/10.1007/s10608-020-10076-6" TargetMode="External"/><Relationship Id="rId4" Type="http://schemas.openxmlformats.org/officeDocument/2006/relationships/hyperlink" Target="https://doi.org/10.1126/science.1192439" TargetMode="External"/><Relationship Id="rId5" Type="http://schemas.openxmlformats.org/officeDocument/2006/relationships/slideLayout" Target="../slideLayouts/slideLayout4.xml"/><Relationship Id="rId6"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hyperlink" Target="https://pubmed.ncbi.nlm.nih.gov/24832476/" TargetMode="External"/><Relationship Id="rId2" Type="http://schemas.openxmlformats.org/officeDocument/2006/relationships/hyperlink" Target="https://doi.org/10.1016/j.jpsychires.2017.08.004" TargetMode="External"/><Relationship Id="rId3" Type="http://schemas.openxmlformats.org/officeDocument/2006/relationships/slideLayout" Target="../slideLayouts/slideLayout3.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hyperlink" Target="https://doi.org/10.1007/s40279-017-0752-9" TargetMode="External"/><Relationship Id="rId2" Type="http://schemas.openxmlformats.org/officeDocument/2006/relationships/hyperlink" Target="https://doi.org/10.3389/fpsyg.2024.1449886" TargetMode="External"/><Relationship Id="rId3" Type="http://schemas.openxmlformats.org/officeDocument/2006/relationships/slideLayout" Target="../slideLayouts/slideLayout4.xml"/><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slideLayout" Target="../slideLayouts/slideLayout6.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hyperlink" Target="https://doi.org/10.3389/fpsyg.2017.02193" TargetMode="External"/><Relationship Id="rId2" Type="http://schemas.openxmlformats.org/officeDocument/2006/relationships/hyperlink" Target="https://doi.org/10.1080/20008198.2022.2031590" TargetMode="External"/><Relationship Id="rId3" Type="http://schemas.openxmlformats.org/officeDocument/2006/relationships/hyperlink" Target="https://doi.org/10.1371/journal.pone.0345784" TargetMode="External"/><Relationship Id="rId4" Type="http://schemas.openxmlformats.org/officeDocument/2006/relationships/hyperlink" Target="https://doi.org/10.1007/s12144-022-02900-x" TargetMode="External"/><Relationship Id="rId5" Type="http://schemas.openxmlformats.org/officeDocument/2006/relationships/hyperlink" Target="https://doi.org/10.3390/ijerph17197238" TargetMode="External"/><Relationship Id="rId6" Type="http://schemas.openxmlformats.org/officeDocument/2006/relationships/slideLayout" Target="../slideLayouts/slideLayout4.xml"/><Relationship Id="rId7"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hyperlink" Target="https://pubmed.ncbi.nlm.nih.gov/31197192/" TargetMode="External"/><Relationship Id="rId2" Type="http://schemas.openxmlformats.org/officeDocument/2006/relationships/hyperlink" Target="https://doi.org/10.3390/ijerph18052486" TargetMode="External"/><Relationship Id="rId3" Type="http://schemas.openxmlformats.org/officeDocument/2006/relationships/slideLayout" Target="../slideLayouts/slideLayout2.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hyperlink" Target="https://pubmed.ncbi.nlm.nih.gov/19175195/" TargetMode="External"/><Relationship Id="rId2" Type="http://schemas.openxmlformats.org/officeDocument/2006/relationships/hyperlink" Target="https://doi.org/10.28920/dhm50.3.220-229" TargetMode="External"/><Relationship Id="rId3" Type="http://schemas.openxmlformats.org/officeDocument/2006/relationships/hyperlink" Target="https://doi.org/10.28920/dhm51.4.345-354" TargetMode="External"/><Relationship Id="rId4" Type="http://schemas.openxmlformats.org/officeDocument/2006/relationships/hyperlink" Target="https://doi.org/10.28920/dhm53.2.76-84" TargetMode="External"/><Relationship Id="rId5" Type="http://schemas.openxmlformats.org/officeDocument/2006/relationships/hyperlink" Target="https://doi.org/10.1007/s12024-019-00109-2" TargetMode="External"/><Relationship Id="rId6" Type="http://schemas.openxmlformats.org/officeDocument/2006/relationships/hyperlink" Target="https://www.bsac.com/document/bsac-incident-report-2025/bsac-incident-report-2025.pdf" TargetMode="External"/><Relationship Id="rId7" Type="http://schemas.openxmlformats.org/officeDocument/2006/relationships/hyperlink" Target="https://doi.org/10.28920/dhm54.1.39-46" TargetMode="External"/><Relationship Id="rId8" Type="http://schemas.openxmlformats.org/officeDocument/2006/relationships/hyperlink" Target="https://journals.viamedica.pl/international_maritime_health/article/view/58319" TargetMode="External"/><Relationship Id="rId9" Type="http://schemas.openxmlformats.org/officeDocument/2006/relationships/hyperlink" Target="https://doi.org/10.28920/dhm54.3.217-224" TargetMode="External"/><Relationship Id="rId10" Type="http://schemas.openxmlformats.org/officeDocument/2006/relationships/hyperlink" Target="https://undercurrent.org/UCnow/dive_magazine/2003/PanicRecreational200308.html" TargetMode="External"/><Relationship Id="rId11" Type="http://schemas.openxmlformats.org/officeDocument/2006/relationships/hyperlink" Target="https://doi.org/10.1055/s-2004-815829" TargetMode="External"/><Relationship Id="rId12" Type="http://schemas.openxmlformats.org/officeDocument/2006/relationships/hyperlink" Target="https://doi.org/10.2165/00007256-199520060-00005" TargetMode="External"/><Relationship Id="rId13" Type="http://schemas.openxmlformats.org/officeDocument/2006/relationships/slideLayout" Target="../slideLayouts/slideLayout4.xml"/><Relationship Id="rId1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hyperlink" Target="https://doi.org/10.1177/001872086600800604" TargetMode="External"/><Relationship Id="rId2" Type="http://schemas.openxmlformats.org/officeDocument/2006/relationships/hyperlink" Target="https://doi.org/10.28920/dhm50.2.130-134" TargetMode="External"/><Relationship Id="rId3" Type="http://schemas.openxmlformats.org/officeDocument/2006/relationships/hyperlink" Target="https://world.dan.org/?p=18868" TargetMode="External"/><Relationship Id="rId4" Type="http://schemas.openxmlformats.org/officeDocument/2006/relationships/hyperlink" Target="https://doi.org/10.1093/clipsy.bph077" TargetMode="External"/><Relationship Id="rId5" Type="http://schemas.openxmlformats.org/officeDocument/2006/relationships/hyperlink" Target="https://pubmed.ncbi.nlm.nih.gov/26168376/" TargetMode="External"/><Relationship Id="rId6" Type="http://schemas.openxmlformats.org/officeDocument/2006/relationships/hyperlink" Target="https://doi.org/10.1001/jamapsychiatry.2022.3679" TargetMode="External"/><Relationship Id="rId7" Type="http://schemas.openxmlformats.org/officeDocument/2006/relationships/hyperlink" Target="https://doi.org/10.1371/journal.pmed.1003481" TargetMode="External"/><Relationship Id="rId8" Type="http://schemas.openxmlformats.org/officeDocument/2006/relationships/hyperlink" Target="https://doi.org/10.1177/1745691620968771" TargetMode="External"/><Relationship Id="rId9" Type="http://schemas.openxmlformats.org/officeDocument/2006/relationships/hyperlink" Target="https://doi.org/10.1080/17437199.2023.2248222" TargetMode="External"/><Relationship Id="rId10" Type="http://schemas.openxmlformats.org/officeDocument/2006/relationships/hyperlink" Target="https://pubmed.ncbi.nlm.nih.gov/20141302/" TargetMode="External"/><Relationship Id="rId11" Type="http://schemas.openxmlformats.org/officeDocument/2006/relationships/hyperlink" Target="https://doi.org/10.1007/s10608-020-10076-6" TargetMode="External"/><Relationship Id="rId12" Type="http://schemas.openxmlformats.org/officeDocument/2006/relationships/hyperlink" Target="https://doi.org/10.1126/science.1192439" TargetMode="External"/><Relationship Id="rId13" Type="http://schemas.openxmlformats.org/officeDocument/2006/relationships/slideLayout" Target="../slideLayouts/slideLayout4.xml"/><Relationship Id="rId1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hyperlink" Target="https://pubmed.ncbi.nlm.nih.gov/24832476/" TargetMode="External"/><Relationship Id="rId2" Type="http://schemas.openxmlformats.org/officeDocument/2006/relationships/hyperlink" Target="https://doi.org/10.1016/j.jpsychires.2017.08.004" TargetMode="External"/><Relationship Id="rId3" Type="http://schemas.openxmlformats.org/officeDocument/2006/relationships/hyperlink" Target="https://doi.org/10.1007/s40279-017-0752-9" TargetMode="External"/><Relationship Id="rId4" Type="http://schemas.openxmlformats.org/officeDocument/2006/relationships/hyperlink" Target="https://doi.org/10.3389/fpsyg.2024.1449886" TargetMode="External"/><Relationship Id="rId5" Type="http://schemas.openxmlformats.org/officeDocument/2006/relationships/hyperlink" Target="https://doi.org/10.3389/fpsyg.2017.02193" TargetMode="External"/><Relationship Id="rId6" Type="http://schemas.openxmlformats.org/officeDocument/2006/relationships/hyperlink" Target="https://doi.org/10.1080/20008198.2022.2031590" TargetMode="External"/><Relationship Id="rId7" Type="http://schemas.openxmlformats.org/officeDocument/2006/relationships/hyperlink" Target="https://doi.org/10.1371/journal.pone.0345784" TargetMode="External"/><Relationship Id="rId8" Type="http://schemas.openxmlformats.org/officeDocument/2006/relationships/hyperlink" Target="https://doi.org/10.1007/s12144-022-02900-x" TargetMode="External"/><Relationship Id="rId9" Type="http://schemas.openxmlformats.org/officeDocument/2006/relationships/hyperlink" Target="https://doi.org/10.3390/ijerph17197238" TargetMode="External"/><Relationship Id="rId10" Type="http://schemas.openxmlformats.org/officeDocument/2006/relationships/hyperlink" Target="https://pubmed.ncbi.nlm.nih.gov/31197192/" TargetMode="External"/><Relationship Id="rId11" Type="http://schemas.openxmlformats.org/officeDocument/2006/relationships/hyperlink" Target="https://doi.org/10.3390/ijerph18052486" TargetMode="External"/><Relationship Id="rId12" Type="http://schemas.openxmlformats.org/officeDocument/2006/relationships/slideLayout" Target="../slideLayouts/slideLayout4.xml"/><Relationship Id="rId13"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png"/><Relationship Id="rId2" Type="http://schemas.openxmlformats.org/officeDocument/2006/relationships/slideLayout" Target="../slideLayouts/slideLayout9.xml"/><Relationship Id="rId3"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home/claude/mdi/assets/logo3.png">    </p:cNvPr>
          <p:cNvPicPr>
            <a:picLocks noChangeAspect="1"/>
          </p:cNvPicPr>
          <p:nvPr/>
        </p:nvPicPr>
        <p:blipFill>
          <a:blip r:embed="rId1"/>
          <a:stretch>
            <a:fillRect/>
          </a:stretch>
        </p:blipFill>
        <p:spPr>
          <a:xfrm>
            <a:off x="8549640" y="868680"/>
            <a:ext cx="2926080" cy="5047488"/>
          </a:xfrm>
          <a:prstGeom prst="rect">
            <a:avLst/>
          </a:prstGeom>
        </p:spPr>
      </p:pic>
      <p:pic>
        <p:nvPicPr>
          <p:cNvPr id="3" name="Image 1" descr="/home/claude/mdi/assets/logo3.png">    </p:cNvPr>
          <p:cNvPicPr>
            <a:picLocks noChangeAspect="1"/>
          </p:cNvPicPr>
          <p:nvPr/>
        </p:nvPicPr>
        <p:blipFill>
          <a:blip r:embed="rId2"/>
          <a:stretch>
            <a:fillRect/>
          </a:stretch>
        </p:blipFill>
        <p:spPr>
          <a:xfrm>
            <a:off x="548640" y="411480"/>
            <a:ext cx="502920" cy="868680"/>
          </a:xfrm>
          <a:prstGeom prst="rect">
            <a:avLst/>
          </a:prstGeom>
        </p:spPr>
      </p:pic>
      <p:sp>
        <p:nvSpPr>
          <p:cNvPr id="4" name="Text 0"/>
          <p:cNvSpPr txBox="1"/>
          <p:nvPr/>
        </p:nvSpPr>
        <p:spPr>
          <a:xfrm>
            <a:off x="1234440" y="502920"/>
            <a:ext cx="7498080" cy="365760"/>
          </a:xfrm>
          <a:prstGeom prst="rect">
            <a:avLst/>
          </a:prstGeom>
          <a:noFill/>
          <a:ln/>
        </p:spPr>
        <p:txBody>
          <a:bodyPr wrap="square" lIns="0" tIns="0" rIns="0" bIns="0" rtlCol="0" anchor="ctr"/>
          <a:lstStyle/>
          <a:p>
            <a:pPr indent="0" marL="0">
              <a:buNone/>
            </a:pPr>
            <a:r>
              <a:rPr lang="en-US" sz="1200" b="1" spc="400" kern="0" dirty="0">
                <a:solidFill>
                  <a:schemeClr val="accent3"/>
                </a:solidFill>
              </a:rPr>
              <a:t>MINDFUL DIVING INSTITUTE  ·  EVIDENCE DOSSIER</a:t>
            </a:r>
            <a:endParaRPr lang="en-US" sz="1200" dirty="0"/>
          </a:p>
        </p:txBody>
      </p:sp>
      <p:sp>
        <p:nvSpPr>
          <p:cNvPr id="5" name="Text 1"/>
          <p:cNvSpPr txBox="1"/>
          <p:nvPr/>
        </p:nvSpPr>
        <p:spPr>
          <a:xfrm>
            <a:off x="1234440" y="822960"/>
            <a:ext cx="7498080" cy="365760"/>
          </a:xfrm>
          <a:prstGeom prst="rect">
            <a:avLst/>
          </a:prstGeom>
          <a:noFill/>
          <a:ln/>
        </p:spPr>
        <p:txBody>
          <a:bodyPr wrap="square" lIns="0" tIns="0" rIns="0" bIns="0" rtlCol="0" anchor="ctr"/>
          <a:lstStyle/>
          <a:p>
            <a:pPr indent="0" marL="0">
              <a:buNone/>
            </a:pPr>
            <a:r>
              <a:rPr lang="en-US" sz="1000" spc="300" kern="0" dirty="0">
                <a:solidFill>
                  <a:schemeClr val="accent3"/>
                </a:solidFill>
              </a:rPr>
              <a:t>FOR DIVE PROFESSIONALS  ·  2ND EDITION  ·  NOVEMBER 2026</a:t>
            </a:r>
            <a:endParaRPr lang="en-US" sz="1000" dirty="0"/>
          </a:p>
        </p:txBody>
      </p:sp>
      <p:sp>
        <p:nvSpPr>
          <p:cNvPr id="6" name="Text 2"/>
          <p:cNvSpPr txBox="1"/>
          <p:nvPr/>
        </p:nvSpPr>
        <p:spPr>
          <a:xfrm>
            <a:off x="548640" y="1737360"/>
            <a:ext cx="7315200" cy="411480"/>
          </a:xfrm>
          <a:prstGeom prst="rect">
            <a:avLst/>
          </a:prstGeom>
          <a:noFill/>
          <a:ln/>
        </p:spPr>
        <p:txBody>
          <a:bodyPr wrap="square" lIns="0" tIns="0" rIns="0" bIns="0" rtlCol="0" anchor="t"/>
          <a:lstStyle/>
          <a:p>
            <a:pPr indent="0" marL="0">
              <a:buNone/>
            </a:pPr>
            <a:r>
              <a:rPr lang="en-US" sz="1600" b="1" spc="500" kern="0" dirty="0">
                <a:solidFill>
                  <a:schemeClr val="accent2"/>
                </a:solidFill>
              </a:rPr>
              <a:t>MINDFULNESS AND DIVING</a:t>
            </a:r>
            <a:endParaRPr lang="en-US" sz="1600" dirty="0"/>
          </a:p>
        </p:txBody>
      </p:sp>
      <p:sp>
        <p:nvSpPr>
          <p:cNvPr id="7" name="Text 3"/>
          <p:cNvSpPr txBox="1"/>
          <p:nvPr/>
        </p:nvSpPr>
        <p:spPr>
          <a:xfrm>
            <a:off x="548640" y="2194560"/>
            <a:ext cx="7863840" cy="2377440"/>
          </a:xfrm>
          <a:prstGeom prst="rect">
            <a:avLst/>
          </a:prstGeom>
          <a:noFill/>
          <a:ln/>
        </p:spPr>
        <p:txBody>
          <a:bodyPr wrap="square" lIns="0" tIns="0" rIns="0" bIns="0" rtlCol="0" anchor="t"/>
          <a:lstStyle/>
          <a:p>
            <a:pPr indent="0" marL="0">
              <a:lnSpc>
                <a:spcPct val="95000"/>
              </a:lnSpc>
              <a:buNone/>
            </a:pPr>
            <a:r>
              <a:rPr lang="en-US" sz="5200" b="1" dirty="0">
                <a:solidFill>
                  <a:schemeClr val="bg1"/>
                </a:solidFill>
                <a:latin typeface="Cambria" pitchFamily="34" charset="0"/>
                <a:ea typeface="Cambria" pitchFamily="34" charset="-122"/>
                <a:cs typeface="Cambria" pitchFamily="34" charset="-120"/>
              </a:rPr>
              <a:t>Why presence</a:t>
            </a:r>
            <a:endParaRPr lang="en-US" sz="5200" dirty="0"/>
          </a:p>
          <a:p>
            <a:pPr indent="0" marL="0">
              <a:lnSpc>
                <a:spcPct val="95000"/>
              </a:lnSpc>
              <a:buNone/>
            </a:pPr>
            <a:r>
              <a:rPr lang="en-US" sz="5200" b="1" i="1" dirty="0">
                <a:solidFill>
                  <a:schemeClr val="accent3"/>
                </a:solidFill>
                <a:latin typeface="Cambria" pitchFamily="34" charset="0"/>
                <a:ea typeface="Cambria" pitchFamily="34" charset="-122"/>
                <a:cs typeface="Cambria" pitchFamily="34" charset="-120"/>
              </a:rPr>
              <a:t>is safety</a:t>
            </a:r>
            <a:endParaRPr lang="en-US" sz="5200" dirty="0"/>
          </a:p>
        </p:txBody>
      </p:sp>
      <p:sp>
        <p:nvSpPr>
          <p:cNvPr id="8" name="chip"/>
          <p:cNvSpPr txBox="1"/>
          <p:nvPr/>
        </p:nvSpPr>
        <p:spPr>
          <a:xfrm>
            <a:off x="548640" y="4754880"/>
            <a:ext cx="5760720" cy="347472"/>
          </a:xfrm>
          <a:prstGeom prst="roundRect">
            <a:avLst>
              <a:gd name="adj" fmla="val 50000"/>
            </a:avLst>
          </a:prstGeom>
          <a:solidFill>
            <a:schemeClr val="accent2"/>
          </a:solidFill>
          <a:ln/>
        </p:spPr>
        <p:txBody>
          <a:bodyPr wrap="square" lIns="0" tIns="0" rIns="0" bIns="0" rtlCol="0" anchor="ctr"/>
          <a:lstStyle/>
          <a:p>
            <a:pPr algn="ctr" indent="0" marL="0">
              <a:buNone/>
            </a:pPr>
            <a:r>
              <a:rPr lang="en-US" sz="1100" b="1" spc="200" kern="0" dirty="0">
                <a:solidFill>
                  <a:schemeClr val="bg1"/>
                </a:solidFill>
              </a:rPr>
              <a:t>35 LINKED SOURCES  ·  ACCIDENT DATA TO 2025</a:t>
            </a:r>
            <a:endParaRPr lang="en-US" sz="1100" dirty="0"/>
          </a:p>
        </p:txBody>
      </p:sp>
      <p:sp>
        <p:nvSpPr>
          <p:cNvPr id="9" name="Text 5"/>
          <p:cNvSpPr txBox="1"/>
          <p:nvPr/>
        </p:nvSpPr>
        <p:spPr>
          <a:xfrm>
            <a:off x="548640" y="5303520"/>
            <a:ext cx="7863840" cy="822960"/>
          </a:xfrm>
          <a:prstGeom prst="rect">
            <a:avLst/>
          </a:prstGeom>
          <a:noFill/>
          <a:ln/>
        </p:spPr>
        <p:txBody>
          <a:bodyPr wrap="square" lIns="0" tIns="0" rIns="0" bIns="0" rtlCol="0" anchor="t"/>
          <a:lstStyle/>
          <a:p>
            <a:pPr indent="0" marL="0">
              <a:buNone/>
            </a:pPr>
            <a:r>
              <a:rPr lang="en-US" sz="1400" dirty="0">
                <a:solidFill>
                  <a:schemeClr val="accent3"/>
                </a:solidFill>
              </a:rPr>
              <a:t>What accident analyses from four continents and the latest research on attention, anxiety and stress say. Every figure carries its source. · Luis Miguel Gallardo · Mindful Diving Institute</a:t>
            </a:r>
            <a:endParaRPr lang="en-US"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How to read this dossier</a:t>
            </a:r>
            <a:endParaRPr lang="en-US" sz="3200" dirty="0"/>
          </a:p>
        </p:txBody>
      </p:sp>
      <p:sp>
        <p:nvSpPr>
          <p:cNvPr id="4" name="INCIDENT DATA"/>
          <p:cNvSpPr/>
          <p:nvPr/>
        </p:nvSpPr>
        <p:spPr>
          <a:xfrm>
            <a:off x="548640"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 name="chip"/>
          <p:cNvSpPr txBox="1"/>
          <p:nvPr/>
        </p:nvSpPr>
        <p:spPr>
          <a:xfrm>
            <a:off x="749808" y="1645920"/>
            <a:ext cx="2233422"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INCIDENT DATA</a:t>
            </a:r>
            <a:endParaRPr lang="en-US" sz="1100" dirty="0"/>
          </a:p>
        </p:txBody>
      </p:sp>
      <p:sp>
        <p:nvSpPr>
          <p:cNvPr id="6" name="Text 3"/>
          <p:cNvSpPr txBox="1"/>
          <p:nvPr/>
        </p:nvSpPr>
        <p:spPr>
          <a:xfrm>
            <a:off x="749808"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Analyses of real accidents</a:t>
            </a:r>
            <a:endParaRPr lang="en-US" sz="1550" dirty="0"/>
          </a:p>
        </p:txBody>
      </p:sp>
      <p:sp>
        <p:nvSpPr>
          <p:cNvPr id="7" name="Text 4"/>
          <p:cNvSpPr txBox="1"/>
          <p:nvPr/>
        </p:nvSpPr>
        <p:spPr>
          <a:xfrm>
            <a:off x="749808"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They describe what fails and in what order. They do not test solutions.</a:t>
            </a:r>
            <a:endParaRPr lang="en-US" sz="1250" dirty="0"/>
          </a:p>
        </p:txBody>
      </p:sp>
      <p:sp>
        <p:nvSpPr>
          <p:cNvPr id="8" name="STRONG EVIDENCE"/>
          <p:cNvSpPr/>
          <p:nvPr/>
        </p:nvSpPr>
        <p:spPr>
          <a:xfrm>
            <a:off x="3367278"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9" name="chip"/>
          <p:cNvSpPr txBox="1"/>
          <p:nvPr/>
        </p:nvSpPr>
        <p:spPr>
          <a:xfrm>
            <a:off x="3568446" y="1645920"/>
            <a:ext cx="2233422"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STRONG EVIDENCE</a:t>
            </a:r>
            <a:endParaRPr lang="en-US" sz="1100" dirty="0"/>
          </a:p>
        </p:txBody>
      </p:sp>
      <p:sp>
        <p:nvSpPr>
          <p:cNvPr id="10" name="Text 7"/>
          <p:cNvSpPr txBox="1"/>
          <p:nvPr/>
        </p:nvSpPr>
        <p:spPr>
          <a:xfrm>
            <a:off x="3568446"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Meta-analyses and large trials</a:t>
            </a:r>
            <a:endParaRPr lang="en-US" sz="1550" dirty="0"/>
          </a:p>
        </p:txBody>
      </p:sp>
      <p:sp>
        <p:nvSpPr>
          <p:cNvPr id="11" name="Text 8"/>
          <p:cNvSpPr txBox="1"/>
          <p:nvPr/>
        </p:nvSpPr>
        <p:spPr>
          <a:xfrm>
            <a:off x="3568446"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Results repeated across many studies and people.</a:t>
            </a:r>
            <a:endParaRPr lang="en-US" sz="1250" dirty="0"/>
          </a:p>
        </p:txBody>
      </p:sp>
      <p:sp>
        <p:nvSpPr>
          <p:cNvPr id="12" name="MODERATE EVIDENCE"/>
          <p:cNvSpPr/>
          <p:nvPr/>
        </p:nvSpPr>
        <p:spPr>
          <a:xfrm>
            <a:off x="6185916"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3" name="chip"/>
          <p:cNvSpPr txBox="1"/>
          <p:nvPr/>
        </p:nvSpPr>
        <p:spPr>
          <a:xfrm>
            <a:off x="6387084" y="1645920"/>
            <a:ext cx="2233422"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MODERATE EVIDENCE</a:t>
            </a:r>
            <a:endParaRPr lang="en-US" sz="1100" dirty="0"/>
          </a:p>
        </p:txBody>
      </p:sp>
      <p:sp>
        <p:nvSpPr>
          <p:cNvPr id="14" name="Text 11"/>
          <p:cNvSpPr txBox="1"/>
          <p:nvPr/>
        </p:nvSpPr>
        <p:spPr>
          <a:xfrm>
            <a:off x="6387084"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Small trials or large observational studies</a:t>
            </a:r>
            <a:endParaRPr lang="en-US" sz="1550" dirty="0"/>
          </a:p>
        </p:txBody>
      </p:sp>
      <p:sp>
        <p:nvSpPr>
          <p:cNvPr id="15" name="Text 12"/>
          <p:cNvSpPr txBox="1"/>
          <p:nvPr/>
        </p:nvSpPr>
        <p:spPr>
          <a:xfrm>
            <a:off x="6387084"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A good signal, with limits of size or design.</a:t>
            </a:r>
            <a:endParaRPr lang="en-US" sz="1250" dirty="0"/>
          </a:p>
        </p:txBody>
      </p:sp>
      <p:sp>
        <p:nvSpPr>
          <p:cNvPr id="16" name="PRELIMINARY EVIDENCE"/>
          <p:cNvSpPr/>
          <p:nvPr/>
        </p:nvSpPr>
        <p:spPr>
          <a:xfrm>
            <a:off x="9004554" y="1417320"/>
            <a:ext cx="2635758" cy="2240280"/>
          </a:xfrm>
          <a:prstGeom prst="roundRect">
            <a:avLst>
              <a:gd name="adj" fmla="val 6531"/>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7" name="chip"/>
          <p:cNvSpPr txBox="1"/>
          <p:nvPr/>
        </p:nvSpPr>
        <p:spPr>
          <a:xfrm>
            <a:off x="9205722" y="1645920"/>
            <a:ext cx="2233422" cy="347472"/>
          </a:xfrm>
          <a:prstGeom prst="roundRect">
            <a:avLst>
              <a:gd name="adj" fmla="val 50000"/>
            </a:avLst>
          </a:prstGeom>
          <a:solidFill>
            <a:srgbClr val="E7674A"/>
          </a:solidFill>
          <a:ln/>
        </p:spPr>
        <p:txBody>
          <a:bodyPr wrap="square" lIns="0" tIns="0" rIns="0" bIns="0" rtlCol="0" anchor="ctr"/>
          <a:lstStyle/>
          <a:p>
            <a:pPr algn="ctr" indent="0" marL="0">
              <a:buNone/>
            </a:pPr>
            <a:r>
              <a:rPr lang="en-US" sz="1100" b="1" spc="200" kern="0" dirty="0">
                <a:solidFill>
                  <a:srgbClr val="FFFFFF"/>
                </a:solidFill>
              </a:rPr>
              <a:t>PRELIMINARY EVIDENCE</a:t>
            </a:r>
            <a:endParaRPr lang="en-US" sz="1100" dirty="0"/>
          </a:p>
        </p:txBody>
      </p:sp>
      <p:sp>
        <p:nvSpPr>
          <p:cNvPr id="18" name="Text 15"/>
          <p:cNvSpPr txBox="1"/>
          <p:nvPr/>
        </p:nvSpPr>
        <p:spPr>
          <a:xfrm>
            <a:off x="9205722" y="2167128"/>
            <a:ext cx="2233422" cy="640080"/>
          </a:xfrm>
          <a:prstGeom prst="rect">
            <a:avLst/>
          </a:prstGeom>
          <a:noFill/>
          <a:ln/>
        </p:spPr>
        <p:txBody>
          <a:bodyPr wrap="square" lIns="0" tIns="0" rIns="0" bIns="0" rtlCol="0" anchor="t"/>
          <a:lstStyle/>
          <a:p>
            <a:pPr indent="0" marL="0">
              <a:buNone/>
            </a:pPr>
            <a:r>
              <a:rPr lang="en-US" sz="1550" b="1" dirty="0">
                <a:solidFill>
                  <a:schemeClr val="tx1"/>
                </a:solidFill>
                <a:latin typeface="Cambria" pitchFamily="34" charset="0"/>
                <a:ea typeface="Cambria" pitchFamily="34" charset="-122"/>
                <a:cs typeface="Cambria" pitchFamily="34" charset="-120"/>
              </a:rPr>
              <a:t>Pilots and exploratory studies</a:t>
            </a:r>
            <a:endParaRPr lang="en-US" sz="1550" dirty="0"/>
          </a:p>
        </p:txBody>
      </p:sp>
      <p:sp>
        <p:nvSpPr>
          <p:cNvPr id="19" name="Text 16"/>
          <p:cNvSpPr txBox="1"/>
          <p:nvPr/>
        </p:nvSpPr>
        <p:spPr>
          <a:xfrm>
            <a:off x="9205722" y="2807208"/>
            <a:ext cx="2233422" cy="777240"/>
          </a:xfrm>
          <a:prstGeom prst="rect">
            <a:avLst/>
          </a:prstGeom>
          <a:noFill/>
          <a:ln/>
        </p:spPr>
        <p:txBody>
          <a:bodyPr wrap="square" lIns="0" tIns="0" rIns="0" bIns="0" rtlCol="0" anchor="t"/>
          <a:lstStyle/>
          <a:p>
            <a:pPr indent="0" marL="0">
              <a:buNone/>
            </a:pPr>
            <a:r>
              <a:rPr lang="en-US" sz="1250" dirty="0">
                <a:solidFill>
                  <a:schemeClr val="tx2"/>
                </a:solidFill>
              </a:rPr>
              <a:t>Promising signals that still need confirming.</a:t>
            </a:r>
            <a:endParaRPr lang="en-US" sz="1250" dirty="0"/>
          </a:p>
        </p:txBody>
      </p:sp>
      <p:sp>
        <p:nvSpPr>
          <p:cNvPr id="20" name="honestidad"/>
          <p:cNvSpPr/>
          <p:nvPr/>
        </p:nvSpPr>
        <p:spPr>
          <a:xfrm>
            <a:off x="548640" y="3886200"/>
            <a:ext cx="11091672" cy="1965960"/>
          </a:xfrm>
          <a:prstGeom prst="roundRect">
            <a:avLst>
              <a:gd name="adj" fmla="val 7442"/>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21" name="Text 18"/>
          <p:cNvSpPr txBox="1"/>
          <p:nvPr/>
        </p:nvSpPr>
        <p:spPr>
          <a:xfrm>
            <a:off x="868680" y="4069080"/>
            <a:ext cx="5486400" cy="274320"/>
          </a:xfrm>
          <a:prstGeom prst="rect">
            <a:avLst/>
          </a:prstGeom>
          <a:noFill/>
          <a:ln/>
        </p:spPr>
        <p:txBody>
          <a:bodyPr wrap="square" lIns="0" tIns="0" rIns="0" bIns="0" rtlCol="0" anchor="t"/>
          <a:lstStyle/>
          <a:p>
            <a:pPr indent="0" marL="0">
              <a:buNone/>
            </a:pPr>
            <a:r>
              <a:rPr lang="en-US" sz="1100" b="1" spc="300" kern="0" dirty="0">
                <a:solidFill>
                  <a:schemeClr val="accent2"/>
                </a:solidFill>
              </a:rPr>
              <a:t>WHAT WE DO NOT CLAIM</a:t>
            </a:r>
            <a:endParaRPr lang="en-US" sz="1100" dirty="0"/>
          </a:p>
        </p:txBody>
      </p:sp>
      <p:sp>
        <p:nvSpPr>
          <p:cNvPr id="22" name="Text 19"/>
          <p:cNvSpPr txBox="1"/>
          <p:nvPr/>
        </p:nvSpPr>
        <p:spPr>
          <a:xfrm>
            <a:off x="868680" y="4370832"/>
            <a:ext cx="10451592" cy="685800"/>
          </a:xfrm>
          <a:prstGeom prst="rect">
            <a:avLst/>
          </a:prstGeom>
          <a:noFill/>
          <a:ln/>
        </p:spPr>
        <p:txBody>
          <a:bodyPr wrap="square" lIns="0" tIns="0" rIns="0" bIns="0" rtlCol="0" anchor="t"/>
          <a:lstStyle/>
          <a:p>
            <a:pPr indent="0" marL="0">
              <a:buNone/>
            </a:pPr>
            <a:r>
              <a:rPr lang="en-US" sz="1800" b="1" dirty="0">
                <a:solidFill>
                  <a:schemeClr val="bg1"/>
                </a:solidFill>
                <a:latin typeface="Cambria" pitchFamily="34" charset="0"/>
                <a:ea typeface="Cambria" pitchFamily="34" charset="-122"/>
                <a:cs typeface="Cambria" pitchFamily="34" charset="-120"/>
              </a:rPr>
              <a:t>There is not yet a large trial showing that mindfulness reduces diving accidents.</a:t>
            </a:r>
            <a:endParaRPr lang="en-US" sz="1800" dirty="0"/>
          </a:p>
        </p:txBody>
      </p:sp>
      <p:sp>
        <p:nvSpPr>
          <p:cNvPr id="23" name="Text 20"/>
          <p:cNvSpPr txBox="1"/>
          <p:nvPr/>
        </p:nvSpPr>
        <p:spPr>
          <a:xfrm>
            <a:off x="868680" y="5074920"/>
            <a:ext cx="10451592" cy="640080"/>
          </a:xfrm>
          <a:prstGeom prst="rect">
            <a:avLst/>
          </a:prstGeom>
          <a:noFill/>
          <a:ln/>
        </p:spPr>
        <p:txBody>
          <a:bodyPr wrap="square" lIns="0" tIns="0" rIns="0" bIns="0" rtlCol="0" anchor="t"/>
          <a:lstStyle/>
          <a:p>
            <a:pPr indent="0" marL="0">
              <a:buNone/>
            </a:pPr>
            <a:r>
              <a:rPr lang="en-US" sz="1350" dirty="0">
                <a:solidFill>
                  <a:schemeClr val="accent3"/>
                </a:solidFill>
              </a:rPr>
              <a:t>There is solid data on how accidents happen and solid evidence on what mindfulness trains. This dossier joins the two and marks with "MDI READING" where the data end and our working hypothesis begins.</a:t>
            </a:r>
            <a:endParaRPr lang="en-US" sz="13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en-US" sz="1300" b="1" spc="500" kern="0" dirty="0">
                <a:solidFill>
                  <a:schemeClr val="accent2"/>
                </a:solidFill>
              </a:rPr>
              <a:t>PART 1</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en-US" sz="4000" b="1" dirty="0">
                <a:solidFill>
                  <a:schemeClr val="bg1"/>
                </a:solidFill>
                <a:latin typeface="Cambria" pitchFamily="34" charset="0"/>
                <a:ea typeface="Cambria" pitchFamily="34" charset="-122"/>
                <a:cs typeface="Cambria" pitchFamily="34" charset="-120"/>
              </a:rPr>
              <a:t>What goes wrong underwater</a:t>
            </a:r>
            <a:endParaRPr lang="en-US" sz="40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en-US" sz="2000" i="1" dirty="0">
                <a:solidFill>
                  <a:schemeClr val="accent3"/>
                </a:solidFill>
                <a:latin typeface="Cambria" pitchFamily="34" charset="0"/>
                <a:ea typeface="Cambria" pitchFamily="34" charset="-122"/>
                <a:cs typeface="Cambria" pitchFamily="34" charset="-120"/>
              </a:rPr>
              <a:t>What accident analyses say, from DAN's classic study to the 2025 reports, and what research on panic shows.</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The chain of a fatal accident</a:t>
            </a:r>
            <a:endParaRPr lang="en-US" sz="3200" dirty="0"/>
          </a:p>
        </p:txBody>
      </p:sp>
      <p:sp>
        <p:nvSpPr>
          <p:cNvPr id="4" name="chip"/>
          <p:cNvSpPr txBox="1"/>
          <p:nvPr/>
        </p:nvSpPr>
        <p:spPr>
          <a:xfrm>
            <a:off x="548640" y="1298448"/>
            <a:ext cx="2926080"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THE CLASSIC STUDY  ·  n = 947</a:t>
            </a:r>
            <a:endParaRPr lang="en-US" sz="1100" dirty="0"/>
          </a:p>
        </p:txBody>
      </p:sp>
      <p:sp>
        <p:nvSpPr>
          <p:cNvPr id="5" name="Text 2"/>
          <p:cNvSpPr txBox="1"/>
          <p:nvPr/>
        </p:nvSpPr>
        <p:spPr>
          <a:xfrm>
            <a:off x="3657600" y="1298448"/>
            <a:ext cx="7982712" cy="365760"/>
          </a:xfrm>
          <a:prstGeom prst="rect">
            <a:avLst/>
          </a:prstGeom>
          <a:noFill/>
          <a:ln/>
        </p:spPr>
        <p:txBody>
          <a:bodyPr wrap="square" lIns="0" tIns="0" rIns="0" bIns="0" rtlCol="0" anchor="ctr"/>
          <a:lstStyle/>
          <a:p>
            <a:pPr indent="0" marL="0">
              <a:buNone/>
            </a:pPr>
            <a:r>
              <a:rPr lang="en-US" sz="1300" dirty="0">
                <a:solidFill>
                  <a:schemeClr val="tx2"/>
                </a:solidFill>
              </a:rPr>
              <a:t>Recreational open-circuit scuba deaths, 1992–2003. Still the largest step-by-step analysis published; recent studies use the same model.</a:t>
            </a:r>
            <a:endParaRPr lang="en-US" sz="1300" dirty="0"/>
          </a:p>
        </p:txBody>
      </p:sp>
      <p:sp>
        <p:nvSpPr>
          <p:cNvPr id="6" name="paso 1"/>
          <p:cNvSpPr/>
          <p:nvPr/>
        </p:nvSpPr>
        <p:spPr>
          <a:xfrm>
            <a:off x="54864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7" name="dot"/>
          <p:cNvSpPr/>
          <p:nvPr/>
        </p:nvSpPr>
        <p:spPr>
          <a:xfrm>
            <a:off x="749808" y="2075688"/>
            <a:ext cx="457200" cy="457200"/>
          </a:xfrm>
          <a:prstGeom prst="ellipse">
            <a:avLst/>
          </a:prstGeom>
          <a:solidFill>
            <a:schemeClr val="accent1"/>
          </a:solidFill>
          <a:ln w="12700">
            <a:solidFill>
              <a:schemeClr val="accent1"/>
            </a:solidFill>
            <a:prstDash val="solid"/>
          </a:ln>
        </p:spPr>
      </p:sp>
      <p:sp>
        <p:nvSpPr>
          <p:cNvPr id="8" name="Text 5"/>
          <p:cNvSpPr txBox="1"/>
          <p:nvPr/>
        </p:nvSpPr>
        <p:spPr>
          <a:xfrm>
            <a:off x="74980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1</a:t>
            </a:r>
            <a:endParaRPr lang="en-US" sz="1600" dirty="0"/>
          </a:p>
        </p:txBody>
      </p:sp>
      <p:sp>
        <p:nvSpPr>
          <p:cNvPr id="9" name="Text 6"/>
          <p:cNvSpPr txBox="1"/>
          <p:nvPr/>
        </p:nvSpPr>
        <p:spPr>
          <a:xfrm>
            <a:off x="132588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1"/>
                </a:solidFill>
              </a:rPr>
              <a:t>TRIGGER</a:t>
            </a:r>
            <a:endParaRPr lang="en-US" sz="1150" dirty="0"/>
          </a:p>
        </p:txBody>
      </p:sp>
      <p:sp>
        <p:nvSpPr>
          <p:cNvPr id="10" name="Text 7"/>
          <p:cNvSpPr txBox="1"/>
          <p:nvPr/>
        </p:nvSpPr>
        <p:spPr>
          <a:xfrm>
            <a:off x="749808" y="2624328"/>
            <a:ext cx="2151126" cy="365760"/>
          </a:xfrm>
          <a:prstGeom prst="rect">
            <a:avLst/>
          </a:prstGeom>
          <a:noFill/>
          <a:ln/>
        </p:spPr>
        <p:txBody>
          <a:bodyPr wrap="square" lIns="0" tIns="0" rIns="0" bIns="0" rtlCol="0" anchor="t"/>
          <a:lstStyle/>
          <a:p>
            <a:pPr indent="0" marL="0">
              <a:buNone/>
            </a:pPr>
            <a:r>
              <a:rPr lang="en-US" sz="1250" i="1" dirty="0">
                <a:solidFill>
                  <a:schemeClr val="tx2"/>
                </a:solidFill>
              </a:rPr>
              <a:t>What starts the problem</a:t>
            </a:r>
            <a:endParaRPr lang="en-US" sz="1250" dirty="0"/>
          </a:p>
        </p:txBody>
      </p:sp>
      <p:sp>
        <p:nvSpPr>
          <p:cNvPr id="11" name="Text 8"/>
          <p:cNvSpPr txBox="1"/>
          <p:nvPr/>
        </p:nvSpPr>
        <p:spPr>
          <a:xfrm>
            <a:off x="749808" y="3081528"/>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41%</a:t>
            </a:r>
            <a:endParaRPr lang="en-US" sz="2600" dirty="0"/>
          </a:p>
        </p:txBody>
      </p:sp>
      <p:sp>
        <p:nvSpPr>
          <p:cNvPr id="12" name="Text 9"/>
          <p:cNvSpPr txBox="1"/>
          <p:nvPr/>
        </p:nvSpPr>
        <p:spPr>
          <a:xfrm>
            <a:off x="1783080" y="3081528"/>
            <a:ext cx="1181862" cy="548640"/>
          </a:xfrm>
          <a:prstGeom prst="rect">
            <a:avLst/>
          </a:prstGeom>
          <a:noFill/>
          <a:ln/>
        </p:spPr>
        <p:txBody>
          <a:bodyPr wrap="square" lIns="0" tIns="0" rIns="0" bIns="0" rtlCol="0" anchor="ctr"/>
          <a:lstStyle/>
          <a:p>
            <a:pPr indent="0" marL="0">
              <a:buNone/>
            </a:pPr>
            <a:r>
              <a:rPr lang="en-US" sz="1300" dirty="0">
                <a:solidFill>
                  <a:schemeClr val="tx1"/>
                </a:solidFill>
              </a:rPr>
              <a:t>Insufficient gas</a:t>
            </a:r>
            <a:endParaRPr lang="en-US" sz="1300" dirty="0"/>
          </a:p>
        </p:txBody>
      </p:sp>
      <p:sp>
        <p:nvSpPr>
          <p:cNvPr id="13" name="Text 10"/>
          <p:cNvSpPr txBox="1"/>
          <p:nvPr/>
        </p:nvSpPr>
        <p:spPr>
          <a:xfrm>
            <a:off x="749808" y="3867912"/>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20%</a:t>
            </a:r>
            <a:endParaRPr lang="en-US" sz="2600" dirty="0"/>
          </a:p>
        </p:txBody>
      </p:sp>
      <p:sp>
        <p:nvSpPr>
          <p:cNvPr id="14" name="Text 11"/>
          <p:cNvSpPr txBox="1"/>
          <p:nvPr/>
        </p:nvSpPr>
        <p:spPr>
          <a:xfrm>
            <a:off x="1783080" y="3867912"/>
            <a:ext cx="1181862" cy="548640"/>
          </a:xfrm>
          <a:prstGeom prst="rect">
            <a:avLst/>
          </a:prstGeom>
          <a:noFill/>
          <a:ln/>
        </p:spPr>
        <p:txBody>
          <a:bodyPr wrap="square" lIns="0" tIns="0" rIns="0" bIns="0" rtlCol="0" anchor="ctr"/>
          <a:lstStyle/>
          <a:p>
            <a:pPr indent="0" marL="0">
              <a:buNone/>
            </a:pPr>
            <a:r>
              <a:rPr lang="en-US" sz="1300" dirty="0">
                <a:solidFill>
                  <a:schemeClr val="tx1"/>
                </a:solidFill>
              </a:rPr>
              <a:t>Entrapment</a:t>
            </a:r>
            <a:endParaRPr lang="en-US" sz="1300" dirty="0"/>
          </a:p>
        </p:txBody>
      </p:sp>
      <p:sp>
        <p:nvSpPr>
          <p:cNvPr id="15" name="Text 12"/>
          <p:cNvSpPr txBox="1"/>
          <p:nvPr/>
        </p:nvSpPr>
        <p:spPr>
          <a:xfrm>
            <a:off x="749808" y="4654296"/>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15%</a:t>
            </a:r>
            <a:endParaRPr lang="en-US" sz="2600" dirty="0"/>
          </a:p>
        </p:txBody>
      </p:sp>
      <p:sp>
        <p:nvSpPr>
          <p:cNvPr id="16" name="Text 13"/>
          <p:cNvSpPr txBox="1"/>
          <p:nvPr/>
        </p:nvSpPr>
        <p:spPr>
          <a:xfrm>
            <a:off x="1783080" y="4654296"/>
            <a:ext cx="1181862" cy="548640"/>
          </a:xfrm>
          <a:prstGeom prst="rect">
            <a:avLst/>
          </a:prstGeom>
          <a:noFill/>
          <a:ln/>
        </p:spPr>
        <p:txBody>
          <a:bodyPr wrap="square" lIns="0" tIns="0" rIns="0" bIns="0" rtlCol="0" anchor="ctr"/>
          <a:lstStyle/>
          <a:p>
            <a:pPr indent="0" marL="0">
              <a:buNone/>
            </a:pPr>
            <a:r>
              <a:rPr lang="en-US" sz="1300" dirty="0">
                <a:solidFill>
                  <a:schemeClr val="tx1"/>
                </a:solidFill>
              </a:rPr>
              <a:t>Equipment problem</a:t>
            </a:r>
            <a:endParaRPr lang="en-US" sz="1300" dirty="0"/>
          </a:p>
        </p:txBody>
      </p:sp>
      <p:sp>
        <p:nvSpPr>
          <p:cNvPr id="17" name="Shape 14"/>
          <p:cNvSpPr/>
          <p:nvPr/>
        </p:nvSpPr>
        <p:spPr>
          <a:xfrm>
            <a:off x="3147822" y="3534156"/>
            <a:ext cx="201168" cy="292608"/>
          </a:xfrm>
          <a:prstGeom prst="rightArrow">
            <a:avLst/>
          </a:prstGeom>
          <a:solidFill>
            <a:srgbClr val="8FCFC4"/>
          </a:solidFill>
          <a:ln w="12700">
            <a:solidFill>
              <a:srgbClr val="8FCFC4"/>
            </a:solidFill>
            <a:prstDash val="solid"/>
          </a:ln>
        </p:spPr>
      </p:sp>
      <p:sp>
        <p:nvSpPr>
          <p:cNvPr id="18" name="paso 2"/>
          <p:cNvSpPr/>
          <p:nvPr/>
        </p:nvSpPr>
        <p:spPr>
          <a:xfrm>
            <a:off x="3394710" y="1874520"/>
            <a:ext cx="2553462" cy="3611880"/>
          </a:xfrm>
          <a:prstGeom prst="roundRect">
            <a:avLst>
              <a:gd name="adj" fmla="val 5730"/>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19" name="dot"/>
          <p:cNvSpPr/>
          <p:nvPr/>
        </p:nvSpPr>
        <p:spPr>
          <a:xfrm>
            <a:off x="3595878" y="2075688"/>
            <a:ext cx="457200" cy="457200"/>
          </a:xfrm>
          <a:prstGeom prst="ellipse">
            <a:avLst/>
          </a:prstGeom>
          <a:solidFill>
            <a:schemeClr val="accent2"/>
          </a:solidFill>
          <a:ln w="12700">
            <a:solidFill>
              <a:schemeClr val="accent2"/>
            </a:solidFill>
            <a:prstDash val="solid"/>
          </a:ln>
        </p:spPr>
      </p:sp>
      <p:sp>
        <p:nvSpPr>
          <p:cNvPr id="20" name="Text 17"/>
          <p:cNvSpPr txBox="1"/>
          <p:nvPr/>
        </p:nvSpPr>
        <p:spPr>
          <a:xfrm>
            <a:off x="359587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2</a:t>
            </a:r>
            <a:endParaRPr lang="en-US" sz="1600" dirty="0"/>
          </a:p>
        </p:txBody>
      </p:sp>
      <p:sp>
        <p:nvSpPr>
          <p:cNvPr id="21" name="Text 18"/>
          <p:cNvSpPr txBox="1"/>
          <p:nvPr/>
        </p:nvSpPr>
        <p:spPr>
          <a:xfrm>
            <a:off x="417195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3"/>
                </a:solidFill>
              </a:rPr>
              <a:t>DISABLING AGENT</a:t>
            </a:r>
            <a:endParaRPr lang="en-US" sz="1150" dirty="0"/>
          </a:p>
        </p:txBody>
      </p:sp>
      <p:sp>
        <p:nvSpPr>
          <p:cNvPr id="22" name="Text 19"/>
          <p:cNvSpPr txBox="1"/>
          <p:nvPr/>
        </p:nvSpPr>
        <p:spPr>
          <a:xfrm>
            <a:off x="3595878" y="2624328"/>
            <a:ext cx="2151126" cy="365760"/>
          </a:xfrm>
          <a:prstGeom prst="rect">
            <a:avLst/>
          </a:prstGeom>
          <a:noFill/>
          <a:ln/>
        </p:spPr>
        <p:txBody>
          <a:bodyPr wrap="square" lIns="0" tIns="0" rIns="0" bIns="0" rtlCol="0" anchor="t"/>
          <a:lstStyle/>
          <a:p>
            <a:pPr indent="0" marL="0">
              <a:buNone/>
            </a:pPr>
            <a:r>
              <a:rPr lang="en-US" sz="1250" i="1" dirty="0">
                <a:solidFill>
                  <a:schemeClr val="accent3"/>
                </a:solidFill>
              </a:rPr>
              <a:t>What makes it dangerous</a:t>
            </a:r>
            <a:endParaRPr lang="en-US" sz="1250" dirty="0"/>
          </a:p>
        </p:txBody>
      </p:sp>
      <p:sp>
        <p:nvSpPr>
          <p:cNvPr id="23" name="Text 20"/>
          <p:cNvSpPr txBox="1"/>
          <p:nvPr/>
        </p:nvSpPr>
        <p:spPr>
          <a:xfrm>
            <a:off x="3595878" y="3081528"/>
            <a:ext cx="1051560" cy="548640"/>
          </a:xfrm>
          <a:prstGeom prst="rect">
            <a:avLst/>
          </a:prstGeom>
          <a:noFill/>
          <a:ln/>
        </p:spPr>
        <p:txBody>
          <a:bodyPr wrap="square" lIns="0" tIns="0" rIns="0" bIns="0" rtlCol="0" anchor="ctr"/>
          <a:lstStyle/>
          <a:p>
            <a:pPr indent="0" marL="0">
              <a:buNone/>
            </a:pPr>
            <a:r>
              <a:rPr lang="en-US" sz="2600" b="1" dirty="0">
                <a:solidFill>
                  <a:schemeClr val="accent2"/>
                </a:solidFill>
                <a:latin typeface="Cambria" pitchFamily="34" charset="0"/>
                <a:ea typeface="Cambria" pitchFamily="34" charset="-122"/>
                <a:cs typeface="Cambria" pitchFamily="34" charset="-120"/>
              </a:rPr>
              <a:t>55%</a:t>
            </a:r>
            <a:endParaRPr lang="en-US" sz="2600" dirty="0"/>
          </a:p>
        </p:txBody>
      </p:sp>
      <p:sp>
        <p:nvSpPr>
          <p:cNvPr id="24" name="Text 21"/>
          <p:cNvSpPr txBox="1"/>
          <p:nvPr/>
        </p:nvSpPr>
        <p:spPr>
          <a:xfrm>
            <a:off x="4629150" y="3081528"/>
            <a:ext cx="1181862" cy="548640"/>
          </a:xfrm>
          <a:prstGeom prst="rect">
            <a:avLst/>
          </a:prstGeom>
          <a:noFill/>
          <a:ln/>
        </p:spPr>
        <p:txBody>
          <a:bodyPr wrap="square" lIns="0" tIns="0" rIns="0" bIns="0" rtlCol="0" anchor="ctr"/>
          <a:lstStyle/>
          <a:p>
            <a:pPr indent="0" marL="0">
              <a:buNone/>
            </a:pPr>
            <a:r>
              <a:rPr lang="en-US" sz="1300" b="1" dirty="0">
                <a:solidFill>
                  <a:schemeClr val="bg1"/>
                </a:solidFill>
              </a:rPr>
              <a:t>Emergency ascent</a:t>
            </a:r>
            <a:endParaRPr lang="en-US" sz="1300" dirty="0"/>
          </a:p>
        </p:txBody>
      </p:sp>
      <p:sp>
        <p:nvSpPr>
          <p:cNvPr id="25" name="Text 22"/>
          <p:cNvSpPr txBox="1"/>
          <p:nvPr/>
        </p:nvSpPr>
        <p:spPr>
          <a:xfrm>
            <a:off x="3595878" y="3867912"/>
            <a:ext cx="1051560" cy="54864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27%</a:t>
            </a:r>
            <a:endParaRPr lang="en-US" sz="2600" dirty="0"/>
          </a:p>
        </p:txBody>
      </p:sp>
      <p:sp>
        <p:nvSpPr>
          <p:cNvPr id="26" name="Text 23"/>
          <p:cNvSpPr txBox="1"/>
          <p:nvPr/>
        </p:nvSpPr>
        <p:spPr>
          <a:xfrm>
            <a:off x="4629150" y="3867912"/>
            <a:ext cx="1181862" cy="548640"/>
          </a:xfrm>
          <a:prstGeom prst="rect">
            <a:avLst/>
          </a:prstGeom>
          <a:noFill/>
          <a:ln/>
        </p:spPr>
        <p:txBody>
          <a:bodyPr wrap="square" lIns="0" tIns="0" rIns="0" bIns="0" rtlCol="0" anchor="ctr"/>
          <a:lstStyle/>
          <a:p>
            <a:pPr indent="0" marL="0">
              <a:buNone/>
            </a:pPr>
            <a:r>
              <a:rPr lang="en-US" sz="1300" dirty="0">
                <a:solidFill>
                  <a:schemeClr val="bg1"/>
                </a:solidFill>
              </a:rPr>
              <a:t>Insufficient gas</a:t>
            </a:r>
            <a:endParaRPr lang="en-US" sz="1300" dirty="0"/>
          </a:p>
        </p:txBody>
      </p:sp>
      <p:sp>
        <p:nvSpPr>
          <p:cNvPr id="27" name="Text 24"/>
          <p:cNvSpPr txBox="1"/>
          <p:nvPr/>
        </p:nvSpPr>
        <p:spPr>
          <a:xfrm>
            <a:off x="3595878" y="4654296"/>
            <a:ext cx="1051560" cy="548640"/>
          </a:xfrm>
          <a:prstGeom prst="rect">
            <a:avLst/>
          </a:prstGeom>
          <a:noFill/>
          <a:ln/>
        </p:spPr>
        <p:txBody>
          <a:bodyPr wrap="square" lIns="0" tIns="0" rIns="0" bIns="0" rtlCol="0" anchor="ctr"/>
          <a:lstStyle/>
          <a:p>
            <a:pPr indent="0" marL="0">
              <a:buNone/>
            </a:pPr>
            <a:r>
              <a:rPr lang="en-US" sz="2600" b="1" dirty="0">
                <a:solidFill>
                  <a:schemeClr val="bg1"/>
                </a:solidFill>
                <a:latin typeface="Cambria" pitchFamily="34" charset="0"/>
                <a:ea typeface="Cambria" pitchFamily="34" charset="-122"/>
                <a:cs typeface="Cambria" pitchFamily="34" charset="-120"/>
              </a:rPr>
              <a:t>13%</a:t>
            </a:r>
            <a:endParaRPr lang="en-US" sz="2600" dirty="0"/>
          </a:p>
        </p:txBody>
      </p:sp>
      <p:sp>
        <p:nvSpPr>
          <p:cNvPr id="28" name="Text 25"/>
          <p:cNvSpPr txBox="1"/>
          <p:nvPr/>
        </p:nvSpPr>
        <p:spPr>
          <a:xfrm>
            <a:off x="4629150" y="4654296"/>
            <a:ext cx="1181862" cy="548640"/>
          </a:xfrm>
          <a:prstGeom prst="rect">
            <a:avLst/>
          </a:prstGeom>
          <a:noFill/>
          <a:ln/>
        </p:spPr>
        <p:txBody>
          <a:bodyPr wrap="square" lIns="0" tIns="0" rIns="0" bIns="0" rtlCol="0" anchor="ctr"/>
          <a:lstStyle/>
          <a:p>
            <a:pPr indent="0" marL="0">
              <a:buNone/>
            </a:pPr>
            <a:r>
              <a:rPr lang="en-US" sz="1300" dirty="0">
                <a:solidFill>
                  <a:schemeClr val="bg1"/>
                </a:solidFill>
              </a:rPr>
              <a:t>Buoyancy trouble</a:t>
            </a:r>
            <a:endParaRPr lang="en-US" sz="1300" dirty="0"/>
          </a:p>
        </p:txBody>
      </p:sp>
      <p:sp>
        <p:nvSpPr>
          <p:cNvPr id="29" name="Shape 26"/>
          <p:cNvSpPr/>
          <p:nvPr/>
        </p:nvSpPr>
        <p:spPr>
          <a:xfrm>
            <a:off x="5993892" y="3534156"/>
            <a:ext cx="201168" cy="292608"/>
          </a:xfrm>
          <a:prstGeom prst="rightArrow">
            <a:avLst/>
          </a:prstGeom>
          <a:solidFill>
            <a:srgbClr val="8FCFC4"/>
          </a:solidFill>
          <a:ln w="12700">
            <a:solidFill>
              <a:srgbClr val="8FCFC4"/>
            </a:solidFill>
            <a:prstDash val="solid"/>
          </a:ln>
        </p:spPr>
      </p:sp>
      <p:sp>
        <p:nvSpPr>
          <p:cNvPr id="30" name="paso 3"/>
          <p:cNvSpPr/>
          <p:nvPr/>
        </p:nvSpPr>
        <p:spPr>
          <a:xfrm>
            <a:off x="624078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31" name="dot"/>
          <p:cNvSpPr/>
          <p:nvPr/>
        </p:nvSpPr>
        <p:spPr>
          <a:xfrm>
            <a:off x="6441948" y="2075688"/>
            <a:ext cx="457200" cy="457200"/>
          </a:xfrm>
          <a:prstGeom prst="ellipse">
            <a:avLst/>
          </a:prstGeom>
          <a:solidFill>
            <a:schemeClr val="accent1"/>
          </a:solidFill>
          <a:ln w="12700">
            <a:solidFill>
              <a:schemeClr val="accent1"/>
            </a:solidFill>
            <a:prstDash val="solid"/>
          </a:ln>
        </p:spPr>
      </p:sp>
      <p:sp>
        <p:nvSpPr>
          <p:cNvPr id="32" name="Text 29"/>
          <p:cNvSpPr txBox="1"/>
          <p:nvPr/>
        </p:nvSpPr>
        <p:spPr>
          <a:xfrm>
            <a:off x="644194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3</a:t>
            </a:r>
            <a:endParaRPr lang="en-US" sz="1600" dirty="0"/>
          </a:p>
        </p:txBody>
      </p:sp>
      <p:sp>
        <p:nvSpPr>
          <p:cNvPr id="33" name="Text 30"/>
          <p:cNvSpPr txBox="1"/>
          <p:nvPr/>
        </p:nvSpPr>
        <p:spPr>
          <a:xfrm>
            <a:off x="701802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1"/>
                </a:solidFill>
              </a:rPr>
              <a:t>DISABLING INJURY</a:t>
            </a:r>
            <a:endParaRPr lang="en-US" sz="1150" dirty="0"/>
          </a:p>
        </p:txBody>
      </p:sp>
      <p:sp>
        <p:nvSpPr>
          <p:cNvPr id="34" name="Text 31"/>
          <p:cNvSpPr txBox="1"/>
          <p:nvPr/>
        </p:nvSpPr>
        <p:spPr>
          <a:xfrm>
            <a:off x="6441948" y="2624328"/>
            <a:ext cx="2151126" cy="365760"/>
          </a:xfrm>
          <a:prstGeom prst="rect">
            <a:avLst/>
          </a:prstGeom>
          <a:noFill/>
          <a:ln/>
        </p:spPr>
        <p:txBody>
          <a:bodyPr wrap="square" lIns="0" tIns="0" rIns="0" bIns="0" rtlCol="0" anchor="t"/>
          <a:lstStyle/>
          <a:p>
            <a:pPr indent="0" marL="0">
              <a:buNone/>
            </a:pPr>
            <a:r>
              <a:rPr lang="en-US" sz="1250" i="1" dirty="0">
                <a:solidFill>
                  <a:schemeClr val="tx2"/>
                </a:solidFill>
              </a:rPr>
              <a:t>What disables the diver</a:t>
            </a:r>
            <a:endParaRPr lang="en-US" sz="1250" dirty="0"/>
          </a:p>
        </p:txBody>
      </p:sp>
      <p:sp>
        <p:nvSpPr>
          <p:cNvPr id="35" name="Text 32"/>
          <p:cNvSpPr txBox="1"/>
          <p:nvPr/>
        </p:nvSpPr>
        <p:spPr>
          <a:xfrm>
            <a:off x="6441948" y="3081528"/>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33%</a:t>
            </a:r>
            <a:endParaRPr lang="en-US" sz="2600" dirty="0"/>
          </a:p>
        </p:txBody>
      </p:sp>
      <p:sp>
        <p:nvSpPr>
          <p:cNvPr id="36" name="Text 33"/>
          <p:cNvSpPr txBox="1"/>
          <p:nvPr/>
        </p:nvSpPr>
        <p:spPr>
          <a:xfrm>
            <a:off x="7475220" y="3081528"/>
            <a:ext cx="1181862" cy="548640"/>
          </a:xfrm>
          <a:prstGeom prst="rect">
            <a:avLst/>
          </a:prstGeom>
          <a:noFill/>
          <a:ln/>
        </p:spPr>
        <p:txBody>
          <a:bodyPr wrap="square" lIns="0" tIns="0" rIns="0" bIns="0" rtlCol="0" anchor="ctr"/>
          <a:lstStyle/>
          <a:p>
            <a:pPr indent="0" marL="0">
              <a:buNone/>
            </a:pPr>
            <a:r>
              <a:rPr lang="en-US" sz="1300" dirty="0">
                <a:solidFill>
                  <a:schemeClr val="tx1"/>
                </a:solidFill>
              </a:rPr>
              <a:t>Asphyxia</a:t>
            </a:r>
            <a:endParaRPr lang="en-US" sz="1300" dirty="0"/>
          </a:p>
        </p:txBody>
      </p:sp>
      <p:sp>
        <p:nvSpPr>
          <p:cNvPr id="37" name="Text 34"/>
          <p:cNvSpPr txBox="1"/>
          <p:nvPr/>
        </p:nvSpPr>
        <p:spPr>
          <a:xfrm>
            <a:off x="6441948" y="3867912"/>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29%</a:t>
            </a:r>
            <a:endParaRPr lang="en-US" sz="2600" dirty="0"/>
          </a:p>
        </p:txBody>
      </p:sp>
      <p:sp>
        <p:nvSpPr>
          <p:cNvPr id="38" name="Text 35"/>
          <p:cNvSpPr txBox="1"/>
          <p:nvPr/>
        </p:nvSpPr>
        <p:spPr>
          <a:xfrm>
            <a:off x="7475220" y="3867912"/>
            <a:ext cx="1181862" cy="548640"/>
          </a:xfrm>
          <a:prstGeom prst="rect">
            <a:avLst/>
          </a:prstGeom>
          <a:noFill/>
          <a:ln/>
        </p:spPr>
        <p:txBody>
          <a:bodyPr wrap="square" lIns="0" tIns="0" rIns="0" bIns="0" rtlCol="0" anchor="ctr"/>
          <a:lstStyle/>
          <a:p>
            <a:pPr indent="0" marL="0">
              <a:buNone/>
            </a:pPr>
            <a:r>
              <a:rPr lang="en-US" sz="1300" dirty="0">
                <a:solidFill>
                  <a:schemeClr val="tx1"/>
                </a:solidFill>
              </a:rPr>
              <a:t>Arterial gas embolism</a:t>
            </a:r>
            <a:endParaRPr lang="en-US" sz="1300" dirty="0"/>
          </a:p>
        </p:txBody>
      </p:sp>
      <p:sp>
        <p:nvSpPr>
          <p:cNvPr id="39" name="Text 36"/>
          <p:cNvSpPr txBox="1"/>
          <p:nvPr/>
        </p:nvSpPr>
        <p:spPr>
          <a:xfrm>
            <a:off x="6441948" y="4654296"/>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26%</a:t>
            </a:r>
            <a:endParaRPr lang="en-US" sz="2600" dirty="0"/>
          </a:p>
        </p:txBody>
      </p:sp>
      <p:sp>
        <p:nvSpPr>
          <p:cNvPr id="40" name="Text 37"/>
          <p:cNvSpPr txBox="1"/>
          <p:nvPr/>
        </p:nvSpPr>
        <p:spPr>
          <a:xfrm>
            <a:off x="7475220" y="4654296"/>
            <a:ext cx="1181862" cy="548640"/>
          </a:xfrm>
          <a:prstGeom prst="rect">
            <a:avLst/>
          </a:prstGeom>
          <a:noFill/>
          <a:ln/>
        </p:spPr>
        <p:txBody>
          <a:bodyPr wrap="square" lIns="0" tIns="0" rIns="0" bIns="0" rtlCol="0" anchor="ctr"/>
          <a:lstStyle/>
          <a:p>
            <a:pPr indent="0" marL="0">
              <a:buNone/>
            </a:pPr>
            <a:r>
              <a:rPr lang="en-US" sz="1300" dirty="0">
                <a:solidFill>
                  <a:schemeClr val="tx1"/>
                </a:solidFill>
              </a:rPr>
              <a:t>Cardiac incident</a:t>
            </a:r>
            <a:endParaRPr lang="en-US" sz="1300" dirty="0"/>
          </a:p>
        </p:txBody>
      </p:sp>
      <p:sp>
        <p:nvSpPr>
          <p:cNvPr id="41" name="Shape 38"/>
          <p:cNvSpPr/>
          <p:nvPr/>
        </p:nvSpPr>
        <p:spPr>
          <a:xfrm>
            <a:off x="8839962" y="3534156"/>
            <a:ext cx="201168" cy="292608"/>
          </a:xfrm>
          <a:prstGeom prst="rightArrow">
            <a:avLst/>
          </a:prstGeom>
          <a:solidFill>
            <a:srgbClr val="8FCFC4"/>
          </a:solidFill>
          <a:ln w="12700">
            <a:solidFill>
              <a:srgbClr val="8FCFC4"/>
            </a:solidFill>
            <a:prstDash val="solid"/>
          </a:ln>
        </p:spPr>
      </p:sp>
      <p:sp>
        <p:nvSpPr>
          <p:cNvPr id="42" name="paso 4"/>
          <p:cNvSpPr/>
          <p:nvPr/>
        </p:nvSpPr>
        <p:spPr>
          <a:xfrm>
            <a:off x="9086850" y="1874520"/>
            <a:ext cx="2553462" cy="3611880"/>
          </a:xfrm>
          <a:prstGeom prst="roundRect">
            <a:avLst>
              <a:gd name="adj" fmla="val 5730"/>
            </a:avLst>
          </a:prstGeom>
          <a:solidFill>
            <a:srgbClr val="F8F5EF"/>
          </a:solidFill>
          <a:ln w="12700">
            <a:solidFill>
              <a:srgbClr val="F8F5EF"/>
            </a:solidFill>
            <a:prstDash val="solid"/>
          </a:ln>
          <a:effectLst>
            <a:outerShdw sx="100000" sy="100000" kx="0" ky="0" algn="bl" rotWithShape="0" blurRad="127000" dist="38100" dir="5400000">
              <a:srgbClr val="06202E">
                <a:alpha val="18000"/>
              </a:srgbClr>
            </a:outerShdw>
          </a:effectLst>
        </p:spPr>
      </p:sp>
      <p:sp>
        <p:nvSpPr>
          <p:cNvPr id="43" name="dot"/>
          <p:cNvSpPr/>
          <p:nvPr/>
        </p:nvSpPr>
        <p:spPr>
          <a:xfrm>
            <a:off x="9288018" y="2075688"/>
            <a:ext cx="457200" cy="457200"/>
          </a:xfrm>
          <a:prstGeom prst="ellipse">
            <a:avLst/>
          </a:prstGeom>
          <a:solidFill>
            <a:schemeClr val="accent1"/>
          </a:solidFill>
          <a:ln w="12700">
            <a:solidFill>
              <a:schemeClr val="accent1"/>
            </a:solidFill>
            <a:prstDash val="solid"/>
          </a:ln>
        </p:spPr>
      </p:sp>
      <p:sp>
        <p:nvSpPr>
          <p:cNvPr id="44" name="Text 41"/>
          <p:cNvSpPr txBox="1"/>
          <p:nvPr/>
        </p:nvSpPr>
        <p:spPr>
          <a:xfrm>
            <a:off x="9288018" y="2075688"/>
            <a:ext cx="457200" cy="45720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4</a:t>
            </a:r>
            <a:endParaRPr lang="en-US" sz="1600" dirty="0"/>
          </a:p>
        </p:txBody>
      </p:sp>
      <p:sp>
        <p:nvSpPr>
          <p:cNvPr id="45" name="Text 42"/>
          <p:cNvSpPr txBox="1"/>
          <p:nvPr/>
        </p:nvSpPr>
        <p:spPr>
          <a:xfrm>
            <a:off x="9864090" y="2057400"/>
            <a:ext cx="1639062" cy="502920"/>
          </a:xfrm>
          <a:prstGeom prst="rect">
            <a:avLst/>
          </a:prstGeom>
          <a:noFill/>
          <a:ln/>
        </p:spPr>
        <p:txBody>
          <a:bodyPr wrap="square" lIns="0" tIns="0" rIns="0" bIns="0" rtlCol="0" anchor="ctr"/>
          <a:lstStyle/>
          <a:p>
            <a:pPr indent="0" marL="0">
              <a:buNone/>
            </a:pPr>
            <a:r>
              <a:rPr lang="en-US" sz="1150" b="1" spc="100" kern="0" dirty="0">
                <a:solidFill>
                  <a:schemeClr val="accent1"/>
                </a:solidFill>
              </a:rPr>
              <a:t>CAUSE OF DEATH</a:t>
            </a:r>
            <a:endParaRPr lang="en-US" sz="1150" dirty="0"/>
          </a:p>
        </p:txBody>
      </p:sp>
      <p:sp>
        <p:nvSpPr>
          <p:cNvPr id="46" name="Text 43"/>
          <p:cNvSpPr txBox="1"/>
          <p:nvPr/>
        </p:nvSpPr>
        <p:spPr>
          <a:xfrm>
            <a:off x="9288018" y="2624328"/>
            <a:ext cx="2151126" cy="365760"/>
          </a:xfrm>
          <a:prstGeom prst="rect">
            <a:avLst/>
          </a:prstGeom>
          <a:noFill/>
          <a:ln/>
        </p:spPr>
        <p:txBody>
          <a:bodyPr wrap="square" lIns="0" tIns="0" rIns="0" bIns="0" rtlCol="0" anchor="t"/>
          <a:lstStyle/>
          <a:p>
            <a:pPr indent="0" marL="0">
              <a:buNone/>
            </a:pPr>
            <a:r>
              <a:rPr lang="en-US" sz="1250" i="1" dirty="0">
                <a:solidFill>
                  <a:schemeClr val="tx2"/>
                </a:solidFill>
              </a:rPr>
              <a:t>What is recorded as the final cause</a:t>
            </a:r>
            <a:endParaRPr lang="en-US" sz="1250" dirty="0"/>
          </a:p>
        </p:txBody>
      </p:sp>
      <p:sp>
        <p:nvSpPr>
          <p:cNvPr id="47" name="Text 44"/>
          <p:cNvSpPr txBox="1"/>
          <p:nvPr/>
        </p:nvSpPr>
        <p:spPr>
          <a:xfrm>
            <a:off x="9288018" y="3081528"/>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70%</a:t>
            </a:r>
            <a:endParaRPr lang="en-US" sz="2600" dirty="0"/>
          </a:p>
        </p:txBody>
      </p:sp>
      <p:sp>
        <p:nvSpPr>
          <p:cNvPr id="48" name="Text 45"/>
          <p:cNvSpPr txBox="1"/>
          <p:nvPr/>
        </p:nvSpPr>
        <p:spPr>
          <a:xfrm>
            <a:off x="10321290" y="3081528"/>
            <a:ext cx="1181862" cy="548640"/>
          </a:xfrm>
          <a:prstGeom prst="rect">
            <a:avLst/>
          </a:prstGeom>
          <a:noFill/>
          <a:ln/>
        </p:spPr>
        <p:txBody>
          <a:bodyPr wrap="square" lIns="0" tIns="0" rIns="0" bIns="0" rtlCol="0" anchor="ctr"/>
          <a:lstStyle/>
          <a:p>
            <a:pPr indent="0" marL="0">
              <a:buNone/>
            </a:pPr>
            <a:r>
              <a:rPr lang="en-US" sz="1300" dirty="0">
                <a:solidFill>
                  <a:schemeClr val="tx1"/>
                </a:solidFill>
              </a:rPr>
              <a:t>Drowning</a:t>
            </a:r>
            <a:endParaRPr lang="en-US" sz="1300" dirty="0"/>
          </a:p>
        </p:txBody>
      </p:sp>
      <p:sp>
        <p:nvSpPr>
          <p:cNvPr id="49" name="Text 46"/>
          <p:cNvSpPr txBox="1"/>
          <p:nvPr/>
        </p:nvSpPr>
        <p:spPr>
          <a:xfrm>
            <a:off x="9288018" y="3867912"/>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14%</a:t>
            </a:r>
            <a:endParaRPr lang="en-US" sz="2600" dirty="0"/>
          </a:p>
        </p:txBody>
      </p:sp>
      <p:sp>
        <p:nvSpPr>
          <p:cNvPr id="50" name="Text 47"/>
          <p:cNvSpPr txBox="1"/>
          <p:nvPr/>
        </p:nvSpPr>
        <p:spPr>
          <a:xfrm>
            <a:off x="10321290" y="3867912"/>
            <a:ext cx="1181862" cy="548640"/>
          </a:xfrm>
          <a:prstGeom prst="rect">
            <a:avLst/>
          </a:prstGeom>
          <a:noFill/>
          <a:ln/>
        </p:spPr>
        <p:txBody>
          <a:bodyPr wrap="square" lIns="0" tIns="0" rIns="0" bIns="0" rtlCol="0" anchor="ctr"/>
          <a:lstStyle/>
          <a:p>
            <a:pPr indent="0" marL="0">
              <a:buNone/>
            </a:pPr>
            <a:r>
              <a:rPr lang="en-US" sz="1300" dirty="0">
                <a:solidFill>
                  <a:schemeClr val="tx1"/>
                </a:solidFill>
              </a:rPr>
              <a:t>Arterial gas embolism</a:t>
            </a:r>
            <a:endParaRPr lang="en-US" sz="1300" dirty="0"/>
          </a:p>
        </p:txBody>
      </p:sp>
      <p:sp>
        <p:nvSpPr>
          <p:cNvPr id="51" name="Text 48"/>
          <p:cNvSpPr txBox="1"/>
          <p:nvPr/>
        </p:nvSpPr>
        <p:spPr>
          <a:xfrm>
            <a:off x="9288018" y="4654296"/>
            <a:ext cx="1051560" cy="548640"/>
          </a:xfrm>
          <a:prstGeom prst="rect">
            <a:avLst/>
          </a:prstGeom>
          <a:noFill/>
          <a:ln/>
        </p:spPr>
        <p:txBody>
          <a:bodyPr wrap="square" lIns="0" tIns="0" rIns="0" bIns="0" rtlCol="0" anchor="ctr"/>
          <a:lstStyle/>
          <a:p>
            <a:pPr indent="0" marL="0">
              <a:buNone/>
            </a:pPr>
            <a:r>
              <a:rPr lang="en-US" sz="2600" b="1" dirty="0">
                <a:solidFill>
                  <a:schemeClr val="tx1"/>
                </a:solidFill>
                <a:latin typeface="Cambria" pitchFamily="34" charset="0"/>
                <a:ea typeface="Cambria" pitchFamily="34" charset="-122"/>
                <a:cs typeface="Cambria" pitchFamily="34" charset="-120"/>
              </a:rPr>
              <a:t>13%</a:t>
            </a:r>
            <a:endParaRPr lang="en-US" sz="2600" dirty="0"/>
          </a:p>
        </p:txBody>
      </p:sp>
      <p:sp>
        <p:nvSpPr>
          <p:cNvPr id="52" name="Text 49"/>
          <p:cNvSpPr txBox="1"/>
          <p:nvPr/>
        </p:nvSpPr>
        <p:spPr>
          <a:xfrm>
            <a:off x="10321290" y="4654296"/>
            <a:ext cx="1181862" cy="548640"/>
          </a:xfrm>
          <a:prstGeom prst="rect">
            <a:avLst/>
          </a:prstGeom>
          <a:noFill/>
          <a:ln/>
        </p:spPr>
        <p:txBody>
          <a:bodyPr wrap="square" lIns="0" tIns="0" rIns="0" bIns="0" rtlCol="0" anchor="ctr"/>
          <a:lstStyle/>
          <a:p>
            <a:pPr indent="0" marL="0">
              <a:buNone/>
            </a:pPr>
            <a:r>
              <a:rPr lang="en-US" sz="1300" dirty="0">
                <a:solidFill>
                  <a:schemeClr val="tx1"/>
                </a:solidFill>
              </a:rPr>
              <a:t>Cardiac incident</a:t>
            </a:r>
            <a:endParaRPr lang="en-US" sz="1300" dirty="0"/>
          </a:p>
        </p:txBody>
      </p:sp>
      <p:sp>
        <p:nvSpPr>
          <p:cNvPr id="53"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54" name="Text 51"/>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   </a:t>
            </a:r>
            <a:pPr indent="0" marL="0">
              <a:buNone/>
            </a:pPr>
            <a:r>
              <a:rPr lang="en-US" sz="1050" b="1" dirty="0">
                <a:solidFill>
                  <a:srgbClr val="5A6B70"/>
                </a:solidFill>
              </a:rPr>
              <a:t>[1] </a:t>
            </a:r>
            <a:pPr indent="0" marL="0">
              <a:buNone/>
            </a:pPr>
            <a:r>
              <a:rPr lang="en-US" sz="1050" u="sng" dirty="0">
                <a:solidFill>
                  <a:srgbClr val="0F6472"/>
                </a:solidFill>
                <a:hlinkClick r:id="rId1" invalidUrl="" action="" tgtFrame="" tooltip="Common causes of open-circuit recreational diving fatalities" history="1" highlightClick="0" endSnd="0">
                  <a:extLst>
                    <a:ext uri="{A12FA001-AC4F-418D-AE19-62706E023703}">
                      <ahyp:hlinkClr xmlns:ahyp="http://schemas.microsoft.com/office/drawing/2018/hyperlinkcolor" val="tx"/>
                    </a:ext>
                  </a:extLst>
                </a:hlinkClick>
              </a:rPr>
              <a:t>Denoble et al., 2008 · Undersea &amp; Hyperbaric Medicine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What has changed: the most recent analyses</a:t>
            </a:r>
            <a:endParaRPr lang="en-US" sz="3200" dirty="0"/>
          </a:p>
        </p:txBody>
      </p:sp>
      <p:graphicFrame>
        <p:nvGraphicFramePr>
          <p:cNvPr id="6" name="Table 0"/>
          <p:cNvGraphicFramePr>
            <a:graphicFrameLocks noGrp="1"/>
          </p:cNvGraphicFramePr>
          <p:nvPr>
            <p:extLst>
              <p:ext uri="{D42A27DB-BD31-4B8C-83A1-F6EECF244321}">
                <p14:modId xmlns:p14="http://schemas.microsoft.com/office/powerpoint/2010/main" val="1579011935"/>
              </p:ext>
            </p:extLst>
          </p:nvPr>
        </p:nvGraphicFramePr>
        <p:xfrm>
          <a:off x="548640" y="1298448"/>
          <a:ext cx="11091672" cy="914400"/>
        </p:xfrm>
        <a:graphic>
          <a:graphicData uri="http://schemas.openxmlformats.org/drawingml/2006/table">
            <a:tbl>
              <a:tblPr/>
              <a:tblGrid>
                <a:gridCol w="2514600"/>
                <a:gridCol w="1417320"/>
                <a:gridCol w="2423160"/>
                <a:gridCol w="2514600"/>
                <a:gridCol w="1856232"/>
              </a:tblGrid>
              <a:tr h="329184">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Study</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Period · deaths</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What starts it</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What makes it dangerous</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050" b="1" dirty="0">
                          <a:solidFill>
                            <a:srgbClr val="FFFFFF"/>
                          </a:solidFill>
                          <a:latin typeface="Calibri" pitchFamily="34" charset="0"/>
                          <a:ea typeface="Calibri" pitchFamily="34" charset="-122"/>
                          <a:cs typeface="Calibri" pitchFamily="34" charset="-120"/>
                        </a:rPr>
                        <a:t>Diver profile</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Denoble et al. · USA and Canada [1]</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1992–2003 · 947</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Insufficient gas 41%, entrapment 20%</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Emergency ascent 55%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i="1" dirty="0">
                          <a:solidFill>
                            <a:srgbClr val="5A6B70"/>
                          </a:solidFill>
                          <a:latin typeface="Calibri" pitchFamily="34" charset="0"/>
                          <a:ea typeface="Calibri" pitchFamily="34" charset="-122"/>
                          <a:cs typeface="Calibri" pitchFamily="34" charset="-120"/>
                        </a:rPr>
                        <a:t>Baseline for comparison</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Lippmann and Taylor · Australia [2]</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2001–2013 · 126</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Environment 54%, exertion 18%, gas 12%</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Medical 38%, ascent 17%, buoyancy 14%</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Mean age 44; prior health a factor in 47%</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Lippmann et al. · New Zealand [3]</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2007–2016 · 48</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Gas 35%, environment 35%, exertion 17%</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Mostly medical (cardiac); embolism after out-of-gas ascents</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Mean age 47; medical risk factors in 77%</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Lippmann et al. · Australia [4]</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2014–2018 · 42</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Mostly environment and exertion</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Mostly medical (cardiac)</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Mean age 49.7 (6 years older); obesity in 54%</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Casadesús et al. · Girona, Spain [5]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2009–2018 · 25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Exertion, panic, buoyancy, disorientation</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Rapid ascent, cardiac event, panic</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Mostly men aged 50 to 69</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12064">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BSAC · United Kingdom [6]</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2025 · 9</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Not enough information in over half</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One confirmed case of immersion pulmonary oedema</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Mean age 55</a:t>
                      </a:r>
                      <a:endParaRPr lang="en-US" sz="1050" dirty="0">
                        <a:latin typeface="Calibri" charset="0"/>
                        <a:ea typeface="Calibri" charset="0"/>
                        <a:cs typeface="Calibri" charset="0"/>
                      </a:endParaRPr>
                    </a:p>
                  </a:txBody>
                  <a:tcPr marL="73152" marR="73152" marT="36576" marB="36576"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bl>
          </a:graphicData>
        </a:graphic>
      </p:graphicFrame>
      <p:sp>
        <p:nvSpPr>
          <p:cNvPr id="5" name="lectura"/>
          <p:cNvSpPr/>
          <p:nvPr/>
        </p:nvSpPr>
        <p:spPr>
          <a:xfrm>
            <a:off x="548640" y="5074920"/>
            <a:ext cx="11091672" cy="530352"/>
          </a:xfrm>
          <a:prstGeom prst="roundRect">
            <a:avLst>
              <a:gd name="adj" fmla="val 27586"/>
            </a:avLst>
          </a:prstGeom>
          <a:solidFill>
            <a:srgbClr val="06202E"/>
          </a:solidFill>
          <a:ln w="12700">
            <a:solidFill>
              <a:srgbClr val="06202E"/>
            </a:solidFill>
            <a:prstDash val="solid"/>
          </a:ln>
        </p:spPr>
      </p:sp>
      <p:sp>
        <p:nvSpPr>
          <p:cNvPr id="6" name="Text 2"/>
          <p:cNvSpPr txBox="1"/>
          <p:nvPr/>
        </p:nvSpPr>
        <p:spPr>
          <a:xfrm>
            <a:off x="822960" y="5074920"/>
            <a:ext cx="10543032" cy="530352"/>
          </a:xfrm>
          <a:prstGeom prst="rect">
            <a:avLst/>
          </a:prstGeom>
          <a:noFill/>
          <a:ln/>
        </p:spPr>
        <p:txBody>
          <a:bodyPr wrap="square" lIns="0" tIns="0" rIns="0" bIns="0" rtlCol="0" anchor="ctr"/>
          <a:lstStyle/>
          <a:p>
            <a:pPr indent="0" marL="0">
              <a:buNone/>
            </a:pPr>
            <a:r>
              <a:rPr lang="en-US" sz="1050" b="1" spc="300" kern="0" dirty="0">
                <a:solidFill>
                  <a:srgbClr val="F2B544"/>
                </a:solidFill>
              </a:rPr>
              <a:t>MDI READING   </a:t>
            </a:r>
            <a:pPr indent="0" marL="0">
              <a:buNone/>
            </a:pPr>
            <a:r>
              <a:rPr lang="en-US" sz="1400" i="1" dirty="0">
                <a:solidFill>
                  <a:srgbClr val="F8F5EF"/>
                </a:solidFill>
                <a:latin typeface="Cambria" pitchFamily="34" charset="0"/>
                <a:ea typeface="Cambria" pitchFamily="34" charset="-122"/>
                <a:cs typeface="Cambria" pitchFamily="34" charset="-120"/>
              </a:rPr>
              <a:t>The profile is changing: older, more cardiac. Ascent and gas are still in the chain, but what the diver brings into the water now matters too.</a:t>
            </a:r>
            <a:endParaRPr lang="en-US" sz="1050" dirty="0"/>
          </a:p>
        </p:txBody>
      </p:sp>
      <p:sp>
        <p:nvSpPr>
          <p:cNvPr id="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8" name="Text 4"/>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[2] </a:t>
            </a:r>
            <a:pPr indent="0" marL="0">
              <a:buNone/>
            </a:pPr>
            <a:r>
              <a:rPr lang="en-US" sz="1050" u="sng" dirty="0">
                <a:solidFill>
                  <a:srgbClr val="0F6472"/>
                </a:solidFill>
                <a:hlinkClick r:id="rId1" invalidUrl="" action="" tgtFrame="" tooltip="Scuba diving fatalities in Australia 2001 to 2013: chain of events" history="1" highlightClick="0" endSnd="0">
                  <a:extLst>
                    <a:ext uri="{A12FA001-AC4F-418D-AE19-62706E023703}">
                      <ahyp:hlinkClr xmlns:ahyp="http://schemas.microsoft.com/office/drawing/2018/hyperlinkcolor" val="tx"/>
                    </a:ext>
                  </a:extLst>
                </a:hlinkClick>
              </a:rPr>
              <a:t>Lippmann and Taylor, 2020</a:t>
            </a:r>
            <a:pPr indent="0" marL="0">
              <a:buNone/>
            </a:pPr>
            <a:r>
              <a:rPr lang="en-US" sz="1050" dirty="0">
                <a:solidFill>
                  <a:srgbClr val="5A6B70"/>
                </a:solidFill>
              </a:rPr>
              <a:t>   ·   </a:t>
            </a:r>
            <a:pPr indent="0" marL="0">
              <a:buNone/>
            </a:pPr>
            <a:r>
              <a:rPr lang="en-US" sz="1050" b="1" dirty="0">
                <a:solidFill>
                  <a:srgbClr val="5A6B70"/>
                </a:solidFill>
              </a:rPr>
              <a:t>[3] </a:t>
            </a:r>
            <a:pPr indent="0" marL="0">
              <a:buNone/>
            </a:pPr>
            <a:r>
              <a:rPr lang="en-US" sz="1050" u="sng" dirty="0">
                <a:solidFill>
                  <a:srgbClr val="0F6472"/>
                </a:solidFill>
                <a:hlinkClick r:id="rId2" invalidUrl="" action="" tgtFrame="" tooltip="Scuba diving-related fatalities in New Zealand, 2007 to 2016" history="1" highlightClick="0" endSnd="0">
                  <a:extLst>
                    <a:ext uri="{A12FA001-AC4F-418D-AE19-62706E023703}">
                      <ahyp:hlinkClr xmlns:ahyp="http://schemas.microsoft.com/office/drawing/2018/hyperlinkcolor" val="tx"/>
                    </a:ext>
                  </a:extLst>
                </a:hlinkClick>
              </a:rPr>
              <a:t>Lippmann et al., 2021</a:t>
            </a:r>
            <a:pPr indent="0" marL="0">
              <a:buNone/>
            </a:pPr>
            <a:r>
              <a:rPr lang="en-US" sz="1050" dirty="0">
                <a:solidFill>
                  <a:srgbClr val="5A6B70"/>
                </a:solidFill>
              </a:rPr>
              <a:t>   ·   </a:t>
            </a:r>
            <a:pPr indent="0" marL="0">
              <a:buNone/>
            </a:pPr>
            <a:r>
              <a:rPr lang="en-US" sz="1050" b="1" dirty="0">
                <a:solidFill>
                  <a:srgbClr val="5A6B70"/>
                </a:solidFill>
              </a:rPr>
              <a:t>[4] </a:t>
            </a:r>
            <a:pPr indent="0" marL="0">
              <a:buNone/>
            </a:pPr>
            <a:r>
              <a:rPr lang="en-US" sz="1050" u="sng" dirty="0">
                <a:solidFill>
                  <a:srgbClr val="0F6472"/>
                </a:solidFill>
                <a:hlinkClick r:id="rId3" invalidUrl="" action="" tgtFrame="" tooltip="Compressed gas diving fatalities in Australian waters 2014 to 2018" history="1" highlightClick="0" endSnd="0">
                  <a:extLst>
                    <a:ext uri="{A12FA001-AC4F-418D-AE19-62706E023703}">
                      <ahyp:hlinkClr xmlns:ahyp="http://schemas.microsoft.com/office/drawing/2018/hyperlinkcolor" val="tx"/>
                    </a:ext>
                  </a:extLst>
                </a:hlinkClick>
              </a:rPr>
              <a:t>Lippmann et al., 2023</a:t>
            </a:r>
            <a:pPr indent="0" marL="0">
              <a:buNone/>
            </a:pPr>
            <a:r>
              <a:rPr lang="en-US" sz="1050" dirty="0">
                <a:solidFill>
                  <a:srgbClr val="5A6B70"/>
                </a:solidFill>
              </a:rPr>
              <a:t>   ·   </a:t>
            </a:r>
            <a:pPr indent="0" marL="0">
              <a:buNone/>
            </a:pPr>
            <a:r>
              <a:rPr lang="en-US" sz="1050" b="1" dirty="0">
                <a:solidFill>
                  <a:srgbClr val="5A6B70"/>
                </a:solidFill>
              </a:rPr>
              <a:t>[5] </a:t>
            </a:r>
            <a:pPr indent="0" marL="0">
              <a:buNone/>
            </a:pPr>
            <a:r>
              <a:rPr lang="en-US" sz="1050" u="sng" dirty="0">
                <a:solidFill>
                  <a:srgbClr val="0F6472"/>
                </a:solidFill>
                <a:hlinkClick r:id="rId4" invalidUrl="" action="" tgtFrame="" tooltip="Diving-related fatalities: multidisciplinary, experience-based investigation" history="1" highlightClick="0" endSnd="0">
                  <a:extLst>
                    <a:ext uri="{A12FA001-AC4F-418D-AE19-62706E023703}">
                      <ahyp:hlinkClr xmlns:ahyp="http://schemas.microsoft.com/office/drawing/2018/hyperlinkcolor" val="tx"/>
                    </a:ext>
                  </a:extLst>
                </a:hlinkClick>
              </a:rPr>
              <a:t>Casadesús et al., 2019</a:t>
            </a:r>
            <a:pPr indent="0" marL="0">
              <a:buNone/>
            </a:pPr>
            <a:r>
              <a:rPr lang="en-US" sz="1050" dirty="0">
                <a:solidFill>
                  <a:srgbClr val="5A6B70"/>
                </a:solidFill>
              </a:rPr>
              <a:t>   ·   </a:t>
            </a:r>
            <a:pPr indent="0" marL="0">
              <a:buNone/>
            </a:pPr>
            <a:r>
              <a:rPr lang="en-US" sz="1050" b="1" dirty="0">
                <a:solidFill>
                  <a:srgbClr val="5A6B70"/>
                </a:solidFill>
              </a:rPr>
              <a:t>[6] </a:t>
            </a:r>
            <a:pPr indent="0" marL="0">
              <a:buNone/>
            </a:pPr>
            <a:r>
              <a:rPr lang="en-US" sz="1050" u="sng" dirty="0">
                <a:solidFill>
                  <a:srgbClr val="0F6472"/>
                </a:solidFill>
                <a:hlinkClick r:id="rId5" invalidUrl="" action="" tgtFrame="" tooltip="BSAC Annual Diving Incident Report 2025" history="1" highlightClick="0" endSnd="0">
                  <a:extLst>
                    <a:ext uri="{A12FA001-AC4F-418D-AE19-62706E023703}">
                      <ahyp:hlinkClr xmlns:ahyp="http://schemas.microsoft.com/office/drawing/2018/hyperlinkcolor" val="tx"/>
                    </a:ext>
                  </a:extLst>
                </a:hlinkClick>
              </a:rPr>
              <a:t>BSAC, Incident Report 2025</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3" name="Text 0"/>
          <p:cNvSpPr txBox="1"/>
          <p:nvPr/>
        </p:nvSpPr>
        <p:spPr>
          <a:xfrm>
            <a:off x="548640" y="868680"/>
            <a:ext cx="11091672" cy="365760"/>
          </a:xfrm>
          <a:prstGeom prst="rect">
            <a:avLst/>
          </a:prstGeom>
          <a:noFill/>
          <a:ln/>
        </p:spPr>
        <p:txBody>
          <a:bodyPr wrap="square" lIns="0" tIns="0" rIns="0" bIns="0" rtlCol="0" anchor="t"/>
          <a:lstStyle/>
          <a:p>
            <a:pPr algn="ctr" indent="0" marL="0">
              <a:buNone/>
            </a:pPr>
            <a:r>
              <a:rPr lang="en-US" sz="1300" b="1" spc="500" kern="0" dirty="0">
                <a:solidFill>
                  <a:schemeClr val="accent2"/>
                </a:solidFill>
              </a:rPr>
              <a:t>THE FIGURE THAT CHANGES THE CONVERSATION</a:t>
            </a:r>
            <a:endParaRPr lang="en-US" sz="1300" dirty="0"/>
          </a:p>
        </p:txBody>
      </p:sp>
      <p:sp>
        <p:nvSpPr>
          <p:cNvPr id="4" name="Text 1"/>
          <p:cNvSpPr txBox="1"/>
          <p:nvPr/>
        </p:nvSpPr>
        <p:spPr>
          <a:xfrm>
            <a:off x="822960" y="1234440"/>
            <a:ext cx="10543032" cy="1965960"/>
          </a:xfrm>
          <a:prstGeom prst="rect">
            <a:avLst/>
          </a:prstGeom>
          <a:noFill/>
          <a:ln/>
        </p:spPr>
        <p:txBody>
          <a:bodyPr wrap="square" lIns="0" tIns="0" rIns="0" bIns="0" rtlCol="0" anchor="ctr"/>
          <a:lstStyle/>
          <a:p>
            <a:pPr algn="ctr" indent="0" marL="0">
              <a:buNone/>
            </a:pPr>
            <a:r>
              <a:rPr lang="en-US" sz="3600" b="1" dirty="0">
                <a:solidFill>
                  <a:schemeClr val="bg1"/>
                </a:solidFill>
                <a:latin typeface="Cambria" pitchFamily="34" charset="0"/>
                <a:ea typeface="Cambria" pitchFamily="34" charset="-122"/>
                <a:cs typeface="Cambria" pitchFamily="34" charset="-120"/>
              </a:rPr>
              <a:t>96% of arterial gas embolisms</a:t>
            </a:r>
            <a:endParaRPr lang="en-US" sz="3600" dirty="0"/>
          </a:p>
          <a:p>
            <a:pPr algn="ctr" indent="0" marL="0">
              <a:buNone/>
            </a:pPr>
            <a:r>
              <a:rPr lang="en-US" sz="3600" b="1" dirty="0">
                <a:solidFill>
                  <a:schemeClr val="bg1"/>
                </a:solidFill>
                <a:latin typeface="Cambria" pitchFamily="34" charset="0"/>
                <a:ea typeface="Cambria" pitchFamily="34" charset="-122"/>
                <a:cs typeface="Cambria" pitchFamily="34" charset="-120"/>
              </a:rPr>
              <a:t>involved an emergency</a:t>
            </a:r>
            <a:endParaRPr lang="en-US" sz="3600" dirty="0"/>
          </a:p>
          <a:p>
            <a:pPr algn="ctr" indent="0" marL="0">
              <a:buNone/>
            </a:pPr>
            <a:r>
              <a:rPr lang="en-US" sz="3600" b="1" dirty="0">
                <a:solidFill>
                  <a:schemeClr val="accent3"/>
                </a:solidFill>
                <a:latin typeface="Cambria" pitchFamily="34" charset="0"/>
                <a:ea typeface="Cambria" pitchFamily="34" charset="-122"/>
                <a:cs typeface="Cambria" pitchFamily="34" charset="-120"/>
              </a:rPr>
              <a:t>ascent.</a:t>
            </a:r>
            <a:endParaRPr lang="en-US" sz="3600" dirty="0"/>
          </a:p>
        </p:txBody>
      </p:sp>
      <p:sp>
        <p:nvSpPr>
          <p:cNvPr id="5" name="Text 2"/>
          <p:cNvSpPr txBox="1"/>
          <p:nvPr/>
        </p:nvSpPr>
        <p:spPr>
          <a:xfrm>
            <a:off x="1280160" y="3200400"/>
            <a:ext cx="9628632" cy="320040"/>
          </a:xfrm>
          <a:prstGeom prst="rect">
            <a:avLst/>
          </a:prstGeom>
          <a:noFill/>
          <a:ln/>
        </p:spPr>
        <p:txBody>
          <a:bodyPr wrap="square" lIns="0" tIns="0" rIns="0" bIns="0" rtlCol="0" anchor="t"/>
          <a:lstStyle/>
          <a:p>
            <a:pPr algn="ctr" indent="0" marL="0">
              <a:buNone/>
            </a:pPr>
            <a:r>
              <a:rPr lang="en-US" sz="1200" i="1" dirty="0">
                <a:solidFill>
                  <a:schemeClr val="accent3"/>
                </a:solidFill>
              </a:rPr>
              <a:t>Denoble et al., 2008 · 947 deaths, 1992–2003. No later study has repeated this exact figure.</a:t>
            </a:r>
            <a:endParaRPr lang="en-US" sz="1200" dirty="0"/>
          </a:p>
        </p:txBody>
      </p:sp>
      <p:sp>
        <p:nvSpPr>
          <p:cNvPr id="6" name="dato 2024"/>
          <p:cNvSpPr/>
          <p:nvPr/>
        </p:nvSpPr>
        <p:spPr>
          <a:xfrm>
            <a:off x="1280160" y="3611880"/>
            <a:ext cx="9628632" cy="777240"/>
          </a:xfrm>
          <a:prstGeom prst="roundRect">
            <a:avLst>
              <a:gd name="adj" fmla="val 18824"/>
            </a:avLst>
          </a:prstGeom>
          <a:solidFill>
            <a:srgbClr val="0E3A4A"/>
          </a:solidFill>
          <a:ln w="12700">
            <a:solidFill>
              <a:schemeClr val="accent1"/>
            </a:solidFill>
            <a:prstDash val="solid"/>
          </a:ln>
        </p:spPr>
      </p:sp>
      <p:sp>
        <p:nvSpPr>
          <p:cNvPr id="7" name="Text 4"/>
          <p:cNvSpPr txBox="1"/>
          <p:nvPr/>
        </p:nvSpPr>
        <p:spPr>
          <a:xfrm>
            <a:off x="1508760" y="3611880"/>
            <a:ext cx="9171432" cy="777240"/>
          </a:xfrm>
          <a:prstGeom prst="rect">
            <a:avLst/>
          </a:prstGeom>
          <a:noFill/>
          <a:ln/>
        </p:spPr>
        <p:txBody>
          <a:bodyPr wrap="square" lIns="0" tIns="0" rIns="0" bIns="0" rtlCol="0" anchor="ctr"/>
          <a:lstStyle/>
          <a:p>
            <a:pPr indent="0" marL="0">
              <a:buNone/>
            </a:pPr>
            <a:r>
              <a:rPr lang="en-US" sz="1350" b="1" dirty="0">
                <a:solidFill>
                  <a:srgbClr val="F2B544"/>
                </a:solidFill>
              </a:rPr>
              <a:t>2024  ·  </a:t>
            </a:r>
            <a:pPr indent="0" marL="0">
              <a:buNone/>
            </a:pPr>
            <a:r>
              <a:rPr lang="en-US" sz="1350" dirty="0">
                <a:solidFill>
                  <a:schemeClr val="bg1"/>
                </a:solidFill>
              </a:rPr>
              <a:t>In 288 accidents treated by the Royal Netherlands Navy (1966–2023), ascent was the most frequent disabling agent (52%), mostly ascending too fast, and embolism was the most lethal injury.</a:t>
            </a:r>
            <a:endParaRPr lang="en-US" sz="1350" dirty="0"/>
          </a:p>
        </p:txBody>
      </p:sp>
      <p:sp>
        <p:nvSpPr>
          <p:cNvPr id="8" name="lectura"/>
          <p:cNvSpPr/>
          <p:nvPr/>
        </p:nvSpPr>
        <p:spPr>
          <a:xfrm>
            <a:off x="1280160" y="4553712"/>
            <a:ext cx="9628632" cy="868680"/>
          </a:xfrm>
          <a:prstGeom prst="roundRect">
            <a:avLst>
              <a:gd name="adj" fmla="val 16842"/>
            </a:avLst>
          </a:prstGeom>
          <a:solidFill>
            <a:srgbClr val="0E3A4A"/>
          </a:solidFill>
          <a:ln w="12700">
            <a:solidFill>
              <a:srgbClr val="0E3A4A"/>
            </a:solidFill>
            <a:prstDash val="solid"/>
          </a:ln>
        </p:spPr>
      </p:sp>
      <p:sp>
        <p:nvSpPr>
          <p:cNvPr id="9" name="Text 6"/>
          <p:cNvSpPr txBox="1"/>
          <p:nvPr/>
        </p:nvSpPr>
        <p:spPr>
          <a:xfrm>
            <a:off x="1554480" y="4553712"/>
            <a:ext cx="9079992" cy="868680"/>
          </a:xfrm>
          <a:prstGeom prst="rect">
            <a:avLst/>
          </a:prstGeom>
          <a:noFill/>
          <a:ln/>
        </p:spPr>
        <p:txBody>
          <a:bodyPr wrap="square" lIns="0" tIns="0" rIns="0" bIns="0" rtlCol="0" anchor="ctr"/>
          <a:lstStyle/>
          <a:p>
            <a:pPr indent="0" marL="0">
              <a:buNone/>
            </a:pPr>
            <a:r>
              <a:rPr lang="en-US" sz="1050" b="1" spc="300" kern="0" dirty="0">
                <a:solidFill>
                  <a:srgbClr val="F2B544"/>
                </a:solidFill>
              </a:rPr>
              <a:t>MDI READING   </a:t>
            </a:r>
            <a:pPr indent="0" marL="0">
              <a:buNone/>
            </a:pPr>
            <a:r>
              <a:rPr lang="en-US" sz="1400" i="1" dirty="0">
                <a:solidFill>
                  <a:srgbClr val="F8F5EF"/>
                </a:solidFill>
                <a:latin typeface="Cambria" pitchFamily="34" charset="0"/>
                <a:ea typeface="Cambria" pitchFamily="34" charset="-122"/>
                <a:cs typeface="Cambria" pitchFamily="34" charset="-120"/>
              </a:rPr>
              <a:t>What turns a problem into an injury is often the reaction. Between stimulus and response there is a space, and that space can be trained.</a:t>
            </a:r>
            <a:endParaRPr lang="en-US" sz="1050" dirty="0"/>
          </a:p>
        </p:txBody>
      </p:sp>
      <p:sp>
        <p:nvSpPr>
          <p:cNvPr id="10"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1" name="Text 8"/>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[1] </a:t>
            </a:r>
            <a:pPr indent="0" marL="0">
              <a:buNone/>
            </a:pPr>
            <a:r>
              <a:rPr lang="en-US" sz="1050" u="sng" dirty="0">
                <a:solidFill>
                  <a:srgbClr val="0F6472"/>
                </a:solidFill>
                <a:hlinkClick r:id="rId1" invalidUrl="" action="" tgtFrame="" tooltip="Common causes of open-circuit recreational diving fatalities" history="1" highlightClick="0" endSnd="0">
                  <a:extLst>
                    <a:ext uri="{A12FA001-AC4F-418D-AE19-62706E023703}">
                      <ahyp:hlinkClr xmlns:ahyp="http://schemas.microsoft.com/office/drawing/2018/hyperlinkcolor" val="tx"/>
                    </a:ext>
                  </a:extLst>
                </a:hlinkClick>
              </a:rPr>
              <a:t>Denoble et al., 2008 · Undersea &amp; Hyperbaric Medicine</a:t>
            </a:r>
            <a:pPr indent="0" marL="0">
              <a:buNone/>
            </a:pPr>
            <a:r>
              <a:rPr lang="en-US" sz="1050" dirty="0">
                <a:solidFill>
                  <a:srgbClr val="5A6B70"/>
                </a:solidFill>
              </a:rPr>
              <a:t>   ·   </a:t>
            </a:r>
            <a:pPr indent="0" marL="0">
              <a:buNone/>
            </a:pPr>
            <a:r>
              <a:rPr lang="en-US" sz="1050" b="1" dirty="0">
                <a:solidFill>
                  <a:srgbClr val="5A6B70"/>
                </a:solidFill>
              </a:rPr>
              <a:t>[7] </a:t>
            </a:r>
            <a:pPr indent="0" marL="0">
              <a:buNone/>
            </a:pPr>
            <a:r>
              <a:rPr lang="en-US" sz="1050" u="sng" dirty="0">
                <a:solidFill>
                  <a:srgbClr val="0F6472"/>
                </a:solidFill>
                <a:hlinkClick r:id="rId2" invalidUrl="" action="" tgtFrame="" tooltip="Chain of events analysis in diving accidents treated by the Royal Netherlands Navy 1966–2023" history="1" highlightClick="0" endSnd="0">
                  <a:extLst>
                    <a:ext uri="{A12FA001-AC4F-418D-AE19-62706E023703}">
                      <ahyp:hlinkClr xmlns:ahyp="http://schemas.microsoft.com/office/drawing/2018/hyperlinkcolor" val="tx"/>
                    </a:ext>
                  </a:extLst>
                </a:hlinkClick>
              </a:rPr>
              <a:t>Turner et al., 2024 · Diving and Hyperbaric Medicine</a:t>
            </a:r>
            <a:endParaRPr lang="en-US" sz="1050" dirty="0"/>
          </a:p>
        </p:txBody>
      </p:sp>
      <p:sp>
        <p:nvSpPr>
          <p:cNvPr id="1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Knowing is not enough: behaviour in the moment counts</a:t>
            </a:r>
            <a:endParaRPr lang="en-US" sz="3200" dirty="0"/>
          </a:p>
        </p:txBody>
      </p:sp>
      <p:sp>
        <p:nvSpPr>
          <p:cNvPr id="4" name="chip"/>
          <p:cNvSpPr txBox="1"/>
          <p:nvPr/>
        </p:nvSpPr>
        <p:spPr>
          <a:xfrm>
            <a:off x="548640" y="1298448"/>
            <a:ext cx="2926080"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INCIDENT DATA  ·  n = 122</a:t>
            </a:r>
            <a:endParaRPr lang="en-US" sz="1100" dirty="0"/>
          </a:p>
        </p:txBody>
      </p:sp>
      <p:sp>
        <p:nvSpPr>
          <p:cNvPr id="5" name="Text 2"/>
          <p:cNvSpPr txBox="1"/>
          <p:nvPr/>
        </p:nvSpPr>
        <p:spPr>
          <a:xfrm>
            <a:off x="3657600" y="1298448"/>
            <a:ext cx="7982712" cy="411480"/>
          </a:xfrm>
          <a:prstGeom prst="rect">
            <a:avLst/>
          </a:prstGeom>
          <a:noFill/>
          <a:ln/>
        </p:spPr>
        <p:txBody>
          <a:bodyPr wrap="square" lIns="0" tIns="0" rIns="0" bIns="0" rtlCol="0" anchor="ctr"/>
          <a:lstStyle/>
          <a:p>
            <a:pPr indent="0" marL="0">
              <a:buNone/>
            </a:pPr>
            <a:r>
              <a:rPr lang="en-US" sz="1300" dirty="0">
                <a:solidFill>
                  <a:schemeClr val="tx2"/>
                </a:solidFill>
              </a:rPr>
              <a:t>Non-training diver deaths in North America and the Caribbean: had accepted safe practices been broken?</a:t>
            </a:r>
            <a:endParaRPr lang="en-US" sz="1300" dirty="0"/>
          </a:p>
        </p:txBody>
      </p:sp>
      <p:sp>
        <p:nvSpPr>
          <p:cNvPr id="6" name="dato 45%"/>
          <p:cNvSpPr/>
          <p:nvPr/>
        </p:nvSpPr>
        <p:spPr>
          <a:xfrm>
            <a:off x="548640"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7" name="Text 4"/>
          <p:cNvSpPr txBox="1"/>
          <p:nvPr/>
        </p:nvSpPr>
        <p:spPr>
          <a:xfrm>
            <a:off x="822960" y="2148840"/>
            <a:ext cx="2996184" cy="731520"/>
          </a:xfrm>
          <a:prstGeom prst="rect">
            <a:avLst/>
          </a:prstGeom>
          <a:noFill/>
          <a:ln/>
        </p:spPr>
        <p:txBody>
          <a:bodyPr wrap="square" lIns="0" tIns="0" rIns="0" bIns="0" rtlCol="0" anchor="ctr"/>
          <a:lstStyle/>
          <a:p>
            <a:pPr indent="0" marL="0">
              <a:buNone/>
            </a:pPr>
            <a:r>
              <a:rPr lang="en-US" sz="4400" b="1" dirty="0">
                <a:solidFill>
                  <a:schemeClr val="accent1"/>
                </a:solidFill>
                <a:latin typeface="Cambria" pitchFamily="34" charset="0"/>
                <a:ea typeface="Cambria" pitchFamily="34" charset="-122"/>
                <a:cs typeface="Cambria" pitchFamily="34" charset="-120"/>
              </a:rPr>
              <a:t>45%</a:t>
            </a:r>
            <a:endParaRPr lang="en-US" sz="4400" dirty="0"/>
          </a:p>
        </p:txBody>
      </p:sp>
      <p:sp>
        <p:nvSpPr>
          <p:cNvPr id="8" name="Text 5"/>
          <p:cNvSpPr txBox="1"/>
          <p:nvPr/>
        </p:nvSpPr>
        <p:spPr>
          <a:xfrm>
            <a:off x="822960" y="2971800"/>
            <a:ext cx="2996184" cy="1051560"/>
          </a:xfrm>
          <a:prstGeom prst="rect">
            <a:avLst/>
          </a:prstGeom>
          <a:noFill/>
          <a:ln/>
        </p:spPr>
        <p:txBody>
          <a:bodyPr wrap="square" lIns="0" tIns="0" rIns="0" bIns="0" rtlCol="0" anchor="t"/>
          <a:lstStyle/>
          <a:p>
            <a:pPr indent="0" marL="0">
              <a:buNone/>
            </a:pPr>
            <a:r>
              <a:rPr lang="en-US" sz="1400" dirty="0">
                <a:solidFill>
                  <a:schemeClr val="tx1"/>
                </a:solidFill>
              </a:rPr>
              <a:t>of all deaths involved at least one violation of safe diving practice.</a:t>
            </a:r>
            <a:endParaRPr lang="en-US" sz="1400" dirty="0"/>
          </a:p>
        </p:txBody>
      </p:sp>
      <p:sp>
        <p:nvSpPr>
          <p:cNvPr id="9" name="dato 75%"/>
          <p:cNvSpPr/>
          <p:nvPr/>
        </p:nvSpPr>
        <p:spPr>
          <a:xfrm>
            <a:off x="4322064"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0" name="Text 7"/>
          <p:cNvSpPr txBox="1"/>
          <p:nvPr/>
        </p:nvSpPr>
        <p:spPr>
          <a:xfrm>
            <a:off x="4596384" y="2148840"/>
            <a:ext cx="2996184" cy="731520"/>
          </a:xfrm>
          <a:prstGeom prst="rect">
            <a:avLst/>
          </a:prstGeom>
          <a:noFill/>
          <a:ln/>
        </p:spPr>
        <p:txBody>
          <a:bodyPr wrap="square" lIns="0" tIns="0" rIns="0" bIns="0" rtlCol="0" anchor="ctr"/>
          <a:lstStyle/>
          <a:p>
            <a:pPr indent="0" marL="0">
              <a:buNone/>
            </a:pPr>
            <a:r>
              <a:rPr lang="en-US" sz="4400" b="1" dirty="0">
                <a:solidFill>
                  <a:schemeClr val="accent2"/>
                </a:solidFill>
                <a:latin typeface="Cambria" pitchFamily="34" charset="0"/>
                <a:ea typeface="Cambria" pitchFamily="34" charset="-122"/>
                <a:cs typeface="Cambria" pitchFamily="34" charset="-120"/>
              </a:rPr>
              <a:t>75%</a:t>
            </a:r>
            <a:endParaRPr lang="en-US" sz="4400" dirty="0"/>
          </a:p>
        </p:txBody>
      </p:sp>
      <p:sp>
        <p:nvSpPr>
          <p:cNvPr id="11" name="Text 8"/>
          <p:cNvSpPr txBox="1"/>
          <p:nvPr/>
        </p:nvSpPr>
        <p:spPr>
          <a:xfrm>
            <a:off x="4596384" y="2971800"/>
            <a:ext cx="2996184" cy="1051560"/>
          </a:xfrm>
          <a:prstGeom prst="rect">
            <a:avLst/>
          </a:prstGeom>
          <a:noFill/>
          <a:ln/>
        </p:spPr>
        <p:txBody>
          <a:bodyPr wrap="square" lIns="0" tIns="0" rIns="0" bIns="0" rtlCol="0" anchor="t"/>
          <a:lstStyle/>
          <a:p>
            <a:pPr indent="0" marL="0">
              <a:buNone/>
            </a:pPr>
            <a:r>
              <a:rPr lang="en-US" sz="1400" dirty="0">
                <a:solidFill>
                  <a:schemeClr val="tx1"/>
                </a:solidFill>
              </a:rPr>
              <a:t>of deaths without a medical cause involved violations, against 23% of deaths with a medical cause.</a:t>
            </a:r>
            <a:endParaRPr lang="en-US" sz="1400" dirty="0"/>
          </a:p>
        </p:txBody>
      </p:sp>
      <p:sp>
        <p:nvSpPr>
          <p:cNvPr id="12" name="dato ×7.3"/>
          <p:cNvSpPr/>
          <p:nvPr/>
        </p:nvSpPr>
        <p:spPr>
          <a:xfrm>
            <a:off x="8095488" y="1920240"/>
            <a:ext cx="3544824" cy="2194560"/>
          </a:xfrm>
          <a:prstGeom prst="roundRect">
            <a:avLst>
              <a:gd name="adj" fmla="val 666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3" name="Text 10"/>
          <p:cNvSpPr txBox="1"/>
          <p:nvPr/>
        </p:nvSpPr>
        <p:spPr>
          <a:xfrm>
            <a:off x="8369808" y="2148840"/>
            <a:ext cx="2996184" cy="731520"/>
          </a:xfrm>
          <a:prstGeom prst="rect">
            <a:avLst/>
          </a:prstGeom>
          <a:noFill/>
          <a:ln/>
        </p:spPr>
        <p:txBody>
          <a:bodyPr wrap="square" lIns="0" tIns="0" rIns="0" bIns="0" rtlCol="0" anchor="ctr"/>
          <a:lstStyle/>
          <a:p>
            <a:pPr indent="0" marL="0">
              <a:buNone/>
            </a:pPr>
            <a:r>
              <a:rPr lang="en-US" sz="4400" b="1" dirty="0">
                <a:solidFill>
                  <a:schemeClr val="accent1"/>
                </a:solidFill>
                <a:latin typeface="Cambria" pitchFamily="34" charset="0"/>
                <a:ea typeface="Cambria" pitchFamily="34" charset="-122"/>
                <a:cs typeface="Cambria" pitchFamily="34" charset="-120"/>
              </a:rPr>
              <a:t>×7.3</a:t>
            </a:r>
            <a:endParaRPr lang="en-US" sz="4400" dirty="0"/>
          </a:p>
        </p:txBody>
      </p:sp>
      <p:sp>
        <p:nvSpPr>
          <p:cNvPr id="14" name="Text 11"/>
          <p:cNvSpPr txBox="1"/>
          <p:nvPr/>
        </p:nvSpPr>
        <p:spPr>
          <a:xfrm>
            <a:off x="8369808" y="2971800"/>
            <a:ext cx="2996184" cy="1051560"/>
          </a:xfrm>
          <a:prstGeom prst="rect">
            <a:avLst/>
          </a:prstGeom>
          <a:noFill/>
          <a:ln/>
        </p:spPr>
        <p:txBody>
          <a:bodyPr wrap="square" lIns="0" tIns="0" rIns="0" bIns="0" rtlCol="0" anchor="t"/>
          <a:lstStyle/>
          <a:p>
            <a:pPr indent="0" marL="0">
              <a:buNone/>
            </a:pPr>
            <a:r>
              <a:rPr lang="en-US" sz="1400" dirty="0">
                <a:solidFill>
                  <a:schemeClr val="tx1"/>
                </a:solidFill>
              </a:rPr>
              <a:t>higher odds of a violation in deaths without a medical cause (95% CI: 2.3–23.2).</a:t>
            </a:r>
            <a:endParaRPr lang="en-US" sz="1400" dirty="0"/>
          </a:p>
        </p:txBody>
      </p:sp>
      <p:sp>
        <p:nvSpPr>
          <p:cNvPr id="15" name="lectura"/>
          <p:cNvSpPr/>
          <p:nvPr/>
        </p:nvSpPr>
        <p:spPr>
          <a:xfrm>
            <a:off x="548640" y="4343400"/>
            <a:ext cx="11091672" cy="1097280"/>
          </a:xfrm>
          <a:prstGeom prst="roundRect">
            <a:avLst>
              <a:gd name="adj" fmla="val 13333"/>
            </a:avLst>
          </a:prstGeom>
          <a:solidFill>
            <a:srgbClr val="06202E"/>
          </a:solidFill>
          <a:ln w="12700">
            <a:solidFill>
              <a:srgbClr val="06202E"/>
            </a:solidFill>
            <a:prstDash val="solid"/>
          </a:ln>
        </p:spPr>
      </p:sp>
      <p:sp>
        <p:nvSpPr>
          <p:cNvPr id="16" name="Text 13"/>
          <p:cNvSpPr txBox="1"/>
          <p:nvPr/>
        </p:nvSpPr>
        <p:spPr>
          <a:xfrm>
            <a:off x="822960" y="4343400"/>
            <a:ext cx="10543032" cy="1097280"/>
          </a:xfrm>
          <a:prstGeom prst="rect">
            <a:avLst/>
          </a:prstGeom>
          <a:noFill/>
          <a:ln/>
        </p:spPr>
        <p:txBody>
          <a:bodyPr wrap="square" lIns="0" tIns="0" rIns="0" bIns="0" rtlCol="0" anchor="ctr"/>
          <a:lstStyle/>
          <a:p>
            <a:pPr indent="0" marL="0">
              <a:buNone/>
            </a:pPr>
            <a:r>
              <a:rPr lang="en-US" sz="1050" b="1" spc="300" kern="0" dirty="0">
                <a:solidFill>
                  <a:srgbClr val="F2B544"/>
                </a:solidFill>
              </a:rPr>
              <a:t>MDI READING   </a:t>
            </a:r>
            <a:pPr indent="0" marL="0">
              <a:buNone/>
            </a:pPr>
            <a:r>
              <a:rPr lang="en-US" sz="1400" i="1" dirty="0">
                <a:solidFill>
                  <a:srgbClr val="F8F5EF"/>
                </a:solidFill>
                <a:latin typeface="Cambria" pitchFamily="34" charset="0"/>
                <a:ea typeface="Cambria" pitchFamily="34" charset="-122"/>
                <a:cs typeface="Cambria" pitchFamily="34" charset="-120"/>
              </a:rPr>
              <a:t>Rules are learned on the course; they are applied, or not, in the moment. Presence is the bridge between what you know and what you do underwater.</a:t>
            </a:r>
            <a:endParaRPr lang="en-US" sz="10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   </a:t>
            </a:r>
            <a:pPr indent="0" marL="0">
              <a:buNone/>
            </a:pPr>
            <a:r>
              <a:rPr lang="en-US" sz="1050" b="1" dirty="0">
                <a:solidFill>
                  <a:srgbClr val="5A6B70"/>
                </a:solidFill>
              </a:rPr>
              <a:t>[8] </a:t>
            </a:r>
            <a:pPr indent="0" marL="0">
              <a:buNone/>
            </a:pPr>
            <a:r>
              <a:rPr lang="en-US" sz="1050" u="sng" dirty="0">
                <a:solidFill>
                  <a:srgbClr val="0F6472"/>
                </a:solidFill>
                <a:hlinkClick r:id="rId1" invalidUrl="" action="" tgtFrame="" tooltip="Violations of safe diving practices among 122 diver fatalities" history="1" highlightClick="0" endSnd="0">
                  <a:extLst>
                    <a:ext uri="{A12FA001-AC4F-418D-AE19-62706E023703}">
                      <ahyp:hlinkClr xmlns:ahyp="http://schemas.microsoft.com/office/drawing/2018/hyperlinkcolor" val="tx"/>
                    </a:ext>
                  </a:extLst>
                </a:hlinkClick>
              </a:rPr>
              <a:t>Shreeves et al., 2018 · International Maritime Health</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The new front: heart, age and fitness</a:t>
            </a:r>
            <a:endParaRPr lang="en-US" sz="3200" dirty="0"/>
          </a:p>
        </p:txBody>
      </p:sp>
      <p:sp>
        <p:nvSpPr>
          <p:cNvPr id="4" name="≥ 1 in 4"/>
          <p:cNvSpPr/>
          <p:nvPr/>
        </p:nvSpPr>
        <p:spPr>
          <a:xfrm>
            <a:off x="54864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5" name="Text 2"/>
          <p:cNvSpPr txBox="1"/>
          <p:nvPr/>
        </p:nvSpPr>
        <p:spPr>
          <a:xfrm>
            <a:off x="777240" y="1554480"/>
            <a:ext cx="2164842" cy="731520"/>
          </a:xfrm>
          <a:prstGeom prst="rect">
            <a:avLst/>
          </a:prstGeom>
          <a:noFill/>
          <a:ln/>
        </p:spPr>
        <p:txBody>
          <a:bodyPr wrap="square" lIns="0" tIns="0" rIns="0" bIns="0" rtlCol="0" anchor="ctr"/>
          <a:lstStyle/>
          <a:p>
            <a:pPr indent="0" marL="0">
              <a:buNone/>
            </a:pPr>
            <a:r>
              <a:rPr lang="en-US" sz="3200" b="1" dirty="0">
                <a:solidFill>
                  <a:schemeClr val="accent2"/>
                </a:solidFill>
                <a:latin typeface="Cambria" pitchFamily="34" charset="0"/>
                <a:ea typeface="Cambria" pitchFamily="34" charset="-122"/>
                <a:cs typeface="Cambria" pitchFamily="34" charset="-120"/>
              </a:rPr>
              <a:t>≥ 1 in 4</a:t>
            </a:r>
            <a:endParaRPr lang="en-US" sz="3200" dirty="0"/>
          </a:p>
        </p:txBody>
      </p:sp>
      <p:sp>
        <p:nvSpPr>
          <p:cNvPr id="6" name="Text 3"/>
          <p:cNvSpPr txBox="1"/>
          <p:nvPr/>
        </p:nvSpPr>
        <p:spPr>
          <a:xfrm>
            <a:off x="77724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diving deaths are heart-related. Cardiovascular disease appears to be increasing among divers.</a:t>
            </a:r>
            <a:endParaRPr lang="en-US" sz="1250" dirty="0"/>
          </a:p>
        </p:txBody>
      </p:sp>
      <p:sp>
        <p:nvSpPr>
          <p:cNvPr id="7" name="Text 4"/>
          <p:cNvSpPr txBox="1"/>
          <p:nvPr/>
        </p:nvSpPr>
        <p:spPr>
          <a:xfrm>
            <a:off x="77724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[9] Lippmann and Caruso, 2024</a:t>
            </a:r>
            <a:endParaRPr lang="en-US" sz="1000" dirty="0"/>
          </a:p>
        </p:txBody>
      </p:sp>
      <p:sp>
        <p:nvSpPr>
          <p:cNvPr id="8" name="77%"/>
          <p:cNvSpPr/>
          <p:nvPr/>
        </p:nvSpPr>
        <p:spPr>
          <a:xfrm>
            <a:off x="337185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9" name="Text 6"/>
          <p:cNvSpPr txBox="1"/>
          <p:nvPr/>
        </p:nvSpPr>
        <p:spPr>
          <a:xfrm>
            <a:off x="3600450" y="1554480"/>
            <a:ext cx="2164842" cy="731520"/>
          </a:xfrm>
          <a:prstGeom prst="rect">
            <a:avLst/>
          </a:prstGeom>
          <a:noFill/>
          <a:ln/>
        </p:spPr>
        <p:txBody>
          <a:bodyPr wrap="square" lIns="0" tIns="0" rIns="0" bIns="0" rtlCol="0" anchor="ctr"/>
          <a:lstStyle/>
          <a:p>
            <a:pPr indent="0" marL="0">
              <a:buNone/>
            </a:pPr>
            <a:r>
              <a:rPr lang="en-US" sz="3200" b="1" dirty="0">
                <a:solidFill>
                  <a:schemeClr val="accent3"/>
                </a:solidFill>
                <a:latin typeface="Cambria" pitchFamily="34" charset="0"/>
                <a:ea typeface="Cambria" pitchFamily="34" charset="-122"/>
                <a:cs typeface="Cambria" pitchFamily="34" charset="-120"/>
              </a:rPr>
              <a:t>77%</a:t>
            </a:r>
            <a:endParaRPr lang="en-US" sz="3200" dirty="0"/>
          </a:p>
        </p:txBody>
      </p:sp>
      <p:sp>
        <p:nvSpPr>
          <p:cNvPr id="10" name="Text 7"/>
          <p:cNvSpPr txBox="1"/>
          <p:nvPr/>
        </p:nvSpPr>
        <p:spPr>
          <a:xfrm>
            <a:off x="360045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of those who died in New Zealand (2007–2016) had prior medical risk factors, mainly ischaemic heart disease.</a:t>
            </a:r>
            <a:endParaRPr lang="en-US" sz="1250" dirty="0"/>
          </a:p>
        </p:txBody>
      </p:sp>
      <p:sp>
        <p:nvSpPr>
          <p:cNvPr id="11" name="Text 8"/>
          <p:cNvSpPr txBox="1"/>
          <p:nvPr/>
        </p:nvSpPr>
        <p:spPr>
          <a:xfrm>
            <a:off x="360045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[3] Lippmann et al., 2021</a:t>
            </a:r>
            <a:endParaRPr lang="en-US" sz="1000" dirty="0"/>
          </a:p>
        </p:txBody>
      </p:sp>
      <p:sp>
        <p:nvSpPr>
          <p:cNvPr id="12" name="54%"/>
          <p:cNvSpPr/>
          <p:nvPr/>
        </p:nvSpPr>
        <p:spPr>
          <a:xfrm>
            <a:off x="619506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13" name="Text 10"/>
          <p:cNvSpPr txBox="1"/>
          <p:nvPr/>
        </p:nvSpPr>
        <p:spPr>
          <a:xfrm>
            <a:off x="6423660" y="1554480"/>
            <a:ext cx="2164842" cy="731520"/>
          </a:xfrm>
          <a:prstGeom prst="rect">
            <a:avLst/>
          </a:prstGeom>
          <a:noFill/>
          <a:ln/>
        </p:spPr>
        <p:txBody>
          <a:bodyPr wrap="square" lIns="0" tIns="0" rIns="0" bIns="0" rtlCol="0" anchor="ctr"/>
          <a:lstStyle/>
          <a:p>
            <a:pPr indent="0" marL="0">
              <a:buNone/>
            </a:pPr>
            <a:r>
              <a:rPr lang="en-US" sz="3200" b="1" dirty="0">
                <a:solidFill>
                  <a:schemeClr val="accent3"/>
                </a:solidFill>
                <a:latin typeface="Cambria" pitchFamily="34" charset="0"/>
                <a:ea typeface="Cambria" pitchFamily="34" charset="-122"/>
                <a:cs typeface="Cambria" pitchFamily="34" charset="-120"/>
              </a:rPr>
              <a:t>54%</a:t>
            </a:r>
            <a:endParaRPr lang="en-US" sz="3200" dirty="0"/>
          </a:p>
        </p:txBody>
      </p:sp>
      <p:sp>
        <p:nvSpPr>
          <p:cNvPr id="14" name="Text 11"/>
          <p:cNvSpPr txBox="1"/>
          <p:nvPr/>
        </p:nvSpPr>
        <p:spPr>
          <a:xfrm>
            <a:off x="642366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of those who died in Australia (2014–2018) were obese; every identified cardiac death involved a pre-existing condition.</a:t>
            </a:r>
            <a:endParaRPr lang="en-US" sz="1250" dirty="0"/>
          </a:p>
        </p:txBody>
      </p:sp>
      <p:sp>
        <p:nvSpPr>
          <p:cNvPr id="15" name="Text 12"/>
          <p:cNvSpPr txBox="1"/>
          <p:nvPr/>
        </p:nvSpPr>
        <p:spPr>
          <a:xfrm>
            <a:off x="642366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[4] Lippmann et al., 2023</a:t>
            </a:r>
            <a:endParaRPr lang="en-US" sz="1000" dirty="0"/>
          </a:p>
        </p:txBody>
      </p:sp>
      <p:sp>
        <p:nvSpPr>
          <p:cNvPr id="16" name="55 years"/>
          <p:cNvSpPr/>
          <p:nvPr/>
        </p:nvSpPr>
        <p:spPr>
          <a:xfrm>
            <a:off x="9018270" y="1371600"/>
            <a:ext cx="2622042" cy="2788920"/>
          </a:xfrm>
          <a:prstGeom prst="roundRect">
            <a:avLst>
              <a:gd name="adj" fmla="val 5580"/>
            </a:avLst>
          </a:prstGeom>
          <a:solidFill>
            <a:schemeClr val="tx2">
              <a:alpha val="85000"/>
            </a:schemeClr>
          </a:solidFill>
          <a:ln w="12700">
            <a:solidFill>
              <a:schemeClr val="accent1"/>
            </a:solidFill>
            <a:prstDash val="solid"/>
          </a:ln>
        </p:spPr>
      </p:sp>
      <p:sp>
        <p:nvSpPr>
          <p:cNvPr id="17" name="Text 14"/>
          <p:cNvSpPr txBox="1"/>
          <p:nvPr/>
        </p:nvSpPr>
        <p:spPr>
          <a:xfrm>
            <a:off x="9246870" y="1554480"/>
            <a:ext cx="2164842" cy="731520"/>
          </a:xfrm>
          <a:prstGeom prst="rect">
            <a:avLst/>
          </a:prstGeom>
          <a:noFill/>
          <a:ln/>
        </p:spPr>
        <p:txBody>
          <a:bodyPr wrap="square" lIns="0" tIns="0" rIns="0" bIns="0" rtlCol="0" anchor="ctr"/>
          <a:lstStyle/>
          <a:p>
            <a:pPr indent="0" marL="0">
              <a:buNone/>
            </a:pPr>
            <a:r>
              <a:rPr lang="en-US" sz="3200" b="1" dirty="0">
                <a:solidFill>
                  <a:schemeClr val="accent3"/>
                </a:solidFill>
                <a:latin typeface="Cambria" pitchFamily="34" charset="0"/>
                <a:ea typeface="Cambria" pitchFamily="34" charset="-122"/>
                <a:cs typeface="Cambria" pitchFamily="34" charset="-120"/>
              </a:rPr>
              <a:t>55 years</a:t>
            </a:r>
            <a:endParaRPr lang="en-US" sz="3200" dirty="0"/>
          </a:p>
        </p:txBody>
      </p:sp>
      <p:sp>
        <p:nvSpPr>
          <p:cNvPr id="18" name="Text 15"/>
          <p:cNvSpPr txBox="1"/>
          <p:nvPr/>
        </p:nvSpPr>
        <p:spPr>
          <a:xfrm>
            <a:off x="9246870" y="2331720"/>
            <a:ext cx="2164842" cy="1371600"/>
          </a:xfrm>
          <a:prstGeom prst="rect">
            <a:avLst/>
          </a:prstGeom>
          <a:noFill/>
          <a:ln/>
        </p:spPr>
        <p:txBody>
          <a:bodyPr wrap="square" lIns="0" tIns="0" rIns="0" bIns="0" rtlCol="0" anchor="t"/>
          <a:lstStyle/>
          <a:p>
            <a:pPr indent="0" marL="0">
              <a:buNone/>
            </a:pPr>
            <a:r>
              <a:rPr lang="en-US" sz="1250" dirty="0">
                <a:solidFill>
                  <a:schemeClr val="bg1"/>
                </a:solidFill>
              </a:rPr>
              <a:t>was the mean age of divers who died in the United Kingdom in 2025.</a:t>
            </a:r>
            <a:endParaRPr lang="en-US" sz="1250" dirty="0"/>
          </a:p>
        </p:txBody>
      </p:sp>
      <p:sp>
        <p:nvSpPr>
          <p:cNvPr id="19" name="Text 16"/>
          <p:cNvSpPr txBox="1"/>
          <p:nvPr/>
        </p:nvSpPr>
        <p:spPr>
          <a:xfrm>
            <a:off x="9246870" y="3749040"/>
            <a:ext cx="2164842" cy="274320"/>
          </a:xfrm>
          <a:prstGeom prst="rect">
            <a:avLst/>
          </a:prstGeom>
          <a:noFill/>
          <a:ln/>
        </p:spPr>
        <p:txBody>
          <a:bodyPr wrap="square" lIns="0" tIns="0" rIns="0" bIns="0" rtlCol="0" anchor="t"/>
          <a:lstStyle/>
          <a:p>
            <a:pPr indent="0" marL="0">
              <a:buNone/>
            </a:pPr>
            <a:r>
              <a:rPr lang="en-US" sz="1000" i="1" dirty="0">
                <a:solidFill>
                  <a:schemeClr val="accent3"/>
                </a:solidFill>
              </a:rPr>
              <a:t>[6] BSAC, 2026</a:t>
            </a:r>
            <a:endParaRPr lang="en-US" sz="1000" dirty="0"/>
          </a:p>
        </p:txBody>
      </p:sp>
      <p:sp>
        <p:nvSpPr>
          <p:cNvPr id="20" name="lectura"/>
          <p:cNvSpPr/>
          <p:nvPr/>
        </p:nvSpPr>
        <p:spPr>
          <a:xfrm>
            <a:off x="548640" y="4343400"/>
            <a:ext cx="11091672" cy="1097280"/>
          </a:xfrm>
          <a:prstGeom prst="roundRect">
            <a:avLst>
              <a:gd name="adj" fmla="val 13333"/>
            </a:avLst>
          </a:prstGeom>
          <a:solidFill>
            <a:srgbClr val="0E3A4A"/>
          </a:solidFill>
          <a:ln w="12700">
            <a:solidFill>
              <a:srgbClr val="0E3A4A"/>
            </a:solidFill>
            <a:prstDash val="solid"/>
          </a:ln>
        </p:spPr>
      </p:sp>
      <p:sp>
        <p:nvSpPr>
          <p:cNvPr id="21" name="Text 18"/>
          <p:cNvSpPr txBox="1"/>
          <p:nvPr/>
        </p:nvSpPr>
        <p:spPr>
          <a:xfrm>
            <a:off x="822960" y="4343400"/>
            <a:ext cx="10543032" cy="1097280"/>
          </a:xfrm>
          <a:prstGeom prst="rect">
            <a:avLst/>
          </a:prstGeom>
          <a:noFill/>
          <a:ln/>
        </p:spPr>
        <p:txBody>
          <a:bodyPr wrap="square" lIns="0" tIns="0" rIns="0" bIns="0" rtlCol="0" anchor="ctr"/>
          <a:lstStyle/>
          <a:p>
            <a:pPr indent="0" marL="0">
              <a:buNone/>
            </a:pPr>
            <a:r>
              <a:rPr lang="en-US" sz="1050" b="1" spc="300" kern="0" dirty="0">
                <a:solidFill>
                  <a:srgbClr val="F2B544"/>
                </a:solidFill>
              </a:rPr>
              <a:t>MDI READING   </a:t>
            </a:r>
            <a:pPr indent="0" marL="0">
              <a:buNone/>
            </a:pPr>
            <a:r>
              <a:rPr lang="en-US" sz="1400" i="1" dirty="0">
                <a:solidFill>
                  <a:srgbClr val="F8F5EF"/>
                </a:solidFill>
                <a:latin typeface="Cambria" pitchFamily="34" charset="0"/>
                <a:ea typeface="Cambria" pitchFamily="34" charset="-122"/>
                <a:cs typeface="Cambria" pitchFamily="34" charset="-120"/>
              </a:rPr>
              <a:t>Presence is also honesty with your body. The readiness scan before entry (green · amber · red) makes it easy to say “amber today”. Postponing is fine too. It does not replace medical fitness: it adds to it.</a:t>
            </a:r>
            <a:endParaRPr lang="en-US" sz="105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[9] </a:t>
            </a:r>
            <a:pPr indent="0" marL="0">
              <a:buNone/>
            </a:pPr>
            <a:r>
              <a:rPr lang="en-US" sz="1050" u="sng" dirty="0">
                <a:solidFill>
                  <a:srgbClr val="0F6472"/>
                </a:solidFill>
                <a:hlinkClick r:id="rId1" invalidUrl="" action="" tgtFrame="" tooltip="The investigation of diving accidents and fatalities" history="1" highlightClick="0" endSnd="0">
                  <a:extLst>
                    <a:ext uri="{A12FA001-AC4F-418D-AE19-62706E023703}">
                      <ahyp:hlinkClr xmlns:ahyp="http://schemas.microsoft.com/office/drawing/2018/hyperlinkcolor" val="tx"/>
                    </a:ext>
                  </a:extLst>
                </a:hlinkClick>
              </a:rPr>
              <a:t>Lippmann and Caruso, 2024</a:t>
            </a:r>
            <a:pPr indent="0" marL="0">
              <a:buNone/>
            </a:pPr>
            <a:r>
              <a:rPr lang="en-US" sz="1050" dirty="0">
                <a:solidFill>
                  <a:srgbClr val="5A6B70"/>
                </a:solidFill>
              </a:rPr>
              <a:t>   ·   </a:t>
            </a:r>
            <a:pPr indent="0" marL="0">
              <a:buNone/>
            </a:pPr>
            <a:r>
              <a:rPr lang="en-US" sz="1050" b="1" dirty="0">
                <a:solidFill>
                  <a:srgbClr val="5A6B70"/>
                </a:solidFill>
              </a:rPr>
              <a:t>[3] </a:t>
            </a:r>
            <a:pPr indent="0" marL="0">
              <a:buNone/>
            </a:pPr>
            <a:r>
              <a:rPr lang="en-US" sz="1050" u="sng" dirty="0">
                <a:solidFill>
                  <a:srgbClr val="0F6472"/>
                </a:solidFill>
                <a:hlinkClick r:id="rId2" invalidUrl="" action="" tgtFrame="" tooltip="Scuba diving-related fatalities in New Zealand, 2007 to 2016" history="1" highlightClick="0" endSnd="0">
                  <a:extLst>
                    <a:ext uri="{A12FA001-AC4F-418D-AE19-62706E023703}">
                      <ahyp:hlinkClr xmlns:ahyp="http://schemas.microsoft.com/office/drawing/2018/hyperlinkcolor" val="tx"/>
                    </a:ext>
                  </a:extLst>
                </a:hlinkClick>
              </a:rPr>
              <a:t>Lippmann et al., 2021</a:t>
            </a:r>
            <a:pPr indent="0" marL="0">
              <a:buNone/>
            </a:pPr>
            <a:r>
              <a:rPr lang="en-US" sz="1050" dirty="0">
                <a:solidFill>
                  <a:srgbClr val="5A6B70"/>
                </a:solidFill>
              </a:rPr>
              <a:t>   ·   </a:t>
            </a:r>
            <a:pPr indent="0" marL="0">
              <a:buNone/>
            </a:pPr>
            <a:r>
              <a:rPr lang="en-US" sz="1050" b="1" dirty="0">
                <a:solidFill>
                  <a:srgbClr val="5A6B70"/>
                </a:solidFill>
              </a:rPr>
              <a:t>[4] </a:t>
            </a:r>
            <a:pPr indent="0" marL="0">
              <a:buNone/>
            </a:pPr>
            <a:r>
              <a:rPr lang="en-US" sz="1050" u="sng" dirty="0">
                <a:solidFill>
                  <a:srgbClr val="0F6472"/>
                </a:solidFill>
                <a:hlinkClick r:id="rId3" invalidUrl="" action="" tgtFrame="" tooltip="Compressed gas diving fatalities in Australian waters 2014 to 2018" history="1" highlightClick="0" endSnd="0">
                  <a:extLst>
                    <a:ext uri="{A12FA001-AC4F-418D-AE19-62706E023703}">
                      <ahyp:hlinkClr xmlns:ahyp="http://schemas.microsoft.com/office/drawing/2018/hyperlinkcolor" val="tx"/>
                    </a:ext>
                  </a:extLst>
                </a:hlinkClick>
              </a:rPr>
              <a:t>Lippmann et al., 2023</a:t>
            </a:r>
            <a:pPr indent="0" marL="0">
              <a:buNone/>
            </a:pPr>
            <a:r>
              <a:rPr lang="en-US" sz="1050" dirty="0">
                <a:solidFill>
                  <a:srgbClr val="5A6B70"/>
                </a:solidFill>
              </a:rPr>
              <a:t>   ·   </a:t>
            </a:r>
            <a:pPr indent="0" marL="0">
              <a:buNone/>
            </a:pPr>
            <a:r>
              <a:rPr lang="en-US" sz="1050" b="1" dirty="0">
                <a:solidFill>
                  <a:srgbClr val="5A6B70"/>
                </a:solidFill>
              </a:rPr>
              <a:t>[6] </a:t>
            </a:r>
            <a:pPr indent="0" marL="0">
              <a:buNone/>
            </a:pPr>
            <a:r>
              <a:rPr lang="en-US" sz="1050" u="sng" dirty="0">
                <a:solidFill>
                  <a:srgbClr val="0F6472"/>
                </a:solidFill>
                <a:hlinkClick r:id="rId4" invalidUrl="" action="" tgtFrame="" tooltip="BSAC Annual Diving Incident Report 2025" history="1" highlightClick="0" endSnd="0">
                  <a:extLst>
                    <a:ext uri="{A12FA001-AC4F-418D-AE19-62706E023703}">
                      <ahyp:hlinkClr xmlns:ahyp="http://schemas.microsoft.com/office/drawing/2018/hyperlinkcolor" val="tx"/>
                    </a:ext>
                  </a:extLst>
                </a:hlinkClick>
              </a:rPr>
              <a:t>BSAC, Incident Report 2025</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Panic: common, dangerous and predictable</a:t>
            </a:r>
            <a:endParaRPr lang="en-US" sz="3200" dirty="0"/>
          </a:p>
        </p:txBody>
      </p:sp>
      <p:sp>
        <p:nvSpPr>
          <p:cNvPr id="4" name="Text 1"/>
          <p:cNvSpPr txBox="1"/>
          <p:nvPr/>
        </p:nvSpPr>
        <p:spPr>
          <a:xfrm>
            <a:off x="548640" y="1463040"/>
            <a:ext cx="1737360" cy="731520"/>
          </a:xfrm>
          <a:prstGeom prst="rect">
            <a:avLst/>
          </a:prstGeom>
          <a:noFill/>
          <a:ln/>
        </p:spPr>
        <p:txBody>
          <a:bodyPr wrap="square" lIns="0" tIns="0" rIns="0" bIns="0" rtlCol="0" anchor="ctr"/>
          <a:lstStyle/>
          <a:p>
            <a:pPr indent="0" marL="0">
              <a:buNone/>
            </a:pPr>
            <a:r>
              <a:rPr lang="en-US" sz="3000" b="1" dirty="0">
                <a:solidFill>
                  <a:schemeClr val="accent2"/>
                </a:solidFill>
                <a:latin typeface="Cambria" pitchFamily="34" charset="0"/>
                <a:ea typeface="Cambria" pitchFamily="34" charset="-122"/>
                <a:cs typeface="Cambria" pitchFamily="34" charset="-120"/>
              </a:rPr>
              <a:t>24–37%</a:t>
            </a:r>
            <a:endParaRPr lang="en-US" sz="3000" dirty="0"/>
          </a:p>
        </p:txBody>
      </p:sp>
      <p:sp>
        <p:nvSpPr>
          <p:cNvPr id="5" name="Text 2"/>
          <p:cNvSpPr txBox="1"/>
          <p:nvPr/>
        </p:nvSpPr>
        <p:spPr>
          <a:xfrm>
            <a:off x="2423160" y="1481328"/>
            <a:ext cx="5120640" cy="365760"/>
          </a:xfrm>
          <a:prstGeom prst="rect">
            <a:avLst/>
          </a:prstGeom>
          <a:noFill/>
          <a:ln/>
        </p:spPr>
        <p:txBody>
          <a:bodyPr wrap="square" lIns="0" tIns="0" rIns="0" bIns="0" rtlCol="0" anchor="t"/>
          <a:lstStyle/>
          <a:p>
            <a:pPr indent="0" marL="0">
              <a:buNone/>
            </a:pPr>
            <a:r>
              <a:rPr lang="en-US" sz="1700" b="1" dirty="0">
                <a:solidFill>
                  <a:schemeClr val="bg1"/>
                </a:solidFill>
              </a:rPr>
              <a:t>One in four has been there</a:t>
            </a:r>
            <a:endParaRPr lang="en-US" sz="1700" dirty="0"/>
          </a:p>
        </p:txBody>
      </p:sp>
      <p:sp>
        <p:nvSpPr>
          <p:cNvPr id="6" name="Text 3"/>
          <p:cNvSpPr txBox="1"/>
          <p:nvPr/>
        </p:nvSpPr>
        <p:spPr>
          <a:xfrm>
            <a:off x="2423160" y="1847088"/>
            <a:ext cx="5120640" cy="868680"/>
          </a:xfrm>
          <a:prstGeom prst="rect">
            <a:avLst/>
          </a:prstGeom>
          <a:noFill/>
          <a:ln/>
        </p:spPr>
        <p:txBody>
          <a:bodyPr wrap="square" lIns="0" tIns="0" rIns="0" bIns="0" rtlCol="0" anchor="t"/>
          <a:lstStyle/>
          <a:p>
            <a:pPr indent="0" marL="0">
              <a:buNone/>
            </a:pPr>
            <a:r>
              <a:rPr lang="en-US" sz="1300" dirty="0">
                <a:solidFill>
                  <a:schemeClr val="accent3"/>
                </a:solidFill>
              </a:rPr>
              <a:t>In the largest published survey (12,087 divers), 24% of men and 37% of women had felt panic while diving. 15% made a rapid or uncontrolled ascent in their first episode.</a:t>
            </a:r>
            <a:endParaRPr lang="en-US" sz="1300" dirty="0"/>
          </a:p>
        </p:txBody>
      </p:sp>
      <p:sp>
        <p:nvSpPr>
          <p:cNvPr id="7" name="Text 4"/>
          <p:cNvSpPr txBox="1"/>
          <p:nvPr/>
        </p:nvSpPr>
        <p:spPr>
          <a:xfrm>
            <a:off x="548640" y="2807208"/>
            <a:ext cx="1737360" cy="731520"/>
          </a:xfrm>
          <a:prstGeom prst="rect">
            <a:avLst/>
          </a:prstGeom>
          <a:noFill/>
          <a:ln/>
        </p:spPr>
        <p:txBody>
          <a:bodyPr wrap="square" lIns="0" tIns="0" rIns="0" bIns="0" rtlCol="0" anchor="ctr"/>
          <a:lstStyle/>
          <a:p>
            <a:pPr indent="0" marL="0">
              <a:buNone/>
            </a:pPr>
            <a:r>
              <a:rPr lang="en-US" sz="4000" b="1" dirty="0">
                <a:solidFill>
                  <a:schemeClr val="accent3"/>
                </a:solidFill>
                <a:latin typeface="Cambria" pitchFamily="34" charset="0"/>
                <a:ea typeface="Cambria" pitchFamily="34" charset="-122"/>
                <a:cs typeface="Cambria" pitchFamily="34" charset="-120"/>
              </a:rPr>
              <a:t>83%</a:t>
            </a:r>
            <a:endParaRPr lang="en-US" sz="4000" dirty="0"/>
          </a:p>
        </p:txBody>
      </p:sp>
      <p:sp>
        <p:nvSpPr>
          <p:cNvPr id="8" name="Text 5"/>
          <p:cNvSpPr txBox="1"/>
          <p:nvPr/>
        </p:nvSpPr>
        <p:spPr>
          <a:xfrm>
            <a:off x="2423160" y="2825496"/>
            <a:ext cx="5120640" cy="365760"/>
          </a:xfrm>
          <a:prstGeom prst="rect">
            <a:avLst/>
          </a:prstGeom>
          <a:noFill/>
          <a:ln/>
        </p:spPr>
        <p:txBody>
          <a:bodyPr wrap="square" lIns="0" tIns="0" rIns="0" bIns="0" rtlCol="0" anchor="t"/>
          <a:lstStyle/>
          <a:p>
            <a:pPr indent="0" marL="0">
              <a:buNone/>
            </a:pPr>
            <a:r>
              <a:rPr lang="en-US" sz="1700" b="1" dirty="0">
                <a:solidFill>
                  <a:schemeClr val="bg1"/>
                </a:solidFill>
              </a:rPr>
              <a:t>Prior anxiety predicts it</a:t>
            </a:r>
            <a:endParaRPr lang="en-US" sz="1700" dirty="0"/>
          </a:p>
        </p:txBody>
      </p:sp>
      <p:sp>
        <p:nvSpPr>
          <p:cNvPr id="9" name="Text 6"/>
          <p:cNvSpPr txBox="1"/>
          <p:nvPr/>
        </p:nvSpPr>
        <p:spPr>
          <a:xfrm>
            <a:off x="2423160" y="3191256"/>
            <a:ext cx="5120640" cy="868680"/>
          </a:xfrm>
          <a:prstGeom prst="rect">
            <a:avLst/>
          </a:prstGeom>
          <a:noFill/>
          <a:ln/>
        </p:spPr>
        <p:txBody>
          <a:bodyPr wrap="square" lIns="0" tIns="0" rIns="0" bIns="0" rtlCol="0" anchor="t"/>
          <a:lstStyle/>
          <a:p>
            <a:pPr indent="0" marL="0">
              <a:buNone/>
            </a:pPr>
            <a:r>
              <a:rPr lang="en-US" sz="1300" dirty="0">
                <a:solidFill>
                  <a:schemeClr val="accent3"/>
                </a:solidFill>
              </a:rPr>
              <a:t>Measuring trait anxiety before the course correctly predicted panic behaviour in 35 of 42 students; 11 had two or more episodes.</a:t>
            </a:r>
            <a:endParaRPr lang="en-US" sz="1300" dirty="0"/>
          </a:p>
        </p:txBody>
      </p:sp>
      <p:sp>
        <p:nvSpPr>
          <p:cNvPr id="10" name="Text 7"/>
          <p:cNvSpPr txBox="1"/>
          <p:nvPr/>
        </p:nvSpPr>
        <p:spPr>
          <a:xfrm>
            <a:off x="548640" y="4151376"/>
            <a:ext cx="1737360" cy="731520"/>
          </a:xfrm>
          <a:prstGeom prst="rect">
            <a:avLst/>
          </a:prstGeom>
          <a:noFill/>
          <a:ln/>
        </p:spPr>
        <p:txBody>
          <a:bodyPr wrap="square" lIns="0" tIns="0" rIns="0" bIns="0" rtlCol="0" anchor="ctr"/>
          <a:lstStyle/>
          <a:p>
            <a:pPr indent="0" marL="0">
              <a:buNone/>
            </a:pPr>
            <a:r>
              <a:rPr lang="en-US" sz="4000" b="1" dirty="0">
                <a:solidFill>
                  <a:schemeClr val="accent3"/>
                </a:solidFill>
                <a:latin typeface="Cambria" pitchFamily="34" charset="0"/>
                <a:ea typeface="Cambria" pitchFamily="34" charset="-122"/>
                <a:cs typeface="Cambria" pitchFamily="34" charset="-120"/>
              </a:rPr>
              <a:t>2025</a:t>
            </a:r>
            <a:endParaRPr lang="en-US" sz="4000" dirty="0"/>
          </a:p>
        </p:txBody>
      </p:sp>
      <p:sp>
        <p:nvSpPr>
          <p:cNvPr id="11" name="Text 8"/>
          <p:cNvSpPr txBox="1"/>
          <p:nvPr/>
        </p:nvSpPr>
        <p:spPr>
          <a:xfrm>
            <a:off x="2423160" y="4169664"/>
            <a:ext cx="5120640" cy="365760"/>
          </a:xfrm>
          <a:prstGeom prst="rect">
            <a:avLst/>
          </a:prstGeom>
          <a:noFill/>
          <a:ln/>
        </p:spPr>
        <p:txBody>
          <a:bodyPr wrap="square" lIns="0" tIns="0" rIns="0" bIns="0" rtlCol="0" anchor="t"/>
          <a:lstStyle/>
          <a:p>
            <a:pPr indent="0" marL="0">
              <a:buNone/>
            </a:pPr>
            <a:r>
              <a:rPr lang="en-US" sz="1700" b="1" dirty="0">
                <a:solidFill>
                  <a:schemeClr val="bg1"/>
                </a:solidFill>
              </a:rPr>
              <a:t>Still in the reports</a:t>
            </a:r>
            <a:endParaRPr lang="en-US" sz="1700" dirty="0"/>
          </a:p>
        </p:txBody>
      </p:sp>
      <p:sp>
        <p:nvSpPr>
          <p:cNvPr id="12" name="Text 9"/>
          <p:cNvSpPr txBox="1"/>
          <p:nvPr/>
        </p:nvSpPr>
        <p:spPr>
          <a:xfrm>
            <a:off x="2423160" y="4535424"/>
            <a:ext cx="5120640" cy="868680"/>
          </a:xfrm>
          <a:prstGeom prst="rect">
            <a:avLst/>
          </a:prstGeom>
          <a:noFill/>
          <a:ln/>
        </p:spPr>
        <p:txBody>
          <a:bodyPr wrap="square" lIns="0" tIns="0" rIns="0" bIns="0" rtlCol="0" anchor="t"/>
          <a:lstStyle/>
          <a:p>
            <a:pPr indent="0" marL="0">
              <a:buNone/>
            </a:pPr>
            <a:r>
              <a:rPr lang="en-US" sz="1300" dirty="0">
                <a:solidFill>
                  <a:schemeClr val="accent3"/>
                </a:solidFill>
              </a:rPr>
              <a:t>The 2025 UK report again describes divers who “started to panic and headed for the surface”.</a:t>
            </a:r>
            <a:endParaRPr lang="en-US" sz="1300" dirty="0"/>
          </a:p>
        </p:txBody>
      </p:sp>
      <p:sp>
        <p:nvSpPr>
          <p:cNvPr id="13" name="hueco"/>
          <p:cNvSpPr/>
          <p:nvPr/>
        </p:nvSpPr>
        <p:spPr>
          <a:xfrm>
            <a:off x="7680960" y="1463040"/>
            <a:ext cx="3959352" cy="4023360"/>
          </a:xfrm>
          <a:prstGeom prst="roundRect">
            <a:avLst>
              <a:gd name="adj" fmla="val 3695"/>
            </a:avLst>
          </a:prstGeom>
          <a:solidFill>
            <a:srgbClr val="0E3A4A"/>
          </a:solidFill>
          <a:ln w="12700">
            <a:solidFill>
              <a:schemeClr val="accent1"/>
            </a:solidFill>
            <a:prstDash val="solid"/>
          </a:ln>
        </p:spPr>
      </p:sp>
      <p:sp>
        <p:nvSpPr>
          <p:cNvPr id="14" name="Text 11"/>
          <p:cNvSpPr txBox="1"/>
          <p:nvPr/>
        </p:nvSpPr>
        <p:spPr>
          <a:xfrm>
            <a:off x="7955280" y="1691640"/>
            <a:ext cx="3410712" cy="274320"/>
          </a:xfrm>
          <a:prstGeom prst="rect">
            <a:avLst/>
          </a:prstGeom>
          <a:noFill/>
          <a:ln/>
        </p:spPr>
        <p:txBody>
          <a:bodyPr wrap="square" lIns="0" tIns="0" rIns="0" bIns="0" rtlCol="0" anchor="t"/>
          <a:lstStyle/>
          <a:p>
            <a:pPr indent="0" marL="0">
              <a:buNone/>
            </a:pPr>
            <a:r>
              <a:rPr lang="en-US" sz="1100" b="1" spc="200" kern="0" dirty="0">
                <a:solidFill>
                  <a:srgbClr val="F2B544"/>
                </a:solidFill>
              </a:rPr>
              <a:t>THE GAP MORGAN POINTED OUT</a:t>
            </a:r>
            <a:endParaRPr lang="en-US" sz="1100" dirty="0"/>
          </a:p>
        </p:txBody>
      </p:sp>
      <p:sp>
        <p:nvSpPr>
          <p:cNvPr id="15" name="Text 12"/>
          <p:cNvSpPr txBox="1"/>
          <p:nvPr/>
        </p:nvSpPr>
        <p:spPr>
          <a:xfrm>
            <a:off x="7955280" y="2057400"/>
            <a:ext cx="3410712" cy="1737360"/>
          </a:xfrm>
          <a:prstGeom prst="rect">
            <a:avLst/>
          </a:prstGeom>
          <a:noFill/>
          <a:ln/>
        </p:spPr>
        <p:txBody>
          <a:bodyPr wrap="square" lIns="0" tIns="0" rIns="0" bIns="0" rtlCol="0" anchor="t"/>
          <a:lstStyle/>
          <a:p>
            <a:pPr indent="0" marL="0">
              <a:buNone/>
            </a:pPr>
            <a:r>
              <a:rPr lang="en-US" sz="1900" b="1" dirty="0">
                <a:solidFill>
                  <a:schemeClr val="bg1"/>
                </a:solidFill>
                <a:latin typeface="Cambria" pitchFamily="34" charset="0"/>
                <a:ea typeface="Cambria" pitchFamily="34" charset="-122"/>
                <a:cs typeface="Cambria" pitchFamily="34" charset="-120"/>
              </a:rPr>
              <a:t>Relaxation, meditation, hypnosis and imagery had not yet produced consistent results in anxious divers.</a:t>
            </a:r>
            <a:endParaRPr lang="en-US" sz="1900" dirty="0"/>
          </a:p>
        </p:txBody>
      </p:sp>
      <p:sp>
        <p:nvSpPr>
          <p:cNvPr id="16" name="Text 13"/>
          <p:cNvSpPr txBox="1"/>
          <p:nvPr/>
        </p:nvSpPr>
        <p:spPr>
          <a:xfrm>
            <a:off x="7955280" y="3931920"/>
            <a:ext cx="3410712" cy="1371600"/>
          </a:xfrm>
          <a:prstGeom prst="rect">
            <a:avLst/>
          </a:prstGeom>
          <a:noFill/>
          <a:ln/>
        </p:spPr>
        <p:txBody>
          <a:bodyPr wrap="square" lIns="0" tIns="0" rIns="0" bIns="0" rtlCol="0" anchor="t"/>
          <a:lstStyle/>
          <a:p>
            <a:pPr indent="0" marL="0">
              <a:buNone/>
            </a:pPr>
            <a:r>
              <a:rPr lang="en-US" sz="1350" i="1" dirty="0">
                <a:solidFill>
                  <a:schemeClr val="accent3"/>
                </a:solidFill>
              </a:rPr>
              <a:t>He called for systematic research on their efficacy. It is the gap the MDI wants to help close: that is why we measure in every course.</a:t>
            </a:r>
            <a:endParaRPr lang="en-US" sz="13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[10] </a:t>
            </a:r>
            <a:pPr indent="0" marL="0">
              <a:buNone/>
            </a:pPr>
            <a:r>
              <a:rPr lang="en-US" sz="1050" u="sng" dirty="0">
                <a:solidFill>
                  <a:srgbClr val="0F6472"/>
                </a:solidFill>
                <a:hlinkClick r:id="rId1" invalidUrl="" action="" tgtFrame="" tooltip="A study of panic in recreational scuba divers (summary: Panic in Recreational Scuba Divers)" history="1" highlightClick="0" endSnd="0">
                  <a:extLst>
                    <a:ext uri="{A12FA001-AC4F-418D-AE19-62706E023703}">
                      <ahyp:hlinkClr xmlns:ahyp="http://schemas.microsoft.com/office/drawing/2018/hyperlinkcolor" val="tx"/>
                    </a:ext>
                  </a:extLst>
                </a:hlinkClick>
              </a:rPr>
              <a:t>Colvard and Colvard, 2003</a:t>
            </a:r>
            <a:pPr indent="0" marL="0">
              <a:buNone/>
            </a:pPr>
            <a:r>
              <a:rPr lang="en-US" sz="1050" dirty="0">
                <a:solidFill>
                  <a:srgbClr val="5A6B70"/>
                </a:solidFill>
              </a:rPr>
              <a:t>   ·   </a:t>
            </a:r>
            <a:pPr indent="0" marL="0">
              <a:buNone/>
            </a:pPr>
            <a:r>
              <a:rPr lang="en-US" sz="1050" b="1" dirty="0">
                <a:solidFill>
                  <a:srgbClr val="5A6B70"/>
                </a:solidFill>
              </a:rPr>
              <a:t>[11] </a:t>
            </a:r>
            <a:pPr indent="0" marL="0">
              <a:buNone/>
            </a:pPr>
            <a:r>
              <a:rPr lang="en-US" sz="1050" u="sng" dirty="0">
                <a:solidFill>
                  <a:srgbClr val="0F6472"/>
                </a:solidFill>
                <a:hlinkClick r:id="rId2" invalidUrl="" action="" tgtFrame="" tooltip="Trait anxiety predicts panic behavior in beginning scuba students" history="1" highlightClick="0" endSnd="0">
                  <a:extLst>
                    <a:ext uri="{A12FA001-AC4F-418D-AE19-62706E023703}">
                      <ahyp:hlinkClr xmlns:ahyp="http://schemas.microsoft.com/office/drawing/2018/hyperlinkcolor" val="tx"/>
                    </a:ext>
                  </a:extLst>
                </a:hlinkClick>
              </a:rPr>
              <a:t>Morgan, Raglin and O'Connor, 2004</a:t>
            </a:r>
            <a:pPr indent="0" marL="0">
              <a:buNone/>
            </a:pPr>
            <a:r>
              <a:rPr lang="en-US" sz="1050" dirty="0">
                <a:solidFill>
                  <a:srgbClr val="5A6B70"/>
                </a:solidFill>
              </a:rPr>
              <a:t>   ·   </a:t>
            </a:r>
            <a:pPr indent="0" marL="0">
              <a:buNone/>
            </a:pPr>
            <a:r>
              <a:rPr lang="en-US" sz="1050" b="1" dirty="0">
                <a:solidFill>
                  <a:srgbClr val="5A6B70"/>
                </a:solidFill>
              </a:rPr>
              <a:t>[6] </a:t>
            </a:r>
            <a:pPr indent="0" marL="0">
              <a:buNone/>
            </a:pPr>
            <a:r>
              <a:rPr lang="en-US" sz="1050" u="sng" dirty="0">
                <a:solidFill>
                  <a:srgbClr val="0F6472"/>
                </a:solidFill>
                <a:hlinkClick r:id="rId3" invalidUrl="" action="" tgtFrame="" tooltip="BSAC Annual Diving Incident Report 2025" history="1" highlightClick="0" endSnd="0">
                  <a:extLst>
                    <a:ext uri="{A12FA001-AC4F-418D-AE19-62706E023703}">
                      <ahyp:hlinkClr xmlns:ahyp="http://schemas.microsoft.com/office/drawing/2018/hyperlinkcolor" val="tx"/>
                    </a:ext>
                  </a:extLst>
                </a:hlinkClick>
              </a:rPr>
              <a:t>BSAC, Incident Report 2025</a:t>
            </a:r>
            <a:pPr indent="0" marL="0">
              <a:buNone/>
            </a:pPr>
            <a:r>
              <a:rPr lang="en-US" sz="1050" dirty="0">
                <a:solidFill>
                  <a:srgbClr val="5A6B70"/>
                </a:solidFill>
              </a:rPr>
              <a:t>   ·   </a:t>
            </a:r>
            <a:pPr indent="0" marL="0">
              <a:buNone/>
            </a:pPr>
            <a:r>
              <a:rPr lang="en-US" sz="1050" b="1" dirty="0">
                <a:solidFill>
                  <a:srgbClr val="5A6B70"/>
                </a:solidFill>
              </a:rPr>
              <a:t>[12] </a:t>
            </a:r>
            <a:pPr indent="0" marL="0">
              <a:buNone/>
            </a:pPr>
            <a:r>
              <a:rPr lang="en-US" sz="1050" u="sng" dirty="0">
                <a:solidFill>
                  <a:srgbClr val="0F6472"/>
                </a:solidFill>
                <a:hlinkClick r:id="rId4" invalidUrl="" action="" tgtFrame="" tooltip="Anxiety and panic in recreational scuba divers" history="1" highlightClick="0" endSnd="0">
                  <a:extLst>
                    <a:ext uri="{A12FA001-AC4F-418D-AE19-62706E023703}">
                      <ahyp:hlinkClr xmlns:ahyp="http://schemas.microsoft.com/office/drawing/2018/hyperlinkcolor" val="tx"/>
                    </a:ext>
                  </a:extLst>
                </a:hlinkClick>
              </a:rPr>
              <a:t>Morgan, 1995</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Under stress, attention narrows</a:t>
            </a:r>
            <a:endParaRPr lang="en-US" sz="3200" dirty="0"/>
          </a:p>
        </p:txBody>
      </p:sp>
      <p:sp>
        <p:nvSpPr>
          <p:cNvPr id="4" name="Shape 1"/>
          <p:cNvSpPr/>
          <p:nvPr/>
        </p:nvSpPr>
        <p:spPr>
          <a:xfrm>
            <a:off x="731520" y="1554480"/>
            <a:ext cx="3749040" cy="3749040"/>
          </a:xfrm>
          <a:prstGeom prst="ellipse">
            <a:avLst/>
          </a:prstGeom>
          <a:solidFill>
            <a:srgbClr val="8FCFC4">
              <a:alpha val="45000"/>
            </a:srgbClr>
          </a:solidFill>
          <a:ln w="12700">
            <a:solidFill>
              <a:srgbClr val="8FCFC4"/>
            </a:solidFill>
            <a:prstDash val="solid"/>
          </a:ln>
        </p:spPr>
      </p:sp>
      <p:sp>
        <p:nvSpPr>
          <p:cNvPr id="5" name="Shape 2"/>
          <p:cNvSpPr/>
          <p:nvPr/>
        </p:nvSpPr>
        <p:spPr>
          <a:xfrm>
            <a:off x="1828800" y="2651760"/>
            <a:ext cx="1554480" cy="1554480"/>
          </a:xfrm>
          <a:prstGeom prst="ellipse">
            <a:avLst/>
          </a:prstGeom>
          <a:solidFill>
            <a:srgbClr val="E7674A"/>
          </a:solidFill>
          <a:ln w="12700">
            <a:solidFill>
              <a:srgbClr val="E7674A"/>
            </a:solidFill>
            <a:prstDash val="solid"/>
          </a:ln>
        </p:spPr>
      </p:sp>
      <p:sp>
        <p:nvSpPr>
          <p:cNvPr id="6" name="Text 3"/>
          <p:cNvSpPr txBox="1"/>
          <p:nvPr/>
        </p:nvSpPr>
        <p:spPr>
          <a:xfrm>
            <a:off x="1828800" y="3154680"/>
            <a:ext cx="1554480" cy="548640"/>
          </a:xfrm>
          <a:prstGeom prst="rect">
            <a:avLst/>
          </a:prstGeom>
          <a:noFill/>
          <a:ln/>
        </p:spPr>
        <p:txBody>
          <a:bodyPr wrap="square" lIns="0" tIns="0" rIns="0" bIns="0" rtlCol="0" anchor="ctr"/>
          <a:lstStyle/>
          <a:p>
            <a:pPr algn="ctr" indent="0" marL="0">
              <a:buNone/>
            </a:pPr>
            <a:r>
              <a:rPr lang="en-US" sz="1300" b="1" dirty="0">
                <a:solidFill>
                  <a:srgbClr val="FFFFFF"/>
                </a:solidFill>
              </a:rPr>
              <a:t>Under stress</a:t>
            </a:r>
            <a:endParaRPr lang="en-US" sz="1300" dirty="0"/>
          </a:p>
        </p:txBody>
      </p:sp>
      <p:sp>
        <p:nvSpPr>
          <p:cNvPr id="7" name="Text 4"/>
          <p:cNvSpPr txBox="1"/>
          <p:nvPr/>
        </p:nvSpPr>
        <p:spPr>
          <a:xfrm>
            <a:off x="960120" y="1828800"/>
            <a:ext cx="3291840" cy="365760"/>
          </a:xfrm>
          <a:prstGeom prst="rect">
            <a:avLst/>
          </a:prstGeom>
          <a:noFill/>
          <a:ln/>
        </p:spPr>
        <p:txBody>
          <a:bodyPr wrap="square" lIns="0" tIns="0" rIns="0" bIns="0" rtlCol="0" anchor="t"/>
          <a:lstStyle/>
          <a:p>
            <a:pPr algn="ctr" indent="0" marL="0">
              <a:buNone/>
            </a:pPr>
            <a:r>
              <a:rPr lang="en-US" sz="1200" b="1" dirty="0">
                <a:solidFill>
                  <a:srgbClr val="0F6472"/>
                </a:solidFill>
              </a:rPr>
              <a:t>Field of attention when calm</a:t>
            </a:r>
            <a:endParaRPr lang="en-US" sz="1200" dirty="0"/>
          </a:p>
        </p:txBody>
      </p:sp>
      <p:sp>
        <p:nvSpPr>
          <p:cNvPr id="8" name="dot"/>
          <p:cNvSpPr/>
          <p:nvPr/>
        </p:nvSpPr>
        <p:spPr>
          <a:xfrm>
            <a:off x="3840480" y="4297680"/>
            <a:ext cx="292608" cy="292608"/>
          </a:xfrm>
          <a:prstGeom prst="ellipse">
            <a:avLst/>
          </a:prstGeom>
          <a:solidFill>
            <a:srgbClr val="F2B544"/>
          </a:solidFill>
          <a:ln w="12700">
            <a:solidFill>
              <a:srgbClr val="F2B544"/>
            </a:solidFill>
            <a:prstDash val="solid"/>
          </a:ln>
        </p:spPr>
      </p:sp>
      <p:sp>
        <p:nvSpPr>
          <p:cNvPr id="9" name="Text 6"/>
          <p:cNvSpPr txBox="1"/>
          <p:nvPr/>
        </p:nvSpPr>
        <p:spPr>
          <a:xfrm>
            <a:off x="3108960" y="4636008"/>
            <a:ext cx="1737360" cy="274320"/>
          </a:xfrm>
          <a:prstGeom prst="rect">
            <a:avLst/>
          </a:prstGeom>
          <a:noFill/>
          <a:ln/>
        </p:spPr>
        <p:txBody>
          <a:bodyPr wrap="square" lIns="0" tIns="0" rIns="0" bIns="0" rtlCol="0" anchor="t"/>
          <a:lstStyle/>
          <a:p>
            <a:pPr algn="ctr" indent="0" marL="0">
              <a:buNone/>
            </a:pPr>
            <a:r>
              <a:rPr lang="en-US" sz="1100" b="1" dirty="0">
                <a:solidFill>
                  <a:srgbClr val="06202E"/>
                </a:solidFill>
              </a:rPr>
              <a:t>Peripheral signal</a:t>
            </a:r>
            <a:endParaRPr lang="en-US" sz="1100" dirty="0"/>
          </a:p>
        </p:txBody>
      </p:sp>
      <p:sp>
        <p:nvSpPr>
          <p:cNvPr id="10" name="chip"/>
          <p:cNvSpPr txBox="1"/>
          <p:nvPr/>
        </p:nvSpPr>
        <p:spPr>
          <a:xfrm>
            <a:off x="4983480" y="1325880"/>
            <a:ext cx="310896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CLASSIC EXPERIMENT  ·  1966</a:t>
            </a:r>
            <a:endParaRPr lang="en-US" sz="1100" dirty="0"/>
          </a:p>
        </p:txBody>
      </p:sp>
      <p:sp>
        <p:nvSpPr>
          <p:cNvPr id="11" name="Text 8"/>
          <p:cNvSpPr txBox="1"/>
          <p:nvPr/>
        </p:nvSpPr>
        <p:spPr>
          <a:xfrm>
            <a:off x="4983480" y="1755648"/>
            <a:ext cx="6656832" cy="457200"/>
          </a:xfrm>
          <a:prstGeom prst="rect">
            <a:avLst/>
          </a:prstGeom>
          <a:noFill/>
          <a:ln/>
        </p:spPr>
        <p:txBody>
          <a:bodyPr wrap="square" lIns="0" tIns="0" rIns="0" bIns="0" rtlCol="0" anchor="t"/>
          <a:lstStyle/>
          <a:p>
            <a:pPr indent="0" marL="0">
              <a:buNone/>
            </a:pPr>
            <a:r>
              <a:rPr lang="en-US" sz="2200" b="1" dirty="0">
                <a:solidFill>
                  <a:schemeClr val="tx1"/>
                </a:solidFill>
                <a:latin typeface="Cambria" pitchFamily="34" charset="0"/>
                <a:ea typeface="Cambria" pitchFamily="34" charset="-122"/>
                <a:cs typeface="Cambria" pitchFamily="34" charset="-120"/>
              </a:rPr>
              <a:t>Perceptual narrowing</a:t>
            </a:r>
            <a:endParaRPr lang="en-US" sz="2200" dirty="0"/>
          </a:p>
        </p:txBody>
      </p:sp>
      <p:sp>
        <p:nvSpPr>
          <p:cNvPr id="12" name="Text 9"/>
          <p:cNvSpPr txBox="1"/>
          <p:nvPr/>
        </p:nvSpPr>
        <p:spPr>
          <a:xfrm>
            <a:off x="4983480" y="2286000"/>
            <a:ext cx="6656832" cy="914400"/>
          </a:xfrm>
          <a:prstGeom prst="rect">
            <a:avLst/>
          </a:prstGeom>
          <a:noFill/>
          <a:ln/>
        </p:spPr>
        <p:txBody>
          <a:bodyPr wrap="square" lIns="0" tIns="0" rIns="0" bIns="0" rtlCol="0" anchor="t"/>
          <a:lstStyle/>
          <a:p>
            <a:pPr indent="0" marL="0">
              <a:buNone/>
            </a:pPr>
            <a:r>
              <a:rPr lang="en-US" sz="1350" dirty="0">
                <a:solidFill>
                  <a:schemeClr val="tx2"/>
                </a:solidFill>
              </a:rPr>
              <a:t>Novice divers had to detect a peripheral light while doing a central task. On the surface it did not interfere; underwater, a subgroup responded much more slowly to the peripheral light.</a:t>
            </a:r>
            <a:endParaRPr lang="en-US" sz="1350" dirty="0"/>
          </a:p>
        </p:txBody>
      </p:sp>
      <p:sp>
        <p:nvSpPr>
          <p:cNvPr id="13" name="chip"/>
          <p:cNvSpPr txBox="1"/>
          <p:nvPr/>
        </p:nvSpPr>
        <p:spPr>
          <a:xfrm>
            <a:off x="4983480" y="3246120"/>
            <a:ext cx="338328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2020  ·  27 DIVERS  ·  AT 5 METRES</a:t>
            </a:r>
            <a:endParaRPr lang="en-US" sz="1100" dirty="0"/>
          </a:p>
        </p:txBody>
      </p:sp>
      <p:sp>
        <p:nvSpPr>
          <p:cNvPr id="14" name="Text 11"/>
          <p:cNvSpPr txBox="1"/>
          <p:nvPr/>
        </p:nvSpPr>
        <p:spPr>
          <a:xfrm>
            <a:off x="4983480" y="3639312"/>
            <a:ext cx="6656832" cy="868680"/>
          </a:xfrm>
          <a:prstGeom prst="rect">
            <a:avLst/>
          </a:prstGeom>
          <a:noFill/>
          <a:ln/>
        </p:spPr>
        <p:txBody>
          <a:bodyPr wrap="square" lIns="0" tIns="0" rIns="0" bIns="0" rtlCol="0" anchor="t"/>
          <a:lstStyle/>
          <a:p>
            <a:pPr indent="0" marL="0">
              <a:buNone/>
            </a:pPr>
            <a:r>
              <a:rPr lang="en-US" sz="1350" dirty="0">
                <a:solidFill>
                  <a:schemeClr val="tx2"/>
                </a:solidFill>
              </a:rPr>
              <a:t>With high trait anxiety, slower underwater: 72.5 s vs 64.4 s on an attention test (Stroop) and 10.8 s vs 7.1 s to clear the mask.</a:t>
            </a:r>
            <a:endParaRPr lang="en-US" sz="1350" dirty="0"/>
          </a:p>
        </p:txBody>
      </p:sp>
      <p:sp>
        <p:nvSpPr>
          <p:cNvPr id="15" name="lectura"/>
          <p:cNvSpPr/>
          <p:nvPr/>
        </p:nvSpPr>
        <p:spPr>
          <a:xfrm>
            <a:off x="4983480" y="4572000"/>
            <a:ext cx="6656832" cy="914400"/>
          </a:xfrm>
          <a:prstGeom prst="roundRect">
            <a:avLst>
              <a:gd name="adj" fmla="val 16000"/>
            </a:avLst>
          </a:prstGeom>
          <a:solidFill>
            <a:srgbClr val="06202E"/>
          </a:solidFill>
          <a:ln w="12700">
            <a:solidFill>
              <a:srgbClr val="06202E"/>
            </a:solidFill>
            <a:prstDash val="solid"/>
          </a:ln>
        </p:spPr>
      </p:sp>
      <p:sp>
        <p:nvSpPr>
          <p:cNvPr id="16" name="Text 13"/>
          <p:cNvSpPr txBox="1"/>
          <p:nvPr/>
        </p:nvSpPr>
        <p:spPr>
          <a:xfrm>
            <a:off x="5257800" y="4572000"/>
            <a:ext cx="6108192" cy="914400"/>
          </a:xfrm>
          <a:prstGeom prst="rect">
            <a:avLst/>
          </a:prstGeom>
          <a:noFill/>
          <a:ln/>
        </p:spPr>
        <p:txBody>
          <a:bodyPr wrap="square" lIns="0" tIns="0" rIns="0" bIns="0" rtlCol="0" anchor="ctr"/>
          <a:lstStyle/>
          <a:p>
            <a:pPr indent="0" marL="0">
              <a:buNone/>
            </a:pPr>
            <a:r>
              <a:rPr lang="en-US" sz="1050" b="1" spc="300" kern="0" dirty="0">
                <a:solidFill>
                  <a:srgbClr val="F2B544"/>
                </a:solidFill>
              </a:rPr>
              <a:t>MDI READING   </a:t>
            </a:r>
            <a:pPr indent="0" marL="0">
              <a:buNone/>
            </a:pPr>
            <a:r>
              <a:rPr lang="en-US" sz="1400" i="1" dirty="0">
                <a:solidFill>
                  <a:srgbClr val="F8F5EF"/>
                </a:solidFill>
                <a:latin typeface="Cambria" pitchFamily="34" charset="0"/>
                <a:ea typeface="Cambria" pitchFamily="34" charset="-122"/>
                <a:cs typeface="Cambria" pitchFamily="34" charset="-120"/>
              </a:rPr>
              <a:t>Underwater, the periphery is your buddy, your gauge and the surroundings. MDI trains broad, steady attention: one single cue and an open gaze.</a:t>
            </a:r>
            <a:endParaRPr lang="en-US" sz="105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[13] </a:t>
            </a:r>
            <a:pPr indent="0" marL="0">
              <a:buNone/>
            </a:pPr>
            <a:r>
              <a:rPr lang="en-US" sz="1050" u="sng" dirty="0">
                <a:solidFill>
                  <a:srgbClr val="0F6472"/>
                </a:solidFill>
                <a:hlinkClick r:id="rId1" invalidUrl="" action="" tgtFrame="" tooltip="Perceptual narrowing in novice divers" history="1" highlightClick="0" endSnd="0">
                  <a:extLst>
                    <a:ext uri="{A12FA001-AC4F-418D-AE19-62706E023703}">
                      <ahyp:hlinkClr xmlns:ahyp="http://schemas.microsoft.com/office/drawing/2018/hyperlinkcolor" val="tx"/>
                    </a:ext>
                  </a:extLst>
                </a:hlinkClick>
              </a:rPr>
              <a:t>Weltman and Egstrom, 1966 · Human Factors</a:t>
            </a:r>
            <a:pPr indent="0" marL="0">
              <a:buNone/>
            </a:pPr>
            <a:r>
              <a:rPr lang="en-US" sz="1050" dirty="0">
                <a:solidFill>
                  <a:srgbClr val="5A6B70"/>
                </a:solidFill>
              </a:rPr>
              <a:t>   ·   </a:t>
            </a:r>
            <a:pPr indent="0" marL="0">
              <a:buNone/>
            </a:pPr>
            <a:r>
              <a:rPr lang="en-US" sz="1050" b="1" dirty="0">
                <a:solidFill>
                  <a:srgbClr val="5A6B70"/>
                </a:solidFill>
              </a:rPr>
              <a:t>[14] </a:t>
            </a:r>
            <a:pPr indent="0" marL="0">
              <a:buNone/>
            </a:pPr>
            <a:r>
              <a:rPr lang="en-US" sz="1050" u="sng" dirty="0">
                <a:solidFill>
                  <a:srgbClr val="0F6472"/>
                </a:solidFill>
                <a:hlinkClick r:id="rId2" invalidUrl="" action="" tgtFrame="" tooltip="Anxiety impact on scuba performance and underwater cognitive processing ability" history="1" highlightClick="0" endSnd="0">
                  <a:extLst>
                    <a:ext uri="{A12FA001-AC4F-418D-AE19-62706E023703}">
                      <ahyp:hlinkClr xmlns:ahyp="http://schemas.microsoft.com/office/drawing/2018/hyperlinkcolor" val="tx"/>
                    </a:ext>
                  </a:extLst>
                </a:hlinkClick>
              </a:rPr>
              <a:t>Tsai et al., 2020 · Diving and Hyperbaric Medicine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Continuous breathing is physics, not style</a:t>
            </a:r>
            <a:endParaRPr lang="en-US" sz="3200" dirty="0"/>
          </a:p>
        </p:txBody>
      </p:sp>
      <p:sp>
        <p:nvSpPr>
          <p:cNvPr id="4" name="Text 1"/>
          <p:cNvSpPr txBox="1"/>
          <p:nvPr/>
        </p:nvSpPr>
        <p:spPr>
          <a:xfrm>
            <a:off x="548640" y="1417320"/>
            <a:ext cx="2377440" cy="731520"/>
          </a:xfrm>
          <a:prstGeom prst="rect">
            <a:avLst/>
          </a:prstGeom>
          <a:noFill/>
          <a:ln/>
        </p:spPr>
        <p:txBody>
          <a:bodyPr wrap="square" lIns="0" tIns="0" rIns="0" bIns="0" rtlCol="0" anchor="ctr"/>
          <a:lstStyle/>
          <a:p>
            <a:pPr indent="0" marL="0">
              <a:buNone/>
            </a:pPr>
            <a:r>
              <a:rPr lang="en-US" sz="4400" b="1" dirty="0">
                <a:solidFill>
                  <a:schemeClr val="accent2"/>
                </a:solidFill>
                <a:latin typeface="Cambria" pitchFamily="34" charset="0"/>
                <a:ea typeface="Cambria" pitchFamily="34" charset="-122"/>
                <a:cs typeface="Cambria" pitchFamily="34" charset="-120"/>
              </a:rPr>
              <a:t>1.5 m</a:t>
            </a:r>
            <a:endParaRPr lang="en-US" sz="4400" dirty="0"/>
          </a:p>
        </p:txBody>
      </p:sp>
      <p:sp>
        <p:nvSpPr>
          <p:cNvPr id="5" name="Text 2"/>
          <p:cNvSpPr txBox="1"/>
          <p:nvPr/>
        </p:nvSpPr>
        <p:spPr>
          <a:xfrm>
            <a:off x="3063240" y="1463040"/>
            <a:ext cx="4206240" cy="1005840"/>
          </a:xfrm>
          <a:prstGeom prst="rect">
            <a:avLst/>
          </a:prstGeom>
          <a:noFill/>
          <a:ln/>
        </p:spPr>
        <p:txBody>
          <a:bodyPr wrap="square" lIns="0" tIns="0" rIns="0" bIns="0" rtlCol="0" anchor="t"/>
          <a:lstStyle/>
          <a:p>
            <a:pPr indent="0" marL="0">
              <a:buNone/>
            </a:pPr>
            <a:r>
              <a:rPr lang="en-US" sz="1450" dirty="0">
                <a:solidFill>
                  <a:schemeClr val="bg1"/>
                </a:solidFill>
              </a:rPr>
              <a:t>A breath-hold ascent of only 5 feet (≈1.5 m) in shallow water may be enough to cause an arterial gas embolism.</a:t>
            </a:r>
            <a:endParaRPr lang="en-US" sz="1450" dirty="0"/>
          </a:p>
        </p:txBody>
      </p:sp>
      <p:sp>
        <p:nvSpPr>
          <p:cNvPr id="6" name="Text 3"/>
          <p:cNvSpPr txBox="1"/>
          <p:nvPr/>
        </p:nvSpPr>
        <p:spPr>
          <a:xfrm>
            <a:off x="548640" y="2697480"/>
            <a:ext cx="2377440" cy="731520"/>
          </a:xfrm>
          <a:prstGeom prst="rect">
            <a:avLst/>
          </a:prstGeom>
          <a:noFill/>
          <a:ln/>
        </p:spPr>
        <p:txBody>
          <a:bodyPr wrap="square" lIns="0" tIns="0" rIns="0" bIns="0" rtlCol="0" anchor="ctr"/>
          <a:lstStyle/>
          <a:p>
            <a:pPr indent="0" marL="0">
              <a:buNone/>
            </a:pPr>
            <a:r>
              <a:rPr lang="en-US" sz="4400" b="1" dirty="0">
                <a:solidFill>
                  <a:schemeClr val="accent3"/>
                </a:solidFill>
                <a:latin typeface="Cambria" pitchFamily="34" charset="0"/>
                <a:ea typeface="Cambria" pitchFamily="34" charset="-122"/>
                <a:cs typeface="Cambria" pitchFamily="34" charset="-120"/>
              </a:rPr>
              <a:t>≈ ⅓</a:t>
            </a:r>
            <a:endParaRPr lang="en-US" sz="4400" dirty="0"/>
          </a:p>
        </p:txBody>
      </p:sp>
      <p:sp>
        <p:nvSpPr>
          <p:cNvPr id="7" name="Text 4"/>
          <p:cNvSpPr txBox="1"/>
          <p:nvPr/>
        </p:nvSpPr>
        <p:spPr>
          <a:xfrm>
            <a:off x="3063240" y="2743200"/>
            <a:ext cx="4206240" cy="1005840"/>
          </a:xfrm>
          <a:prstGeom prst="rect">
            <a:avLst/>
          </a:prstGeom>
          <a:noFill/>
          <a:ln/>
        </p:spPr>
        <p:txBody>
          <a:bodyPr wrap="square" lIns="0" tIns="0" rIns="0" bIns="0" rtlCol="0" anchor="t"/>
          <a:lstStyle/>
          <a:p>
            <a:pPr indent="0" marL="0">
              <a:buNone/>
            </a:pPr>
            <a:r>
              <a:rPr lang="en-US" sz="1450" dirty="0">
                <a:solidFill>
                  <a:schemeClr val="bg1"/>
                </a:solidFill>
              </a:rPr>
              <a:t>At 3.4 m you breathe gas at 1.33 ATA: if it is held while surfacing, it expands by about a third.</a:t>
            </a:r>
            <a:endParaRPr lang="en-US" sz="1450" dirty="0"/>
          </a:p>
        </p:txBody>
      </p:sp>
      <p:sp>
        <p:nvSpPr>
          <p:cNvPr id="8" name="cita DAN"/>
          <p:cNvSpPr/>
          <p:nvPr/>
        </p:nvSpPr>
        <p:spPr>
          <a:xfrm>
            <a:off x="548640" y="4069080"/>
            <a:ext cx="6400800" cy="1325880"/>
          </a:xfrm>
          <a:prstGeom prst="roundRect">
            <a:avLst>
              <a:gd name="adj" fmla="val 11034"/>
            </a:avLst>
          </a:prstGeom>
          <a:solidFill>
            <a:srgbClr val="F2B544"/>
          </a:solidFill>
          <a:ln w="12700">
            <a:solidFill>
              <a:srgbClr val="F2B544"/>
            </a:solidFill>
            <a:prstDash val="solid"/>
          </a:ln>
        </p:spPr>
      </p:sp>
      <p:sp>
        <p:nvSpPr>
          <p:cNvPr id="9" name="Text 6"/>
          <p:cNvSpPr txBox="1"/>
          <p:nvPr/>
        </p:nvSpPr>
        <p:spPr>
          <a:xfrm>
            <a:off x="822960" y="4160520"/>
            <a:ext cx="5852160" cy="731520"/>
          </a:xfrm>
          <a:prstGeom prst="rect">
            <a:avLst/>
          </a:prstGeom>
          <a:noFill/>
          <a:ln/>
        </p:spPr>
        <p:txBody>
          <a:bodyPr wrap="square" lIns="0" tIns="0" rIns="0" bIns="0" rtlCol="0" anchor="ctr"/>
          <a:lstStyle/>
          <a:p>
            <a:pPr indent="0" marL="0">
              <a:buNone/>
            </a:pPr>
            <a:r>
              <a:rPr lang="en-US" sz="2000" b="1" i="1" dirty="0">
                <a:solidFill>
                  <a:srgbClr val="06202E"/>
                </a:solidFill>
                <a:latin typeface="Cambria" pitchFamily="34" charset="0"/>
                <a:ea typeface="Cambria" pitchFamily="34" charset="-122"/>
                <a:cs typeface="Cambria" pitchFamily="34" charset="-120"/>
              </a:rPr>
              <a:t>"Breathe continuously, especially in shallow water."</a:t>
            </a:r>
            <a:endParaRPr lang="en-US" sz="2000" dirty="0"/>
          </a:p>
        </p:txBody>
      </p:sp>
      <p:sp>
        <p:nvSpPr>
          <p:cNvPr id="10" name="Text 7"/>
          <p:cNvSpPr txBox="1"/>
          <p:nvPr/>
        </p:nvSpPr>
        <p:spPr>
          <a:xfrm>
            <a:off x="822960" y="4892040"/>
            <a:ext cx="5852160" cy="320040"/>
          </a:xfrm>
          <a:prstGeom prst="rect">
            <a:avLst/>
          </a:prstGeom>
          <a:noFill/>
          <a:ln/>
        </p:spPr>
        <p:txBody>
          <a:bodyPr wrap="square" lIns="0" tIns="0" rIns="0" bIns="0" rtlCol="0" anchor="t"/>
          <a:lstStyle/>
          <a:p>
            <a:pPr indent="0" marL="0">
              <a:buNone/>
            </a:pPr>
            <a:r>
              <a:rPr lang="en-US" sz="1150" dirty="0">
                <a:solidFill>
                  <a:srgbClr val="06202E"/>
                </a:solidFill>
              </a:rPr>
              <a:t>Conclusion of the DAN article</a:t>
            </a:r>
            <a:endParaRPr lang="en-US" sz="1150" dirty="0"/>
          </a:p>
        </p:txBody>
      </p:sp>
      <p:sp>
        <p:nvSpPr>
          <p:cNvPr id="11" name="canon"/>
          <p:cNvSpPr/>
          <p:nvPr/>
        </p:nvSpPr>
        <p:spPr>
          <a:xfrm>
            <a:off x="7360920" y="1417320"/>
            <a:ext cx="4279392" cy="3977640"/>
          </a:xfrm>
          <a:prstGeom prst="roundRect">
            <a:avLst>
              <a:gd name="adj" fmla="val 3678"/>
            </a:avLst>
          </a:prstGeom>
          <a:solidFill>
            <a:schemeClr val="tx2">
              <a:alpha val="85000"/>
            </a:schemeClr>
          </a:solidFill>
          <a:ln w="12700">
            <a:solidFill>
              <a:schemeClr val="accent1"/>
            </a:solidFill>
            <a:prstDash val="solid"/>
          </a:ln>
        </p:spPr>
      </p:sp>
      <p:sp>
        <p:nvSpPr>
          <p:cNvPr id="12" name="Text 9"/>
          <p:cNvSpPr txBox="1"/>
          <p:nvPr/>
        </p:nvSpPr>
        <p:spPr>
          <a:xfrm>
            <a:off x="7635240" y="1645920"/>
            <a:ext cx="3730752" cy="274320"/>
          </a:xfrm>
          <a:prstGeom prst="rect">
            <a:avLst/>
          </a:prstGeom>
          <a:noFill/>
          <a:ln/>
        </p:spPr>
        <p:txBody>
          <a:bodyPr wrap="square" lIns="0" tIns="0" rIns="0" bIns="0" rtlCol="0" anchor="t"/>
          <a:lstStyle/>
          <a:p>
            <a:pPr indent="0" marL="0">
              <a:buNone/>
            </a:pPr>
            <a:r>
              <a:rPr lang="en-US" sz="1100" b="1" spc="200" kern="0" dirty="0">
                <a:solidFill>
                  <a:schemeClr val="accent3"/>
                </a:solidFill>
              </a:rPr>
              <a:t>THAT IS WHY THE MDI CANON</a:t>
            </a:r>
            <a:endParaRPr lang="en-US" sz="1100" dirty="0"/>
          </a:p>
        </p:txBody>
      </p:sp>
      <p:pic>
        <p:nvPicPr>
          <p:cNvPr id="13" name="Image 0" descr="/home/claude/mdi/assets/ic_check_co.png">    </p:cNvPr>
          <p:cNvPicPr>
            <a:picLocks noChangeAspect="1"/>
          </p:cNvPicPr>
          <p:nvPr/>
        </p:nvPicPr>
        <p:blipFill>
          <a:blip r:embed="rId1"/>
          <a:stretch>
            <a:fillRect/>
          </a:stretch>
        </p:blipFill>
        <p:spPr>
          <a:xfrm>
            <a:off x="7635240" y="2103120"/>
            <a:ext cx="256032" cy="256032"/>
          </a:xfrm>
          <a:prstGeom prst="rect">
            <a:avLst/>
          </a:prstGeom>
        </p:spPr>
      </p:pic>
      <p:sp>
        <p:nvSpPr>
          <p:cNvPr id="14" name="Text 10"/>
          <p:cNvSpPr txBox="1"/>
          <p:nvPr/>
        </p:nvSpPr>
        <p:spPr>
          <a:xfrm>
            <a:off x="8019288" y="2057400"/>
            <a:ext cx="3364992" cy="777240"/>
          </a:xfrm>
          <a:prstGeom prst="rect">
            <a:avLst/>
          </a:prstGeom>
          <a:noFill/>
          <a:ln/>
        </p:spPr>
        <p:txBody>
          <a:bodyPr wrap="square" lIns="0" tIns="0" rIns="0" bIns="0" rtlCol="0" anchor="t"/>
          <a:lstStyle/>
          <a:p>
            <a:pPr indent="0" marL="0">
              <a:buNone/>
            </a:pPr>
            <a:r>
              <a:rPr lang="en-US" sz="1350" dirty="0">
                <a:solidFill>
                  <a:schemeClr val="bg1"/>
                </a:solidFill>
              </a:rPr>
              <a:t>Habitual, continuous breathing at all times.</a:t>
            </a:r>
            <a:endParaRPr lang="en-US" sz="1350" dirty="0"/>
          </a:p>
        </p:txBody>
      </p:sp>
      <p:pic>
        <p:nvPicPr>
          <p:cNvPr id="15" name="Image 1" descr="/home/claude/mdi/assets/ic_check_co.png">    </p:cNvPr>
          <p:cNvPicPr>
            <a:picLocks noChangeAspect="1"/>
          </p:cNvPicPr>
          <p:nvPr/>
        </p:nvPicPr>
        <p:blipFill>
          <a:blip r:embed="rId2"/>
          <a:stretch>
            <a:fillRect/>
          </a:stretch>
        </p:blipFill>
        <p:spPr>
          <a:xfrm>
            <a:off x="7635240" y="2926080"/>
            <a:ext cx="256032" cy="256032"/>
          </a:xfrm>
          <a:prstGeom prst="rect">
            <a:avLst/>
          </a:prstGeom>
        </p:spPr>
      </p:pic>
      <p:sp>
        <p:nvSpPr>
          <p:cNvPr id="16" name="Text 11"/>
          <p:cNvSpPr txBox="1"/>
          <p:nvPr/>
        </p:nvSpPr>
        <p:spPr>
          <a:xfrm>
            <a:off x="8019288" y="2880360"/>
            <a:ext cx="3364992" cy="777240"/>
          </a:xfrm>
          <a:prstGeom prst="rect">
            <a:avLst/>
          </a:prstGeom>
          <a:noFill/>
          <a:ln/>
        </p:spPr>
        <p:txBody>
          <a:bodyPr wrap="square" lIns="0" tIns="0" rIns="0" bIns="0" rtlCol="0" anchor="t"/>
          <a:lstStyle/>
          <a:p>
            <a:pPr indent="0" marL="0">
              <a:buNone/>
            </a:pPr>
            <a:r>
              <a:rPr lang="en-US" sz="1350" dirty="0">
                <a:solidFill>
                  <a:schemeClr val="bg1"/>
                </a:solidFill>
              </a:rPr>
              <a:t>No breath-holds, no paced breathing, no prolonged exhalation.</a:t>
            </a:r>
            <a:endParaRPr lang="en-US" sz="1350" dirty="0"/>
          </a:p>
        </p:txBody>
      </p:sp>
      <p:pic>
        <p:nvPicPr>
          <p:cNvPr id="17" name="Image 2" descr="/home/claude/mdi/assets/ic_check_co.png">    </p:cNvPr>
          <p:cNvPicPr>
            <a:picLocks noChangeAspect="1"/>
          </p:cNvPicPr>
          <p:nvPr/>
        </p:nvPicPr>
        <p:blipFill>
          <a:blip r:embed="rId3"/>
          <a:stretch>
            <a:fillRect/>
          </a:stretch>
        </p:blipFill>
        <p:spPr>
          <a:xfrm>
            <a:off x="7635240" y="3749040"/>
            <a:ext cx="256032" cy="256032"/>
          </a:xfrm>
          <a:prstGeom prst="rect">
            <a:avLst/>
          </a:prstGeom>
        </p:spPr>
      </p:pic>
      <p:sp>
        <p:nvSpPr>
          <p:cNvPr id="18" name="Text 12"/>
          <p:cNvSpPr txBox="1"/>
          <p:nvPr/>
        </p:nvSpPr>
        <p:spPr>
          <a:xfrm>
            <a:off x="8019288" y="3703320"/>
            <a:ext cx="3364992" cy="777240"/>
          </a:xfrm>
          <a:prstGeom prst="rect">
            <a:avLst/>
          </a:prstGeom>
          <a:noFill/>
          <a:ln/>
        </p:spPr>
        <p:txBody>
          <a:bodyPr wrap="square" lIns="0" tIns="0" rIns="0" bIns="0" rtlCol="0" anchor="t"/>
          <a:lstStyle/>
          <a:p>
            <a:pPr indent="0" marL="0">
              <a:buNone/>
            </a:pPr>
            <a:r>
              <a:rPr lang="en-US" sz="1350" dirty="0">
                <a:solidFill>
                  <a:schemeClr val="bg1"/>
                </a:solidFill>
              </a:rPr>
              <a:t>TRES: three normal breaths, simply observed, once neutral and stable.</a:t>
            </a:r>
            <a:endParaRPr lang="en-US" sz="1350" dirty="0"/>
          </a:p>
        </p:txBody>
      </p:sp>
      <p:pic>
        <p:nvPicPr>
          <p:cNvPr id="19" name="Image 3" descr="/home/claude/mdi/assets/ic_check_co.png">    </p:cNvPr>
          <p:cNvPicPr>
            <a:picLocks noChangeAspect="1"/>
          </p:cNvPicPr>
          <p:nvPr/>
        </p:nvPicPr>
        <p:blipFill>
          <a:blip r:embed="rId4"/>
          <a:stretch>
            <a:fillRect/>
          </a:stretch>
        </p:blipFill>
        <p:spPr>
          <a:xfrm>
            <a:off x="7635240" y="4572000"/>
            <a:ext cx="256032" cy="256032"/>
          </a:xfrm>
          <a:prstGeom prst="rect">
            <a:avLst/>
          </a:prstGeom>
        </p:spPr>
      </p:pic>
      <p:sp>
        <p:nvSpPr>
          <p:cNvPr id="20" name="Text 13"/>
          <p:cNvSpPr txBox="1"/>
          <p:nvPr/>
        </p:nvSpPr>
        <p:spPr>
          <a:xfrm>
            <a:off x="8019288" y="4526280"/>
            <a:ext cx="3364992" cy="777240"/>
          </a:xfrm>
          <a:prstGeom prst="rect">
            <a:avLst/>
          </a:prstGeom>
          <a:noFill/>
          <a:ln/>
        </p:spPr>
        <p:txBody>
          <a:bodyPr wrap="square" lIns="0" tIns="0" rIns="0" bIns="0" rtlCol="0" anchor="t"/>
          <a:lstStyle/>
          <a:p>
            <a:pPr indent="0" marL="0">
              <a:buNone/>
            </a:pPr>
            <a:r>
              <a:rPr lang="en-US" sz="1350" dirty="0">
                <a:solidFill>
                  <a:schemeClr val="bg1"/>
                </a:solidFill>
              </a:rPr>
              <a:t>Nothing added during descent, ascent or task-critical phases.</a:t>
            </a:r>
            <a:endParaRPr lang="en-US" sz="1350" dirty="0"/>
          </a:p>
        </p:txBody>
      </p:sp>
      <p:sp>
        <p:nvSpPr>
          <p:cNvPr id="21"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2"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   </a:t>
            </a:r>
            <a:pPr indent="0" marL="0">
              <a:buNone/>
            </a:pPr>
            <a:r>
              <a:rPr lang="en-US" sz="1050" b="1" dirty="0">
                <a:solidFill>
                  <a:srgbClr val="5A6B70"/>
                </a:solidFill>
              </a:rPr>
              <a:t>[15] </a:t>
            </a:r>
            <a:pPr indent="0" marL="0">
              <a:buNone/>
            </a:pPr>
            <a:r>
              <a:rPr lang="en-US" sz="1050" u="sng" dirty="0">
                <a:solidFill>
                  <a:srgbClr val="0F6472"/>
                </a:solidFill>
                <a:hlinkClick r:id="rId5" invalidUrl="" action="" tgtFrame="" tooltip="Shallow-water arterial gas embolisms" history="1" highlightClick="0" endSnd="0">
                  <a:extLst>
                    <a:ext uri="{A12FA001-AC4F-418D-AE19-62706E023703}">
                      <ahyp:hlinkClr xmlns:ahyp="http://schemas.microsoft.com/office/drawing/2018/hyperlinkcolor" val="tx"/>
                    </a:ext>
                  </a:extLst>
                </a:hlinkClick>
              </a:rPr>
              <a:t>Gessert, 2021 · DAN Alert Diver</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en-US" sz="1300" b="1" spc="500" kern="0" dirty="0">
                <a:solidFill>
                  <a:schemeClr val="accent2"/>
                </a:solidFill>
              </a:rPr>
              <a:t>PART 2</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en-US" sz="4000" b="1" dirty="0">
                <a:solidFill>
                  <a:schemeClr val="bg1"/>
                </a:solidFill>
                <a:latin typeface="Cambria" pitchFamily="34" charset="0"/>
                <a:ea typeface="Cambria" pitchFamily="34" charset="-122"/>
                <a:cs typeface="Cambria" pitchFamily="34" charset="-120"/>
              </a:rPr>
              <a:t>What mindfulness trains</a:t>
            </a:r>
            <a:endParaRPr lang="en-US" sz="40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en-US" sz="2000" i="1" dirty="0">
                <a:solidFill>
                  <a:schemeClr val="accent3"/>
                </a:solidFill>
                <a:latin typeface="Cambria" pitchFamily="34" charset="0"/>
                <a:ea typeface="Cambria" pitchFamily="34" charset="-122"/>
                <a:cs typeface="Cambria" pitchFamily="34" charset="-120"/>
              </a:rPr>
              <a:t>What research has measured out of the water: attention, anxiety and stress recovery.</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What mindfulness is, in operational terms</a:t>
            </a:r>
            <a:endParaRPr lang="en-US" sz="3200" dirty="0"/>
          </a:p>
        </p:txBody>
      </p:sp>
      <p:sp>
        <p:nvSpPr>
          <p:cNvPr id="4" name="definición"/>
          <p:cNvSpPr/>
          <p:nvPr/>
        </p:nvSpPr>
        <p:spPr>
          <a:xfrm>
            <a:off x="548640" y="1371600"/>
            <a:ext cx="4663440" cy="4114800"/>
          </a:xfrm>
          <a:prstGeom prst="roundRect">
            <a:avLst>
              <a:gd name="adj" fmla="val 3556"/>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5" name="Text 2"/>
          <p:cNvSpPr txBox="1"/>
          <p:nvPr/>
        </p:nvSpPr>
        <p:spPr>
          <a:xfrm>
            <a:off x="868680" y="1600200"/>
            <a:ext cx="4023360" cy="274320"/>
          </a:xfrm>
          <a:prstGeom prst="rect">
            <a:avLst/>
          </a:prstGeom>
          <a:noFill/>
          <a:ln/>
        </p:spPr>
        <p:txBody>
          <a:bodyPr wrap="square" lIns="0" tIns="0" rIns="0" bIns="0" rtlCol="0" anchor="t"/>
          <a:lstStyle/>
          <a:p>
            <a:pPr indent="0" marL="0">
              <a:buNone/>
            </a:pPr>
            <a:r>
              <a:rPr lang="en-US" sz="1100" b="1" spc="200" kern="0" dirty="0">
                <a:solidFill>
                  <a:schemeClr val="accent2"/>
                </a:solidFill>
              </a:rPr>
              <a:t>OPERATIONAL DEFINITION  ·  [16]</a:t>
            </a:r>
            <a:endParaRPr lang="en-US" sz="1100" dirty="0"/>
          </a:p>
        </p:txBody>
      </p:sp>
      <p:sp>
        <p:nvSpPr>
          <p:cNvPr id="6" name="dot"/>
          <p:cNvSpPr/>
          <p:nvPr/>
        </p:nvSpPr>
        <p:spPr>
          <a:xfrm>
            <a:off x="868680" y="2103120"/>
            <a:ext cx="502920" cy="502920"/>
          </a:xfrm>
          <a:prstGeom prst="ellipse">
            <a:avLst/>
          </a:prstGeom>
          <a:solidFill>
            <a:schemeClr val="accent2"/>
          </a:solidFill>
          <a:ln w="12700">
            <a:solidFill>
              <a:schemeClr val="accent2"/>
            </a:solidFill>
            <a:prstDash val="solid"/>
          </a:ln>
        </p:spPr>
      </p:sp>
      <p:sp>
        <p:nvSpPr>
          <p:cNvPr id="7" name="Text 4"/>
          <p:cNvSpPr txBox="1"/>
          <p:nvPr/>
        </p:nvSpPr>
        <p:spPr>
          <a:xfrm>
            <a:off x="868680" y="2103120"/>
            <a:ext cx="502920" cy="502920"/>
          </a:xfrm>
          <a:prstGeom prst="rect">
            <a:avLst/>
          </a:prstGeom>
          <a:noFill/>
          <a:ln/>
        </p:spPr>
        <p:txBody>
          <a:bodyPr wrap="square" lIns="0" tIns="0" rIns="0" bIns="0" rtlCol="0" anchor="ctr"/>
          <a:lstStyle/>
          <a:p>
            <a:pPr algn="ctr" indent="0" marL="0">
              <a:buNone/>
            </a:pPr>
            <a:r>
              <a:rPr lang="en-US" sz="1700" b="1" dirty="0">
                <a:solidFill>
                  <a:schemeClr val="bg1"/>
                </a:solidFill>
                <a:latin typeface="Cambria" pitchFamily="34" charset="0"/>
                <a:ea typeface="Cambria" pitchFamily="34" charset="-122"/>
                <a:cs typeface="Cambria" pitchFamily="34" charset="-120"/>
              </a:rPr>
              <a:t>1</a:t>
            </a:r>
            <a:endParaRPr lang="en-US" sz="1700" dirty="0"/>
          </a:p>
        </p:txBody>
      </p:sp>
      <p:sp>
        <p:nvSpPr>
          <p:cNvPr id="8" name="Text 5"/>
          <p:cNvSpPr txBox="1"/>
          <p:nvPr/>
        </p:nvSpPr>
        <p:spPr>
          <a:xfrm>
            <a:off x="1554480" y="2029968"/>
            <a:ext cx="3383280" cy="1188720"/>
          </a:xfrm>
          <a:prstGeom prst="rect">
            <a:avLst/>
          </a:prstGeom>
          <a:noFill/>
          <a:ln/>
        </p:spPr>
        <p:txBody>
          <a:bodyPr wrap="square" lIns="0" tIns="0" rIns="0" bIns="0" rtlCol="0" anchor="t"/>
          <a:lstStyle/>
          <a:p>
            <a:pPr indent="0" marL="0">
              <a:buNone/>
            </a:pPr>
            <a:r>
              <a:rPr lang="en-US" sz="1800" b="1" dirty="0">
                <a:solidFill>
                  <a:schemeClr val="bg1"/>
                </a:solidFill>
                <a:latin typeface="Cambria" pitchFamily="34" charset="0"/>
                <a:ea typeface="Cambria" pitchFamily="34" charset="-122"/>
                <a:cs typeface="Cambria" pitchFamily="34" charset="-120"/>
              </a:rPr>
              <a:t>Self-regulating attention to keep it on immediate experience.</a:t>
            </a:r>
            <a:endParaRPr lang="en-US" sz="1800" dirty="0"/>
          </a:p>
        </p:txBody>
      </p:sp>
      <p:sp>
        <p:nvSpPr>
          <p:cNvPr id="9" name="dot"/>
          <p:cNvSpPr/>
          <p:nvPr/>
        </p:nvSpPr>
        <p:spPr>
          <a:xfrm>
            <a:off x="868680" y="3429000"/>
            <a:ext cx="502920" cy="502920"/>
          </a:xfrm>
          <a:prstGeom prst="ellipse">
            <a:avLst/>
          </a:prstGeom>
          <a:solidFill>
            <a:schemeClr val="accent2"/>
          </a:solidFill>
          <a:ln w="12700">
            <a:solidFill>
              <a:schemeClr val="accent2"/>
            </a:solidFill>
            <a:prstDash val="solid"/>
          </a:ln>
        </p:spPr>
      </p:sp>
      <p:sp>
        <p:nvSpPr>
          <p:cNvPr id="10" name="Text 7"/>
          <p:cNvSpPr txBox="1"/>
          <p:nvPr/>
        </p:nvSpPr>
        <p:spPr>
          <a:xfrm>
            <a:off x="868680" y="3429000"/>
            <a:ext cx="502920" cy="502920"/>
          </a:xfrm>
          <a:prstGeom prst="rect">
            <a:avLst/>
          </a:prstGeom>
          <a:noFill/>
          <a:ln/>
        </p:spPr>
        <p:txBody>
          <a:bodyPr wrap="square" lIns="0" tIns="0" rIns="0" bIns="0" rtlCol="0" anchor="ctr"/>
          <a:lstStyle/>
          <a:p>
            <a:pPr algn="ctr" indent="0" marL="0">
              <a:buNone/>
            </a:pPr>
            <a:r>
              <a:rPr lang="en-US" sz="1700" b="1" dirty="0">
                <a:solidFill>
                  <a:schemeClr val="bg1"/>
                </a:solidFill>
                <a:latin typeface="Cambria" pitchFamily="34" charset="0"/>
                <a:ea typeface="Cambria" pitchFamily="34" charset="-122"/>
                <a:cs typeface="Cambria" pitchFamily="34" charset="-120"/>
              </a:rPr>
              <a:t>2</a:t>
            </a:r>
            <a:endParaRPr lang="en-US" sz="1700" dirty="0"/>
          </a:p>
        </p:txBody>
      </p:sp>
      <p:sp>
        <p:nvSpPr>
          <p:cNvPr id="11" name="Text 8"/>
          <p:cNvSpPr txBox="1"/>
          <p:nvPr/>
        </p:nvSpPr>
        <p:spPr>
          <a:xfrm>
            <a:off x="1554480" y="3355848"/>
            <a:ext cx="3383280" cy="1188720"/>
          </a:xfrm>
          <a:prstGeom prst="rect">
            <a:avLst/>
          </a:prstGeom>
          <a:noFill/>
          <a:ln/>
        </p:spPr>
        <p:txBody>
          <a:bodyPr wrap="square" lIns="0" tIns="0" rIns="0" bIns="0" rtlCol="0" anchor="t"/>
          <a:lstStyle/>
          <a:p>
            <a:pPr indent="0" marL="0">
              <a:buNone/>
            </a:pPr>
            <a:r>
              <a:rPr lang="en-US" sz="1800" b="1" dirty="0">
                <a:solidFill>
                  <a:schemeClr val="bg1"/>
                </a:solidFill>
                <a:latin typeface="Cambria" pitchFamily="34" charset="0"/>
                <a:ea typeface="Cambria" pitchFamily="34" charset="-122"/>
                <a:cs typeface="Cambria" pitchFamily="34" charset="-120"/>
              </a:rPr>
              <a:t>Doing so with an attitude of curiosity, openness and acceptance.</a:t>
            </a:r>
            <a:endParaRPr lang="en-US" sz="1800" dirty="0"/>
          </a:p>
        </p:txBody>
      </p:sp>
      <p:sp>
        <p:nvSpPr>
          <p:cNvPr id="12" name="Text 9"/>
          <p:cNvSpPr txBox="1"/>
          <p:nvPr/>
        </p:nvSpPr>
        <p:spPr>
          <a:xfrm>
            <a:off x="868680" y="4709160"/>
            <a:ext cx="4023360" cy="640080"/>
          </a:xfrm>
          <a:prstGeom prst="rect">
            <a:avLst/>
          </a:prstGeom>
          <a:noFill/>
          <a:ln/>
        </p:spPr>
        <p:txBody>
          <a:bodyPr wrap="square" lIns="0" tIns="0" rIns="0" bIns="0" rtlCol="0" anchor="t"/>
          <a:lstStyle/>
          <a:p>
            <a:pPr indent="0" marL="0">
              <a:buNone/>
            </a:pPr>
            <a:r>
              <a:rPr lang="en-US" sz="1300" i="1" dirty="0">
                <a:solidFill>
                  <a:schemeClr val="accent3"/>
                </a:solidFill>
              </a:rPr>
              <a:t>It is not relaxing or emptying the mind: it is trained attention.</a:t>
            </a:r>
            <a:endParaRPr lang="en-US" sz="1300" dirty="0"/>
          </a:p>
        </p:txBody>
      </p:sp>
      <p:sp>
        <p:nvSpPr>
          <p:cNvPr id="13" name="Text 10"/>
          <p:cNvSpPr txBox="1"/>
          <p:nvPr/>
        </p:nvSpPr>
        <p:spPr>
          <a:xfrm>
            <a:off x="5486400" y="1371600"/>
            <a:ext cx="6153912" cy="274320"/>
          </a:xfrm>
          <a:prstGeom prst="rect">
            <a:avLst/>
          </a:prstGeom>
          <a:noFill/>
          <a:ln/>
        </p:spPr>
        <p:txBody>
          <a:bodyPr wrap="square" lIns="0" tIns="0" rIns="0" bIns="0" rtlCol="0" anchor="t"/>
          <a:lstStyle/>
          <a:p>
            <a:pPr indent="0" marL="0">
              <a:buNone/>
            </a:pPr>
            <a:r>
              <a:rPr lang="en-US" sz="1100" b="1" spc="200" kern="0" dirty="0">
                <a:solidFill>
                  <a:schemeClr val="accent1"/>
                </a:solidFill>
              </a:rPr>
              <a:t>FOUR MECHANISMS  ·  [17]   →   IN THE WATER (MDI TRANSLATION)</a:t>
            </a:r>
            <a:endParaRPr lang="en-US" sz="1100" dirty="0"/>
          </a:p>
        </p:txBody>
      </p:sp>
      <p:sp>
        <p:nvSpPr>
          <p:cNvPr id="14" name="dot"/>
          <p:cNvSpPr/>
          <p:nvPr/>
        </p:nvSpPr>
        <p:spPr>
          <a:xfrm>
            <a:off x="5486400" y="1828800"/>
            <a:ext cx="502920" cy="502920"/>
          </a:xfrm>
          <a:prstGeom prst="ellipse">
            <a:avLst/>
          </a:prstGeom>
          <a:solidFill>
            <a:schemeClr val="accent1"/>
          </a:solidFill>
          <a:ln w="12700">
            <a:solidFill>
              <a:schemeClr val="accent1"/>
            </a:solidFill>
            <a:prstDash val="solid"/>
          </a:ln>
        </p:spPr>
      </p:sp>
      <p:sp>
        <p:nvSpPr>
          <p:cNvPr id="15" name="Text 12"/>
          <p:cNvSpPr txBox="1"/>
          <p:nvPr/>
        </p:nvSpPr>
        <p:spPr>
          <a:xfrm>
            <a:off x="5486400" y="18288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1</a:t>
            </a:r>
            <a:endParaRPr lang="en-US" sz="1600" dirty="0"/>
          </a:p>
        </p:txBody>
      </p:sp>
      <p:sp>
        <p:nvSpPr>
          <p:cNvPr id="16" name="Text 13"/>
          <p:cNvSpPr txBox="1"/>
          <p:nvPr/>
        </p:nvSpPr>
        <p:spPr>
          <a:xfrm>
            <a:off x="6172200" y="17922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Attention regulation</a:t>
            </a:r>
            <a:endParaRPr lang="en-US" sz="1600" dirty="0"/>
          </a:p>
          <a:p>
            <a:pPr indent="0" marL="0">
              <a:buNone/>
            </a:pPr>
            <a:r>
              <a:rPr lang="en-US" sz="1350" dirty="0">
                <a:solidFill>
                  <a:schemeClr val="tx2"/>
                </a:solidFill>
              </a:rPr>
              <a:t>Underwater: holding the plan, the cue and your buddy.</a:t>
            </a:r>
            <a:endParaRPr lang="en-US" sz="1600" dirty="0"/>
          </a:p>
        </p:txBody>
      </p:sp>
      <p:sp>
        <p:nvSpPr>
          <p:cNvPr id="17" name="dot"/>
          <p:cNvSpPr/>
          <p:nvPr/>
        </p:nvSpPr>
        <p:spPr>
          <a:xfrm>
            <a:off x="5486400" y="2743200"/>
            <a:ext cx="502920" cy="502920"/>
          </a:xfrm>
          <a:prstGeom prst="ellipse">
            <a:avLst/>
          </a:prstGeom>
          <a:solidFill>
            <a:schemeClr val="accent1"/>
          </a:solidFill>
          <a:ln w="12700">
            <a:solidFill>
              <a:schemeClr val="accent1"/>
            </a:solidFill>
            <a:prstDash val="solid"/>
          </a:ln>
        </p:spPr>
      </p:sp>
      <p:sp>
        <p:nvSpPr>
          <p:cNvPr id="18" name="Text 15"/>
          <p:cNvSpPr txBox="1"/>
          <p:nvPr/>
        </p:nvSpPr>
        <p:spPr>
          <a:xfrm>
            <a:off x="5486400" y="27432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2</a:t>
            </a:r>
            <a:endParaRPr lang="en-US" sz="1600" dirty="0"/>
          </a:p>
        </p:txBody>
      </p:sp>
      <p:sp>
        <p:nvSpPr>
          <p:cNvPr id="19" name="Text 16"/>
          <p:cNvSpPr txBox="1"/>
          <p:nvPr/>
        </p:nvSpPr>
        <p:spPr>
          <a:xfrm>
            <a:off x="6172200" y="27066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Body awareness</a:t>
            </a:r>
            <a:endParaRPr lang="en-US" sz="1600" dirty="0"/>
          </a:p>
          <a:p>
            <a:pPr indent="0" marL="0">
              <a:buNone/>
            </a:pPr>
            <a:r>
              <a:rPr lang="en-US" sz="1350" dirty="0">
                <a:solidFill>
                  <a:schemeClr val="tx2"/>
                </a:solidFill>
              </a:rPr>
              <a:t>Underwater: noticing tension, cold or fatigue earlier.</a:t>
            </a:r>
            <a:endParaRPr lang="en-US" sz="1600" dirty="0"/>
          </a:p>
        </p:txBody>
      </p:sp>
      <p:sp>
        <p:nvSpPr>
          <p:cNvPr id="20" name="dot"/>
          <p:cNvSpPr/>
          <p:nvPr/>
        </p:nvSpPr>
        <p:spPr>
          <a:xfrm>
            <a:off x="5486400" y="3657600"/>
            <a:ext cx="502920" cy="502920"/>
          </a:xfrm>
          <a:prstGeom prst="ellipse">
            <a:avLst/>
          </a:prstGeom>
          <a:solidFill>
            <a:schemeClr val="accent1"/>
          </a:solidFill>
          <a:ln w="12700">
            <a:solidFill>
              <a:schemeClr val="accent1"/>
            </a:solidFill>
            <a:prstDash val="solid"/>
          </a:ln>
        </p:spPr>
      </p:sp>
      <p:sp>
        <p:nvSpPr>
          <p:cNvPr id="21" name="Text 18"/>
          <p:cNvSpPr txBox="1"/>
          <p:nvPr/>
        </p:nvSpPr>
        <p:spPr>
          <a:xfrm>
            <a:off x="5486400" y="36576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3</a:t>
            </a:r>
            <a:endParaRPr lang="en-US" sz="1600" dirty="0"/>
          </a:p>
        </p:txBody>
      </p:sp>
      <p:sp>
        <p:nvSpPr>
          <p:cNvPr id="22" name="Text 19"/>
          <p:cNvSpPr txBox="1"/>
          <p:nvPr/>
        </p:nvSpPr>
        <p:spPr>
          <a:xfrm>
            <a:off x="6172200" y="36210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Emotion regulation</a:t>
            </a:r>
            <a:endParaRPr lang="en-US" sz="1600" dirty="0"/>
          </a:p>
          <a:p>
            <a:pPr indent="0" marL="0">
              <a:buNone/>
            </a:pPr>
            <a:r>
              <a:rPr lang="en-US" sz="1350" dirty="0">
                <a:solidFill>
                  <a:schemeClr val="tx2"/>
                </a:solidFill>
              </a:rPr>
              <a:t>Underwater: feeling the alarm without obeying the first impulse.</a:t>
            </a:r>
            <a:endParaRPr lang="en-US" sz="1600" dirty="0"/>
          </a:p>
        </p:txBody>
      </p:sp>
      <p:sp>
        <p:nvSpPr>
          <p:cNvPr id="23" name="dot"/>
          <p:cNvSpPr/>
          <p:nvPr/>
        </p:nvSpPr>
        <p:spPr>
          <a:xfrm>
            <a:off x="5486400" y="4572000"/>
            <a:ext cx="502920" cy="502920"/>
          </a:xfrm>
          <a:prstGeom prst="ellipse">
            <a:avLst/>
          </a:prstGeom>
          <a:solidFill>
            <a:schemeClr val="accent1"/>
          </a:solidFill>
          <a:ln w="12700">
            <a:solidFill>
              <a:schemeClr val="accent1"/>
            </a:solidFill>
            <a:prstDash val="solid"/>
          </a:ln>
        </p:spPr>
      </p:sp>
      <p:sp>
        <p:nvSpPr>
          <p:cNvPr id="24" name="Text 21"/>
          <p:cNvSpPr txBox="1"/>
          <p:nvPr/>
        </p:nvSpPr>
        <p:spPr>
          <a:xfrm>
            <a:off x="5486400" y="4572000"/>
            <a:ext cx="502920" cy="502920"/>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4</a:t>
            </a:r>
            <a:endParaRPr lang="en-US" sz="1600" dirty="0"/>
          </a:p>
        </p:txBody>
      </p:sp>
      <p:sp>
        <p:nvSpPr>
          <p:cNvPr id="25" name="Text 22"/>
          <p:cNvSpPr txBox="1"/>
          <p:nvPr/>
        </p:nvSpPr>
        <p:spPr>
          <a:xfrm>
            <a:off x="6172200" y="4535424"/>
            <a:ext cx="5468112" cy="822960"/>
          </a:xfrm>
          <a:prstGeom prst="rect">
            <a:avLst/>
          </a:prstGeom>
          <a:noFill/>
          <a:ln/>
        </p:spPr>
        <p:txBody>
          <a:bodyPr wrap="square" lIns="0" tIns="0" rIns="0" bIns="0" rtlCol="0" anchor="t"/>
          <a:lstStyle/>
          <a:p>
            <a:pPr indent="0" marL="0">
              <a:buNone/>
            </a:pPr>
            <a:r>
              <a:rPr lang="en-US" sz="1600" b="1" dirty="0">
                <a:solidFill>
                  <a:schemeClr val="tx1"/>
                </a:solidFill>
              </a:rPr>
              <a:t>Change in perspective on the self</a:t>
            </a:r>
            <a:endParaRPr lang="en-US" sz="1600" dirty="0"/>
          </a:p>
          <a:p>
            <a:pPr indent="0" marL="0">
              <a:buNone/>
            </a:pPr>
            <a:r>
              <a:rPr lang="en-US" sz="1350" dirty="0">
                <a:solidFill>
                  <a:schemeClr val="tx2"/>
                </a:solidFill>
              </a:rPr>
              <a:t>Underwater: "I am feeling fear" rather than "I am the fear".</a:t>
            </a:r>
            <a:endParaRPr lang="en-US" sz="1600" dirty="0"/>
          </a:p>
        </p:txBody>
      </p:sp>
      <p:sp>
        <p:nvSpPr>
          <p:cNvPr id="26"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7" name="Text 24"/>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[16] </a:t>
            </a:r>
            <a:pPr indent="0" marL="0">
              <a:buNone/>
            </a:pPr>
            <a:r>
              <a:rPr lang="en-US" sz="1050" u="sng" dirty="0">
                <a:solidFill>
                  <a:srgbClr val="0F6472"/>
                </a:solidFill>
                <a:hlinkClick r:id="rId1" invalidUrl="" action="" tgtFrame="" tooltip="Mindfulness: a proposed operational definition" history="1" highlightClick="0" endSnd="0">
                  <a:extLst>
                    <a:ext uri="{A12FA001-AC4F-418D-AE19-62706E023703}">
                      <ahyp:hlinkClr xmlns:ahyp="http://schemas.microsoft.com/office/drawing/2018/hyperlinkcolor" val="tx"/>
                    </a:ext>
                  </a:extLst>
                </a:hlinkClick>
              </a:rPr>
              <a:t>Bishop et al., 2004 · Clin Psychol Sci Pract</a:t>
            </a:r>
            <a:pPr indent="0" marL="0">
              <a:buNone/>
            </a:pPr>
            <a:r>
              <a:rPr lang="en-US" sz="1050" dirty="0">
                <a:solidFill>
                  <a:srgbClr val="5A6B70"/>
                </a:solidFill>
              </a:rPr>
              <a:t>   ·   </a:t>
            </a:r>
            <a:pPr indent="0" marL="0">
              <a:buNone/>
            </a:pPr>
            <a:r>
              <a:rPr lang="en-US" sz="1050" b="1" dirty="0">
                <a:solidFill>
                  <a:srgbClr val="5A6B70"/>
                </a:solidFill>
              </a:rPr>
              <a:t>[17] </a:t>
            </a:r>
            <a:pPr indent="0" marL="0">
              <a:buNone/>
            </a:pPr>
            <a:r>
              <a:rPr lang="en-US" sz="1050" u="sng" dirty="0">
                <a:solidFill>
                  <a:srgbClr val="0F6472"/>
                </a:solidFill>
                <a:hlinkClick r:id="rId2" invalidUrl="" action="" tgtFrame="" tooltip="How does mindfulness meditation work? Proposing mechanisms of action from a conceptual and neural perspective" history="1" highlightClick="0" endSnd="0">
                  <a:extLst>
                    <a:ext uri="{A12FA001-AC4F-418D-AE19-62706E023703}">
                      <ahyp:hlinkClr xmlns:ahyp="http://schemas.microsoft.com/office/drawing/2018/hyperlinkcolor" val="tx"/>
                    </a:ext>
                  </a:extLst>
                </a:hlinkClick>
              </a:rPr>
              <a:t>Hölzel et al., 2011 · Perspectives on Psychological Science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Anxiety and stress: the strongest evidence</a:t>
            </a:r>
            <a:endParaRPr lang="en-US" sz="3200" dirty="0"/>
          </a:p>
        </p:txBody>
      </p:sp>
      <p:sp>
        <p:nvSpPr>
          <p:cNvPr id="4" name="chip"/>
          <p:cNvSpPr txBox="1"/>
          <p:nvPr/>
        </p:nvSpPr>
        <p:spPr>
          <a:xfrm>
            <a:off x="548640" y="1298448"/>
            <a:ext cx="6035040"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STRONG EVIDENCE  ·  RANDOMISED TRIAL AND META-ANALYSES</a:t>
            </a:r>
            <a:endParaRPr lang="en-US" sz="1100" dirty="0"/>
          </a:p>
        </p:txBody>
      </p:sp>
      <p:sp>
        <p:nvSpPr>
          <p:cNvPr id="5" name="HOGE ET AL., 2023  ·  JAMA PSYCHIATRY  ·  [18]"/>
          <p:cNvSpPr/>
          <p:nvPr/>
        </p:nvSpPr>
        <p:spPr>
          <a:xfrm>
            <a:off x="548640" y="1783080"/>
            <a:ext cx="3544824" cy="2880360"/>
          </a:xfrm>
          <a:prstGeom prst="roundRect">
            <a:avLst>
              <a:gd name="adj" fmla="val 5079"/>
            </a:avLst>
          </a:prstGeom>
          <a:solidFill>
            <a:srgbClr val="0E3A4A"/>
          </a:solidFill>
          <a:ln w="12700">
            <a:solidFill>
              <a:schemeClr val="accent1"/>
            </a:solidFill>
            <a:prstDash val="solid"/>
          </a:ln>
        </p:spPr>
      </p:sp>
      <p:sp>
        <p:nvSpPr>
          <p:cNvPr id="6" name="Text 3"/>
          <p:cNvSpPr txBox="1"/>
          <p:nvPr/>
        </p:nvSpPr>
        <p:spPr>
          <a:xfrm>
            <a:off x="804672" y="1947672"/>
            <a:ext cx="3032760" cy="457200"/>
          </a:xfrm>
          <a:prstGeom prst="rect">
            <a:avLst/>
          </a:prstGeom>
          <a:noFill/>
          <a:ln/>
        </p:spPr>
        <p:txBody>
          <a:bodyPr wrap="square" lIns="0" tIns="0" rIns="0" bIns="0" rtlCol="0" anchor="t"/>
          <a:lstStyle/>
          <a:p>
            <a:pPr indent="0" marL="0">
              <a:buNone/>
            </a:pPr>
            <a:r>
              <a:rPr lang="en-US" sz="1000" b="1" spc="100" kern="0" dirty="0">
                <a:solidFill>
                  <a:schemeClr val="accent3"/>
                </a:solidFill>
              </a:rPr>
              <a:t>HOGE ET AL., 2023  ·  JAMA PSYCHIATRY  ·  [18]</a:t>
            </a:r>
            <a:endParaRPr lang="en-US" sz="1000" dirty="0"/>
          </a:p>
        </p:txBody>
      </p:sp>
      <p:sp>
        <p:nvSpPr>
          <p:cNvPr id="7" name="Text 4"/>
          <p:cNvSpPr txBox="1"/>
          <p:nvPr/>
        </p:nvSpPr>
        <p:spPr>
          <a:xfrm>
            <a:off x="804672" y="2350008"/>
            <a:ext cx="3032760" cy="731520"/>
          </a:xfrm>
          <a:prstGeom prst="rect">
            <a:avLst/>
          </a:prstGeom>
          <a:noFill/>
          <a:ln/>
        </p:spPr>
        <p:txBody>
          <a:bodyPr wrap="square" lIns="0" tIns="0" rIns="0" bIns="0" rtlCol="0" anchor="ctr"/>
          <a:lstStyle/>
          <a:p>
            <a:pPr indent="0" marL="0">
              <a:buNone/>
            </a:pPr>
            <a:r>
              <a:rPr lang="en-US" sz="2600" b="1" dirty="0">
                <a:solidFill>
                  <a:schemeClr val="accent2"/>
                </a:solidFill>
                <a:latin typeface="Cambria" pitchFamily="34" charset="0"/>
                <a:ea typeface="Cambria" pitchFamily="34" charset="-122"/>
                <a:cs typeface="Cambria" pitchFamily="34" charset="-120"/>
              </a:rPr>
              <a:t>= medication</a:t>
            </a:r>
            <a:endParaRPr lang="en-US" sz="2600" dirty="0"/>
          </a:p>
        </p:txBody>
      </p:sp>
      <p:sp>
        <p:nvSpPr>
          <p:cNvPr id="8" name="Text 5"/>
          <p:cNvSpPr txBox="1"/>
          <p:nvPr/>
        </p:nvSpPr>
        <p:spPr>
          <a:xfrm>
            <a:off x="804672" y="3081528"/>
            <a:ext cx="3032760" cy="1051560"/>
          </a:xfrm>
          <a:prstGeom prst="rect">
            <a:avLst/>
          </a:prstGeom>
          <a:noFill/>
          <a:ln/>
        </p:spPr>
        <p:txBody>
          <a:bodyPr wrap="square" lIns="0" tIns="0" rIns="0" bIns="0" rtlCol="0" anchor="t"/>
          <a:lstStyle/>
          <a:p>
            <a:pPr indent="0" marL="0">
              <a:buNone/>
            </a:pPr>
            <a:r>
              <a:rPr lang="en-US" sz="1300" dirty="0">
                <a:solidFill>
                  <a:schemeClr val="bg1"/>
                </a:solidFill>
              </a:rPr>
              <a:t>276 adults with anxiety disorders, randomised: 8 weeks of MBSR were as effective as escitalopram, a first-line medication.</a:t>
            </a:r>
            <a:endParaRPr lang="en-US" sz="1300" dirty="0"/>
          </a:p>
        </p:txBody>
      </p:sp>
      <p:sp>
        <p:nvSpPr>
          <p:cNvPr id="9" name="Text 6"/>
          <p:cNvSpPr txBox="1"/>
          <p:nvPr/>
        </p:nvSpPr>
        <p:spPr>
          <a:xfrm>
            <a:off x="804672" y="4114800"/>
            <a:ext cx="3032760" cy="457200"/>
          </a:xfrm>
          <a:prstGeom prst="rect">
            <a:avLst/>
          </a:prstGeom>
          <a:noFill/>
          <a:ln/>
        </p:spPr>
        <p:txBody>
          <a:bodyPr wrap="square" lIns="0" tIns="0" rIns="0" bIns="0" rtlCol="0" anchor="t"/>
          <a:lstStyle/>
          <a:p>
            <a:pPr indent="0" marL="0">
              <a:buNone/>
            </a:pPr>
            <a:r>
              <a:rPr lang="en-US" sz="1200" b="1" dirty="0">
                <a:solidFill>
                  <a:schemeClr val="accent3"/>
                </a:solidFill>
              </a:rPr>
              <a:t>Adverse events: 15% with MBSR vs 79% with the medication.</a:t>
            </a:r>
            <a:endParaRPr lang="en-US" sz="1200" dirty="0"/>
          </a:p>
        </p:txBody>
      </p:sp>
      <p:sp>
        <p:nvSpPr>
          <p:cNvPr id="10" name="GALANTE ET AL., 2021  ·  PLOS MEDICINE  ·  [19]"/>
          <p:cNvSpPr/>
          <p:nvPr/>
        </p:nvSpPr>
        <p:spPr>
          <a:xfrm>
            <a:off x="4322064" y="1783080"/>
            <a:ext cx="3544824" cy="2880360"/>
          </a:xfrm>
          <a:prstGeom prst="roundRect">
            <a:avLst>
              <a:gd name="adj" fmla="val 5079"/>
            </a:avLst>
          </a:prstGeom>
          <a:solidFill>
            <a:srgbClr val="0E3A4A"/>
          </a:solidFill>
          <a:ln w="12700">
            <a:solidFill>
              <a:schemeClr val="accent1"/>
            </a:solidFill>
            <a:prstDash val="solid"/>
          </a:ln>
        </p:spPr>
      </p:sp>
      <p:sp>
        <p:nvSpPr>
          <p:cNvPr id="11" name="Text 8"/>
          <p:cNvSpPr txBox="1"/>
          <p:nvPr/>
        </p:nvSpPr>
        <p:spPr>
          <a:xfrm>
            <a:off x="4578096" y="1947672"/>
            <a:ext cx="3032760" cy="457200"/>
          </a:xfrm>
          <a:prstGeom prst="rect">
            <a:avLst/>
          </a:prstGeom>
          <a:noFill/>
          <a:ln/>
        </p:spPr>
        <p:txBody>
          <a:bodyPr wrap="square" lIns="0" tIns="0" rIns="0" bIns="0" rtlCol="0" anchor="t"/>
          <a:lstStyle/>
          <a:p>
            <a:pPr indent="0" marL="0">
              <a:buNone/>
            </a:pPr>
            <a:r>
              <a:rPr lang="en-US" sz="1000" b="1" spc="100" kern="0" dirty="0">
                <a:solidFill>
                  <a:schemeClr val="accent3"/>
                </a:solidFill>
              </a:rPr>
              <a:t>GALANTE ET AL., 2021  ·  PLOS MEDICINE  ·  [19]</a:t>
            </a:r>
            <a:endParaRPr lang="en-US" sz="1000" dirty="0"/>
          </a:p>
        </p:txBody>
      </p:sp>
      <p:sp>
        <p:nvSpPr>
          <p:cNvPr id="12" name="Text 9"/>
          <p:cNvSpPr txBox="1"/>
          <p:nvPr/>
        </p:nvSpPr>
        <p:spPr>
          <a:xfrm>
            <a:off x="4578096" y="2350008"/>
            <a:ext cx="3032760" cy="731520"/>
          </a:xfrm>
          <a:prstGeom prst="rect">
            <a:avLst/>
          </a:prstGeom>
          <a:noFill/>
          <a:ln/>
        </p:spPr>
        <p:txBody>
          <a:bodyPr wrap="square" lIns="0" tIns="0" rIns="0" bIns="0" rtlCol="0" anchor="ctr"/>
          <a:lstStyle/>
          <a:p>
            <a:pPr indent="0" marL="0">
              <a:buNone/>
            </a:pPr>
            <a:r>
              <a:rPr lang="en-US" sz="3400" b="1" dirty="0">
                <a:solidFill>
                  <a:srgbClr val="F2B544"/>
                </a:solidFill>
                <a:latin typeface="Cambria" pitchFamily="34" charset="0"/>
                <a:ea typeface="Cambria" pitchFamily="34" charset="-122"/>
                <a:cs typeface="Cambria" pitchFamily="34" charset="-120"/>
              </a:rPr>
              <a:t>g = 0.56</a:t>
            </a:r>
            <a:endParaRPr lang="en-US" sz="3400" dirty="0"/>
          </a:p>
        </p:txBody>
      </p:sp>
      <p:sp>
        <p:nvSpPr>
          <p:cNvPr id="13" name="Text 10"/>
          <p:cNvSpPr txBox="1"/>
          <p:nvPr/>
        </p:nvSpPr>
        <p:spPr>
          <a:xfrm>
            <a:off x="4578096" y="3081528"/>
            <a:ext cx="3032760" cy="1051560"/>
          </a:xfrm>
          <a:prstGeom prst="rect">
            <a:avLst/>
          </a:prstGeom>
          <a:noFill/>
          <a:ln/>
        </p:spPr>
        <p:txBody>
          <a:bodyPr wrap="square" lIns="0" tIns="0" rIns="0" bIns="0" rtlCol="0" anchor="t"/>
          <a:lstStyle/>
          <a:p>
            <a:pPr indent="0" marL="0">
              <a:buNone/>
            </a:pPr>
            <a:r>
              <a:rPr lang="en-US" sz="1300" dirty="0">
                <a:solidFill>
                  <a:schemeClr val="bg1"/>
                </a:solidFill>
              </a:rPr>
              <a:t>136 trials and 11,605 adults without a diagnosis: less anxiety than no intervention (moderate effect).</a:t>
            </a:r>
            <a:endParaRPr lang="en-US" sz="1300" dirty="0"/>
          </a:p>
        </p:txBody>
      </p:sp>
      <p:sp>
        <p:nvSpPr>
          <p:cNvPr id="14" name="Text 11"/>
          <p:cNvSpPr txBox="1"/>
          <p:nvPr/>
        </p:nvSpPr>
        <p:spPr>
          <a:xfrm>
            <a:off x="4578096" y="4114800"/>
            <a:ext cx="3032760" cy="457200"/>
          </a:xfrm>
          <a:prstGeom prst="rect">
            <a:avLst/>
          </a:prstGeom>
          <a:noFill/>
          <a:ln/>
        </p:spPr>
        <p:txBody>
          <a:bodyPr wrap="square" lIns="0" tIns="0" rIns="0" bIns="0" rtlCol="0" anchor="t"/>
          <a:lstStyle/>
          <a:p>
            <a:pPr indent="0" marL="0">
              <a:buNone/>
            </a:pPr>
            <a:r>
              <a:rPr lang="en-US" sz="1200" b="1" dirty="0">
                <a:solidFill>
                  <a:schemeClr val="accent3"/>
                </a:solidFill>
              </a:rPr>
              <a:t>Against non-specific control activities: g = 0.47.</a:t>
            </a:r>
            <a:endParaRPr lang="en-US" sz="1200" dirty="0"/>
          </a:p>
        </p:txBody>
      </p:sp>
      <p:sp>
        <p:nvSpPr>
          <p:cNvPr id="15" name="GOLDBERG ET AL., 2022  ·  [20]"/>
          <p:cNvSpPr/>
          <p:nvPr/>
        </p:nvSpPr>
        <p:spPr>
          <a:xfrm>
            <a:off x="8095488" y="1783080"/>
            <a:ext cx="3544824" cy="2880360"/>
          </a:xfrm>
          <a:prstGeom prst="roundRect">
            <a:avLst>
              <a:gd name="adj" fmla="val 5079"/>
            </a:avLst>
          </a:prstGeom>
          <a:solidFill>
            <a:srgbClr val="0E3A4A"/>
          </a:solidFill>
          <a:ln w="12700">
            <a:solidFill>
              <a:schemeClr val="accent1"/>
            </a:solidFill>
            <a:prstDash val="solid"/>
          </a:ln>
        </p:spPr>
      </p:sp>
      <p:sp>
        <p:nvSpPr>
          <p:cNvPr id="16" name="Text 13"/>
          <p:cNvSpPr txBox="1"/>
          <p:nvPr/>
        </p:nvSpPr>
        <p:spPr>
          <a:xfrm>
            <a:off x="8351520" y="1947672"/>
            <a:ext cx="3032760" cy="457200"/>
          </a:xfrm>
          <a:prstGeom prst="rect">
            <a:avLst/>
          </a:prstGeom>
          <a:noFill/>
          <a:ln/>
        </p:spPr>
        <p:txBody>
          <a:bodyPr wrap="square" lIns="0" tIns="0" rIns="0" bIns="0" rtlCol="0" anchor="t"/>
          <a:lstStyle/>
          <a:p>
            <a:pPr indent="0" marL="0">
              <a:buNone/>
            </a:pPr>
            <a:r>
              <a:rPr lang="en-US" sz="1000" b="1" spc="100" kern="0" dirty="0">
                <a:solidFill>
                  <a:schemeClr val="accent3"/>
                </a:solidFill>
              </a:rPr>
              <a:t>GOLDBERG ET AL., 2022  ·  [20]</a:t>
            </a:r>
            <a:endParaRPr lang="en-US" sz="1000" dirty="0"/>
          </a:p>
        </p:txBody>
      </p:sp>
      <p:sp>
        <p:nvSpPr>
          <p:cNvPr id="17" name="Text 14"/>
          <p:cNvSpPr txBox="1"/>
          <p:nvPr/>
        </p:nvSpPr>
        <p:spPr>
          <a:xfrm>
            <a:off x="8351520" y="2350008"/>
            <a:ext cx="3032760" cy="731520"/>
          </a:xfrm>
          <a:prstGeom prst="rect">
            <a:avLst/>
          </a:prstGeom>
          <a:noFill/>
          <a:ln/>
        </p:spPr>
        <p:txBody>
          <a:bodyPr wrap="square" lIns="0" tIns="0" rIns="0" bIns="0" rtlCol="0" anchor="ctr"/>
          <a:lstStyle/>
          <a:p>
            <a:pPr indent="0" marL="0">
              <a:buNone/>
            </a:pPr>
            <a:r>
              <a:rPr lang="en-US" sz="2200" b="1" dirty="0">
                <a:solidFill>
                  <a:srgbClr val="F2B544"/>
                </a:solidFill>
                <a:latin typeface="Cambria" pitchFamily="34" charset="0"/>
                <a:ea typeface="Cambria" pitchFamily="34" charset="-122"/>
                <a:cs typeface="Cambria" pitchFamily="34" charset="-120"/>
              </a:rPr>
              <a:t>44 meta-analyses</a:t>
            </a:r>
            <a:endParaRPr lang="en-US" sz="2200" dirty="0"/>
          </a:p>
        </p:txBody>
      </p:sp>
      <p:sp>
        <p:nvSpPr>
          <p:cNvPr id="18" name="Text 15"/>
          <p:cNvSpPr txBox="1"/>
          <p:nvPr/>
        </p:nvSpPr>
        <p:spPr>
          <a:xfrm>
            <a:off x="8351520" y="3081528"/>
            <a:ext cx="3032760" cy="1051560"/>
          </a:xfrm>
          <a:prstGeom prst="rect">
            <a:avLst/>
          </a:prstGeom>
          <a:noFill/>
          <a:ln/>
        </p:spPr>
        <p:txBody>
          <a:bodyPr wrap="square" lIns="0" tIns="0" rIns="0" bIns="0" rtlCol="0" anchor="t"/>
          <a:lstStyle/>
          <a:p>
            <a:pPr indent="0" marL="0">
              <a:buNone/>
            </a:pPr>
            <a:r>
              <a:rPr lang="en-US" sz="1300" dirty="0">
                <a:solidFill>
                  <a:schemeClr val="bg1"/>
                </a:solidFill>
              </a:rPr>
              <a:t>336 trials and 30,483 people: better than no intervention in almost every comparison, and similar to evidence-based treatments.</a:t>
            </a:r>
            <a:endParaRPr lang="en-US" sz="1300" dirty="0"/>
          </a:p>
        </p:txBody>
      </p:sp>
      <p:sp>
        <p:nvSpPr>
          <p:cNvPr id="19" name="Text 16"/>
          <p:cNvSpPr txBox="1"/>
          <p:nvPr/>
        </p:nvSpPr>
        <p:spPr>
          <a:xfrm>
            <a:off x="8351520" y="4114800"/>
            <a:ext cx="3032760" cy="457200"/>
          </a:xfrm>
          <a:prstGeom prst="rect">
            <a:avLst/>
          </a:prstGeom>
          <a:noFill/>
          <a:ln/>
        </p:spPr>
        <p:txBody>
          <a:bodyPr wrap="square" lIns="0" tIns="0" rIns="0" bIns="0" rtlCol="0" anchor="t"/>
          <a:lstStyle/>
          <a:p>
            <a:pPr indent="0" marL="0">
              <a:buNone/>
            </a:pPr>
            <a:r>
              <a:rPr lang="en-US" sz="1200" b="1" dirty="0">
                <a:solidFill>
                  <a:schemeClr val="accent3"/>
                </a:solidFill>
              </a:rPr>
              <a:t>The broadest review of reviews to date.</a:t>
            </a:r>
            <a:endParaRPr lang="en-US" sz="1200" dirty="0"/>
          </a:p>
        </p:txBody>
      </p:sp>
      <p:sp>
        <p:nvSpPr>
          <p:cNvPr id="20" name="Text 17"/>
          <p:cNvSpPr txBox="1"/>
          <p:nvPr/>
        </p:nvSpPr>
        <p:spPr>
          <a:xfrm>
            <a:off x="548640" y="4846320"/>
            <a:ext cx="5486400" cy="320040"/>
          </a:xfrm>
          <a:prstGeom prst="rect">
            <a:avLst/>
          </a:prstGeom>
          <a:noFill/>
          <a:ln/>
        </p:spPr>
        <p:txBody>
          <a:bodyPr wrap="square" lIns="0" tIns="0" rIns="0" bIns="0" rtlCol="0" anchor="t"/>
          <a:lstStyle/>
          <a:p>
            <a:pPr indent="0" marL="0">
              <a:buNone/>
            </a:pPr>
            <a:r>
              <a:rPr lang="en-US" sz="1200" i="1" dirty="0">
                <a:solidFill>
                  <a:schemeClr val="accent3"/>
                </a:solidFill>
              </a:rPr>
              <a:t>Reading g:  ≈ 0.2 small effect   ·   ≈ 0.5 moderate   ·   ≈ 0.8 large</a:t>
            </a:r>
            <a:endParaRPr lang="en-US" sz="1200" dirty="0"/>
          </a:p>
        </p:txBody>
      </p:sp>
      <p:sp>
        <p:nvSpPr>
          <p:cNvPr id="21" name="Text 18"/>
          <p:cNvSpPr txBox="1"/>
          <p:nvPr/>
        </p:nvSpPr>
        <p:spPr>
          <a:xfrm>
            <a:off x="6035040" y="4773168"/>
            <a:ext cx="5605272" cy="548640"/>
          </a:xfrm>
          <a:prstGeom prst="rect">
            <a:avLst/>
          </a:prstGeom>
          <a:noFill/>
          <a:ln/>
        </p:spPr>
        <p:txBody>
          <a:bodyPr wrap="square" lIns="0" tIns="0" rIns="0" bIns="0" rtlCol="0" anchor="t"/>
          <a:lstStyle/>
          <a:p>
            <a:pPr algn="r" indent="0" marL="0">
              <a:buNone/>
            </a:pPr>
            <a:r>
              <a:rPr lang="en-US" sz="1300" b="1" dirty="0">
                <a:solidFill>
                  <a:srgbClr val="F2B544"/>
                </a:solidFill>
              </a:rPr>
              <a:t>MDI reading: if prior anxiety predicts panic, training anxiety is training safety.</a:t>
            </a:r>
            <a:endParaRPr lang="en-US" sz="130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[18] </a:t>
            </a:r>
            <a:pPr indent="0" marL="0">
              <a:buNone/>
            </a:pPr>
            <a:r>
              <a:rPr lang="en-US" sz="1050" u="sng" dirty="0">
                <a:solidFill>
                  <a:srgbClr val="0F6472"/>
                </a:solidFill>
                <a:hlinkClick r:id="rId1" invalidUrl="" action="" tgtFrame="" tooltip="Mindfulness-based stress reduction vs escitalopram for the treatment of adults with anxiety disorders: a randomized clinical trial" history="1" highlightClick="0" endSnd="0">
                  <a:extLst>
                    <a:ext uri="{A12FA001-AC4F-418D-AE19-62706E023703}">
                      <ahyp:hlinkClr xmlns:ahyp="http://schemas.microsoft.com/office/drawing/2018/hyperlinkcolor" val="tx"/>
                    </a:ext>
                  </a:extLst>
                </a:hlinkClick>
              </a:rPr>
              <a:t>Hoge et al., 2023 · JAMA Psychiatry</a:t>
            </a:r>
            <a:pPr indent="0" marL="0">
              <a:buNone/>
            </a:pPr>
            <a:r>
              <a:rPr lang="en-US" sz="1050" dirty="0">
                <a:solidFill>
                  <a:srgbClr val="5A6B70"/>
                </a:solidFill>
              </a:rPr>
              <a:t>   ·   </a:t>
            </a:r>
            <a:pPr indent="0" marL="0">
              <a:buNone/>
            </a:pPr>
            <a:r>
              <a:rPr lang="en-US" sz="1050" b="1" dirty="0">
                <a:solidFill>
                  <a:srgbClr val="5A6B70"/>
                </a:solidFill>
              </a:rPr>
              <a:t>[19] </a:t>
            </a:r>
            <a:pPr indent="0" marL="0">
              <a:buNone/>
            </a:pPr>
            <a:r>
              <a:rPr lang="en-US" sz="1050" u="sng" dirty="0">
                <a:solidFill>
                  <a:srgbClr val="0F6472"/>
                </a:solidFill>
                <a:hlinkClick r:id="rId2" invalidUrl="" action="" tgtFrame="" tooltip="Mindfulness-based programmes for mental health promotion in adults in nonclinical settings: a systematic review and meta-analysis of randomised controlled trials" history="1" highlightClick="0" endSnd="0">
                  <a:extLst>
                    <a:ext uri="{A12FA001-AC4F-418D-AE19-62706E023703}">
                      <ahyp:hlinkClr xmlns:ahyp="http://schemas.microsoft.com/office/drawing/2018/hyperlinkcolor" val="tx"/>
                    </a:ext>
                  </a:extLst>
                </a:hlinkClick>
              </a:rPr>
              <a:t>Galante et al., 2021 · PLoS Medicine</a:t>
            </a:r>
            <a:pPr indent="0" marL="0">
              <a:buNone/>
            </a:pPr>
            <a:r>
              <a:rPr lang="en-US" sz="1050" dirty="0">
                <a:solidFill>
                  <a:srgbClr val="5A6B70"/>
                </a:solidFill>
              </a:rPr>
              <a:t>   ·   </a:t>
            </a:r>
            <a:pPr indent="0" marL="0">
              <a:buNone/>
            </a:pPr>
            <a:r>
              <a:rPr lang="en-US" sz="1050" b="1" dirty="0">
                <a:solidFill>
                  <a:srgbClr val="5A6B70"/>
                </a:solidFill>
              </a:rPr>
              <a:t>[20] </a:t>
            </a:r>
            <a:pPr indent="0" marL="0">
              <a:buNone/>
            </a:pPr>
            <a:r>
              <a:rPr lang="en-US" sz="1050" u="sng" dirty="0">
                <a:solidFill>
                  <a:srgbClr val="0F6472"/>
                </a:solidFill>
                <a:hlinkClick r:id="rId3" invalidUrl="" action="" tgtFrame="" tooltip="The empirical status of mindfulness-based interventions: a systematic review of 44 meta-analyses of randomized controlled trials" history="1" highlightClick="0" endSnd="0">
                  <a:extLst>
                    <a:ext uri="{A12FA001-AC4F-418D-AE19-62706E023703}">
                      <ahyp:hlinkClr xmlns:ahyp="http://schemas.microsoft.com/office/drawing/2018/hyperlinkcolor" val="tx"/>
                    </a:ext>
                  </a:extLst>
                </a:hlinkClick>
              </a:rPr>
              <a:t>Goldberg et al., 2022 · Perspectives on Psychological Science</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Attention under pressure: protecting it can be trained</a:t>
            </a:r>
            <a:endParaRPr lang="en-US" sz="3200" dirty="0"/>
          </a:p>
        </p:txBody>
      </p:sp>
      <p:sp>
        <p:nvSpPr>
          <p:cNvPr id="4" name="Better attention, measured"/>
          <p:cNvSpPr/>
          <p:nvPr/>
        </p:nvSpPr>
        <p:spPr>
          <a:xfrm>
            <a:off x="548640"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5" name="chip"/>
          <p:cNvSpPr txBox="1"/>
          <p:nvPr/>
        </p:nvSpPr>
        <p:spPr>
          <a:xfrm>
            <a:off x="777240" y="1600200"/>
            <a:ext cx="3087624"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META-ANALYSIS  ·  111 TRIALS</a:t>
            </a:r>
            <a:endParaRPr lang="en-US" sz="1100" dirty="0"/>
          </a:p>
        </p:txBody>
      </p:sp>
      <p:sp>
        <p:nvSpPr>
          <p:cNvPr id="6" name="Text 3"/>
          <p:cNvSpPr txBox="1"/>
          <p:nvPr/>
        </p:nvSpPr>
        <p:spPr>
          <a:xfrm>
            <a:off x="777240" y="2103120"/>
            <a:ext cx="3087624" cy="777240"/>
          </a:xfrm>
          <a:prstGeom prst="rect">
            <a:avLst/>
          </a:prstGeom>
          <a:noFill/>
          <a:ln/>
        </p:spPr>
        <p:txBody>
          <a:bodyPr wrap="square" lIns="0" tIns="0" rIns="0" bIns="0" rtlCol="0" anchor="t"/>
          <a:lstStyle/>
          <a:p>
            <a:pPr indent="0" marL="0">
              <a:buNone/>
            </a:pPr>
            <a:r>
              <a:rPr lang="en-US" sz="1800" b="1" dirty="0">
                <a:solidFill>
                  <a:schemeClr val="tx1"/>
                </a:solidFill>
                <a:latin typeface="Cambria" pitchFamily="34" charset="0"/>
                <a:ea typeface="Cambria" pitchFamily="34" charset="-122"/>
                <a:cs typeface="Cambria" pitchFamily="34" charset="-120"/>
              </a:rPr>
              <a:t>Better attention, measured</a:t>
            </a:r>
            <a:endParaRPr lang="en-US" sz="1800" dirty="0"/>
          </a:p>
        </p:txBody>
      </p:sp>
      <p:sp>
        <p:nvSpPr>
          <p:cNvPr id="7" name="Text 4"/>
          <p:cNvSpPr txBox="1"/>
          <p:nvPr/>
        </p:nvSpPr>
        <p:spPr>
          <a:xfrm>
            <a:off x="777240" y="2852928"/>
            <a:ext cx="3087624" cy="274320"/>
          </a:xfrm>
          <a:prstGeom prst="rect">
            <a:avLst/>
          </a:prstGeom>
          <a:noFill/>
          <a:ln/>
        </p:spPr>
        <p:txBody>
          <a:bodyPr wrap="square" lIns="0" tIns="0" rIns="0" bIns="0" rtlCol="0" anchor="t"/>
          <a:lstStyle/>
          <a:p>
            <a:pPr indent="0" marL="0">
              <a:buNone/>
            </a:pPr>
            <a:r>
              <a:rPr lang="en-US" sz="1150" b="1" dirty="0">
                <a:solidFill>
                  <a:schemeClr val="accent1"/>
                </a:solidFill>
              </a:rPr>
              <a:t>Zainal and Newman, 2024 · [21]</a:t>
            </a:r>
            <a:endParaRPr lang="en-US" sz="1150" dirty="0"/>
          </a:p>
        </p:txBody>
      </p:sp>
      <p:sp>
        <p:nvSpPr>
          <p:cNvPr id="8" name="Text 5"/>
          <p:cNvSpPr txBox="1"/>
          <p:nvPr/>
        </p:nvSpPr>
        <p:spPr>
          <a:xfrm>
            <a:off x="777240" y="3200400"/>
            <a:ext cx="3087624" cy="1691640"/>
          </a:xfrm>
          <a:prstGeom prst="rect">
            <a:avLst/>
          </a:prstGeom>
          <a:noFill/>
          <a:ln/>
        </p:spPr>
        <p:txBody>
          <a:bodyPr wrap="square" lIns="0" tIns="0" rIns="0" bIns="0" rtlCol="0" anchor="t"/>
          <a:lstStyle/>
          <a:p>
            <a:pPr indent="0" marL="0">
              <a:buNone/>
            </a:pPr>
            <a:r>
              <a:rPr lang="en-US" sz="1350" dirty="0">
                <a:solidFill>
                  <a:schemeClr val="tx1"/>
                </a:solidFill>
              </a:rPr>
              <a:t>9,538 people. Mindfulness improved executive attention, sustained attention and working-memory accuracy, also against active controls (g = 0.19 to 0.39).</a:t>
            </a:r>
            <a:endParaRPr lang="en-US" sz="1350" dirty="0"/>
          </a:p>
        </p:txBody>
      </p:sp>
      <p:sp>
        <p:nvSpPr>
          <p:cNvPr id="9" name="Text 6"/>
          <p:cNvSpPr txBox="1"/>
          <p:nvPr/>
        </p:nvSpPr>
        <p:spPr>
          <a:xfrm>
            <a:off x="777240" y="4937760"/>
            <a:ext cx="3087624" cy="411480"/>
          </a:xfrm>
          <a:prstGeom prst="rect">
            <a:avLst/>
          </a:prstGeom>
          <a:noFill/>
          <a:ln/>
        </p:spPr>
        <p:txBody>
          <a:bodyPr wrap="square" lIns="0" tIns="0" rIns="0" bIns="0" rtlCol="0" anchor="t"/>
          <a:lstStyle/>
          <a:p>
            <a:pPr indent="0" marL="0">
              <a:buNone/>
            </a:pPr>
            <a:r>
              <a:rPr lang="en-US" sz="1100" i="1" dirty="0">
                <a:solidFill>
                  <a:schemeClr val="tx2"/>
                </a:solidFill>
              </a:rPr>
              <a:t>Small-to-moderate, consistent effect</a:t>
            </a:r>
            <a:endParaRPr lang="en-US" sz="1100" dirty="0"/>
          </a:p>
        </p:txBody>
      </p:sp>
      <p:sp>
        <p:nvSpPr>
          <p:cNvPr id="10" name="It protects the mind under stress"/>
          <p:cNvSpPr/>
          <p:nvPr/>
        </p:nvSpPr>
        <p:spPr>
          <a:xfrm>
            <a:off x="4322064"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1" name="chip"/>
          <p:cNvSpPr txBox="1"/>
          <p:nvPr/>
        </p:nvSpPr>
        <p:spPr>
          <a:xfrm>
            <a:off x="4550664" y="1600200"/>
            <a:ext cx="3087624"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CONTROLLED TRIALS</a:t>
            </a:r>
            <a:endParaRPr lang="en-US" sz="1100" dirty="0"/>
          </a:p>
        </p:txBody>
      </p:sp>
      <p:sp>
        <p:nvSpPr>
          <p:cNvPr id="12" name="Text 9"/>
          <p:cNvSpPr txBox="1"/>
          <p:nvPr/>
        </p:nvSpPr>
        <p:spPr>
          <a:xfrm>
            <a:off x="4550664" y="2103120"/>
            <a:ext cx="3087624" cy="777240"/>
          </a:xfrm>
          <a:prstGeom prst="rect">
            <a:avLst/>
          </a:prstGeom>
          <a:noFill/>
          <a:ln/>
        </p:spPr>
        <p:txBody>
          <a:bodyPr wrap="square" lIns="0" tIns="0" rIns="0" bIns="0" rtlCol="0" anchor="t"/>
          <a:lstStyle/>
          <a:p>
            <a:pPr indent="0" marL="0">
              <a:buNone/>
            </a:pPr>
            <a:r>
              <a:rPr lang="en-US" sz="1800" b="1" dirty="0">
                <a:solidFill>
                  <a:schemeClr val="tx1"/>
                </a:solidFill>
                <a:latin typeface="Cambria" pitchFamily="34" charset="0"/>
                <a:ea typeface="Cambria" pitchFamily="34" charset="-122"/>
                <a:cs typeface="Cambria" pitchFamily="34" charset="-120"/>
              </a:rPr>
              <a:t>It protects the mind under stress</a:t>
            </a:r>
            <a:endParaRPr lang="en-US" sz="1800" dirty="0"/>
          </a:p>
        </p:txBody>
      </p:sp>
      <p:sp>
        <p:nvSpPr>
          <p:cNvPr id="13" name="Text 10"/>
          <p:cNvSpPr txBox="1"/>
          <p:nvPr/>
        </p:nvSpPr>
        <p:spPr>
          <a:xfrm>
            <a:off x="4550664" y="2852928"/>
            <a:ext cx="3087624" cy="274320"/>
          </a:xfrm>
          <a:prstGeom prst="rect">
            <a:avLst/>
          </a:prstGeom>
          <a:noFill/>
          <a:ln/>
        </p:spPr>
        <p:txBody>
          <a:bodyPr wrap="square" lIns="0" tIns="0" rIns="0" bIns="0" rtlCol="0" anchor="t"/>
          <a:lstStyle/>
          <a:p>
            <a:pPr indent="0" marL="0">
              <a:buNone/>
            </a:pPr>
            <a:r>
              <a:rPr lang="en-US" sz="1150" b="1" dirty="0">
                <a:solidFill>
                  <a:schemeClr val="accent1"/>
                </a:solidFill>
              </a:rPr>
              <a:t>Jha et al., 2010 and 2020 · [22] [23]</a:t>
            </a:r>
            <a:endParaRPr lang="en-US" sz="1150" dirty="0"/>
          </a:p>
        </p:txBody>
      </p:sp>
      <p:sp>
        <p:nvSpPr>
          <p:cNvPr id="14" name="Text 11"/>
          <p:cNvSpPr txBox="1"/>
          <p:nvPr/>
        </p:nvSpPr>
        <p:spPr>
          <a:xfrm>
            <a:off x="4550664" y="3200400"/>
            <a:ext cx="3087624" cy="1691640"/>
          </a:xfrm>
          <a:prstGeom prst="rect">
            <a:avLst/>
          </a:prstGeom>
          <a:noFill/>
          <a:ln/>
        </p:spPr>
        <p:txBody>
          <a:bodyPr wrap="square" lIns="0" tIns="0" rIns="0" bIns="0" rtlCol="0" anchor="t"/>
          <a:lstStyle/>
          <a:p>
            <a:pPr indent="0" marL="0">
              <a:buNone/>
            </a:pPr>
            <a:r>
              <a:rPr lang="en-US" sz="1350" dirty="0">
                <a:solidFill>
                  <a:schemeClr val="tx1"/>
                </a:solidFill>
              </a:rPr>
              <a:t>Military personnel in weeks of high stress: without training, working memory and attention fell. With mindfulness they fell less, and in 2010 they rose in those who practised most.</a:t>
            </a:r>
            <a:endParaRPr lang="en-US" sz="1350" dirty="0"/>
          </a:p>
        </p:txBody>
      </p:sp>
      <p:sp>
        <p:nvSpPr>
          <p:cNvPr id="15" name="Text 12"/>
          <p:cNvSpPr txBox="1"/>
          <p:nvPr/>
        </p:nvSpPr>
        <p:spPr>
          <a:xfrm>
            <a:off x="4550664" y="4937760"/>
            <a:ext cx="3087624" cy="411480"/>
          </a:xfrm>
          <a:prstGeom prst="rect">
            <a:avLst/>
          </a:prstGeom>
          <a:noFill/>
          <a:ln/>
        </p:spPr>
        <p:txBody>
          <a:bodyPr wrap="square" lIns="0" tIns="0" rIns="0" bIns="0" rtlCol="0" anchor="t"/>
          <a:lstStyle/>
          <a:p>
            <a:pPr indent="0" marL="0">
              <a:buNone/>
            </a:pPr>
            <a:r>
              <a:rPr lang="en-US" sz="1100" i="1" dirty="0">
                <a:solidFill>
                  <a:schemeClr val="tx2"/>
                </a:solidFill>
              </a:rPr>
              <a:t>48 and 80 service members · 8 weeks</a:t>
            </a:r>
            <a:endParaRPr lang="en-US" sz="1100" dirty="0"/>
          </a:p>
        </p:txBody>
      </p:sp>
      <p:sp>
        <p:nvSpPr>
          <p:cNvPr id="16" name="The mind wanders almost half the time"/>
          <p:cNvSpPr/>
          <p:nvPr/>
        </p:nvSpPr>
        <p:spPr>
          <a:xfrm>
            <a:off x="8095488" y="1371600"/>
            <a:ext cx="3544824" cy="4114800"/>
          </a:xfrm>
          <a:prstGeom prst="roundRect">
            <a:avLst>
              <a:gd name="adj" fmla="val 4127"/>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7" name="chip"/>
          <p:cNvSpPr txBox="1"/>
          <p:nvPr/>
        </p:nvSpPr>
        <p:spPr>
          <a:xfrm>
            <a:off x="8324088" y="1600200"/>
            <a:ext cx="3087624" cy="347472"/>
          </a:xfrm>
          <a:prstGeom prst="roundRect">
            <a:avLst>
              <a:gd name="adj" fmla="val 50000"/>
            </a:avLst>
          </a:prstGeom>
          <a:solidFill>
            <a:srgbClr val="5A6B70"/>
          </a:solidFill>
          <a:ln/>
        </p:spPr>
        <p:txBody>
          <a:bodyPr wrap="square" lIns="0" tIns="0" rIns="0" bIns="0" rtlCol="0" anchor="ctr"/>
          <a:lstStyle/>
          <a:p>
            <a:pPr algn="ctr" indent="0" marL="0">
              <a:buNone/>
            </a:pPr>
            <a:r>
              <a:rPr lang="en-US" sz="1100" b="1" spc="200" kern="0" dirty="0">
                <a:solidFill>
                  <a:srgbClr val="FFFFFF"/>
                </a:solidFill>
              </a:rPr>
              <a:t>EXPERIENCE SAMPLING</a:t>
            </a:r>
            <a:endParaRPr lang="en-US" sz="1100" dirty="0"/>
          </a:p>
        </p:txBody>
      </p:sp>
      <p:sp>
        <p:nvSpPr>
          <p:cNvPr id="18" name="Text 15"/>
          <p:cNvSpPr txBox="1"/>
          <p:nvPr/>
        </p:nvSpPr>
        <p:spPr>
          <a:xfrm>
            <a:off x="8324088" y="2103120"/>
            <a:ext cx="3087624" cy="777240"/>
          </a:xfrm>
          <a:prstGeom prst="rect">
            <a:avLst/>
          </a:prstGeom>
          <a:noFill/>
          <a:ln/>
        </p:spPr>
        <p:txBody>
          <a:bodyPr wrap="square" lIns="0" tIns="0" rIns="0" bIns="0" rtlCol="0" anchor="t"/>
          <a:lstStyle/>
          <a:p>
            <a:pPr indent="0" marL="0">
              <a:buNone/>
            </a:pPr>
            <a:r>
              <a:rPr lang="en-US" sz="1800" b="1" dirty="0">
                <a:solidFill>
                  <a:schemeClr val="tx1"/>
                </a:solidFill>
                <a:latin typeface="Cambria" pitchFamily="34" charset="0"/>
                <a:ea typeface="Cambria" pitchFamily="34" charset="-122"/>
                <a:cs typeface="Cambria" pitchFamily="34" charset="-120"/>
              </a:rPr>
              <a:t>The mind wanders almost half the time</a:t>
            </a:r>
            <a:endParaRPr lang="en-US" sz="1800" dirty="0"/>
          </a:p>
        </p:txBody>
      </p:sp>
      <p:sp>
        <p:nvSpPr>
          <p:cNvPr id="19" name="Text 16"/>
          <p:cNvSpPr txBox="1"/>
          <p:nvPr/>
        </p:nvSpPr>
        <p:spPr>
          <a:xfrm>
            <a:off x="8324088" y="2852928"/>
            <a:ext cx="3087624" cy="274320"/>
          </a:xfrm>
          <a:prstGeom prst="rect">
            <a:avLst/>
          </a:prstGeom>
          <a:noFill/>
          <a:ln/>
        </p:spPr>
        <p:txBody>
          <a:bodyPr wrap="square" lIns="0" tIns="0" rIns="0" bIns="0" rtlCol="0" anchor="t"/>
          <a:lstStyle/>
          <a:p>
            <a:pPr indent="0" marL="0">
              <a:buNone/>
            </a:pPr>
            <a:r>
              <a:rPr lang="en-US" sz="1150" b="1" dirty="0">
                <a:solidFill>
                  <a:schemeClr val="accent1"/>
                </a:solidFill>
              </a:rPr>
              <a:t>Killingsworth and Gilbert, 2010 · [24]</a:t>
            </a:r>
            <a:endParaRPr lang="en-US" sz="1150" dirty="0"/>
          </a:p>
        </p:txBody>
      </p:sp>
      <p:sp>
        <p:nvSpPr>
          <p:cNvPr id="20" name="Text 17"/>
          <p:cNvSpPr txBox="1"/>
          <p:nvPr/>
        </p:nvSpPr>
        <p:spPr>
          <a:xfrm>
            <a:off x="8324088" y="3200400"/>
            <a:ext cx="3087624" cy="1691640"/>
          </a:xfrm>
          <a:prstGeom prst="rect">
            <a:avLst/>
          </a:prstGeom>
          <a:noFill/>
          <a:ln/>
        </p:spPr>
        <p:txBody>
          <a:bodyPr wrap="square" lIns="0" tIns="0" rIns="0" bIns="0" rtlCol="0" anchor="t"/>
          <a:lstStyle/>
          <a:p>
            <a:pPr indent="0" marL="0">
              <a:buNone/>
            </a:pPr>
            <a:r>
              <a:rPr lang="en-US" sz="1350" dirty="0">
                <a:solidFill>
                  <a:schemeClr val="tx1"/>
                </a:solidFill>
              </a:rPr>
              <a:t>In 2,250 adults, the mind was elsewhere in 46.9% of sampled moments, and people felt worse while mind-wandering.</a:t>
            </a:r>
            <a:endParaRPr lang="en-US" sz="1350" dirty="0"/>
          </a:p>
        </p:txBody>
      </p:sp>
      <p:sp>
        <p:nvSpPr>
          <p:cNvPr id="21" name="Text 18"/>
          <p:cNvSpPr txBox="1"/>
          <p:nvPr/>
        </p:nvSpPr>
        <p:spPr>
          <a:xfrm>
            <a:off x="8324088" y="4937760"/>
            <a:ext cx="3087624" cy="411480"/>
          </a:xfrm>
          <a:prstGeom prst="rect">
            <a:avLst/>
          </a:prstGeom>
          <a:noFill/>
          <a:ln/>
        </p:spPr>
        <p:txBody>
          <a:bodyPr wrap="square" lIns="0" tIns="0" rIns="0" bIns="0" rtlCol="0" anchor="t"/>
          <a:lstStyle/>
          <a:p>
            <a:pPr indent="0" marL="0">
              <a:buNone/>
            </a:pPr>
            <a:r>
              <a:rPr lang="en-US" sz="1100" i="1" dirty="0">
                <a:solidFill>
                  <a:schemeClr val="tx2"/>
                </a:solidFill>
              </a:rPr>
              <a:t>Samples collected by phone in daily life</a:t>
            </a:r>
            <a:endParaRPr lang="en-US" sz="1100" dirty="0"/>
          </a:p>
        </p:txBody>
      </p:sp>
      <p:sp>
        <p:nvSpPr>
          <p:cNvPr id="22"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23" name="Text 20"/>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[21] </a:t>
            </a:r>
            <a:pPr indent="0" marL="0">
              <a:buNone/>
            </a:pPr>
            <a:r>
              <a:rPr lang="en-US" sz="1050" u="sng" dirty="0">
                <a:solidFill>
                  <a:srgbClr val="0F6472"/>
                </a:solidFill>
                <a:hlinkClick r:id="rId1" invalidUrl="" action="" tgtFrame="" tooltip="Mindfulness enhances cognitive functioning: a meta-analysis of 111 randomized controlled trials" history="1" highlightClick="0" endSnd="0">
                  <a:extLst>
                    <a:ext uri="{A12FA001-AC4F-418D-AE19-62706E023703}">
                      <ahyp:hlinkClr xmlns:ahyp="http://schemas.microsoft.com/office/drawing/2018/hyperlinkcolor" val="tx"/>
                    </a:ext>
                  </a:extLst>
                </a:hlinkClick>
              </a:rPr>
              <a:t>Zainal and Newman, 2024</a:t>
            </a:r>
            <a:pPr indent="0" marL="0">
              <a:buNone/>
            </a:pPr>
            <a:r>
              <a:rPr lang="en-US" sz="1050" dirty="0">
                <a:solidFill>
                  <a:srgbClr val="5A6B70"/>
                </a:solidFill>
              </a:rPr>
              <a:t>   ·   </a:t>
            </a:r>
            <a:pPr indent="0" marL="0">
              <a:buNone/>
            </a:pPr>
            <a:r>
              <a:rPr lang="en-US" sz="1050" b="1" dirty="0">
                <a:solidFill>
                  <a:srgbClr val="5A6B70"/>
                </a:solidFill>
              </a:rPr>
              <a:t>[22] </a:t>
            </a:r>
            <a:pPr indent="0" marL="0">
              <a:buNone/>
            </a:pPr>
            <a:r>
              <a:rPr lang="en-US" sz="1050" u="sng" dirty="0">
                <a:solidFill>
                  <a:srgbClr val="0F6472"/>
                </a:solidFill>
                <a:hlinkClick r:id="rId2" invalidUrl="" action="" tgtFrame="" tooltip="Examining the protective effects of mindfulness training on working memory capacity and affective experience" history="1" highlightClick="0" endSnd="0">
                  <a:extLst>
                    <a:ext uri="{A12FA001-AC4F-418D-AE19-62706E023703}">
                      <ahyp:hlinkClr xmlns:ahyp="http://schemas.microsoft.com/office/drawing/2018/hyperlinkcolor" val="tx"/>
                    </a:ext>
                  </a:extLst>
                </a:hlinkClick>
              </a:rPr>
              <a:t>Jha et al., 2010</a:t>
            </a:r>
            <a:pPr indent="0" marL="0">
              <a:buNone/>
            </a:pPr>
            <a:r>
              <a:rPr lang="en-US" sz="1050" dirty="0">
                <a:solidFill>
                  <a:srgbClr val="5A6B70"/>
                </a:solidFill>
              </a:rPr>
              <a:t>   ·   </a:t>
            </a:r>
            <a:pPr indent="0" marL="0">
              <a:buNone/>
            </a:pPr>
            <a:r>
              <a:rPr lang="en-US" sz="1050" b="1" dirty="0">
                <a:solidFill>
                  <a:srgbClr val="5A6B70"/>
                </a:solidFill>
              </a:rPr>
              <a:t>[23] </a:t>
            </a:r>
            <a:pPr indent="0" marL="0">
              <a:buNone/>
            </a:pPr>
            <a:r>
              <a:rPr lang="en-US" sz="1050" u="sng" dirty="0">
                <a:solidFill>
                  <a:srgbClr val="0F6472"/>
                </a:solidFill>
                <a:hlinkClick r:id="rId3" invalidUrl="" action="" tgtFrame="" tooltip="Comparing mindfulness and positivity trainings in high-demand cohorts" history="1" highlightClick="0" endSnd="0">
                  <a:extLst>
                    <a:ext uri="{A12FA001-AC4F-418D-AE19-62706E023703}">
                      <ahyp:hlinkClr xmlns:ahyp="http://schemas.microsoft.com/office/drawing/2018/hyperlinkcolor" val="tx"/>
                    </a:ext>
                  </a:extLst>
                </a:hlinkClick>
              </a:rPr>
              <a:t>Jha et al., 2020</a:t>
            </a:r>
            <a:pPr indent="0" marL="0">
              <a:buNone/>
            </a:pPr>
            <a:r>
              <a:rPr lang="en-US" sz="1050" dirty="0">
                <a:solidFill>
                  <a:srgbClr val="5A6B70"/>
                </a:solidFill>
              </a:rPr>
              <a:t>   ·   </a:t>
            </a:r>
            <a:pPr indent="0" marL="0">
              <a:buNone/>
            </a:pPr>
            <a:r>
              <a:rPr lang="en-US" sz="1050" b="1" dirty="0">
                <a:solidFill>
                  <a:srgbClr val="5A6B70"/>
                </a:solidFill>
              </a:rPr>
              <a:t>[24] </a:t>
            </a:r>
            <a:pPr indent="0" marL="0">
              <a:buNone/>
            </a:pPr>
            <a:r>
              <a:rPr lang="en-US" sz="1050" u="sng" dirty="0">
                <a:solidFill>
                  <a:srgbClr val="0F6472"/>
                </a:solidFill>
                <a:hlinkClick r:id="rId4" invalidUrl="" action="" tgtFrame="" tooltip="A wandering mind is an unhappy mind" history="1" highlightClick="0" endSnd="0">
                  <a:extLst>
                    <a:ext uri="{A12FA001-AC4F-418D-AE19-62706E023703}">
                      <ahyp:hlinkClr xmlns:ahyp="http://schemas.microsoft.com/office/drawing/2018/hyperlinkcolor" val="tx"/>
                    </a:ext>
                  </a:extLst>
                </a:hlinkClick>
              </a:rPr>
              <a:t>Killingsworth and Gilbert, 2010</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It does not switch off the alarm: it speeds the return</a:t>
            </a:r>
            <a:endParaRPr lang="en-US" sz="3200" dirty="0"/>
          </a:p>
        </p:txBody>
      </p:sp>
      <p:sp>
        <p:nvSpPr>
          <p:cNvPr id="4" name="marines"/>
          <p:cNvSpPr/>
          <p:nvPr/>
        </p:nvSpPr>
        <p:spPr>
          <a:xfrm>
            <a:off x="548640" y="1371600"/>
            <a:ext cx="6446520" cy="4114800"/>
          </a:xfrm>
          <a:prstGeom prst="roundRect">
            <a:avLst>
              <a:gd name="adj" fmla="val 3556"/>
            </a:avLst>
          </a:prstGeom>
          <a:solidFill>
            <a:schemeClr val="tx2">
              <a:alpha val="85000"/>
            </a:schemeClr>
          </a:solidFill>
          <a:ln w="12700">
            <a:solidFill>
              <a:schemeClr val="accent1"/>
            </a:solidFill>
            <a:prstDash val="solid"/>
          </a:ln>
        </p:spPr>
      </p:sp>
      <p:sp>
        <p:nvSpPr>
          <p:cNvPr id="5" name="chip"/>
          <p:cNvSpPr txBox="1"/>
          <p:nvPr/>
        </p:nvSpPr>
        <p:spPr>
          <a:xfrm>
            <a:off x="822960" y="1600200"/>
            <a:ext cx="292608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CONTROLLED TRIAL  ·  n = 281</a:t>
            </a:r>
            <a:endParaRPr lang="en-US" sz="1100" dirty="0"/>
          </a:p>
        </p:txBody>
      </p:sp>
      <p:sp>
        <p:nvSpPr>
          <p:cNvPr id="6" name="Text 3"/>
          <p:cNvSpPr txBox="1"/>
          <p:nvPr/>
        </p:nvSpPr>
        <p:spPr>
          <a:xfrm>
            <a:off x="822960" y="2057400"/>
            <a:ext cx="5897880" cy="731520"/>
          </a:xfrm>
          <a:prstGeom prst="rect">
            <a:avLst/>
          </a:prstGeom>
          <a:noFill/>
          <a:ln/>
        </p:spPr>
        <p:txBody>
          <a:bodyPr wrap="square" lIns="0" tIns="0" rIns="0" bIns="0" rtlCol="0" anchor="t"/>
          <a:lstStyle/>
          <a:p>
            <a:pPr indent="0" marL="0">
              <a:buNone/>
            </a:pPr>
            <a:r>
              <a:rPr lang="en-US" sz="1400" dirty="0">
                <a:solidFill>
                  <a:schemeClr val="bg1"/>
                </a:solidFill>
              </a:rPr>
              <a:t>Marines: 8 weeks of mindfulness (20 h) before highly stressful combat training. Compared with controls:</a:t>
            </a:r>
            <a:endParaRPr lang="en-US" sz="1400" dirty="0"/>
          </a:p>
        </p:txBody>
      </p:sp>
      <p:sp>
        <p:nvSpPr>
          <p:cNvPr id="7" name="Text 4"/>
          <p:cNvSpPr txBox="1"/>
          <p:nvPr/>
        </p:nvSpPr>
        <p:spPr>
          <a:xfrm>
            <a:off x="822960" y="2834640"/>
            <a:ext cx="1737360" cy="502920"/>
          </a:xfrm>
          <a:prstGeom prst="rect">
            <a:avLst/>
          </a:prstGeom>
          <a:noFill/>
          <a:ln/>
        </p:spPr>
        <p:txBody>
          <a:bodyPr wrap="square" lIns="0" tIns="0" rIns="0" bIns="0" rtlCol="0" anchor="ctr"/>
          <a:lstStyle/>
          <a:p>
            <a:pPr indent="0" marL="0">
              <a:buNone/>
            </a:pPr>
            <a:r>
              <a:rPr lang="en-US" sz="2200" b="1" dirty="0">
                <a:solidFill>
                  <a:schemeClr val="accent3"/>
                </a:solidFill>
                <a:latin typeface="Cambria" pitchFamily="34" charset="0"/>
                <a:ea typeface="Cambria" pitchFamily="34" charset="-122"/>
                <a:cs typeface="Cambria" pitchFamily="34" charset="-120"/>
              </a:rPr>
              <a:t>d = 0.43</a:t>
            </a:r>
            <a:endParaRPr lang="en-US" sz="2200" dirty="0"/>
          </a:p>
        </p:txBody>
      </p:sp>
      <p:sp>
        <p:nvSpPr>
          <p:cNvPr id="8" name="Text 5"/>
          <p:cNvSpPr txBox="1"/>
          <p:nvPr/>
        </p:nvSpPr>
        <p:spPr>
          <a:xfrm>
            <a:off x="2606040" y="2834640"/>
            <a:ext cx="4114800" cy="502920"/>
          </a:xfrm>
          <a:prstGeom prst="rect">
            <a:avLst/>
          </a:prstGeom>
          <a:noFill/>
          <a:ln/>
        </p:spPr>
        <p:txBody>
          <a:bodyPr wrap="square" lIns="0" tIns="0" rIns="0" bIns="0" rtlCol="0" anchor="ctr"/>
          <a:lstStyle/>
          <a:p>
            <a:pPr indent="0" marL="0">
              <a:buNone/>
            </a:pPr>
            <a:r>
              <a:rPr lang="en-US" sz="1400" dirty="0">
                <a:solidFill>
                  <a:schemeClr val="bg1"/>
                </a:solidFill>
              </a:rPr>
              <a:t>reacted slightly more strongly (heart rate)</a:t>
            </a:r>
            <a:endParaRPr lang="en-US" sz="1400" dirty="0"/>
          </a:p>
        </p:txBody>
      </p:sp>
      <p:sp>
        <p:nvSpPr>
          <p:cNvPr id="9" name="Text 6"/>
          <p:cNvSpPr txBox="1"/>
          <p:nvPr/>
        </p:nvSpPr>
        <p:spPr>
          <a:xfrm>
            <a:off x="822960" y="3456432"/>
            <a:ext cx="1737360" cy="502920"/>
          </a:xfrm>
          <a:prstGeom prst="rect">
            <a:avLst/>
          </a:prstGeom>
          <a:noFill/>
          <a:ln/>
        </p:spPr>
        <p:txBody>
          <a:bodyPr wrap="square" lIns="0" tIns="0" rIns="0" bIns="0" rtlCol="0" anchor="ctr"/>
          <a:lstStyle/>
          <a:p>
            <a:pPr indent="0" marL="0">
              <a:buNone/>
            </a:pPr>
            <a:r>
              <a:rPr lang="en-US" sz="2200" b="1" dirty="0">
                <a:solidFill>
                  <a:srgbClr val="F2B544"/>
                </a:solidFill>
                <a:latin typeface="Cambria" pitchFamily="34" charset="0"/>
                <a:ea typeface="Cambria" pitchFamily="34" charset="-122"/>
                <a:cs typeface="Cambria" pitchFamily="34" charset="-120"/>
              </a:rPr>
              <a:t>d = 0.67</a:t>
            </a:r>
            <a:endParaRPr lang="en-US" sz="2200" dirty="0"/>
          </a:p>
        </p:txBody>
      </p:sp>
      <p:sp>
        <p:nvSpPr>
          <p:cNvPr id="10" name="Text 7"/>
          <p:cNvSpPr txBox="1"/>
          <p:nvPr/>
        </p:nvSpPr>
        <p:spPr>
          <a:xfrm>
            <a:off x="2606040" y="3456432"/>
            <a:ext cx="4114800" cy="502920"/>
          </a:xfrm>
          <a:prstGeom prst="rect">
            <a:avLst/>
          </a:prstGeom>
          <a:noFill/>
          <a:ln/>
        </p:spPr>
        <p:txBody>
          <a:bodyPr wrap="square" lIns="0" tIns="0" rIns="0" bIns="0" rtlCol="0" anchor="ctr"/>
          <a:lstStyle/>
          <a:p>
            <a:pPr indent="0" marL="0">
              <a:buNone/>
            </a:pPr>
            <a:r>
              <a:rPr lang="en-US" sz="1400" dirty="0">
                <a:solidFill>
                  <a:schemeClr val="bg1"/>
                </a:solidFill>
              </a:rPr>
              <a:t>heart rate recovered sooner</a:t>
            </a:r>
            <a:endParaRPr lang="en-US" sz="1400" dirty="0"/>
          </a:p>
        </p:txBody>
      </p:sp>
      <p:sp>
        <p:nvSpPr>
          <p:cNvPr id="11" name="Text 8"/>
          <p:cNvSpPr txBox="1"/>
          <p:nvPr/>
        </p:nvSpPr>
        <p:spPr>
          <a:xfrm>
            <a:off x="822960" y="4078224"/>
            <a:ext cx="1737360" cy="502920"/>
          </a:xfrm>
          <a:prstGeom prst="rect">
            <a:avLst/>
          </a:prstGeom>
          <a:noFill/>
          <a:ln/>
        </p:spPr>
        <p:txBody>
          <a:bodyPr wrap="square" lIns="0" tIns="0" rIns="0" bIns="0" rtlCol="0" anchor="ctr"/>
          <a:lstStyle/>
          <a:p>
            <a:pPr indent="0" marL="0">
              <a:buNone/>
            </a:pPr>
            <a:r>
              <a:rPr lang="en-US" sz="2200" b="1" dirty="0">
                <a:solidFill>
                  <a:srgbClr val="F2B544"/>
                </a:solidFill>
                <a:latin typeface="Cambria" pitchFamily="34" charset="0"/>
                <a:ea typeface="Cambria" pitchFamily="34" charset="-122"/>
                <a:cs typeface="Cambria" pitchFamily="34" charset="-120"/>
              </a:rPr>
              <a:t>d = 0.93</a:t>
            </a:r>
            <a:endParaRPr lang="en-US" sz="2200" dirty="0"/>
          </a:p>
        </p:txBody>
      </p:sp>
      <p:sp>
        <p:nvSpPr>
          <p:cNvPr id="12" name="Text 9"/>
          <p:cNvSpPr txBox="1"/>
          <p:nvPr/>
        </p:nvSpPr>
        <p:spPr>
          <a:xfrm>
            <a:off x="2606040" y="4078224"/>
            <a:ext cx="4114800" cy="502920"/>
          </a:xfrm>
          <a:prstGeom prst="rect">
            <a:avLst/>
          </a:prstGeom>
          <a:noFill/>
          <a:ln/>
        </p:spPr>
        <p:txBody>
          <a:bodyPr wrap="square" lIns="0" tIns="0" rIns="0" bIns="0" rtlCol="0" anchor="ctr"/>
          <a:lstStyle/>
          <a:p>
            <a:pPr indent="0" marL="0">
              <a:buNone/>
            </a:pPr>
            <a:r>
              <a:rPr lang="en-US" sz="1400" dirty="0">
                <a:solidFill>
                  <a:schemeClr val="bg1"/>
                </a:solidFill>
              </a:rPr>
              <a:t>breathing rate recovered sooner</a:t>
            </a:r>
            <a:endParaRPr lang="en-US" sz="1400" dirty="0"/>
          </a:p>
        </p:txBody>
      </p:sp>
      <p:sp>
        <p:nvSpPr>
          <p:cNvPr id="13" name="Text 10"/>
          <p:cNvSpPr txBox="1"/>
          <p:nvPr/>
        </p:nvSpPr>
        <p:spPr>
          <a:xfrm>
            <a:off x="822960" y="4709160"/>
            <a:ext cx="5897880" cy="685800"/>
          </a:xfrm>
          <a:prstGeom prst="rect">
            <a:avLst/>
          </a:prstGeom>
          <a:noFill/>
          <a:ln/>
        </p:spPr>
        <p:txBody>
          <a:bodyPr wrap="square" lIns="0" tIns="0" rIns="0" bIns="0" rtlCol="0" anchor="t"/>
          <a:lstStyle/>
          <a:p>
            <a:pPr indent="0" marL="0">
              <a:buNone/>
            </a:pPr>
            <a:r>
              <a:rPr lang="en-US" sz="1200" i="1" dirty="0">
                <a:solidFill>
                  <a:schemeClr val="accent3"/>
                </a:solidFill>
              </a:rPr>
              <a:t>They also showed lower activation in the right insula and anterior cingulate. It is a measured outcome, not a technique: underwater, habitual and continuous breathing.</a:t>
            </a:r>
            <a:endParaRPr lang="en-US" sz="1200" dirty="0"/>
          </a:p>
        </p:txBody>
      </p:sp>
      <p:sp>
        <p:nvSpPr>
          <p:cNvPr id="14" name="amígdala"/>
          <p:cNvSpPr/>
          <p:nvPr/>
        </p:nvSpPr>
        <p:spPr>
          <a:xfrm>
            <a:off x="7269480" y="1371600"/>
            <a:ext cx="4370832" cy="4114800"/>
          </a:xfrm>
          <a:prstGeom prst="roundRect">
            <a:avLst>
              <a:gd name="adj" fmla="val 3556"/>
            </a:avLst>
          </a:prstGeom>
          <a:solidFill>
            <a:srgbClr val="06202E"/>
          </a:solidFill>
          <a:ln w="12700">
            <a:solidFill>
              <a:schemeClr val="accent1"/>
            </a:solidFill>
            <a:prstDash val="solid"/>
          </a:ln>
        </p:spPr>
      </p:sp>
      <p:sp>
        <p:nvSpPr>
          <p:cNvPr id="15" name="chip"/>
          <p:cNvSpPr txBox="1"/>
          <p:nvPr/>
        </p:nvSpPr>
        <p:spPr>
          <a:xfrm>
            <a:off x="7543800" y="1600200"/>
            <a:ext cx="2834640" cy="347472"/>
          </a:xfrm>
          <a:prstGeom prst="roundRect">
            <a:avLst>
              <a:gd name="adj" fmla="val 50000"/>
            </a:avLst>
          </a:prstGeom>
          <a:solidFill>
            <a:srgbClr val="2E9E6B"/>
          </a:solidFill>
          <a:ln/>
        </p:spPr>
        <p:txBody>
          <a:bodyPr wrap="square" lIns="0" tIns="0" rIns="0" bIns="0" rtlCol="0" anchor="ctr"/>
          <a:lstStyle/>
          <a:p>
            <a:pPr algn="ctr" indent="0" marL="0">
              <a:buNone/>
            </a:pPr>
            <a:r>
              <a:rPr lang="en-US" sz="1100" b="1" spc="200" kern="0" dirty="0">
                <a:solidFill>
                  <a:srgbClr val="FFFFFF"/>
                </a:solidFill>
              </a:rPr>
              <a:t>META-ANALYSIS  ·  45 STUDIES</a:t>
            </a:r>
            <a:endParaRPr lang="en-US" sz="1100" dirty="0"/>
          </a:p>
        </p:txBody>
      </p:sp>
      <p:sp>
        <p:nvSpPr>
          <p:cNvPr id="16" name="Text 13"/>
          <p:cNvSpPr txBox="1"/>
          <p:nvPr/>
        </p:nvSpPr>
        <p:spPr>
          <a:xfrm>
            <a:off x="7543800" y="2057400"/>
            <a:ext cx="3822192" cy="457200"/>
          </a:xfrm>
          <a:prstGeom prst="rect">
            <a:avLst/>
          </a:prstGeom>
          <a:noFill/>
          <a:ln/>
        </p:spPr>
        <p:txBody>
          <a:bodyPr wrap="square" lIns="0" tIns="0" rIns="0" bIns="0" rtlCol="0" anchor="t"/>
          <a:lstStyle/>
          <a:p>
            <a:pPr indent="0" marL="0">
              <a:buNone/>
            </a:pPr>
            <a:r>
              <a:rPr lang="en-US" sz="2000" b="1" dirty="0">
                <a:solidFill>
                  <a:schemeClr val="bg1"/>
                </a:solidFill>
                <a:latin typeface="Cambria" pitchFamily="34" charset="0"/>
                <a:ea typeface="Cambria" pitchFamily="34" charset="-122"/>
                <a:cs typeface="Cambria" pitchFamily="34" charset="-120"/>
              </a:rPr>
              <a:t>The body notices too</a:t>
            </a:r>
            <a:endParaRPr lang="en-US" sz="2000" dirty="0"/>
          </a:p>
        </p:txBody>
      </p:sp>
      <p:sp>
        <p:nvSpPr>
          <p:cNvPr id="17" name="Text 14"/>
          <p:cNvSpPr txBox="1"/>
          <p:nvPr/>
        </p:nvSpPr>
        <p:spPr>
          <a:xfrm>
            <a:off x="7543800" y="2606040"/>
            <a:ext cx="3822192" cy="2286000"/>
          </a:xfrm>
          <a:prstGeom prst="rect">
            <a:avLst/>
          </a:prstGeom>
          <a:noFill/>
          <a:ln/>
        </p:spPr>
        <p:txBody>
          <a:bodyPr wrap="square" lIns="0" tIns="0" rIns="0" bIns="0" rtlCol="0" anchor="t"/>
          <a:lstStyle/>
          <a:p>
            <a:pPr indent="0" marL="0">
              <a:buNone/>
            </a:pPr>
            <a:r>
              <a:rPr lang="en-US" sz="1350" dirty="0">
                <a:solidFill>
                  <a:schemeClr val="accent3"/>
                </a:solidFill>
              </a:rPr>
              <a:t>Overall, meditation practice lowered physical markers of stress: cortisol, systolic blood pressure, heart rate and C-reactive protein, across very different populations.</a:t>
            </a:r>
            <a:endParaRPr lang="en-US" sz="1350" dirty="0"/>
          </a:p>
        </p:txBody>
      </p:sp>
      <p:sp>
        <p:nvSpPr>
          <p:cNvPr id="18"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9" name="Text 16"/>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[25] </a:t>
            </a:r>
            <a:pPr indent="0" marL="0">
              <a:buNone/>
            </a:pPr>
            <a:r>
              <a:rPr lang="en-US" sz="1050" u="sng" dirty="0">
                <a:solidFill>
                  <a:srgbClr val="0F6472"/>
                </a:solidFill>
                <a:hlinkClick r:id="rId1" invalidUrl="" action="" tgtFrame="" tooltip="Modifying resilience mechanisms in at-risk individuals: a controlled study of mindfulness training in Marines preparing for deployment" history="1" highlightClick="0" endSnd="0">
                  <a:extLst>
                    <a:ext uri="{A12FA001-AC4F-418D-AE19-62706E023703}">
                      <ahyp:hlinkClr xmlns:ahyp="http://schemas.microsoft.com/office/drawing/2018/hyperlinkcolor" val="tx"/>
                    </a:ext>
                  </a:extLst>
                </a:hlinkClick>
              </a:rPr>
              <a:t>Johnson et al., 2014 · American Journal of Psychiatry</a:t>
            </a:r>
            <a:pPr indent="0" marL="0">
              <a:buNone/>
            </a:pPr>
            <a:r>
              <a:rPr lang="en-US" sz="1050" dirty="0">
                <a:solidFill>
                  <a:srgbClr val="5A6B70"/>
                </a:solidFill>
              </a:rPr>
              <a:t>   ·   </a:t>
            </a:r>
            <a:pPr indent="0" marL="0">
              <a:buNone/>
            </a:pPr>
            <a:r>
              <a:rPr lang="en-US" sz="1050" b="1" dirty="0">
                <a:solidFill>
                  <a:srgbClr val="5A6B70"/>
                </a:solidFill>
              </a:rPr>
              <a:t>[26] </a:t>
            </a:r>
            <a:pPr indent="0" marL="0">
              <a:buNone/>
            </a:pPr>
            <a:r>
              <a:rPr lang="en-US" sz="1050" u="sng" dirty="0">
                <a:solidFill>
                  <a:srgbClr val="0F6472"/>
                </a:solidFill>
                <a:hlinkClick r:id="rId2" invalidUrl="" action="" tgtFrame="" tooltip="Mindfulness mediates the physiological markers of stress: systematic review and meta-analysis" history="1" highlightClick="0" endSnd="0">
                  <a:extLst>
                    <a:ext uri="{A12FA001-AC4F-418D-AE19-62706E023703}">
                      <ahyp:hlinkClr xmlns:ahyp="http://schemas.microsoft.com/office/drawing/2018/hyperlinkcolor" val="tx"/>
                    </a:ext>
                  </a:extLst>
                </a:hlinkClick>
              </a:rPr>
              <a:t>Pascoe et al., 2017 · Journal of Psychiatric Research</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Precision sport: better performance, not just calm</a:t>
            </a:r>
            <a:endParaRPr lang="en-US" sz="3200" dirty="0"/>
          </a:p>
        </p:txBody>
      </p:sp>
      <p:sp>
        <p:nvSpPr>
          <p:cNvPr id="4" name="chip"/>
          <p:cNvSpPr txBox="1"/>
          <p:nvPr/>
        </p:nvSpPr>
        <p:spPr>
          <a:xfrm>
            <a:off x="548640" y="1371600"/>
            <a:ext cx="420624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TWO META-ANALYSES  ·  2017 AND 2024</a:t>
            </a:r>
            <a:endParaRPr lang="en-US" sz="1100" dirty="0"/>
          </a:p>
        </p:txBody>
      </p:sp>
      <p:sp>
        <p:nvSpPr>
          <p:cNvPr id="5" name="Precision sports (2017)"/>
          <p:cNvSpPr/>
          <p:nvPr/>
        </p:nvSpPr>
        <p:spPr>
          <a:xfrm>
            <a:off x="548640" y="1920240"/>
            <a:ext cx="6309360" cy="1600200"/>
          </a:xfrm>
          <a:prstGeom prst="roundRect">
            <a:avLst>
              <a:gd name="adj" fmla="val 9143"/>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6" name="Text 3"/>
          <p:cNvSpPr txBox="1"/>
          <p:nvPr/>
        </p:nvSpPr>
        <p:spPr>
          <a:xfrm>
            <a:off x="822960" y="2331720"/>
            <a:ext cx="1737360" cy="731520"/>
          </a:xfrm>
          <a:prstGeom prst="rect">
            <a:avLst/>
          </a:prstGeom>
          <a:noFill/>
          <a:ln/>
        </p:spPr>
        <p:txBody>
          <a:bodyPr wrap="square" lIns="0" tIns="0" rIns="0" bIns="0" rtlCol="0" anchor="ctr"/>
          <a:lstStyle/>
          <a:p>
            <a:pPr indent="0" marL="0">
              <a:buNone/>
            </a:pPr>
            <a:r>
              <a:rPr lang="en-US" sz="4200" b="1" dirty="0">
                <a:solidFill>
                  <a:schemeClr val="accent2"/>
                </a:solidFill>
                <a:latin typeface="Cambria" pitchFamily="34" charset="0"/>
                <a:ea typeface="Cambria" pitchFamily="34" charset="-122"/>
                <a:cs typeface="Cambria" pitchFamily="34" charset="-120"/>
              </a:rPr>
              <a:t>1.35</a:t>
            </a:r>
            <a:endParaRPr lang="en-US" sz="4200" dirty="0"/>
          </a:p>
        </p:txBody>
      </p:sp>
      <p:sp>
        <p:nvSpPr>
          <p:cNvPr id="7" name="Text 4"/>
          <p:cNvSpPr txBox="1"/>
          <p:nvPr/>
        </p:nvSpPr>
        <p:spPr>
          <a:xfrm>
            <a:off x="2606040" y="2121408"/>
            <a:ext cx="4023360" cy="411480"/>
          </a:xfrm>
          <a:prstGeom prst="rect">
            <a:avLst/>
          </a:prstGeom>
          <a:noFill/>
          <a:ln/>
        </p:spPr>
        <p:txBody>
          <a:bodyPr wrap="square" lIns="0" tIns="0" rIns="0" bIns="0" rtlCol="0" anchor="t"/>
          <a:lstStyle/>
          <a:p>
            <a:pPr indent="0" marL="0">
              <a:buNone/>
            </a:pPr>
            <a:r>
              <a:rPr lang="en-US" sz="1650" b="1" dirty="0">
                <a:solidFill>
                  <a:schemeClr val="tx1"/>
                </a:solidFill>
                <a:latin typeface="Cambria" pitchFamily="34" charset="0"/>
                <a:ea typeface="Cambria" pitchFamily="34" charset="-122"/>
                <a:cs typeface="Cambria" pitchFamily="34" charset="-120"/>
              </a:rPr>
              <a:t>Precision sports (2017)</a:t>
            </a:r>
            <a:endParaRPr lang="en-US" sz="1650" dirty="0"/>
          </a:p>
        </p:txBody>
      </p:sp>
      <p:sp>
        <p:nvSpPr>
          <p:cNvPr id="8" name="Text 5"/>
          <p:cNvSpPr txBox="1"/>
          <p:nvPr/>
        </p:nvSpPr>
        <p:spPr>
          <a:xfrm>
            <a:off x="2606040" y="2560320"/>
            <a:ext cx="4023360" cy="868680"/>
          </a:xfrm>
          <a:prstGeom prst="rect">
            <a:avLst/>
          </a:prstGeom>
          <a:noFill/>
          <a:ln/>
        </p:spPr>
        <p:txBody>
          <a:bodyPr wrap="square" lIns="0" tIns="0" rIns="0" bIns="0" rtlCol="0" anchor="t"/>
          <a:lstStyle/>
          <a:p>
            <a:pPr indent="0" marL="0">
              <a:buNone/>
            </a:pPr>
            <a:r>
              <a:rPr lang="en-US" sz="1250" dirty="0">
                <a:solidFill>
                  <a:schemeClr val="tx2"/>
                </a:solidFill>
              </a:rPr>
              <a:t>Shooting and darts: 9 trials, 290 athletes. High variability between studies (I² = 82%).</a:t>
            </a:r>
            <a:endParaRPr lang="en-US" sz="1250" dirty="0"/>
          </a:p>
        </p:txBody>
      </p:sp>
      <p:sp>
        <p:nvSpPr>
          <p:cNvPr id="9" name="Sports performance (2024)"/>
          <p:cNvSpPr/>
          <p:nvPr/>
        </p:nvSpPr>
        <p:spPr>
          <a:xfrm>
            <a:off x="548640" y="3703320"/>
            <a:ext cx="6309360" cy="1600200"/>
          </a:xfrm>
          <a:prstGeom prst="roundRect">
            <a:avLst>
              <a:gd name="adj" fmla="val 9143"/>
            </a:avLst>
          </a:prstGeom>
          <a:solidFill>
            <a:schemeClr val="bg1"/>
          </a:solidFill>
          <a:ln w="12700">
            <a:solidFill>
              <a:schemeClr val="bg1"/>
            </a:solidFill>
            <a:prstDash val="solid"/>
          </a:ln>
          <a:effectLst>
            <a:outerShdw sx="100000" sy="100000" kx="0" ky="0" algn="bl" rotWithShape="0" blurRad="127000" dist="38100" dir="5400000">
              <a:srgbClr val="06202E">
                <a:alpha val="18000"/>
              </a:srgbClr>
            </a:outerShdw>
          </a:effectLst>
        </p:spPr>
      </p:sp>
      <p:sp>
        <p:nvSpPr>
          <p:cNvPr id="10" name="Text 7"/>
          <p:cNvSpPr txBox="1"/>
          <p:nvPr/>
        </p:nvSpPr>
        <p:spPr>
          <a:xfrm>
            <a:off x="822960" y="4114800"/>
            <a:ext cx="1737360" cy="731520"/>
          </a:xfrm>
          <a:prstGeom prst="rect">
            <a:avLst/>
          </a:prstGeom>
          <a:noFill/>
          <a:ln/>
        </p:spPr>
        <p:txBody>
          <a:bodyPr wrap="square" lIns="0" tIns="0" rIns="0" bIns="0" rtlCol="0" anchor="ctr"/>
          <a:lstStyle/>
          <a:p>
            <a:pPr indent="0" marL="0">
              <a:buNone/>
            </a:pPr>
            <a:r>
              <a:rPr lang="en-US" sz="4200" b="1" dirty="0">
                <a:solidFill>
                  <a:schemeClr val="accent1"/>
                </a:solidFill>
                <a:latin typeface="Cambria" pitchFamily="34" charset="0"/>
                <a:ea typeface="Cambria" pitchFamily="34" charset="-122"/>
                <a:cs typeface="Cambria" pitchFamily="34" charset="-120"/>
              </a:rPr>
              <a:t>0.55</a:t>
            </a:r>
            <a:endParaRPr lang="en-US" sz="4200" dirty="0"/>
          </a:p>
        </p:txBody>
      </p:sp>
      <p:sp>
        <p:nvSpPr>
          <p:cNvPr id="11" name="Text 8"/>
          <p:cNvSpPr txBox="1"/>
          <p:nvPr/>
        </p:nvSpPr>
        <p:spPr>
          <a:xfrm>
            <a:off x="2606040" y="3904488"/>
            <a:ext cx="4023360" cy="411480"/>
          </a:xfrm>
          <a:prstGeom prst="rect">
            <a:avLst/>
          </a:prstGeom>
          <a:noFill/>
          <a:ln/>
        </p:spPr>
        <p:txBody>
          <a:bodyPr wrap="square" lIns="0" tIns="0" rIns="0" bIns="0" rtlCol="0" anchor="t"/>
          <a:lstStyle/>
          <a:p>
            <a:pPr indent="0" marL="0">
              <a:buNone/>
            </a:pPr>
            <a:r>
              <a:rPr lang="en-US" sz="1650" b="1" dirty="0">
                <a:solidFill>
                  <a:schemeClr val="tx1"/>
                </a:solidFill>
                <a:latin typeface="Cambria" pitchFamily="34" charset="0"/>
                <a:ea typeface="Cambria" pitchFamily="34" charset="-122"/>
                <a:cs typeface="Cambria" pitchFamily="34" charset="-120"/>
              </a:rPr>
              <a:t>Sports performance (2024)</a:t>
            </a:r>
            <a:endParaRPr lang="en-US" sz="1650" dirty="0"/>
          </a:p>
        </p:txBody>
      </p:sp>
      <p:sp>
        <p:nvSpPr>
          <p:cNvPr id="12" name="Text 9"/>
          <p:cNvSpPr txBox="1"/>
          <p:nvPr/>
        </p:nvSpPr>
        <p:spPr>
          <a:xfrm>
            <a:off x="2606040" y="4343400"/>
            <a:ext cx="4023360" cy="868680"/>
          </a:xfrm>
          <a:prstGeom prst="rect">
            <a:avLst/>
          </a:prstGeom>
          <a:noFill/>
          <a:ln/>
        </p:spPr>
        <p:txBody>
          <a:bodyPr wrap="square" lIns="0" tIns="0" rIns="0" bIns="0" rtlCol="0" anchor="t"/>
          <a:lstStyle/>
          <a:p>
            <a:pPr indent="0" marL="0">
              <a:buNone/>
            </a:pPr>
            <a:r>
              <a:rPr lang="en-US" sz="1250" dirty="0">
                <a:solidFill>
                  <a:schemeClr val="tx2"/>
                </a:solidFill>
              </a:rPr>
              <a:t>18 studies and 922 athletes: the mindfulness-acceptance approach improved performance (g = 0.55).</a:t>
            </a:r>
            <a:endParaRPr lang="en-US" sz="1250" dirty="0"/>
          </a:p>
        </p:txBody>
      </p:sp>
      <p:sp>
        <p:nvSpPr>
          <p:cNvPr id="13" name="lectura"/>
          <p:cNvSpPr/>
          <p:nvPr/>
        </p:nvSpPr>
        <p:spPr>
          <a:xfrm>
            <a:off x="7132320" y="1371600"/>
            <a:ext cx="4507992" cy="4114800"/>
          </a:xfrm>
          <a:prstGeom prst="roundRect">
            <a:avLst>
              <a:gd name="adj" fmla="val 3556"/>
            </a:avLst>
          </a:prstGeom>
          <a:solidFill>
            <a:srgbClr val="06202E"/>
          </a:solidFill>
          <a:ln w="12700">
            <a:solidFill>
              <a:srgbClr val="06202E"/>
            </a:solidFill>
            <a:prstDash val="solid"/>
          </a:ln>
          <a:effectLst>
            <a:outerShdw sx="100000" sy="100000" kx="0" ky="0" algn="bl" rotWithShape="0" blurRad="127000" dist="38100" dir="5400000">
              <a:srgbClr val="06202E">
                <a:alpha val="18000"/>
              </a:srgbClr>
            </a:outerShdw>
          </a:effectLst>
        </p:spPr>
      </p:sp>
      <p:sp>
        <p:nvSpPr>
          <p:cNvPr id="14" name="Text 11"/>
          <p:cNvSpPr txBox="1"/>
          <p:nvPr/>
        </p:nvSpPr>
        <p:spPr>
          <a:xfrm>
            <a:off x="7406640" y="1645920"/>
            <a:ext cx="3931920" cy="274320"/>
          </a:xfrm>
          <a:prstGeom prst="rect">
            <a:avLst/>
          </a:prstGeom>
          <a:noFill/>
          <a:ln/>
        </p:spPr>
        <p:txBody>
          <a:bodyPr wrap="square" lIns="0" tIns="0" rIns="0" bIns="0" rtlCol="0" anchor="t"/>
          <a:lstStyle/>
          <a:p>
            <a:pPr indent="0" marL="0">
              <a:buNone/>
            </a:pPr>
            <a:r>
              <a:rPr lang="en-US" sz="1100" b="1" spc="300" kern="0" dirty="0">
                <a:solidFill>
                  <a:srgbClr val="F2B544"/>
                </a:solidFill>
              </a:rPr>
              <a:t>MDI READING</a:t>
            </a:r>
            <a:endParaRPr lang="en-US" sz="1100" dirty="0"/>
          </a:p>
        </p:txBody>
      </p:sp>
      <p:sp>
        <p:nvSpPr>
          <p:cNvPr id="15" name="Text 12"/>
          <p:cNvSpPr txBox="1"/>
          <p:nvPr/>
        </p:nvSpPr>
        <p:spPr>
          <a:xfrm>
            <a:off x="7406640" y="2011680"/>
            <a:ext cx="3931920" cy="1097280"/>
          </a:xfrm>
          <a:prstGeom prst="rect">
            <a:avLst/>
          </a:prstGeom>
          <a:noFill/>
          <a:ln/>
        </p:spPr>
        <p:txBody>
          <a:bodyPr wrap="square" lIns="0" tIns="0" rIns="0" bIns="0" rtlCol="0" anchor="t"/>
          <a:lstStyle/>
          <a:p>
            <a:pPr indent="0" marL="0">
              <a:buNone/>
            </a:pPr>
            <a:r>
              <a:rPr lang="en-US" sz="2200" b="1" dirty="0">
                <a:solidFill>
                  <a:schemeClr val="bg1"/>
                </a:solidFill>
                <a:latin typeface="Cambria" pitchFamily="34" charset="0"/>
                <a:ea typeface="Cambria" pitchFamily="34" charset="-122"/>
                <a:cs typeface="Cambria" pitchFamily="34" charset="-120"/>
              </a:rPr>
              <a:t>Buoyancy control is a precision sport.</a:t>
            </a:r>
            <a:endParaRPr lang="en-US" sz="2200" dirty="0"/>
          </a:p>
        </p:txBody>
      </p:sp>
      <p:sp>
        <p:nvSpPr>
          <p:cNvPr id="16" name="Text 13"/>
          <p:cNvSpPr txBox="1"/>
          <p:nvPr/>
        </p:nvSpPr>
        <p:spPr>
          <a:xfrm>
            <a:off x="7406640" y="3246120"/>
            <a:ext cx="3931920" cy="2011680"/>
          </a:xfrm>
          <a:prstGeom prst="rect">
            <a:avLst/>
          </a:prstGeom>
          <a:noFill/>
          <a:ln/>
        </p:spPr>
        <p:txBody>
          <a:bodyPr wrap="square" lIns="0" tIns="0" rIns="0" bIns="0" rtlCol="0" anchor="t"/>
          <a:lstStyle/>
          <a:p>
            <a:pPr indent="0" marL="0">
              <a:buNone/>
            </a:pPr>
            <a:r>
              <a:rPr lang="en-US" sz="1400" dirty="0">
                <a:solidFill>
                  <a:schemeClr val="accent3"/>
                </a:solidFill>
              </a:rPr>
              <a:t>Small adjustments, steady attention, no hurry. It is the kind of task where mindfulness has already shown an effect in other sports. A promising result, not a definitive one.</a:t>
            </a:r>
            <a:endParaRPr lang="en-US" sz="1400" dirty="0"/>
          </a:p>
        </p:txBody>
      </p:sp>
      <p:sp>
        <p:nvSpPr>
          <p:cNvPr id="17"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8" name="Text 15"/>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[27] </a:t>
            </a:r>
            <a:pPr indent="0" marL="0">
              <a:buNone/>
            </a:pPr>
            <a:r>
              <a:rPr lang="en-US" sz="1050" u="sng" dirty="0">
                <a:solidFill>
                  <a:srgbClr val="0F6472"/>
                </a:solidFill>
                <a:hlinkClick r:id="rId1" invalidUrl="" action="" tgtFrame="" tooltip="Effects of mindfulness practice on performance-relevant parameters and performance outcomes in sports: a meta-analytical review" history="1" highlightClick="0" endSnd="0">
                  <a:extLst>
                    <a:ext uri="{A12FA001-AC4F-418D-AE19-62706E023703}">
                      <ahyp:hlinkClr xmlns:ahyp="http://schemas.microsoft.com/office/drawing/2018/hyperlinkcolor" val="tx"/>
                    </a:ext>
                  </a:extLst>
                </a:hlinkClick>
              </a:rPr>
              <a:t>Bühlmayer et al., 2017 · Sports Medicine</a:t>
            </a:r>
            <a:pPr indent="0" marL="0">
              <a:buNone/>
            </a:pPr>
            <a:r>
              <a:rPr lang="en-US" sz="1050" dirty="0">
                <a:solidFill>
                  <a:srgbClr val="5A6B70"/>
                </a:solidFill>
              </a:rPr>
              <a:t>   ·   </a:t>
            </a:r>
            <a:pPr indent="0" marL="0">
              <a:buNone/>
            </a:pPr>
            <a:r>
              <a:rPr lang="en-US" sz="1050" b="1" dirty="0">
                <a:solidFill>
                  <a:srgbClr val="5A6B70"/>
                </a:solidFill>
              </a:rPr>
              <a:t>[28] </a:t>
            </a:r>
            <a:pPr indent="0" marL="0">
              <a:buNone/>
            </a:pPr>
            <a:r>
              <a:rPr lang="en-US" sz="1050" u="sng" dirty="0">
                <a:solidFill>
                  <a:srgbClr val="0F6472"/>
                </a:solidFill>
                <a:hlinkClick r:id="rId2" invalidUrl="" action="" tgtFrame="" tooltip="Exploring mindfulness interventions across cultures: a comparative meta-analysis of mindfulness interventions for athletes in Western and Eastern contexts" history="1" highlightClick="0" endSnd="0">
                  <a:extLst>
                    <a:ext uri="{A12FA001-AC4F-418D-AE19-62706E023703}">
                      <ahyp:hlinkClr xmlns:ahyp="http://schemas.microsoft.com/office/drawing/2018/hyperlinkcolor" val="tx"/>
                    </a:ext>
                  </a:extLst>
                </a:hlinkClick>
              </a:rPr>
              <a:t>Du and Ning, 2024 · Frontiers in Psychology</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1463040" y="1600200"/>
            <a:ext cx="1920240" cy="3310128"/>
          </a:xfrm>
          <a:prstGeom prst="rect">
            <a:avLst/>
          </a:prstGeom>
        </p:spPr>
      </p:pic>
      <p:sp>
        <p:nvSpPr>
          <p:cNvPr id="4" name="Text 0"/>
          <p:cNvSpPr txBox="1"/>
          <p:nvPr/>
        </p:nvSpPr>
        <p:spPr>
          <a:xfrm>
            <a:off x="4480560" y="2057400"/>
            <a:ext cx="6858000" cy="365760"/>
          </a:xfrm>
          <a:prstGeom prst="rect">
            <a:avLst/>
          </a:prstGeom>
          <a:noFill/>
          <a:ln/>
        </p:spPr>
        <p:txBody>
          <a:bodyPr wrap="square" lIns="0" tIns="0" rIns="0" bIns="0" rtlCol="0" anchor="t"/>
          <a:lstStyle/>
          <a:p>
            <a:pPr indent="0" marL="0">
              <a:buNone/>
            </a:pPr>
            <a:r>
              <a:rPr lang="en-US" sz="1300" b="1" spc="500" kern="0" dirty="0">
                <a:solidFill>
                  <a:schemeClr val="accent2"/>
                </a:solidFill>
              </a:rPr>
              <a:t>PART 3</a:t>
            </a:r>
            <a:endParaRPr lang="en-US" sz="1300" dirty="0"/>
          </a:p>
        </p:txBody>
      </p:sp>
      <p:sp>
        <p:nvSpPr>
          <p:cNvPr id="5" name="Text 1"/>
          <p:cNvSpPr txBox="1"/>
          <p:nvPr/>
        </p:nvSpPr>
        <p:spPr>
          <a:xfrm>
            <a:off x="4480560" y="2423160"/>
            <a:ext cx="7223760" cy="1188720"/>
          </a:xfrm>
          <a:prstGeom prst="rect">
            <a:avLst/>
          </a:prstGeom>
          <a:noFill/>
          <a:ln/>
        </p:spPr>
        <p:txBody>
          <a:bodyPr wrap="square" lIns="0" tIns="0" rIns="0" bIns="0" rtlCol="0" anchor="ctr"/>
          <a:lstStyle/>
          <a:p>
            <a:pPr indent="0" marL="0">
              <a:buNone/>
            </a:pPr>
            <a:r>
              <a:rPr lang="en-US" sz="5000" b="1" dirty="0">
                <a:solidFill>
                  <a:schemeClr val="bg1"/>
                </a:solidFill>
                <a:latin typeface="Cambria" pitchFamily="34" charset="0"/>
                <a:ea typeface="Cambria" pitchFamily="34" charset="-122"/>
                <a:cs typeface="Cambria" pitchFamily="34" charset="-120"/>
              </a:rPr>
              <a:t>Diving and mind</a:t>
            </a:r>
            <a:endParaRPr lang="en-US" sz="5000" dirty="0"/>
          </a:p>
        </p:txBody>
      </p:sp>
      <p:sp>
        <p:nvSpPr>
          <p:cNvPr id="6" name="Text 2"/>
          <p:cNvSpPr txBox="1"/>
          <p:nvPr/>
        </p:nvSpPr>
        <p:spPr>
          <a:xfrm>
            <a:off x="4480560" y="3657600"/>
            <a:ext cx="7132320" cy="914400"/>
          </a:xfrm>
          <a:prstGeom prst="rect">
            <a:avLst/>
          </a:prstGeom>
          <a:noFill/>
          <a:ln/>
        </p:spPr>
        <p:txBody>
          <a:bodyPr wrap="square" lIns="0" tIns="0" rIns="0" bIns="0" rtlCol="0" anchor="t"/>
          <a:lstStyle/>
          <a:p>
            <a:pPr indent="0" marL="0">
              <a:buNone/>
            </a:pPr>
            <a:r>
              <a:rPr lang="en-US" sz="2000" i="1" dirty="0">
                <a:solidFill>
                  <a:schemeClr val="accent3"/>
                </a:solidFill>
                <a:latin typeface="Cambria" pitchFamily="34" charset="0"/>
                <a:ea typeface="Cambria" pitchFamily="34" charset="-122"/>
                <a:cs typeface="Cambria" pitchFamily="34" charset="-120"/>
              </a:rPr>
              <a:t>What has already been measured with divers: small, promising studies.</a:t>
            </a:r>
            <a:endParaRPr lang="en-US" sz="20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Studies with divers: signals, and a 2026 trial</a:t>
            </a:r>
            <a:endParaRPr lang="en-US" sz="3200" dirty="0"/>
          </a:p>
        </p:txBody>
      </p:sp>
      <p:graphicFrame>
        <p:nvGraphicFramePr>
          <p:cNvPr id="20" name="Table 0"/>
          <p:cNvGraphicFramePr>
            <a:graphicFrameLocks noGrp="1"/>
          </p:cNvGraphicFramePr>
          <p:nvPr>
            <p:extLst>
              <p:ext uri="{D42A27DB-BD31-4B8C-83A1-F6EECF244321}">
                <p14:modId xmlns:p14="http://schemas.microsoft.com/office/powerpoint/2010/main" val="1579011935"/>
              </p:ext>
            </p:extLst>
          </p:nvPr>
        </p:nvGraphicFramePr>
        <p:xfrm>
          <a:off x="548640" y="1371600"/>
          <a:ext cx="11091672" cy="914400"/>
        </p:xfrm>
        <a:graphic>
          <a:graphicData uri="http://schemas.openxmlformats.org/drawingml/2006/table">
            <a:tbl>
              <a:tblPr/>
              <a:tblGrid>
                <a:gridCol w="2148840"/>
                <a:gridCol w="3246120"/>
                <a:gridCol w="4160520"/>
                <a:gridCol w="1170432"/>
              </a:tblGrid>
              <a:tr h="347472">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Study</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Design and sample</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Result</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Level</a:t>
                      </a:r>
                      <a:endParaRPr lang="en-US" sz="11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731520">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Beneton et al., 2017 [29]</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1-week scuba course (37) versus multisport course (30). Not randomised.</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Perceived stress fell in the divers and was still lower at one month; mindfulness scores rose. The difference between groups was not significant.</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FFFFFF"/>
                          </a:solidFill>
                          <a:latin typeface="Calibri" pitchFamily="34" charset="0"/>
                          <a:ea typeface="Calibri" pitchFamily="34" charset="-122"/>
                          <a:cs typeface="Calibri" pitchFamily="34" charset="-120"/>
                        </a:rPr>
                        <a:t>PRELIMINARY</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731520">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Gibert et al., 2022 [30]</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Randomised pilot: meditative diving (10 dives) versus multisport. 34 adults with PTSD.</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At one month, fewer intrusive memories with diving (−5.1 versus −2.2). Other differences were not significant and did not last to 3 months.</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FFFFFF"/>
                          </a:solidFill>
                          <a:latin typeface="Calibri" pitchFamily="34" charset="0"/>
                          <a:ea typeface="Calibri" pitchFamily="34" charset="-122"/>
                          <a:cs typeface="Calibri" pitchFamily="34" charset="-120"/>
                        </a:rPr>
                        <a:t>PRELIMINARY</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731520">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Griffiths et al., 2026 [31]</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Randomised trial in France: diving with mindfulness exercises (10 sessions) vs usual care. 63 adults with obesity.</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Less emotional eating (−0.82 vs −0.27), less perceived stress and better quality of life. No diving incidents.</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06202E"/>
                          </a:solidFill>
                          <a:latin typeface="Calibri" pitchFamily="34" charset="0"/>
                          <a:ea typeface="Calibri" pitchFamily="34" charset="-122"/>
                          <a:cs typeface="Calibri" pitchFamily="34" charset="-120"/>
                        </a:rPr>
                        <a:t>MODERATE</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2B544"/>
                    </a:solidFill>
                  </a:tcPr>
                </a:tc>
              </a:tr>
              <a:tr h="658368">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Zec et al., 2022 [32]</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29 divers (recreational and military), dive to 30 m. Salivary cortisol and questionnaires.</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Prior negative emotions predicted cortisol before the dive. Recreational divers had higher cortisol than military divers.</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FFFFFF"/>
                          </a:solidFill>
                          <a:latin typeface="Calibri" pitchFamily="34" charset="0"/>
                          <a:ea typeface="Calibri" pitchFamily="34" charset="-122"/>
                          <a:cs typeface="Calibri" pitchFamily="34" charset="-120"/>
                        </a:rPr>
                        <a:t>PRELIMINARY</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E7674A"/>
                    </a:solidFill>
                  </a:tcPr>
                </a:tc>
              </a:tr>
              <a:tr h="658368">
                <a:tc>
                  <a:txBody>
                    <a:bodyPr/>
                    <a:lstStyle/>
                    <a:p>
                      <a:pPr indent="0" marL="0">
                        <a:buNone/>
                      </a:pPr>
                      <a:r>
                        <a:rPr lang="en-US" sz="1050" b="1" dirty="0">
                          <a:solidFill>
                            <a:srgbClr val="06202E"/>
                          </a:solidFill>
                          <a:latin typeface="Calibri" pitchFamily="34" charset="0"/>
                          <a:ea typeface="Calibri" pitchFamily="34" charset="-122"/>
                          <a:cs typeface="Calibri" pitchFamily="34" charset="-120"/>
                        </a:rPr>
                        <a:t>Carreño et al., 2020 [33]</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176 divers versus 70 beach users at Cap de Creus. Before and after the activity.</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Mood improved in both groups; after adjustment, no significant difference between diving and being on the beach.</a:t>
                      </a:r>
                      <a:endParaRPr lang="en-US" sz="105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algn="ctr" indent="0" marL="0">
                        <a:buNone/>
                      </a:pPr>
                      <a:r>
                        <a:rPr lang="en-US" sz="1000" b="1" dirty="0">
                          <a:solidFill>
                            <a:srgbClr val="06202E"/>
                          </a:solidFill>
                          <a:latin typeface="Calibri" pitchFamily="34" charset="0"/>
                          <a:ea typeface="Calibri" pitchFamily="34" charset="-122"/>
                          <a:cs typeface="Calibri" pitchFamily="34" charset="-120"/>
                        </a:rPr>
                        <a:t>MODERATE</a:t>
                      </a:r>
                      <a:endParaRPr lang="en-US" sz="1000" dirty="0">
                        <a:latin typeface="Calibri" charset="0"/>
                        <a:ea typeface="Calibri" charset="0"/>
                        <a:cs typeface="Calibri" charset="0"/>
                      </a:endParaRPr>
                    </a:p>
                  </a:txBody>
                  <a:tcPr marL="91440" marR="91440" marT="54864" marB="54864"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2B544"/>
                    </a:solidFill>
                  </a:tcPr>
                </a:tc>
              </a:tr>
            </a:tbl>
          </a:graphicData>
        </a:graphic>
      </p:graphicFrame>
      <p:sp>
        <p:nvSpPr>
          <p:cNvPr id="5"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6" name="Text 2"/>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[29] </a:t>
            </a:r>
            <a:pPr indent="0" marL="0">
              <a:buNone/>
            </a:pPr>
            <a:r>
              <a:rPr lang="en-US" sz="1050" u="sng" dirty="0">
                <a:solidFill>
                  <a:srgbClr val="0F6472"/>
                </a:solidFill>
                <a:hlinkClick r:id="rId1" invalidUrl="" action="" tgtFrame="" tooltip="Recreational diving practice for stress management: an exploratory trial" history="1" highlightClick="0" endSnd="0">
                  <a:extLst>
                    <a:ext uri="{A12FA001-AC4F-418D-AE19-62706E023703}">
                      <ahyp:hlinkClr xmlns:ahyp="http://schemas.microsoft.com/office/drawing/2018/hyperlinkcolor" val="tx"/>
                    </a:ext>
                  </a:extLst>
                </a:hlinkClick>
              </a:rPr>
              <a:t>Beneton et al., 2017</a:t>
            </a:r>
            <a:pPr indent="0" marL="0">
              <a:buNone/>
            </a:pPr>
            <a:r>
              <a:rPr lang="en-US" sz="1050" dirty="0">
                <a:solidFill>
                  <a:srgbClr val="5A6B70"/>
                </a:solidFill>
              </a:rPr>
              <a:t>   ·   </a:t>
            </a:r>
            <a:pPr indent="0" marL="0">
              <a:buNone/>
            </a:pPr>
            <a:r>
              <a:rPr lang="en-US" sz="1050" b="1" dirty="0">
                <a:solidFill>
                  <a:srgbClr val="5A6B70"/>
                </a:solidFill>
              </a:rPr>
              <a:t>[30] </a:t>
            </a:r>
            <a:pPr indent="0" marL="0">
              <a:buNone/>
            </a:pPr>
            <a:r>
              <a:rPr lang="en-US" sz="1050" u="sng" dirty="0">
                <a:solidFill>
                  <a:srgbClr val="0F6472"/>
                </a:solidFill>
                <a:hlinkClick r:id="rId2" invalidUrl="" action="" tgtFrame="" tooltip="Comparing meditative scuba diving versus multisport activities to improve PTSD symptoms: a pilot, randomized controlled clinical trial" history="1" highlightClick="0" endSnd="0">
                  <a:extLst>
                    <a:ext uri="{A12FA001-AC4F-418D-AE19-62706E023703}">
                      <ahyp:hlinkClr xmlns:ahyp="http://schemas.microsoft.com/office/drawing/2018/hyperlinkcolor" val="tx"/>
                    </a:ext>
                  </a:extLst>
                </a:hlinkClick>
              </a:rPr>
              <a:t>Gibert et al., 2022</a:t>
            </a:r>
            <a:pPr indent="0" marL="0">
              <a:buNone/>
            </a:pPr>
            <a:r>
              <a:rPr lang="en-US" sz="1050" dirty="0">
                <a:solidFill>
                  <a:srgbClr val="5A6B70"/>
                </a:solidFill>
              </a:rPr>
              <a:t>   ·   </a:t>
            </a:r>
            <a:pPr indent="0" marL="0">
              <a:buNone/>
            </a:pPr>
            <a:r>
              <a:rPr lang="en-US" sz="1050" b="1" dirty="0">
                <a:solidFill>
                  <a:srgbClr val="5A6B70"/>
                </a:solidFill>
              </a:rPr>
              <a:t>[31] </a:t>
            </a:r>
            <a:pPr indent="0" marL="0">
              <a:buNone/>
            </a:pPr>
            <a:r>
              <a:rPr lang="en-US" sz="1050" u="sng" dirty="0">
                <a:solidFill>
                  <a:srgbClr val="0F6472"/>
                </a:solidFill>
                <a:hlinkClick r:id="rId3" invalidUrl="" action="" tgtFrame="" tooltip="Efficacy of a combined diving and mindfulness program on emotional eating in adults with obesity: randomised controlled trial with standard care" history="1" highlightClick="0" endSnd="0">
                  <a:extLst>
                    <a:ext uri="{A12FA001-AC4F-418D-AE19-62706E023703}">
                      <ahyp:hlinkClr xmlns:ahyp="http://schemas.microsoft.com/office/drawing/2018/hyperlinkcolor" val="tx"/>
                    </a:ext>
                  </a:extLst>
                </a:hlinkClick>
              </a:rPr>
              <a:t>Griffiths et al., 2026</a:t>
            </a:r>
            <a:pPr indent="0" marL="0">
              <a:buNone/>
            </a:pPr>
            <a:r>
              <a:rPr lang="en-US" sz="1050" dirty="0">
                <a:solidFill>
                  <a:srgbClr val="5A6B70"/>
                </a:solidFill>
              </a:rPr>
              <a:t>   ·   </a:t>
            </a:r>
            <a:pPr indent="0" marL="0">
              <a:buNone/>
            </a:pPr>
            <a:r>
              <a:rPr lang="en-US" sz="1050" b="1" dirty="0">
                <a:solidFill>
                  <a:srgbClr val="5A6B70"/>
                </a:solidFill>
              </a:rPr>
              <a:t>[32] </a:t>
            </a:r>
            <a:pPr indent="0" marL="0">
              <a:buNone/>
            </a:pPr>
            <a:r>
              <a:rPr lang="en-US" sz="1050" u="sng" dirty="0">
                <a:solidFill>
                  <a:srgbClr val="0F6472"/>
                </a:solidFill>
                <a:hlinkClick r:id="rId4" invalidUrl="" action="" tgtFrame="" tooltip="Psychophysiological stress response in SCUBA divers: the contribution of negative automatic thoughts and negative emotions" history="1" highlightClick="0" endSnd="0">
                  <a:extLst>
                    <a:ext uri="{A12FA001-AC4F-418D-AE19-62706E023703}">
                      <ahyp:hlinkClr xmlns:ahyp="http://schemas.microsoft.com/office/drawing/2018/hyperlinkcolor" val="tx"/>
                    </a:ext>
                  </a:extLst>
                </a:hlinkClick>
              </a:rPr>
              <a:t>Zec et al., 2022</a:t>
            </a:r>
            <a:pPr indent="0" marL="0">
              <a:buNone/>
            </a:pPr>
            <a:r>
              <a:rPr lang="en-US" sz="1050" dirty="0">
                <a:solidFill>
                  <a:srgbClr val="5A6B70"/>
                </a:solidFill>
              </a:rPr>
              <a:t>   ·   </a:t>
            </a:r>
            <a:pPr indent="0" marL="0">
              <a:buNone/>
            </a:pPr>
            <a:r>
              <a:rPr lang="en-US" sz="1050" b="1" dirty="0">
                <a:solidFill>
                  <a:srgbClr val="5A6B70"/>
                </a:solidFill>
              </a:rPr>
              <a:t>[33] </a:t>
            </a:r>
            <a:pPr indent="0" marL="0">
              <a:buNone/>
            </a:pPr>
            <a:r>
              <a:rPr lang="en-US" sz="1050" u="sng" dirty="0">
                <a:solidFill>
                  <a:srgbClr val="0F6472"/>
                </a:solidFill>
                <a:hlinkClick r:id="rId5" invalidUrl="" action="" tgtFrame="" tooltip="The beneficial effects of short-term exposure to scuba diving on human mental health" history="1" highlightClick="0" endSnd="0">
                  <a:extLst>
                    <a:ext uri="{A12FA001-AC4F-418D-AE19-62706E023703}">
                      <ahyp:hlinkClr xmlns:ahyp="http://schemas.microsoft.com/office/drawing/2018/hyperlinkcolor" val="tx"/>
                    </a:ext>
                  </a:extLst>
                </a:hlinkClick>
              </a:rPr>
              <a:t>Carreño et al., 2020</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Water counts too</a:t>
            </a:r>
            <a:endParaRPr lang="en-US" sz="3200" dirty="0"/>
          </a:p>
        </p:txBody>
      </p:sp>
      <p:sp>
        <p:nvSpPr>
          <p:cNvPr id="4" name="White et al., 2019 · [34]"/>
          <p:cNvSpPr/>
          <p:nvPr/>
        </p:nvSpPr>
        <p:spPr>
          <a:xfrm>
            <a:off x="548640" y="1371600"/>
            <a:ext cx="5408676" cy="3108960"/>
          </a:xfrm>
          <a:prstGeom prst="roundRect">
            <a:avLst>
              <a:gd name="adj" fmla="val 4706"/>
            </a:avLst>
          </a:prstGeom>
          <a:solidFill>
            <a:srgbClr val="0E3A4A"/>
          </a:solidFill>
          <a:ln w="12700">
            <a:solidFill>
              <a:schemeClr val="accent1"/>
            </a:solidFill>
            <a:prstDash val="solid"/>
          </a:ln>
        </p:spPr>
      </p:sp>
      <p:sp>
        <p:nvSpPr>
          <p:cNvPr id="5" name="chip"/>
          <p:cNvSpPr txBox="1"/>
          <p:nvPr/>
        </p:nvSpPr>
        <p:spPr>
          <a:xfrm>
            <a:off x="822960" y="1600200"/>
            <a:ext cx="329184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OBSERVATIONAL  ·  n = 19,806</a:t>
            </a:r>
            <a:endParaRPr lang="en-US" sz="1100" dirty="0"/>
          </a:p>
        </p:txBody>
      </p:sp>
      <p:sp>
        <p:nvSpPr>
          <p:cNvPr id="6" name="Text 3"/>
          <p:cNvSpPr txBox="1"/>
          <p:nvPr/>
        </p:nvSpPr>
        <p:spPr>
          <a:xfrm>
            <a:off x="822960" y="2057400"/>
            <a:ext cx="4860036" cy="731520"/>
          </a:xfrm>
          <a:prstGeom prst="rect">
            <a:avLst/>
          </a:prstGeom>
          <a:noFill/>
          <a:ln/>
        </p:spPr>
        <p:txBody>
          <a:bodyPr wrap="square" lIns="0" tIns="0" rIns="0" bIns="0" rtlCol="0" anchor="ctr"/>
          <a:lstStyle/>
          <a:p>
            <a:pPr indent="0" marL="0">
              <a:buNone/>
            </a:pPr>
            <a:r>
              <a:rPr lang="en-US" sz="4000" b="1" dirty="0">
                <a:solidFill>
                  <a:schemeClr val="accent2"/>
                </a:solidFill>
                <a:latin typeface="Cambria" pitchFamily="34" charset="0"/>
                <a:ea typeface="Cambria" pitchFamily="34" charset="-122"/>
                <a:cs typeface="Cambria" pitchFamily="34" charset="-120"/>
              </a:rPr>
              <a:t>×1.59</a:t>
            </a:r>
            <a:endParaRPr lang="en-US" sz="4000" dirty="0"/>
          </a:p>
        </p:txBody>
      </p:sp>
      <p:sp>
        <p:nvSpPr>
          <p:cNvPr id="7" name="Text 4"/>
          <p:cNvSpPr txBox="1"/>
          <p:nvPr/>
        </p:nvSpPr>
        <p:spPr>
          <a:xfrm>
            <a:off x="822960" y="2834640"/>
            <a:ext cx="4860036" cy="777240"/>
          </a:xfrm>
          <a:prstGeom prst="rect">
            <a:avLst/>
          </a:prstGeom>
          <a:noFill/>
          <a:ln/>
        </p:spPr>
        <p:txBody>
          <a:bodyPr wrap="square" lIns="0" tIns="0" rIns="0" bIns="0" rtlCol="0" anchor="t"/>
          <a:lstStyle/>
          <a:p>
            <a:pPr indent="0" marL="0">
              <a:buNone/>
            </a:pPr>
            <a:r>
              <a:rPr lang="en-US" sz="1400" dirty="0">
                <a:solidFill>
                  <a:schemeClr val="bg1"/>
                </a:solidFill>
              </a:rPr>
              <a:t>higher odds of good health with 120–179 minutes a week in nature, versus none.</a:t>
            </a:r>
            <a:endParaRPr lang="en-US" sz="1400" dirty="0"/>
          </a:p>
        </p:txBody>
      </p:sp>
      <p:sp>
        <p:nvSpPr>
          <p:cNvPr id="8" name="Text 5"/>
          <p:cNvSpPr txBox="1"/>
          <p:nvPr/>
        </p:nvSpPr>
        <p:spPr>
          <a:xfrm>
            <a:off x="822960" y="3611880"/>
            <a:ext cx="4860036" cy="411480"/>
          </a:xfrm>
          <a:prstGeom prst="rect">
            <a:avLst/>
          </a:prstGeom>
          <a:noFill/>
          <a:ln/>
        </p:spPr>
        <p:txBody>
          <a:bodyPr wrap="square" lIns="0" tIns="0" rIns="0" bIns="0" rtlCol="0" anchor="t"/>
          <a:lstStyle/>
          <a:p>
            <a:pPr indent="0" marL="0">
              <a:buNone/>
            </a:pPr>
            <a:r>
              <a:rPr lang="en-US" sz="1250" b="1" dirty="0">
                <a:solidFill>
                  <a:schemeClr val="accent3"/>
                </a:solidFill>
              </a:rPr>
              <a:t>High wellbeing: ×1.23. The benefit levels off between 200 and 300 minutes.</a:t>
            </a:r>
            <a:endParaRPr lang="en-US" sz="1250" dirty="0"/>
          </a:p>
        </p:txBody>
      </p:sp>
      <p:sp>
        <p:nvSpPr>
          <p:cNvPr id="9" name="Text 6"/>
          <p:cNvSpPr txBox="1"/>
          <p:nvPr/>
        </p:nvSpPr>
        <p:spPr>
          <a:xfrm>
            <a:off x="822960" y="4023360"/>
            <a:ext cx="4860036" cy="320040"/>
          </a:xfrm>
          <a:prstGeom prst="rect">
            <a:avLst/>
          </a:prstGeom>
          <a:noFill/>
          <a:ln/>
        </p:spPr>
        <p:txBody>
          <a:bodyPr wrap="square" lIns="0" tIns="0" rIns="0" bIns="0" rtlCol="0" anchor="t"/>
          <a:lstStyle/>
          <a:p>
            <a:pPr indent="0" marL="0">
              <a:buNone/>
            </a:pPr>
            <a:r>
              <a:rPr lang="en-US" sz="1100" i="1" dirty="0">
                <a:solidFill>
                  <a:schemeClr val="accent3"/>
                </a:solidFill>
              </a:rPr>
              <a:t>White et al., 2019 · [34]</a:t>
            </a:r>
            <a:endParaRPr lang="en-US" sz="1100" dirty="0"/>
          </a:p>
        </p:txBody>
      </p:sp>
      <p:sp>
        <p:nvSpPr>
          <p:cNvPr id="10" name="Georgiou et al., 2021 · [35]"/>
          <p:cNvSpPr/>
          <p:nvPr/>
        </p:nvSpPr>
        <p:spPr>
          <a:xfrm>
            <a:off x="6231636" y="1371600"/>
            <a:ext cx="5408676" cy="3108960"/>
          </a:xfrm>
          <a:prstGeom prst="roundRect">
            <a:avLst>
              <a:gd name="adj" fmla="val 4706"/>
            </a:avLst>
          </a:prstGeom>
          <a:solidFill>
            <a:srgbClr val="0E3A4A"/>
          </a:solidFill>
          <a:ln w="12700">
            <a:solidFill>
              <a:schemeClr val="accent1"/>
            </a:solidFill>
            <a:prstDash val="solid"/>
          </a:ln>
        </p:spPr>
      </p:sp>
      <p:sp>
        <p:nvSpPr>
          <p:cNvPr id="11" name="chip"/>
          <p:cNvSpPr txBox="1"/>
          <p:nvPr/>
        </p:nvSpPr>
        <p:spPr>
          <a:xfrm>
            <a:off x="6505956" y="1600200"/>
            <a:ext cx="3291840" cy="347472"/>
          </a:xfrm>
          <a:prstGeom prst="roundRect">
            <a:avLst>
              <a:gd name="adj" fmla="val 50000"/>
            </a:avLst>
          </a:prstGeom>
          <a:solidFill>
            <a:srgbClr val="F2B544"/>
          </a:solidFill>
          <a:ln/>
        </p:spPr>
        <p:txBody>
          <a:bodyPr wrap="square" lIns="0" tIns="0" rIns="0" bIns="0" rtlCol="0" anchor="ctr"/>
          <a:lstStyle/>
          <a:p>
            <a:pPr algn="ctr" indent="0" marL="0">
              <a:buNone/>
            </a:pPr>
            <a:r>
              <a:rPr lang="en-US" sz="1100" b="1" spc="200" kern="0" dirty="0">
                <a:solidFill>
                  <a:srgbClr val="06202E"/>
                </a:solidFill>
              </a:rPr>
              <a:t>META-ANALYSIS  ·  BLUE SPACES</a:t>
            </a:r>
            <a:endParaRPr lang="en-US" sz="1100" dirty="0"/>
          </a:p>
        </p:txBody>
      </p:sp>
      <p:sp>
        <p:nvSpPr>
          <p:cNvPr id="12" name="Text 9"/>
          <p:cNvSpPr txBox="1"/>
          <p:nvPr/>
        </p:nvSpPr>
        <p:spPr>
          <a:xfrm>
            <a:off x="6505956" y="2057400"/>
            <a:ext cx="4860036" cy="731520"/>
          </a:xfrm>
          <a:prstGeom prst="rect">
            <a:avLst/>
          </a:prstGeom>
          <a:noFill/>
          <a:ln/>
        </p:spPr>
        <p:txBody>
          <a:bodyPr wrap="square" lIns="0" tIns="0" rIns="0" bIns="0" rtlCol="0" anchor="ctr"/>
          <a:lstStyle/>
          <a:p>
            <a:pPr indent="0" marL="0">
              <a:buNone/>
            </a:pPr>
            <a:r>
              <a:rPr lang="en-US" sz="4000" b="1" dirty="0">
                <a:solidFill>
                  <a:schemeClr val="accent3"/>
                </a:solidFill>
                <a:latin typeface="Cambria" pitchFamily="34" charset="0"/>
                <a:ea typeface="Cambria" pitchFamily="34" charset="-122"/>
                <a:cs typeface="Cambria" pitchFamily="34" charset="-120"/>
              </a:rPr>
              <a:t>d = 0.19</a:t>
            </a:r>
            <a:endParaRPr lang="en-US" sz="4000" dirty="0"/>
          </a:p>
        </p:txBody>
      </p:sp>
      <p:sp>
        <p:nvSpPr>
          <p:cNvPr id="13" name="Text 10"/>
          <p:cNvSpPr txBox="1"/>
          <p:nvPr/>
        </p:nvSpPr>
        <p:spPr>
          <a:xfrm>
            <a:off x="6505956" y="2834640"/>
            <a:ext cx="4860036" cy="777240"/>
          </a:xfrm>
          <a:prstGeom prst="rect">
            <a:avLst/>
          </a:prstGeom>
          <a:noFill/>
          <a:ln/>
        </p:spPr>
        <p:txBody>
          <a:bodyPr wrap="square" lIns="0" tIns="0" rIns="0" bIns="0" rtlCol="0" anchor="t"/>
          <a:lstStyle/>
          <a:p>
            <a:pPr indent="0" marL="0">
              <a:buNone/>
            </a:pPr>
            <a:r>
              <a:rPr lang="en-US" sz="1400" dirty="0">
                <a:solidFill>
                  <a:schemeClr val="bg1"/>
                </a:solidFill>
              </a:rPr>
              <a:t>effect of contact with blue spaces (sea, rivers, lakes) on psychological restoration: stress, mood and wellbeing.</a:t>
            </a:r>
            <a:endParaRPr lang="en-US" sz="1400" dirty="0"/>
          </a:p>
        </p:txBody>
      </p:sp>
      <p:sp>
        <p:nvSpPr>
          <p:cNvPr id="14" name="Text 11"/>
          <p:cNvSpPr txBox="1"/>
          <p:nvPr/>
        </p:nvSpPr>
        <p:spPr>
          <a:xfrm>
            <a:off x="6505956" y="3611880"/>
            <a:ext cx="4860036" cy="411480"/>
          </a:xfrm>
          <a:prstGeom prst="rect">
            <a:avLst/>
          </a:prstGeom>
          <a:noFill/>
          <a:ln/>
        </p:spPr>
        <p:txBody>
          <a:bodyPr wrap="square" lIns="0" tIns="0" rIns="0" bIns="0" rtlCol="0" anchor="t"/>
          <a:lstStyle/>
          <a:p>
            <a:pPr indent="0" marL="0">
              <a:buNone/>
            </a:pPr>
            <a:r>
              <a:rPr lang="en-US" sz="1250" b="1" dirty="0">
                <a:solidFill>
                  <a:schemeClr val="accent3"/>
                </a:solidFill>
              </a:rPr>
              <a:t>More blue space nearby: d = 0.34.</a:t>
            </a:r>
            <a:endParaRPr lang="en-US" sz="1250" dirty="0"/>
          </a:p>
        </p:txBody>
      </p:sp>
      <p:sp>
        <p:nvSpPr>
          <p:cNvPr id="15" name="Text 12"/>
          <p:cNvSpPr txBox="1"/>
          <p:nvPr/>
        </p:nvSpPr>
        <p:spPr>
          <a:xfrm>
            <a:off x="6505956" y="4023360"/>
            <a:ext cx="4860036" cy="320040"/>
          </a:xfrm>
          <a:prstGeom prst="rect">
            <a:avLst/>
          </a:prstGeom>
          <a:noFill/>
          <a:ln/>
        </p:spPr>
        <p:txBody>
          <a:bodyPr wrap="square" lIns="0" tIns="0" rIns="0" bIns="0" rtlCol="0" anchor="t"/>
          <a:lstStyle/>
          <a:p>
            <a:pPr indent="0" marL="0">
              <a:buNone/>
            </a:pPr>
            <a:r>
              <a:rPr lang="en-US" sz="1100" i="1" dirty="0">
                <a:solidFill>
                  <a:schemeClr val="accent3"/>
                </a:solidFill>
              </a:rPr>
              <a:t>Georgiou et al., 2021 · [35]</a:t>
            </a:r>
            <a:endParaRPr lang="en-US" sz="1100" dirty="0"/>
          </a:p>
        </p:txBody>
      </p:sp>
      <p:sp>
        <p:nvSpPr>
          <p:cNvPr id="16" name="lectura"/>
          <p:cNvSpPr/>
          <p:nvPr/>
        </p:nvSpPr>
        <p:spPr>
          <a:xfrm>
            <a:off x="548640" y="4663440"/>
            <a:ext cx="11091672" cy="777240"/>
          </a:xfrm>
          <a:prstGeom prst="roundRect">
            <a:avLst>
              <a:gd name="adj" fmla="val 18824"/>
            </a:avLst>
          </a:prstGeom>
          <a:solidFill>
            <a:srgbClr val="0E3A4A"/>
          </a:solidFill>
          <a:ln w="12700">
            <a:solidFill>
              <a:srgbClr val="0E3A4A"/>
            </a:solidFill>
            <a:prstDash val="solid"/>
          </a:ln>
        </p:spPr>
      </p:sp>
      <p:sp>
        <p:nvSpPr>
          <p:cNvPr id="17" name="Text 14"/>
          <p:cNvSpPr txBox="1"/>
          <p:nvPr/>
        </p:nvSpPr>
        <p:spPr>
          <a:xfrm>
            <a:off x="822960" y="4663440"/>
            <a:ext cx="10543032" cy="777240"/>
          </a:xfrm>
          <a:prstGeom prst="rect">
            <a:avLst/>
          </a:prstGeom>
          <a:noFill/>
          <a:ln/>
        </p:spPr>
        <p:txBody>
          <a:bodyPr wrap="square" lIns="0" tIns="0" rIns="0" bIns="0" rtlCol="0" anchor="ctr"/>
          <a:lstStyle/>
          <a:p>
            <a:pPr indent="0" marL="0">
              <a:buNone/>
            </a:pPr>
            <a:r>
              <a:rPr lang="en-US" sz="1050" b="1" spc="300" kern="0" dirty="0">
                <a:solidFill>
                  <a:srgbClr val="F2B544"/>
                </a:solidFill>
              </a:rPr>
              <a:t>MDI READING   </a:t>
            </a:r>
            <a:pPr indent="0" marL="0">
              <a:buNone/>
            </a:pPr>
            <a:r>
              <a:rPr lang="en-US" sz="1400" i="1" dirty="0">
                <a:solidFill>
                  <a:srgbClr val="F8F5EF"/>
                </a:solidFill>
                <a:latin typeface="Cambria" pitchFamily="34" charset="0"/>
                <a:ea typeface="Cambria" pitchFamily="34" charset="-122"/>
                <a:cs typeface="Cambria" pitchFamily="34" charset="-120"/>
              </a:rPr>
              <a:t>Diving joins two things the evidence links to wellbeing: time in the water and trained attention.</a:t>
            </a:r>
            <a:endParaRPr lang="en-US" sz="1050" dirty="0"/>
          </a:p>
        </p:txBody>
      </p:sp>
      <p:sp>
        <p:nvSpPr>
          <p:cNvPr id="18" name="fuente"/>
          <p:cNvSpPr/>
          <p:nvPr/>
        </p:nvSpPr>
        <p:spPr>
          <a:xfrm>
            <a:off x="548640" y="5669280"/>
            <a:ext cx="11091672" cy="384048"/>
          </a:xfrm>
          <a:prstGeom prst="roundRect">
            <a:avLst>
              <a:gd name="adj" fmla="val 38095"/>
            </a:avLst>
          </a:prstGeom>
          <a:solidFill>
            <a:srgbClr val="F8F5EF"/>
          </a:solidFill>
          <a:ln w="12700">
            <a:solidFill>
              <a:srgbClr val="F8F5EF"/>
            </a:solidFill>
            <a:prstDash val="solid"/>
          </a:ln>
        </p:spPr>
      </p:sp>
      <p:sp>
        <p:nvSpPr>
          <p:cNvPr id="19" name="Text 16"/>
          <p:cNvSpPr txBox="1"/>
          <p:nvPr/>
        </p:nvSpPr>
        <p:spPr>
          <a:xfrm>
            <a:off x="749808" y="5669280"/>
            <a:ext cx="10689336" cy="384048"/>
          </a:xfrm>
          <a:prstGeom prst="rect">
            <a:avLst/>
          </a:prstGeom>
          <a:noFill/>
          <a:ln/>
        </p:spPr>
        <p:txBody>
          <a:bodyPr wrap="square" lIns="0" tIns="0" rIns="0" bIns="0" rtlCol="0" anchor="ctr">
            <a:normAutofit/>
          </a:bodyPr>
          <a:lstStyle/>
          <a:p>
            <a:pPr indent="0" marL="0">
              <a:buNone/>
            </a:pPr>
            <a:r>
              <a:rPr lang="en-US" sz="950" b="1" spc="200" kern="0" dirty="0">
                <a:solidFill>
                  <a:srgbClr val="0F6472"/>
                </a:solidFill>
              </a:rPr>
              <a:t>SOURCES   </a:t>
            </a:r>
            <a:pPr indent="0" marL="0">
              <a:buNone/>
            </a:pPr>
            <a:r>
              <a:rPr lang="en-US" sz="1050" b="1" dirty="0">
                <a:solidFill>
                  <a:srgbClr val="5A6B70"/>
                </a:solidFill>
              </a:rPr>
              <a:t>[34] </a:t>
            </a:r>
            <a:pPr indent="0" marL="0">
              <a:buNone/>
            </a:pPr>
            <a:r>
              <a:rPr lang="en-US" sz="1050" u="sng" dirty="0">
                <a:solidFill>
                  <a:srgbClr val="0F6472"/>
                </a:solidFill>
                <a:hlinkClick r:id="rId1" invalidUrl="" action="" tgtFrame="" tooltip="Spending at least 120 minutes a week in nature is associated with good health and wellbeing" history="1" highlightClick="0" endSnd="0">
                  <a:extLst>
                    <a:ext uri="{A12FA001-AC4F-418D-AE19-62706E023703}">
                      <ahyp:hlinkClr xmlns:ahyp="http://schemas.microsoft.com/office/drawing/2018/hyperlinkcolor" val="tx"/>
                    </a:ext>
                  </a:extLst>
                </a:hlinkClick>
              </a:rPr>
              <a:t>White et al., 2019 · Scientific Reports</a:t>
            </a:r>
            <a:pPr indent="0" marL="0">
              <a:buNone/>
            </a:pPr>
            <a:r>
              <a:rPr lang="en-US" sz="1050" dirty="0">
                <a:solidFill>
                  <a:srgbClr val="5A6B70"/>
                </a:solidFill>
              </a:rPr>
              <a:t>   ·   </a:t>
            </a:r>
            <a:pPr indent="0" marL="0">
              <a:buNone/>
            </a:pPr>
            <a:r>
              <a:rPr lang="en-US" sz="1050" b="1" dirty="0">
                <a:solidFill>
                  <a:srgbClr val="5A6B70"/>
                </a:solidFill>
              </a:rPr>
              <a:t>[35] </a:t>
            </a:r>
            <a:pPr indent="0" marL="0">
              <a:buNone/>
            </a:pPr>
            <a:r>
              <a:rPr lang="en-US" sz="1050" u="sng" dirty="0">
                <a:solidFill>
                  <a:srgbClr val="0F6472"/>
                </a:solidFill>
                <a:hlinkClick r:id="rId2" invalidUrl="" action="" tgtFrame="" tooltip="Mechanisms of impact of blue spaces on human health: a systematic literature review and meta-analysis" history="1" highlightClick="0" endSnd="0">
                  <a:extLst>
                    <a:ext uri="{A12FA001-AC4F-418D-AE19-62706E023703}">
                      <ahyp:hlinkClr xmlns:ahyp="http://schemas.microsoft.com/office/drawing/2018/hyperlinkcolor" val="tx"/>
                    </a:ext>
                  </a:extLst>
                </a:hlinkClick>
              </a:rPr>
              <a:t>Georgiou et al., 2021 · IJERPH</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From data to practice</a:t>
            </a:r>
            <a:endParaRPr lang="en-US" sz="3200" dirty="0"/>
          </a:p>
        </p:txBody>
      </p:sp>
      <p:sp>
        <p:nvSpPr>
          <p:cNvPr id="4" name="chip"/>
          <p:cNvSpPr txBox="1"/>
          <p:nvPr/>
        </p:nvSpPr>
        <p:spPr>
          <a:xfrm>
            <a:off x="548640" y="1298448"/>
            <a:ext cx="3566160" cy="347472"/>
          </a:xfrm>
          <a:prstGeom prst="roundRect">
            <a:avLst>
              <a:gd name="adj" fmla="val 50000"/>
            </a:avLst>
          </a:prstGeom>
          <a:solidFill>
            <a:srgbClr val="0F6472"/>
          </a:solidFill>
          <a:ln/>
        </p:spPr>
        <p:txBody>
          <a:bodyPr wrap="square" lIns="0" tIns="0" rIns="0" bIns="0" rtlCol="0" anchor="ctr"/>
          <a:lstStyle/>
          <a:p>
            <a:pPr algn="ctr" indent="0" marL="0">
              <a:buNone/>
            </a:pPr>
            <a:r>
              <a:rPr lang="en-US" sz="1100" b="1" spc="200" kern="0" dirty="0">
                <a:solidFill>
                  <a:srgbClr val="FFFFFF"/>
                </a:solidFill>
              </a:rPr>
              <a:t>MDI READING  ·  WORKING HYPOTHESIS</a:t>
            </a:r>
            <a:endParaRPr lang="en-US" sz="1100" dirty="0"/>
          </a:p>
        </p:txBody>
      </p:sp>
      <p:graphicFrame>
        <p:nvGraphicFramePr>
          <p:cNvPr id="22" name="Table 0"/>
          <p:cNvGraphicFramePr>
            <a:graphicFrameLocks noGrp="1"/>
          </p:cNvGraphicFramePr>
          <p:nvPr>
            <p:extLst>
              <p:ext uri="{D42A27DB-BD31-4B8C-83A1-F6EECF244321}">
                <p14:modId xmlns:p14="http://schemas.microsoft.com/office/powerpoint/2010/main" val="1579011935"/>
              </p:ext>
            </p:extLst>
          </p:nvPr>
        </p:nvGraphicFramePr>
        <p:xfrm>
          <a:off x="548640" y="1737360"/>
          <a:ext cx="11091672" cy="914400"/>
        </p:xfrm>
        <a:graphic>
          <a:graphicData uri="http://schemas.openxmlformats.org/drawingml/2006/table">
            <a:tbl>
              <a:tblPr/>
              <a:tblGrid>
                <a:gridCol w="3657600"/>
                <a:gridCol w="3429000"/>
                <a:gridCol w="3639312"/>
              </a:tblGrid>
              <a:tr h="329184">
                <a:tc>
                  <a:txBody>
                    <a:bodyPr/>
                    <a:lstStyle/>
                    <a:p>
                      <a:pPr indent="0" marL="0">
                        <a:buNone/>
                      </a:pPr>
                      <a:r>
                        <a:rPr lang="en-US" sz="1150" b="1" dirty="0">
                          <a:solidFill>
                            <a:srgbClr val="FFFFFF"/>
                          </a:solidFill>
                          <a:latin typeface="Calibri" pitchFamily="34" charset="0"/>
                          <a:ea typeface="Calibri" pitchFamily="34" charset="-122"/>
                          <a:cs typeface="Calibri" pitchFamily="34" charset="-120"/>
                        </a:rPr>
                        <a:t>What fails (data)</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50" b="1" dirty="0">
                          <a:solidFill>
                            <a:srgbClr val="FFFFFF"/>
                          </a:solidFill>
                          <a:latin typeface="Calibri" pitchFamily="34" charset="0"/>
                          <a:ea typeface="Calibri" pitchFamily="34" charset="-122"/>
                          <a:cs typeface="Calibri" pitchFamily="34" charset="-120"/>
                        </a:rPr>
                        <a:t>What mindfulness trains (data)</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c>
                  <a:txBody>
                    <a:bodyPr/>
                    <a:lstStyle/>
                    <a:p>
                      <a:pPr indent="0" marL="0">
                        <a:buNone/>
                      </a:pPr>
                      <a:r>
                        <a:rPr lang="en-US" sz="1150" b="1" dirty="0">
                          <a:solidFill>
                            <a:srgbClr val="FFFFFF"/>
                          </a:solidFill>
                          <a:latin typeface="Calibri" pitchFamily="34" charset="0"/>
                          <a:ea typeface="Calibri" pitchFamily="34" charset="-122"/>
                          <a:cs typeface="Calibri" pitchFamily="34" charset="-120"/>
                        </a:rPr>
                        <a:t>How the MDI practises it</a:t>
                      </a:r>
                      <a:endParaRPr lang="en-US" sz="11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06202E"/>
                    </a:solidFill>
                  </a:tcPr>
                </a:tc>
              </a:tr>
              <a:tr h="603504">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Emergency ascent: the most frequent disabling agent in 1992–2003 [1] and in accidents treated by the Royal Netherlands Navy [7]</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Faster cardiac and respiratory recovery after stress [25]</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Stop, think and act according to your agency training; stop authority in the buddy pair</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Heart and age: at least 1 in 4 deaths is cardiac [9]</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Body awareness: noticing tension, fatigue or cold sooner [17]</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Readiness scan (green · amber · red); postponing is fine too</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Panic: 24% to 37% have experienced it, and prior anxiety predicts it [10] [11]</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Less anxiety, as effective as a first-line medication [18]</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ARRIVE before entry: “Acknowledge” your state</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Tunnel vision; with anxiety, slower processing underwater [13] [14]</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Better sustained attention and working memory, also under stress [21] [23]</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One single cue per dive and an open gaze</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530352">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Violations in 75% of deaths without a medical cause [8]</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Less mind-wandering, more attention on the task [24]</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"Verify": plan, signals and return with your buddy</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r h="475488">
                <a:tc>
                  <a:txBody>
                    <a:bodyPr/>
                    <a:lstStyle/>
                    <a:p>
                      <a:pPr indent="0" marL="0">
                        <a:buNone/>
                      </a:pPr>
                      <a:r>
                        <a:rPr lang="en-US" sz="1050" dirty="0">
                          <a:solidFill>
                            <a:srgbClr val="06202E"/>
                          </a:solidFill>
                          <a:latin typeface="Calibri" pitchFamily="34" charset="0"/>
                          <a:ea typeface="Calibri" pitchFamily="34" charset="-122"/>
                          <a:cs typeface="Calibri" pitchFamily="34" charset="-120"/>
                        </a:rPr>
                        <a:t>Holding your breath on ascent can cause an embolism [15]</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i="1" dirty="0">
                          <a:solidFill>
                            <a:srgbClr val="5A6B70"/>
                          </a:solidFill>
                          <a:latin typeface="Calibri" pitchFamily="34" charset="0"/>
                          <a:ea typeface="Calibri" pitchFamily="34" charset="-122"/>
                          <a:cs typeface="Calibri" pitchFamily="34" charset="-120"/>
                        </a:rPr>
                        <a:t>Breathing is not trained: it is only observed</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c>
                  <a:txBody>
                    <a:bodyPr/>
                    <a:lstStyle/>
                    <a:p>
                      <a:pPr indent="0" marL="0">
                        <a:buNone/>
                      </a:pPr>
                      <a:r>
                        <a:rPr lang="en-US" sz="1050" b="1" dirty="0">
                          <a:solidFill>
                            <a:srgbClr val="0F6472"/>
                          </a:solidFill>
                          <a:latin typeface="Calibri" pitchFamily="34" charset="0"/>
                          <a:ea typeface="Calibri" pitchFamily="34" charset="-122"/>
                          <a:cs typeface="Calibri" pitchFamily="34" charset="-120"/>
                        </a:rPr>
                        <a:t>Habitual, continuous breathing; TRES only observes</a:t>
                      </a:r>
                      <a:endParaRPr lang="en-US" sz="1050" dirty="0">
                        <a:latin typeface="Calibri" charset="0"/>
                        <a:ea typeface="Calibri" charset="0"/>
                        <a:cs typeface="Calibri" charset="0"/>
                      </a:endParaRPr>
                    </a:p>
                  </a:txBody>
                  <a:tcPr marL="91440" marR="91440" marT="45720" marB="45720" anchor="ctr">
                    <a:lnL w="9525" cap="flat" cmpd="sng" algn="ctr">
                      <a:solidFill>
                        <a:srgbClr val="D9D4CB"/>
                      </a:solidFill>
                      <a:prstDash val="solid"/>
                      <a:round/>
                      <a:headEnd type="none" w="med" len="med"/>
                      <a:tailEnd type="none" w="med" len="med"/>
                    </a:lnL>
                    <a:lnR w="9525" cap="flat" cmpd="sng" algn="ctr">
                      <a:solidFill>
                        <a:srgbClr val="D9D4CB"/>
                      </a:solidFill>
                      <a:prstDash val="solid"/>
                      <a:round/>
                      <a:headEnd type="none" w="med" len="med"/>
                      <a:tailEnd type="none" w="med" len="med"/>
                    </a:lnR>
                    <a:lnT w="9525" cap="flat" cmpd="sng" algn="ctr">
                      <a:solidFill>
                        <a:srgbClr val="D9D4CB"/>
                      </a:solidFill>
                      <a:prstDash val="solid"/>
                      <a:round/>
                      <a:headEnd type="none" w="med" len="med"/>
                      <a:tailEnd type="none" w="med" len="med"/>
                    </a:lnT>
                    <a:lnB w="9525" cap="flat" cmpd="sng" algn="ctr">
                      <a:solidFill>
                        <a:srgbClr val="D9D4CB"/>
                      </a:solidFill>
                      <a:prstDash val="solid"/>
                      <a:round/>
                      <a:headEnd type="none" w="med" len="med"/>
                      <a:tailEnd type="none" w="med" len="med"/>
                    </a:lnB>
                    <a:solidFill>
                      <a:srgbClr val="FFFFFF"/>
                    </a:solidFill>
                  </a:tcPr>
                </a:tc>
              </a:tr>
            </a:tbl>
          </a:graphicData>
        </a:graphic>
      </p:graphicFrame>
      <p:sp>
        <p:nvSpPr>
          <p:cNvPr id="6" name="Text 2"/>
          <p:cNvSpPr txBox="1"/>
          <p:nvPr/>
        </p:nvSpPr>
        <p:spPr>
          <a:xfrm>
            <a:off x="548640" y="5669280"/>
            <a:ext cx="11091672" cy="274320"/>
          </a:xfrm>
          <a:prstGeom prst="rect">
            <a:avLst/>
          </a:prstGeom>
          <a:noFill/>
          <a:ln/>
        </p:spPr>
        <p:txBody>
          <a:bodyPr wrap="square" lIns="0" tIns="0" rIns="0" bIns="0" rtlCol="0" anchor="t"/>
          <a:lstStyle/>
          <a:p>
            <a:pPr indent="0" marL="0">
              <a:buNone/>
            </a:pPr>
            <a:r>
              <a:rPr lang="en-US" sz="1100" i="1" dirty="0">
                <a:solidFill>
                  <a:schemeClr val="tx2"/>
                </a:solidFill>
              </a:rPr>
              <a:t>Numbers in brackets refer to the source list at the end.</a:t>
            </a:r>
            <a:endParaRPr lang="en-US" sz="11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bg1"/>
                </a:solidFill>
              </a:rPr>
              <a:t>What we do not know yet, and how we measure it</a:t>
            </a:r>
            <a:endParaRPr lang="en-US" sz="3200" dirty="0"/>
          </a:p>
        </p:txBody>
      </p:sp>
      <p:sp>
        <p:nvSpPr>
          <p:cNvPr id="4" name="dot"/>
          <p:cNvSpPr/>
          <p:nvPr/>
        </p:nvSpPr>
        <p:spPr>
          <a:xfrm>
            <a:off x="548640" y="1508760"/>
            <a:ext cx="457200" cy="457200"/>
          </a:xfrm>
          <a:prstGeom prst="ellipse">
            <a:avLst/>
          </a:prstGeom>
          <a:solidFill>
            <a:schemeClr val="accent1"/>
          </a:solidFill>
          <a:ln w="12700">
            <a:solidFill>
              <a:schemeClr val="accent1"/>
            </a:solidFill>
            <a:prstDash val="solid"/>
          </a:ln>
        </p:spPr>
      </p:sp>
      <p:sp>
        <p:nvSpPr>
          <p:cNvPr id="5" name="Text 2"/>
          <p:cNvSpPr txBox="1"/>
          <p:nvPr/>
        </p:nvSpPr>
        <p:spPr>
          <a:xfrm>
            <a:off x="548640" y="1508760"/>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1</a:t>
            </a:r>
            <a:endParaRPr lang="en-US" sz="1500" dirty="0"/>
          </a:p>
        </p:txBody>
      </p:sp>
      <p:sp>
        <p:nvSpPr>
          <p:cNvPr id="6" name="Text 3"/>
          <p:cNvSpPr txBox="1"/>
          <p:nvPr/>
        </p:nvSpPr>
        <p:spPr>
          <a:xfrm>
            <a:off x="1234440" y="1463040"/>
            <a:ext cx="6035040" cy="868680"/>
          </a:xfrm>
          <a:prstGeom prst="rect">
            <a:avLst/>
          </a:prstGeom>
          <a:noFill/>
          <a:ln/>
        </p:spPr>
        <p:txBody>
          <a:bodyPr wrap="square" lIns="0" tIns="0" rIns="0" bIns="0" rtlCol="0" anchor="t"/>
          <a:lstStyle/>
          <a:p>
            <a:pPr indent="0" marL="0">
              <a:buNone/>
            </a:pPr>
            <a:r>
              <a:rPr lang="en-US" sz="1500" dirty="0">
                <a:solidFill>
                  <a:schemeClr val="bg1"/>
                </a:solidFill>
              </a:rPr>
              <a:t>There is not yet a large trial measuring the effect of mindfulness on diving accidents.</a:t>
            </a:r>
            <a:endParaRPr lang="en-US" sz="1500" dirty="0"/>
          </a:p>
        </p:txBody>
      </p:sp>
      <p:sp>
        <p:nvSpPr>
          <p:cNvPr id="7" name="dot"/>
          <p:cNvSpPr/>
          <p:nvPr/>
        </p:nvSpPr>
        <p:spPr>
          <a:xfrm>
            <a:off x="548640" y="2496312"/>
            <a:ext cx="457200" cy="457200"/>
          </a:xfrm>
          <a:prstGeom prst="ellipse">
            <a:avLst/>
          </a:prstGeom>
          <a:solidFill>
            <a:schemeClr val="accent1"/>
          </a:solidFill>
          <a:ln w="12700">
            <a:solidFill>
              <a:schemeClr val="accent1"/>
            </a:solidFill>
            <a:prstDash val="solid"/>
          </a:ln>
        </p:spPr>
      </p:sp>
      <p:sp>
        <p:nvSpPr>
          <p:cNvPr id="8" name="Text 5"/>
          <p:cNvSpPr txBox="1"/>
          <p:nvPr/>
        </p:nvSpPr>
        <p:spPr>
          <a:xfrm>
            <a:off x="548640" y="2496312"/>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2</a:t>
            </a:r>
            <a:endParaRPr lang="en-US" sz="1500" dirty="0"/>
          </a:p>
        </p:txBody>
      </p:sp>
      <p:sp>
        <p:nvSpPr>
          <p:cNvPr id="9" name="Text 6"/>
          <p:cNvSpPr txBox="1"/>
          <p:nvPr/>
        </p:nvSpPr>
        <p:spPr>
          <a:xfrm>
            <a:off x="1234440" y="2450592"/>
            <a:ext cx="6035040" cy="868680"/>
          </a:xfrm>
          <a:prstGeom prst="rect">
            <a:avLst/>
          </a:prstGeom>
          <a:noFill/>
          <a:ln/>
        </p:spPr>
        <p:txBody>
          <a:bodyPr wrap="square" lIns="0" tIns="0" rIns="0" bIns="0" rtlCol="0" anchor="t"/>
          <a:lstStyle/>
          <a:p>
            <a:pPr indent="0" marL="0">
              <a:buNone/>
            </a:pPr>
            <a:r>
              <a:rPr lang="en-US" sz="1500" dirty="0">
                <a:solidFill>
                  <a:schemeClr val="bg1"/>
                </a:solidFill>
              </a:rPr>
              <a:t>Studies with divers are small, often non-randomised, with self-selected participants.</a:t>
            </a:r>
            <a:endParaRPr lang="en-US" sz="1500" dirty="0"/>
          </a:p>
        </p:txBody>
      </p:sp>
      <p:sp>
        <p:nvSpPr>
          <p:cNvPr id="10" name="dot"/>
          <p:cNvSpPr/>
          <p:nvPr/>
        </p:nvSpPr>
        <p:spPr>
          <a:xfrm>
            <a:off x="548640" y="3483864"/>
            <a:ext cx="457200" cy="457200"/>
          </a:xfrm>
          <a:prstGeom prst="ellipse">
            <a:avLst/>
          </a:prstGeom>
          <a:solidFill>
            <a:schemeClr val="accent1"/>
          </a:solidFill>
          <a:ln w="12700">
            <a:solidFill>
              <a:schemeClr val="accent1"/>
            </a:solidFill>
            <a:prstDash val="solid"/>
          </a:ln>
        </p:spPr>
      </p:sp>
      <p:sp>
        <p:nvSpPr>
          <p:cNvPr id="11" name="Text 8"/>
          <p:cNvSpPr txBox="1"/>
          <p:nvPr/>
        </p:nvSpPr>
        <p:spPr>
          <a:xfrm>
            <a:off x="548640" y="3483864"/>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3</a:t>
            </a:r>
            <a:endParaRPr lang="en-US" sz="1500" dirty="0"/>
          </a:p>
        </p:txBody>
      </p:sp>
      <p:sp>
        <p:nvSpPr>
          <p:cNvPr id="12" name="Text 9"/>
          <p:cNvSpPr txBox="1"/>
          <p:nvPr/>
        </p:nvSpPr>
        <p:spPr>
          <a:xfrm>
            <a:off x="1234440" y="3438144"/>
            <a:ext cx="6035040" cy="868680"/>
          </a:xfrm>
          <a:prstGeom prst="rect">
            <a:avLst/>
          </a:prstGeom>
          <a:noFill/>
          <a:ln/>
        </p:spPr>
        <p:txBody>
          <a:bodyPr wrap="square" lIns="0" tIns="0" rIns="0" bIns="0" rtlCol="0" anchor="t"/>
          <a:lstStyle/>
          <a:p>
            <a:pPr indent="0" marL="0">
              <a:buNone/>
            </a:pPr>
            <a:r>
              <a:rPr lang="en-US" sz="1500" dirty="0">
                <a:solidFill>
                  <a:schemeClr val="bg1"/>
                </a:solidFill>
              </a:rPr>
              <a:t>Mindfulness does not replace your agency training, the dive plan, equipment or medical fitness: it adds to them.</a:t>
            </a:r>
            <a:endParaRPr lang="en-US" sz="1500" dirty="0"/>
          </a:p>
        </p:txBody>
      </p:sp>
      <p:sp>
        <p:nvSpPr>
          <p:cNvPr id="13" name="dot"/>
          <p:cNvSpPr/>
          <p:nvPr/>
        </p:nvSpPr>
        <p:spPr>
          <a:xfrm>
            <a:off x="548640" y="4471416"/>
            <a:ext cx="457200" cy="457200"/>
          </a:xfrm>
          <a:prstGeom prst="ellipse">
            <a:avLst/>
          </a:prstGeom>
          <a:solidFill>
            <a:schemeClr val="accent1"/>
          </a:solidFill>
          <a:ln w="12700">
            <a:solidFill>
              <a:schemeClr val="accent1"/>
            </a:solidFill>
            <a:prstDash val="solid"/>
          </a:ln>
        </p:spPr>
      </p:sp>
      <p:sp>
        <p:nvSpPr>
          <p:cNvPr id="14" name="Text 11"/>
          <p:cNvSpPr txBox="1"/>
          <p:nvPr/>
        </p:nvSpPr>
        <p:spPr>
          <a:xfrm>
            <a:off x="548640" y="4471416"/>
            <a:ext cx="457200" cy="457200"/>
          </a:xfrm>
          <a:prstGeom prst="rect">
            <a:avLst/>
          </a:prstGeom>
          <a:noFill/>
          <a:ln/>
        </p:spPr>
        <p:txBody>
          <a:bodyPr wrap="square" lIns="0" tIns="0" rIns="0" bIns="0" rtlCol="0" anchor="ctr"/>
          <a:lstStyle/>
          <a:p>
            <a:pPr algn="ctr" indent="0" marL="0">
              <a:buNone/>
            </a:pPr>
            <a:r>
              <a:rPr lang="en-US" sz="1500" b="1" dirty="0">
                <a:solidFill>
                  <a:schemeClr val="bg1"/>
                </a:solidFill>
                <a:latin typeface="Cambria" pitchFamily="34" charset="0"/>
                <a:ea typeface="Cambria" pitchFamily="34" charset="-122"/>
                <a:cs typeface="Cambria" pitchFamily="34" charset="-120"/>
              </a:rPr>
              <a:t>4</a:t>
            </a:r>
            <a:endParaRPr lang="en-US" sz="1500" dirty="0"/>
          </a:p>
        </p:txBody>
      </p:sp>
      <p:sp>
        <p:nvSpPr>
          <p:cNvPr id="15" name="Text 12"/>
          <p:cNvSpPr txBox="1"/>
          <p:nvPr/>
        </p:nvSpPr>
        <p:spPr>
          <a:xfrm>
            <a:off x="1234440" y="4425696"/>
            <a:ext cx="6035040" cy="868680"/>
          </a:xfrm>
          <a:prstGeom prst="rect">
            <a:avLst/>
          </a:prstGeom>
          <a:noFill/>
          <a:ln/>
        </p:spPr>
        <p:txBody>
          <a:bodyPr wrap="square" lIns="0" tIns="0" rIns="0" bIns="0" rtlCol="0" anchor="t"/>
          <a:lstStyle/>
          <a:p>
            <a:pPr indent="0" marL="0">
              <a:buNone/>
            </a:pPr>
            <a:r>
              <a:rPr lang="en-US" sz="1500" dirty="0">
                <a:solidFill>
                  <a:schemeClr val="bg1"/>
                </a:solidFill>
              </a:rPr>
              <a:t>Many deaths cannot be reconstructed: in the 2025 UK report information was missing in over half. Accident data are imperfect.</a:t>
            </a:r>
            <a:endParaRPr lang="en-US" sz="1500" dirty="0"/>
          </a:p>
        </p:txBody>
      </p:sp>
      <p:sp>
        <p:nvSpPr>
          <p:cNvPr id="16" name="FP20"/>
          <p:cNvSpPr/>
          <p:nvPr/>
        </p:nvSpPr>
        <p:spPr>
          <a:xfrm>
            <a:off x="7498080" y="1417320"/>
            <a:ext cx="4142232" cy="4206240"/>
          </a:xfrm>
          <a:prstGeom prst="roundRect">
            <a:avLst>
              <a:gd name="adj" fmla="val 3532"/>
            </a:avLst>
          </a:prstGeom>
          <a:solidFill>
            <a:schemeClr val="accent2"/>
          </a:solidFill>
          <a:ln w="12700">
            <a:solidFill>
              <a:schemeClr val="accent2"/>
            </a:solidFill>
            <a:prstDash val="solid"/>
          </a:ln>
          <a:effectLst>
            <a:outerShdw sx="100000" sy="100000" kx="0" ky="0" algn="bl" rotWithShape="0" blurRad="127000" dist="38100" dir="5400000">
              <a:srgbClr val="06202E">
                <a:alpha val="18000"/>
              </a:srgbClr>
            </a:outerShdw>
          </a:effectLst>
        </p:spPr>
      </p:sp>
      <p:sp>
        <p:nvSpPr>
          <p:cNvPr id="17" name="Text 14"/>
          <p:cNvSpPr txBox="1"/>
          <p:nvPr/>
        </p:nvSpPr>
        <p:spPr>
          <a:xfrm>
            <a:off x="7772400" y="1691640"/>
            <a:ext cx="3593592" cy="274320"/>
          </a:xfrm>
          <a:prstGeom prst="rect">
            <a:avLst/>
          </a:prstGeom>
          <a:noFill/>
          <a:ln/>
        </p:spPr>
        <p:txBody>
          <a:bodyPr wrap="square" lIns="0" tIns="0" rIns="0" bIns="0" rtlCol="0" anchor="t"/>
          <a:lstStyle/>
          <a:p>
            <a:pPr indent="0" marL="0">
              <a:buNone/>
            </a:pPr>
            <a:r>
              <a:rPr lang="en-US" sz="1100" b="1" spc="300" kern="0" dirty="0">
                <a:solidFill>
                  <a:srgbClr val="06202E"/>
                </a:solidFill>
              </a:rPr>
              <a:t>THAT IS WHY WE MEASURE</a:t>
            </a:r>
            <a:endParaRPr lang="en-US" sz="1100" dirty="0"/>
          </a:p>
        </p:txBody>
      </p:sp>
      <p:sp>
        <p:nvSpPr>
          <p:cNvPr id="18" name="Text 15"/>
          <p:cNvSpPr txBox="1"/>
          <p:nvPr/>
        </p:nvSpPr>
        <p:spPr>
          <a:xfrm>
            <a:off x="7772400" y="2057400"/>
            <a:ext cx="3593592" cy="548640"/>
          </a:xfrm>
          <a:prstGeom prst="rect">
            <a:avLst/>
          </a:prstGeom>
          <a:noFill/>
          <a:ln/>
        </p:spPr>
        <p:txBody>
          <a:bodyPr wrap="square" lIns="0" tIns="0" rIns="0" bIns="0" rtlCol="0" anchor="t"/>
          <a:lstStyle/>
          <a:p>
            <a:pPr indent="0" marL="0">
              <a:buNone/>
            </a:pPr>
            <a:r>
              <a:rPr lang="en-US" sz="2400" b="1" dirty="0">
                <a:solidFill>
                  <a:srgbClr val="FFFFFF"/>
                </a:solidFill>
                <a:latin typeface="Cambria" pitchFamily="34" charset="0"/>
                <a:ea typeface="Cambria" pitchFamily="34" charset="-122"/>
                <a:cs typeface="Cambria" pitchFamily="34" charset="-120"/>
              </a:rPr>
              <a:t>FP20 · Fundamental Peace</a:t>
            </a:r>
            <a:endParaRPr lang="en-US" sz="2400" dirty="0"/>
          </a:p>
        </p:txBody>
      </p:sp>
      <p:sp>
        <p:nvSpPr>
          <p:cNvPr id="19" name="Text 16"/>
          <p:cNvSpPr txBox="1"/>
          <p:nvPr/>
        </p:nvSpPr>
        <p:spPr>
          <a:xfrm>
            <a:off x="7772400" y="2743200"/>
            <a:ext cx="3593592" cy="1188720"/>
          </a:xfrm>
          <a:prstGeom prst="rect">
            <a:avLst/>
          </a:prstGeom>
          <a:noFill/>
          <a:ln/>
        </p:spPr>
        <p:txBody>
          <a:bodyPr wrap="square" lIns="0" tIns="0" rIns="0" bIns="0" rtlCol="0" anchor="t"/>
          <a:lstStyle/>
          <a:p>
            <a:pPr indent="0" marL="0">
              <a:buNone/>
            </a:pPr>
            <a:r>
              <a:rPr lang="en-US" sz="1400" dirty="0">
                <a:solidFill>
                  <a:srgbClr val="FFFFFF"/>
                </a:solidFill>
              </a:rPr>
              <a:t>A 20-item questionnaire before and after every course, with your personal code and optional research consent.</a:t>
            </a:r>
            <a:endParaRPr lang="en-US" sz="1400" dirty="0"/>
          </a:p>
        </p:txBody>
      </p:sp>
      <p:sp>
        <p:nvSpPr>
          <p:cNvPr id="20" name="Text 17"/>
          <p:cNvSpPr txBox="1"/>
          <p:nvPr/>
        </p:nvSpPr>
        <p:spPr>
          <a:xfrm>
            <a:off x="7772400" y="3977640"/>
            <a:ext cx="3593592" cy="914400"/>
          </a:xfrm>
          <a:prstGeom prst="rect">
            <a:avLst/>
          </a:prstGeom>
          <a:noFill/>
          <a:ln/>
        </p:spPr>
        <p:txBody>
          <a:bodyPr wrap="square" lIns="0" tIns="0" rIns="0" bIns="0" rtlCol="0" anchor="t"/>
          <a:lstStyle/>
          <a:p>
            <a:pPr indent="0" marL="0">
              <a:buNone/>
            </a:pPr>
            <a:r>
              <a:rPr lang="en-US" sz="1300" b="1" dirty="0">
                <a:solidFill>
                  <a:srgbClr val="06202E"/>
                </a:solidFill>
              </a:rPr>
              <a:t>The research is carried out with the Chair in Contemplative Sciences at the University of Zaragoza.</a:t>
            </a:r>
            <a:endParaRPr lang="en-US" sz="1300" dirty="0"/>
          </a:p>
        </p:txBody>
      </p:sp>
      <p:sp>
        <p:nvSpPr>
          <p:cNvPr id="21" name="Text 18"/>
          <p:cNvSpPr txBox="1"/>
          <p:nvPr/>
        </p:nvSpPr>
        <p:spPr>
          <a:xfrm>
            <a:off x="7772400" y="5029200"/>
            <a:ext cx="3593592" cy="365760"/>
          </a:xfrm>
          <a:prstGeom prst="rect">
            <a:avLst/>
          </a:prstGeom>
          <a:noFill/>
          <a:ln/>
        </p:spPr>
        <p:txBody>
          <a:bodyPr wrap="square" lIns="0" tIns="0" rIns="0" bIns="0" rtlCol="0" anchor="t"/>
          <a:lstStyle/>
          <a:p>
            <a:pPr indent="0" marL="0">
              <a:buNone/>
            </a:pPr>
            <a:r>
              <a:rPr lang="en-US" sz="1150" i="1" dirty="0">
                <a:solidFill>
                  <a:srgbClr val="FFFFFF"/>
                </a:solidFill>
              </a:rPr>
              <a:t>mindfuldivinginstitute.com/learn/profile</a:t>
            </a:r>
            <a:endParaRPr lang="en-US" sz="11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Sources (1/3)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en-US" sz="1150" b="1" dirty="0">
                <a:solidFill>
                  <a:schemeClr val="accent2"/>
                </a:solidFill>
              </a:rPr>
              <a:t>[1]  </a:t>
            </a:r>
            <a:pPr indent="0" marL="0">
              <a:spcAft>
                <a:spcPts val="700"/>
              </a:spcAft>
              <a:buNone/>
            </a:pPr>
            <a:r>
              <a:rPr lang="en-US" sz="1150" dirty="0">
                <a:solidFill>
                  <a:srgbClr val="06202E"/>
                </a:solidFill>
              </a:rPr>
              <a:t>Denoble PJ, Caruso JL, Dear GdeL, Pieper CF, Vann RD (2008). </a:t>
            </a:r>
            <a:pPr indent="0" marL="0">
              <a:spcAft>
                <a:spcPts val="700"/>
              </a:spcAft>
              <a:buNone/>
            </a:pPr>
            <a:r>
              <a:rPr lang="en-US" sz="1150" u="sng" dirty="0">
                <a:solidFill>
                  <a:srgbClr val="0F6472"/>
                </a:solidFill>
                <a:hlinkClick r:id="rId1" invalidUrl="" action="" tgtFrame="" tooltip="https://pubmed.ncbi.nlm.nih.gov/19175195/" history="1" highlightClick="0" endSnd="0">
                  <a:extLst>
                    <a:ext uri="{A12FA001-AC4F-418D-AE19-62706E023703}">
                      <ahyp:hlinkClr xmlns:ahyp="http://schemas.microsoft.com/office/drawing/2018/hyperlinkcolor" val="tx"/>
                    </a:ext>
                  </a:extLst>
                </a:hlinkClick>
              </a:rPr>
              <a:t>Common causes of open-circuit recreational diving fatalities</a:t>
            </a:r>
            <a:pPr indent="0" marL="0">
              <a:spcAft>
                <a:spcPts val="700"/>
              </a:spcAft>
              <a:buNone/>
            </a:pPr>
            <a:r>
              <a:rPr lang="en-US" sz="1150" dirty="0">
                <a:solidFill>
                  <a:srgbClr val="5A6B70"/>
                </a:solidFill>
              </a:rPr>
              <a:t>. Undersea &amp; Hyperbaric Medicine 35(6):393–406.</a:t>
            </a:r>
            <a:endParaRPr lang="en-US" sz="1150" dirty="0"/>
          </a:p>
          <a:p>
            <a:pPr indent="0" marL="0">
              <a:spcAft>
                <a:spcPts val="700"/>
              </a:spcAft>
              <a:buNone/>
            </a:pPr>
            <a:r>
              <a:rPr lang="en-US" sz="1150" b="1" dirty="0">
                <a:solidFill>
                  <a:schemeClr val="accent2"/>
                </a:solidFill>
              </a:rPr>
              <a:t>[2]  </a:t>
            </a:r>
            <a:pPr indent="0" marL="0">
              <a:spcAft>
                <a:spcPts val="700"/>
              </a:spcAft>
              <a:buNone/>
            </a:pPr>
            <a:r>
              <a:rPr lang="en-US" sz="1150" dirty="0">
                <a:solidFill>
                  <a:srgbClr val="06202E"/>
                </a:solidFill>
              </a:rPr>
              <a:t>Lippmann J, Taylor DM (2020). </a:t>
            </a:r>
            <a:pPr indent="0" marL="0">
              <a:spcAft>
                <a:spcPts val="700"/>
              </a:spcAft>
              <a:buNone/>
            </a:pPr>
            <a:r>
              <a:rPr lang="en-US" sz="1150" u="sng" dirty="0">
                <a:solidFill>
                  <a:srgbClr val="0F6472"/>
                </a:solidFill>
                <a:hlinkClick r:id="rId2" invalidUrl="" action="" tgtFrame="" tooltip="https://doi.org/10.28920/dhm50.3.220-229" history="1" highlightClick="0" endSnd="0">
                  <a:extLst>
                    <a:ext uri="{A12FA001-AC4F-418D-AE19-62706E023703}">
                      <ahyp:hlinkClr xmlns:ahyp="http://schemas.microsoft.com/office/drawing/2018/hyperlinkcolor" val="tx"/>
                    </a:ext>
                  </a:extLst>
                </a:hlinkClick>
              </a:rPr>
              <a:t>Scuba diving fatalities in Australia 2001 to 2013: chain of events</a:t>
            </a:r>
            <a:pPr indent="0" marL="0">
              <a:spcAft>
                <a:spcPts val="700"/>
              </a:spcAft>
              <a:buNone/>
            </a:pPr>
            <a:r>
              <a:rPr lang="en-US" sz="1150" dirty="0">
                <a:solidFill>
                  <a:srgbClr val="5A6B70"/>
                </a:solidFill>
              </a:rPr>
              <a:t>. Diving and Hyperbaric Medicine 50(3):220–229.</a:t>
            </a:r>
            <a:endParaRPr lang="en-US" sz="1150" dirty="0"/>
          </a:p>
          <a:p>
            <a:pPr indent="0" marL="0">
              <a:spcAft>
                <a:spcPts val="700"/>
              </a:spcAft>
              <a:buNone/>
            </a:pPr>
            <a:r>
              <a:rPr lang="en-US" sz="1150" b="1" dirty="0">
                <a:solidFill>
                  <a:schemeClr val="accent2"/>
                </a:solidFill>
              </a:rPr>
              <a:t>[3]  </a:t>
            </a:r>
            <a:pPr indent="0" marL="0">
              <a:spcAft>
                <a:spcPts val="700"/>
              </a:spcAft>
              <a:buNone/>
            </a:pPr>
            <a:r>
              <a:rPr lang="en-US" sz="1150" dirty="0">
                <a:solidFill>
                  <a:srgbClr val="06202E"/>
                </a:solidFill>
              </a:rPr>
              <a:t>Lippmann J, Lawrence C, Davis M (2021). </a:t>
            </a:r>
            <a:pPr indent="0" marL="0">
              <a:spcAft>
                <a:spcPts val="700"/>
              </a:spcAft>
              <a:buNone/>
            </a:pPr>
            <a:r>
              <a:rPr lang="en-US" sz="1150" u="sng" dirty="0">
                <a:solidFill>
                  <a:srgbClr val="0F6472"/>
                </a:solidFill>
                <a:hlinkClick r:id="rId3" invalidUrl="" action="" tgtFrame="" tooltip="https://doi.org/10.28920/dhm51.4.345-354" history="1" highlightClick="0" endSnd="0">
                  <a:extLst>
                    <a:ext uri="{A12FA001-AC4F-418D-AE19-62706E023703}">
                      <ahyp:hlinkClr xmlns:ahyp="http://schemas.microsoft.com/office/drawing/2018/hyperlinkcolor" val="tx"/>
                    </a:ext>
                  </a:extLst>
                </a:hlinkClick>
              </a:rPr>
              <a:t>Scuba diving-related fatalities in New Zealand, 2007 to 2016</a:t>
            </a:r>
            <a:pPr indent="0" marL="0">
              <a:spcAft>
                <a:spcPts val="700"/>
              </a:spcAft>
              <a:buNone/>
            </a:pPr>
            <a:r>
              <a:rPr lang="en-US" sz="1150" dirty="0">
                <a:solidFill>
                  <a:srgbClr val="5A6B70"/>
                </a:solidFill>
              </a:rPr>
              <a:t>. Diving and Hyperbaric Medicine 51(4):345–354.</a:t>
            </a:r>
            <a:endParaRPr lang="en-US" sz="1150" dirty="0"/>
          </a:p>
          <a:p>
            <a:pPr indent="0" marL="0">
              <a:spcAft>
                <a:spcPts val="700"/>
              </a:spcAft>
              <a:buNone/>
            </a:pPr>
            <a:r>
              <a:rPr lang="en-US" sz="1150" b="1" dirty="0">
                <a:solidFill>
                  <a:schemeClr val="accent2"/>
                </a:solidFill>
              </a:rPr>
              <a:t>[4]  </a:t>
            </a:r>
            <a:pPr indent="0" marL="0">
              <a:spcAft>
                <a:spcPts val="700"/>
              </a:spcAft>
              <a:buNone/>
            </a:pPr>
            <a:r>
              <a:rPr lang="en-US" sz="1150" dirty="0">
                <a:solidFill>
                  <a:srgbClr val="06202E"/>
                </a:solidFill>
              </a:rPr>
              <a:t>Lippmann J, Lawrence C, Fock A (2023). </a:t>
            </a:r>
            <a:pPr indent="0" marL="0">
              <a:spcAft>
                <a:spcPts val="700"/>
              </a:spcAft>
              <a:buNone/>
            </a:pPr>
            <a:r>
              <a:rPr lang="en-US" sz="1150" u="sng" dirty="0">
                <a:solidFill>
                  <a:srgbClr val="0F6472"/>
                </a:solidFill>
                <a:hlinkClick r:id="rId4" invalidUrl="" action="" tgtFrame="" tooltip="https://doi.org/10.28920/dhm53.2.76-84" history="1" highlightClick="0" endSnd="0">
                  <a:extLst>
                    <a:ext uri="{A12FA001-AC4F-418D-AE19-62706E023703}">
                      <ahyp:hlinkClr xmlns:ahyp="http://schemas.microsoft.com/office/drawing/2018/hyperlinkcolor" val="tx"/>
                    </a:ext>
                  </a:extLst>
                </a:hlinkClick>
              </a:rPr>
              <a:t>Compressed gas diving fatalities in Australian waters 2014 to 2018</a:t>
            </a:r>
            <a:pPr indent="0" marL="0">
              <a:spcAft>
                <a:spcPts val="700"/>
              </a:spcAft>
              <a:buNone/>
            </a:pPr>
            <a:r>
              <a:rPr lang="en-US" sz="1150" dirty="0">
                <a:solidFill>
                  <a:srgbClr val="5A6B70"/>
                </a:solidFill>
              </a:rPr>
              <a:t>. Diving and Hyperbaric Medicine 53(2):76–84.</a:t>
            </a:r>
            <a:endParaRPr lang="en-US" sz="1150" dirty="0"/>
          </a:p>
          <a:p>
            <a:pPr indent="0" marL="0">
              <a:spcAft>
                <a:spcPts val="700"/>
              </a:spcAft>
              <a:buNone/>
            </a:pPr>
            <a:r>
              <a:rPr lang="en-US" sz="1150" b="1" dirty="0">
                <a:solidFill>
                  <a:schemeClr val="accent2"/>
                </a:solidFill>
              </a:rPr>
              <a:t>[5]  </a:t>
            </a:r>
            <a:pPr indent="0" marL="0">
              <a:spcAft>
                <a:spcPts val="700"/>
              </a:spcAft>
              <a:buNone/>
            </a:pPr>
            <a:r>
              <a:rPr lang="en-US" sz="1150" dirty="0">
                <a:solidFill>
                  <a:srgbClr val="06202E"/>
                </a:solidFill>
              </a:rPr>
              <a:t>Casadesús JM, Aguirre F, Carrera A, Boadas-Vaello P, Serrando MT, Reina F (2019). </a:t>
            </a:r>
            <a:pPr indent="0" marL="0">
              <a:spcAft>
                <a:spcPts val="700"/>
              </a:spcAft>
              <a:buNone/>
            </a:pPr>
            <a:r>
              <a:rPr lang="en-US" sz="1150" u="sng" dirty="0">
                <a:solidFill>
                  <a:srgbClr val="0F6472"/>
                </a:solidFill>
                <a:hlinkClick r:id="rId5" invalidUrl="" action="" tgtFrame="" tooltip="https://doi.org/10.1007/s12024-019-00109-2" history="1" highlightClick="0" endSnd="0">
                  <a:extLst>
                    <a:ext uri="{A12FA001-AC4F-418D-AE19-62706E023703}">
                      <ahyp:hlinkClr xmlns:ahyp="http://schemas.microsoft.com/office/drawing/2018/hyperlinkcolor" val="tx"/>
                    </a:ext>
                  </a:extLst>
                </a:hlinkClick>
              </a:rPr>
              <a:t>Diving-related fatalities: multidisciplinary, experience-based investigation</a:t>
            </a:r>
            <a:pPr indent="0" marL="0">
              <a:spcAft>
                <a:spcPts val="700"/>
              </a:spcAft>
              <a:buNone/>
            </a:pPr>
            <a:r>
              <a:rPr lang="en-US" sz="1150" dirty="0">
                <a:solidFill>
                  <a:srgbClr val="5A6B70"/>
                </a:solidFill>
              </a:rPr>
              <a:t>. Forensic Science, Medicine and Pathology 15(2):224–232.</a:t>
            </a:r>
            <a:endParaRPr lang="en-US" sz="1150" dirty="0"/>
          </a:p>
          <a:p>
            <a:pPr indent="0" marL="0">
              <a:spcAft>
                <a:spcPts val="700"/>
              </a:spcAft>
              <a:buNone/>
            </a:pPr>
            <a:r>
              <a:rPr lang="en-US" sz="1150" b="1" dirty="0">
                <a:solidFill>
                  <a:schemeClr val="accent2"/>
                </a:solidFill>
              </a:rPr>
              <a:t>[6]  </a:t>
            </a:r>
            <a:pPr indent="0" marL="0">
              <a:spcAft>
                <a:spcPts val="700"/>
              </a:spcAft>
              <a:buNone/>
            </a:pPr>
            <a:r>
              <a:rPr lang="en-US" sz="1150" dirty="0">
                <a:solidFill>
                  <a:srgbClr val="06202E"/>
                </a:solidFill>
              </a:rPr>
              <a:t>British Sub-Aqua Club (2026). </a:t>
            </a:r>
            <a:pPr indent="0" marL="0">
              <a:spcAft>
                <a:spcPts val="700"/>
              </a:spcAft>
              <a:buNone/>
            </a:pPr>
            <a:r>
              <a:rPr lang="en-US" sz="1150" u="sng" dirty="0">
                <a:solidFill>
                  <a:srgbClr val="0F6472"/>
                </a:solidFill>
                <a:hlinkClick r:id="rId6" invalidUrl="" action="" tgtFrame="" tooltip="https://www.bsac.com/document/bsac-incident-report-2025/bsac-incident-report-2025.pdf" history="1" highlightClick="0" endSnd="0">
                  <a:extLst>
                    <a:ext uri="{A12FA001-AC4F-418D-AE19-62706E023703}">
                      <ahyp:hlinkClr xmlns:ahyp="http://schemas.microsoft.com/office/drawing/2018/hyperlinkcolor" val="tx"/>
                    </a:ext>
                  </a:extLst>
                </a:hlinkClick>
              </a:rPr>
              <a:t>BSAC Annual Diving Incident Report 2025</a:t>
            </a:r>
            <a:pPr indent="0" marL="0">
              <a:spcAft>
                <a:spcPts val="700"/>
              </a:spcAft>
              <a:buNone/>
            </a:pPr>
            <a:r>
              <a:rPr lang="en-US" sz="1150" dirty="0">
                <a:solidFill>
                  <a:srgbClr val="5A6B70"/>
                </a:solidFill>
              </a:rPr>
              <a:t>. BSAC, United Kingdom.</a:t>
            </a:r>
            <a:endParaRPr lang="en-US" sz="1150" dirty="0"/>
          </a:p>
          <a:p>
            <a:pPr indent="0" marL="0">
              <a:spcAft>
                <a:spcPts val="700"/>
              </a:spcAft>
              <a:buNone/>
            </a:pPr>
            <a:r>
              <a:rPr lang="en-US" sz="1150" b="1" dirty="0">
                <a:solidFill>
                  <a:schemeClr val="accent2"/>
                </a:solidFill>
              </a:rPr>
              <a:t>[7]  </a:t>
            </a:r>
            <a:pPr indent="0" marL="0">
              <a:spcAft>
                <a:spcPts val="700"/>
              </a:spcAft>
              <a:buNone/>
            </a:pPr>
            <a:r>
              <a:rPr lang="en-US" sz="1150" dirty="0">
                <a:solidFill>
                  <a:srgbClr val="06202E"/>
                </a:solidFill>
              </a:rPr>
              <a:t>Turner BL, van Ooij PJAM, Wingelaar TT, et al. (2024). </a:t>
            </a:r>
            <a:pPr indent="0" marL="0">
              <a:spcAft>
                <a:spcPts val="700"/>
              </a:spcAft>
              <a:buNone/>
            </a:pPr>
            <a:r>
              <a:rPr lang="en-US" sz="1150" u="sng" dirty="0">
                <a:solidFill>
                  <a:srgbClr val="0F6472"/>
                </a:solidFill>
                <a:hlinkClick r:id="rId7" invalidUrl="" action="" tgtFrame="" tooltip="https://doi.org/10.28920/dhm54.1.39-46" history="1" highlightClick="0" endSnd="0">
                  <a:extLst>
                    <a:ext uri="{A12FA001-AC4F-418D-AE19-62706E023703}">
                      <ahyp:hlinkClr xmlns:ahyp="http://schemas.microsoft.com/office/drawing/2018/hyperlinkcolor" val="tx"/>
                    </a:ext>
                  </a:extLst>
                </a:hlinkClick>
              </a:rPr>
              <a:t>Chain of events analysis in diving accidents treated by the Royal Netherlands Navy 1966–2023</a:t>
            </a:r>
            <a:pPr indent="0" marL="0">
              <a:spcAft>
                <a:spcPts val="700"/>
              </a:spcAft>
              <a:buNone/>
            </a:pPr>
            <a:r>
              <a:rPr lang="en-US" sz="1150" dirty="0">
                <a:solidFill>
                  <a:srgbClr val="5A6B70"/>
                </a:solidFill>
              </a:rPr>
              <a:t>. Diving and Hyperbaric Medicine 54(1):39–46.</a:t>
            </a:r>
            <a:endParaRPr lang="en-US" sz="1150" dirty="0"/>
          </a:p>
          <a:p>
            <a:pPr indent="0" marL="0">
              <a:spcAft>
                <a:spcPts val="700"/>
              </a:spcAft>
              <a:buNone/>
            </a:pPr>
            <a:r>
              <a:rPr lang="en-US" sz="1150" b="1" dirty="0">
                <a:solidFill>
                  <a:schemeClr val="accent2"/>
                </a:solidFill>
              </a:rPr>
              <a:t>[8]  </a:t>
            </a:r>
            <a:pPr indent="0" marL="0">
              <a:spcAft>
                <a:spcPts val="700"/>
              </a:spcAft>
              <a:buNone/>
            </a:pPr>
            <a:r>
              <a:rPr lang="en-US" sz="1150" dirty="0">
                <a:solidFill>
                  <a:srgbClr val="06202E"/>
                </a:solidFill>
              </a:rPr>
              <a:t>Shreeves K, Buzzacott P, Hornsby A, Caney M (2018). </a:t>
            </a:r>
            <a:pPr indent="0" marL="0">
              <a:spcAft>
                <a:spcPts val="700"/>
              </a:spcAft>
              <a:buNone/>
            </a:pPr>
            <a:r>
              <a:rPr lang="en-US" sz="1150" u="sng" dirty="0">
                <a:solidFill>
                  <a:srgbClr val="0F6472"/>
                </a:solidFill>
                <a:hlinkClick r:id="rId8" invalidUrl="" action="" tgtFrame="" tooltip="https://journals.viamedica.pl/international_maritime_health/article/view/58319" history="1" highlightClick="0" endSnd="0">
                  <a:extLst>
                    <a:ext uri="{A12FA001-AC4F-418D-AE19-62706E023703}">
                      <ahyp:hlinkClr xmlns:ahyp="http://schemas.microsoft.com/office/drawing/2018/hyperlinkcolor" val="tx"/>
                    </a:ext>
                  </a:extLst>
                </a:hlinkClick>
              </a:rPr>
              <a:t>Violations of safe diving practices among 122 diver fatalities</a:t>
            </a:r>
            <a:pPr indent="0" marL="0">
              <a:spcAft>
                <a:spcPts val="700"/>
              </a:spcAft>
              <a:buNone/>
            </a:pPr>
            <a:r>
              <a:rPr lang="en-US" sz="1150" dirty="0">
                <a:solidFill>
                  <a:srgbClr val="5A6B70"/>
                </a:solidFill>
              </a:rPr>
              <a:t>. International Maritime Health 69(2).</a:t>
            </a:r>
            <a:endParaRPr lang="en-US" sz="1150" dirty="0"/>
          </a:p>
          <a:p>
            <a:pPr indent="0" marL="0">
              <a:spcAft>
                <a:spcPts val="700"/>
              </a:spcAft>
              <a:buNone/>
            </a:pPr>
            <a:r>
              <a:rPr lang="en-US" sz="1150" b="1" dirty="0">
                <a:solidFill>
                  <a:schemeClr val="accent2"/>
                </a:solidFill>
              </a:rPr>
              <a:t>[9]  </a:t>
            </a:r>
            <a:pPr indent="0" marL="0">
              <a:spcAft>
                <a:spcPts val="700"/>
              </a:spcAft>
              <a:buNone/>
            </a:pPr>
            <a:r>
              <a:rPr lang="en-US" sz="1150" dirty="0">
                <a:solidFill>
                  <a:srgbClr val="06202E"/>
                </a:solidFill>
              </a:rPr>
              <a:t>Lippmann J, Caruso J (2024). </a:t>
            </a:r>
            <a:pPr indent="0" marL="0">
              <a:spcAft>
                <a:spcPts val="700"/>
              </a:spcAft>
              <a:buNone/>
            </a:pPr>
            <a:r>
              <a:rPr lang="en-US" sz="1150" u="sng" dirty="0">
                <a:solidFill>
                  <a:srgbClr val="0F6472"/>
                </a:solidFill>
                <a:hlinkClick r:id="rId9" invalidUrl="" action="" tgtFrame="" tooltip="https://doi.org/10.28920/dhm54.3.217-224" history="1" highlightClick="0" endSnd="0">
                  <a:extLst>
                    <a:ext uri="{A12FA001-AC4F-418D-AE19-62706E023703}">
                      <ahyp:hlinkClr xmlns:ahyp="http://schemas.microsoft.com/office/drawing/2018/hyperlinkcolor" val="tx"/>
                    </a:ext>
                  </a:extLst>
                </a:hlinkClick>
              </a:rPr>
              <a:t>The investigation of diving accidents and fatalities</a:t>
            </a:r>
            <a:pPr indent="0" marL="0">
              <a:spcAft>
                <a:spcPts val="700"/>
              </a:spcAft>
              <a:buNone/>
            </a:pPr>
            <a:r>
              <a:rPr lang="en-US" sz="1150" dirty="0">
                <a:solidFill>
                  <a:srgbClr val="5A6B70"/>
                </a:solidFill>
              </a:rPr>
              <a:t>. Diving and Hyperbaric Medicine 54(3):217–224.</a:t>
            </a:r>
            <a:endParaRPr lang="en-US" sz="1150" dirty="0"/>
          </a:p>
          <a:p>
            <a:pPr indent="0" marL="0">
              <a:spcAft>
                <a:spcPts val="700"/>
              </a:spcAft>
              <a:buNone/>
            </a:pPr>
            <a:r>
              <a:rPr lang="en-US" sz="1150" b="1" dirty="0">
                <a:solidFill>
                  <a:schemeClr val="accent2"/>
                </a:solidFill>
              </a:rPr>
              <a:t>[10]  </a:t>
            </a:r>
            <a:pPr indent="0" marL="0">
              <a:spcAft>
                <a:spcPts val="700"/>
              </a:spcAft>
              <a:buNone/>
            </a:pPr>
            <a:r>
              <a:rPr lang="en-US" sz="1150" dirty="0">
                <a:solidFill>
                  <a:srgbClr val="06202E"/>
                </a:solidFill>
              </a:rPr>
              <a:t>Colvard DF, Colvard LY (2003). </a:t>
            </a:r>
            <a:pPr indent="0" marL="0">
              <a:spcAft>
                <a:spcPts val="700"/>
              </a:spcAft>
              <a:buNone/>
            </a:pPr>
            <a:r>
              <a:rPr lang="en-US" sz="1150" u="sng" dirty="0">
                <a:solidFill>
                  <a:srgbClr val="0F6472"/>
                </a:solidFill>
                <a:hlinkClick r:id="rId10" invalidUrl="" action="" tgtFrame="" tooltip="https://undercurrent.org/UCnow/dive_magazine/2003/PanicRecreational200308.html" history="1" highlightClick="0" endSnd="0">
                  <a:extLst>
                    <a:ext uri="{A12FA001-AC4F-418D-AE19-62706E023703}">
                      <ahyp:hlinkClr xmlns:ahyp="http://schemas.microsoft.com/office/drawing/2018/hyperlinkcolor" val="tx"/>
                    </a:ext>
                  </a:extLst>
                </a:hlinkClick>
              </a:rPr>
              <a:t>A study of panic in recreational scuba divers (summary: Panic in Recreational Scuba Divers)</a:t>
            </a:r>
            <a:pPr indent="0" marL="0">
              <a:spcAft>
                <a:spcPts val="700"/>
              </a:spcAft>
              <a:buNone/>
            </a:pPr>
            <a:r>
              <a:rPr lang="en-US" sz="1150" dirty="0">
                <a:solidFill>
                  <a:srgbClr val="5A6B70"/>
                </a:solidFill>
              </a:rPr>
              <a:t>. The Undersea Journal, Winter 2003; summarised in Undercurrent 29(8).</a:t>
            </a:r>
            <a:endParaRPr lang="en-US" sz="1150" dirty="0"/>
          </a:p>
          <a:p>
            <a:pPr indent="0" marL="0">
              <a:spcAft>
                <a:spcPts val="700"/>
              </a:spcAft>
              <a:buNone/>
            </a:pPr>
            <a:r>
              <a:rPr lang="en-US" sz="1150" b="1" dirty="0">
                <a:solidFill>
                  <a:schemeClr val="accent2"/>
                </a:solidFill>
              </a:rPr>
              <a:t>[11]  </a:t>
            </a:r>
            <a:pPr indent="0" marL="0">
              <a:spcAft>
                <a:spcPts val="700"/>
              </a:spcAft>
              <a:buNone/>
            </a:pPr>
            <a:r>
              <a:rPr lang="en-US" sz="1150" dirty="0">
                <a:solidFill>
                  <a:srgbClr val="06202E"/>
                </a:solidFill>
              </a:rPr>
              <a:t>Morgan WP, Raglin JS, O'Connor PJ (2004). </a:t>
            </a:r>
            <a:pPr indent="0" marL="0">
              <a:spcAft>
                <a:spcPts val="700"/>
              </a:spcAft>
              <a:buNone/>
            </a:pPr>
            <a:r>
              <a:rPr lang="en-US" sz="1150" u="sng" dirty="0">
                <a:solidFill>
                  <a:srgbClr val="0F6472"/>
                </a:solidFill>
                <a:hlinkClick r:id="rId11" invalidUrl="" action="" tgtFrame="" tooltip="https://doi.org/10.1055/s-2004-815829" history="1" highlightClick="0" endSnd="0">
                  <a:extLst>
                    <a:ext uri="{A12FA001-AC4F-418D-AE19-62706E023703}">
                      <ahyp:hlinkClr xmlns:ahyp="http://schemas.microsoft.com/office/drawing/2018/hyperlinkcolor" val="tx"/>
                    </a:ext>
                  </a:extLst>
                </a:hlinkClick>
              </a:rPr>
              <a:t>Trait anxiety predicts panic behavior in beginning scuba students</a:t>
            </a:r>
            <a:pPr indent="0" marL="0">
              <a:spcAft>
                <a:spcPts val="700"/>
              </a:spcAft>
              <a:buNone/>
            </a:pPr>
            <a:r>
              <a:rPr lang="en-US" sz="1150" dirty="0">
                <a:solidFill>
                  <a:srgbClr val="5A6B70"/>
                </a:solidFill>
              </a:rPr>
              <a:t>. International Journal of Sports Medicine 25(4):314–322.</a:t>
            </a:r>
            <a:endParaRPr lang="en-US" sz="1150" dirty="0"/>
          </a:p>
          <a:p>
            <a:pPr indent="0" marL="0">
              <a:spcAft>
                <a:spcPts val="700"/>
              </a:spcAft>
              <a:buNone/>
            </a:pPr>
            <a:r>
              <a:rPr lang="en-US" sz="1150" b="1" dirty="0">
                <a:solidFill>
                  <a:schemeClr val="accent2"/>
                </a:solidFill>
              </a:rPr>
              <a:t>[12]  </a:t>
            </a:r>
            <a:pPr indent="0" marL="0">
              <a:spcAft>
                <a:spcPts val="700"/>
              </a:spcAft>
              <a:buNone/>
            </a:pPr>
            <a:r>
              <a:rPr lang="en-US" sz="1150" dirty="0">
                <a:solidFill>
                  <a:srgbClr val="06202E"/>
                </a:solidFill>
              </a:rPr>
              <a:t>Morgan WP (1995). </a:t>
            </a:r>
            <a:pPr indent="0" marL="0">
              <a:spcAft>
                <a:spcPts val="700"/>
              </a:spcAft>
              <a:buNone/>
            </a:pPr>
            <a:r>
              <a:rPr lang="en-US" sz="1150" u="sng" dirty="0">
                <a:solidFill>
                  <a:srgbClr val="0F6472"/>
                </a:solidFill>
                <a:hlinkClick r:id="rId12" invalidUrl="" action="" tgtFrame="" tooltip="https://doi.org/10.2165/00007256-199520060-00005" history="1" highlightClick="0" endSnd="0">
                  <a:extLst>
                    <a:ext uri="{A12FA001-AC4F-418D-AE19-62706E023703}">
                      <ahyp:hlinkClr xmlns:ahyp="http://schemas.microsoft.com/office/drawing/2018/hyperlinkcolor" val="tx"/>
                    </a:ext>
                  </a:extLst>
                </a:hlinkClick>
              </a:rPr>
              <a:t>Anxiety and panic in recreational scuba divers</a:t>
            </a:r>
            <a:pPr indent="0" marL="0">
              <a:spcAft>
                <a:spcPts val="700"/>
              </a:spcAft>
              <a:buNone/>
            </a:pPr>
            <a:r>
              <a:rPr lang="en-US" sz="1150" dirty="0">
                <a:solidFill>
                  <a:srgbClr val="5A6B70"/>
                </a:solidFill>
              </a:rPr>
              <a:t>. Sports Medicine 20(6):398–421.</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en-US" sz="1050" i="1" dirty="0">
                <a:solidFill>
                  <a:schemeClr val="tx2"/>
                </a:solidFill>
              </a:rPr>
              <a:t>Links to DOI, PubMed or the original publication. Accessed 8 November 2026.</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Sources (2/3)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en-US" sz="1150" b="1" dirty="0">
                <a:solidFill>
                  <a:schemeClr val="accent2"/>
                </a:solidFill>
              </a:rPr>
              <a:t>[13]  </a:t>
            </a:r>
            <a:pPr indent="0" marL="0">
              <a:spcAft>
                <a:spcPts val="700"/>
              </a:spcAft>
              <a:buNone/>
            </a:pPr>
            <a:r>
              <a:rPr lang="en-US" sz="1150" dirty="0">
                <a:solidFill>
                  <a:srgbClr val="06202E"/>
                </a:solidFill>
              </a:rPr>
              <a:t>Weltman G, Egstrom GH (1966). </a:t>
            </a:r>
            <a:pPr indent="0" marL="0">
              <a:spcAft>
                <a:spcPts val="700"/>
              </a:spcAft>
              <a:buNone/>
            </a:pPr>
            <a:r>
              <a:rPr lang="en-US" sz="1150" u="sng" dirty="0">
                <a:solidFill>
                  <a:srgbClr val="0F6472"/>
                </a:solidFill>
                <a:hlinkClick r:id="rId1" invalidUrl="" action="" tgtFrame="" tooltip="https://doi.org/10.1177/001872086600800604" history="1" highlightClick="0" endSnd="0">
                  <a:extLst>
                    <a:ext uri="{A12FA001-AC4F-418D-AE19-62706E023703}">
                      <ahyp:hlinkClr xmlns:ahyp="http://schemas.microsoft.com/office/drawing/2018/hyperlinkcolor" val="tx"/>
                    </a:ext>
                  </a:extLst>
                </a:hlinkClick>
              </a:rPr>
              <a:t>Perceptual narrowing in novice divers</a:t>
            </a:r>
            <a:pPr indent="0" marL="0">
              <a:spcAft>
                <a:spcPts val="700"/>
              </a:spcAft>
              <a:buNone/>
            </a:pPr>
            <a:r>
              <a:rPr lang="en-US" sz="1150" dirty="0">
                <a:solidFill>
                  <a:srgbClr val="5A6B70"/>
                </a:solidFill>
              </a:rPr>
              <a:t>. Human Factors 8(6):499–506.</a:t>
            </a:r>
            <a:endParaRPr lang="en-US" sz="1150" dirty="0"/>
          </a:p>
          <a:p>
            <a:pPr indent="0" marL="0">
              <a:spcAft>
                <a:spcPts val="700"/>
              </a:spcAft>
              <a:buNone/>
            </a:pPr>
            <a:r>
              <a:rPr lang="en-US" sz="1150" b="1" dirty="0">
                <a:solidFill>
                  <a:schemeClr val="accent2"/>
                </a:solidFill>
              </a:rPr>
              <a:t>[14]  </a:t>
            </a:r>
            <a:pPr indent="0" marL="0">
              <a:spcAft>
                <a:spcPts val="700"/>
              </a:spcAft>
              <a:buNone/>
            </a:pPr>
            <a:r>
              <a:rPr lang="en-US" sz="1150" dirty="0">
                <a:solidFill>
                  <a:srgbClr val="06202E"/>
                </a:solidFill>
              </a:rPr>
              <a:t>Tsai FH, Wu WL, Liang JM, Hsu HT, Chen TY (2020). </a:t>
            </a:r>
            <a:pPr indent="0" marL="0">
              <a:spcAft>
                <a:spcPts val="700"/>
              </a:spcAft>
              <a:buNone/>
            </a:pPr>
            <a:r>
              <a:rPr lang="en-US" sz="1150" u="sng" dirty="0">
                <a:solidFill>
                  <a:srgbClr val="0F6472"/>
                </a:solidFill>
                <a:hlinkClick r:id="rId2" invalidUrl="" action="" tgtFrame="" tooltip="https://doi.org/10.28920/dhm50.2.130-134" history="1" highlightClick="0" endSnd="0">
                  <a:extLst>
                    <a:ext uri="{A12FA001-AC4F-418D-AE19-62706E023703}">
                      <ahyp:hlinkClr xmlns:ahyp="http://schemas.microsoft.com/office/drawing/2018/hyperlinkcolor" val="tx"/>
                    </a:ext>
                  </a:extLst>
                </a:hlinkClick>
              </a:rPr>
              <a:t>Anxiety impact on scuba performance and underwater cognitive processing ability</a:t>
            </a:r>
            <a:pPr indent="0" marL="0">
              <a:spcAft>
                <a:spcPts val="700"/>
              </a:spcAft>
              <a:buNone/>
            </a:pPr>
            <a:r>
              <a:rPr lang="en-US" sz="1150" dirty="0">
                <a:solidFill>
                  <a:srgbClr val="5A6B70"/>
                </a:solidFill>
              </a:rPr>
              <a:t>. Diving and Hyperbaric Medicine 50(2):130–134.</a:t>
            </a:r>
            <a:endParaRPr lang="en-US" sz="1150" dirty="0"/>
          </a:p>
          <a:p>
            <a:pPr indent="0" marL="0">
              <a:spcAft>
                <a:spcPts val="700"/>
              </a:spcAft>
              <a:buNone/>
            </a:pPr>
            <a:r>
              <a:rPr lang="en-US" sz="1150" b="1" dirty="0">
                <a:solidFill>
                  <a:schemeClr val="accent2"/>
                </a:solidFill>
              </a:rPr>
              <a:t>[15]  </a:t>
            </a:r>
            <a:pPr indent="0" marL="0">
              <a:spcAft>
                <a:spcPts val="700"/>
              </a:spcAft>
              <a:buNone/>
            </a:pPr>
            <a:r>
              <a:rPr lang="en-US" sz="1150" dirty="0">
                <a:solidFill>
                  <a:srgbClr val="06202E"/>
                </a:solidFill>
              </a:rPr>
              <a:t>Gessert J (2021). </a:t>
            </a:r>
            <a:pPr indent="0" marL="0">
              <a:spcAft>
                <a:spcPts val="700"/>
              </a:spcAft>
              <a:buNone/>
            </a:pPr>
            <a:r>
              <a:rPr lang="en-US" sz="1150" u="sng" dirty="0">
                <a:solidFill>
                  <a:srgbClr val="0F6472"/>
                </a:solidFill>
                <a:hlinkClick r:id="rId3" invalidUrl="" action="" tgtFrame="" tooltip="https://world.dan.org/?p=18868" history="1" highlightClick="0" endSnd="0">
                  <a:extLst>
                    <a:ext uri="{A12FA001-AC4F-418D-AE19-62706E023703}">
                      <ahyp:hlinkClr xmlns:ahyp="http://schemas.microsoft.com/office/drawing/2018/hyperlinkcolor" val="tx"/>
                    </a:ext>
                  </a:extLst>
                </a:hlinkClick>
              </a:rPr>
              <a:t>Shallow-water arterial gas embolisms</a:t>
            </a:r>
            <a:pPr indent="0" marL="0">
              <a:spcAft>
                <a:spcPts val="700"/>
              </a:spcAft>
              <a:buNone/>
            </a:pPr>
            <a:r>
              <a:rPr lang="en-US" sz="1150" dirty="0">
                <a:solidFill>
                  <a:srgbClr val="5A6B70"/>
                </a:solidFill>
              </a:rPr>
              <a:t>. Alert Diver, Divers Alert Network.</a:t>
            </a:r>
            <a:endParaRPr lang="en-US" sz="1150" dirty="0"/>
          </a:p>
          <a:p>
            <a:pPr indent="0" marL="0">
              <a:spcAft>
                <a:spcPts val="700"/>
              </a:spcAft>
              <a:buNone/>
            </a:pPr>
            <a:r>
              <a:rPr lang="en-US" sz="1150" b="1" dirty="0">
                <a:solidFill>
                  <a:schemeClr val="accent2"/>
                </a:solidFill>
              </a:rPr>
              <a:t>[16]  </a:t>
            </a:r>
            <a:pPr indent="0" marL="0">
              <a:spcAft>
                <a:spcPts val="700"/>
              </a:spcAft>
              <a:buNone/>
            </a:pPr>
            <a:r>
              <a:rPr lang="en-US" sz="1150" dirty="0">
                <a:solidFill>
                  <a:srgbClr val="06202E"/>
                </a:solidFill>
              </a:rPr>
              <a:t>Bishop SR, Lau M, Shapiro S, et al. (2004). </a:t>
            </a:r>
            <a:pPr indent="0" marL="0">
              <a:spcAft>
                <a:spcPts val="700"/>
              </a:spcAft>
              <a:buNone/>
            </a:pPr>
            <a:r>
              <a:rPr lang="en-US" sz="1150" u="sng" dirty="0">
                <a:solidFill>
                  <a:srgbClr val="0F6472"/>
                </a:solidFill>
                <a:hlinkClick r:id="rId4" invalidUrl="" action="" tgtFrame="" tooltip="https://doi.org/10.1093/clipsy.bph077" history="1" highlightClick="0" endSnd="0">
                  <a:extLst>
                    <a:ext uri="{A12FA001-AC4F-418D-AE19-62706E023703}">
                      <ahyp:hlinkClr xmlns:ahyp="http://schemas.microsoft.com/office/drawing/2018/hyperlinkcolor" val="tx"/>
                    </a:ext>
                  </a:extLst>
                </a:hlinkClick>
              </a:rPr>
              <a:t>Mindfulness: a proposed operational definition</a:t>
            </a:r>
            <a:pPr indent="0" marL="0">
              <a:spcAft>
                <a:spcPts val="700"/>
              </a:spcAft>
              <a:buNone/>
            </a:pPr>
            <a:r>
              <a:rPr lang="en-US" sz="1150" dirty="0">
                <a:solidFill>
                  <a:srgbClr val="5A6B70"/>
                </a:solidFill>
              </a:rPr>
              <a:t>. Clinical Psychology: Science and Practice 11(3):230–241.</a:t>
            </a:r>
            <a:endParaRPr lang="en-US" sz="1150" dirty="0"/>
          </a:p>
          <a:p>
            <a:pPr indent="0" marL="0">
              <a:spcAft>
                <a:spcPts val="700"/>
              </a:spcAft>
              <a:buNone/>
            </a:pPr>
            <a:r>
              <a:rPr lang="en-US" sz="1150" b="1" dirty="0">
                <a:solidFill>
                  <a:schemeClr val="accent2"/>
                </a:solidFill>
              </a:rPr>
              <a:t>[17]  </a:t>
            </a:r>
            <a:pPr indent="0" marL="0">
              <a:spcAft>
                <a:spcPts val="700"/>
              </a:spcAft>
              <a:buNone/>
            </a:pPr>
            <a:r>
              <a:rPr lang="en-US" sz="1150" dirty="0">
                <a:solidFill>
                  <a:srgbClr val="06202E"/>
                </a:solidFill>
              </a:rPr>
              <a:t>Hölzel BK, Lazar SW, Gard T, et al. (2011). </a:t>
            </a:r>
            <a:pPr indent="0" marL="0">
              <a:spcAft>
                <a:spcPts val="700"/>
              </a:spcAft>
              <a:buNone/>
            </a:pPr>
            <a:r>
              <a:rPr lang="en-US" sz="1150" u="sng" dirty="0">
                <a:solidFill>
                  <a:srgbClr val="0F6472"/>
                </a:solidFill>
                <a:hlinkClick r:id="rId5" invalidUrl="" action="" tgtFrame="" tooltip="https://pubmed.ncbi.nlm.nih.gov/26168376/" history="1" highlightClick="0" endSnd="0">
                  <a:extLst>
                    <a:ext uri="{A12FA001-AC4F-418D-AE19-62706E023703}">
                      <ahyp:hlinkClr xmlns:ahyp="http://schemas.microsoft.com/office/drawing/2018/hyperlinkcolor" val="tx"/>
                    </a:ext>
                  </a:extLst>
                </a:hlinkClick>
              </a:rPr>
              <a:t>How does mindfulness meditation work? Proposing mechanisms of action from a conceptual and neural perspective</a:t>
            </a:r>
            <a:pPr indent="0" marL="0">
              <a:spcAft>
                <a:spcPts val="700"/>
              </a:spcAft>
              <a:buNone/>
            </a:pPr>
            <a:r>
              <a:rPr lang="en-US" sz="1150" dirty="0">
                <a:solidFill>
                  <a:srgbClr val="5A6B70"/>
                </a:solidFill>
              </a:rPr>
              <a:t>. Perspectives on Psychological Science 6(6):537–559.</a:t>
            </a:r>
            <a:endParaRPr lang="en-US" sz="1150" dirty="0"/>
          </a:p>
          <a:p>
            <a:pPr indent="0" marL="0">
              <a:spcAft>
                <a:spcPts val="700"/>
              </a:spcAft>
              <a:buNone/>
            </a:pPr>
            <a:r>
              <a:rPr lang="en-US" sz="1150" b="1" dirty="0">
                <a:solidFill>
                  <a:schemeClr val="accent2"/>
                </a:solidFill>
              </a:rPr>
              <a:t>[18]  </a:t>
            </a:r>
            <a:pPr indent="0" marL="0">
              <a:spcAft>
                <a:spcPts val="700"/>
              </a:spcAft>
              <a:buNone/>
            </a:pPr>
            <a:r>
              <a:rPr lang="en-US" sz="1150" dirty="0">
                <a:solidFill>
                  <a:srgbClr val="06202E"/>
                </a:solidFill>
              </a:rPr>
              <a:t>Hoge EA, Bui E, Mete M, Dutton MA, Baker AW, Simon NM (2023). </a:t>
            </a:r>
            <a:pPr indent="0" marL="0">
              <a:spcAft>
                <a:spcPts val="700"/>
              </a:spcAft>
              <a:buNone/>
            </a:pPr>
            <a:r>
              <a:rPr lang="en-US" sz="1150" u="sng" dirty="0">
                <a:solidFill>
                  <a:srgbClr val="0F6472"/>
                </a:solidFill>
                <a:hlinkClick r:id="rId6" invalidUrl="" action="" tgtFrame="" tooltip="https://doi.org/10.1001/jamapsychiatry.2022.3679" history="1" highlightClick="0" endSnd="0">
                  <a:extLst>
                    <a:ext uri="{A12FA001-AC4F-418D-AE19-62706E023703}">
                      <ahyp:hlinkClr xmlns:ahyp="http://schemas.microsoft.com/office/drawing/2018/hyperlinkcolor" val="tx"/>
                    </a:ext>
                  </a:extLst>
                </a:hlinkClick>
              </a:rPr>
              <a:t>Mindfulness-based stress reduction vs escitalopram for the treatment of adults with anxiety disorders: a randomized clinical trial</a:t>
            </a:r>
            <a:pPr indent="0" marL="0">
              <a:spcAft>
                <a:spcPts val="700"/>
              </a:spcAft>
              <a:buNone/>
            </a:pPr>
            <a:r>
              <a:rPr lang="en-US" sz="1150" dirty="0">
                <a:solidFill>
                  <a:srgbClr val="5A6B70"/>
                </a:solidFill>
              </a:rPr>
              <a:t>. JAMA Psychiatry 80(1):13–21.</a:t>
            </a:r>
            <a:endParaRPr lang="en-US" sz="1150" dirty="0"/>
          </a:p>
          <a:p>
            <a:pPr indent="0" marL="0">
              <a:spcAft>
                <a:spcPts val="700"/>
              </a:spcAft>
              <a:buNone/>
            </a:pPr>
            <a:r>
              <a:rPr lang="en-US" sz="1150" b="1" dirty="0">
                <a:solidFill>
                  <a:schemeClr val="accent2"/>
                </a:solidFill>
              </a:rPr>
              <a:t>[19]  </a:t>
            </a:r>
            <a:pPr indent="0" marL="0">
              <a:spcAft>
                <a:spcPts val="700"/>
              </a:spcAft>
              <a:buNone/>
            </a:pPr>
            <a:r>
              <a:rPr lang="en-US" sz="1150" dirty="0">
                <a:solidFill>
                  <a:srgbClr val="06202E"/>
                </a:solidFill>
              </a:rPr>
              <a:t>Galante J, Friedrich C, Dawson AF, et al. (2021). </a:t>
            </a:r>
            <a:pPr indent="0" marL="0">
              <a:spcAft>
                <a:spcPts val="700"/>
              </a:spcAft>
              <a:buNone/>
            </a:pPr>
            <a:r>
              <a:rPr lang="en-US" sz="1150" u="sng" dirty="0">
                <a:solidFill>
                  <a:srgbClr val="0F6472"/>
                </a:solidFill>
                <a:hlinkClick r:id="rId7" invalidUrl="" action="" tgtFrame="" tooltip="https://doi.org/10.1371/journal.pmed.1003481" history="1" highlightClick="0" endSnd="0">
                  <a:extLst>
                    <a:ext uri="{A12FA001-AC4F-418D-AE19-62706E023703}">
                      <ahyp:hlinkClr xmlns:ahyp="http://schemas.microsoft.com/office/drawing/2018/hyperlinkcolor" val="tx"/>
                    </a:ext>
                  </a:extLst>
                </a:hlinkClick>
              </a:rPr>
              <a:t>Mindfulness-based programmes for mental health promotion in adults in nonclinical settings: a systematic review and meta-analysis of randomised controlled trials</a:t>
            </a:r>
            <a:pPr indent="0" marL="0">
              <a:spcAft>
                <a:spcPts val="700"/>
              </a:spcAft>
              <a:buNone/>
            </a:pPr>
            <a:r>
              <a:rPr lang="en-US" sz="1150" dirty="0">
                <a:solidFill>
                  <a:srgbClr val="5A6B70"/>
                </a:solidFill>
              </a:rPr>
              <a:t>. PLoS Medicine 18(1):e1003481.</a:t>
            </a:r>
            <a:endParaRPr lang="en-US" sz="1150" dirty="0"/>
          </a:p>
          <a:p>
            <a:pPr indent="0" marL="0">
              <a:spcAft>
                <a:spcPts val="700"/>
              </a:spcAft>
              <a:buNone/>
            </a:pPr>
            <a:r>
              <a:rPr lang="en-US" sz="1150" b="1" dirty="0">
                <a:solidFill>
                  <a:schemeClr val="accent2"/>
                </a:solidFill>
              </a:rPr>
              <a:t>[20]  </a:t>
            </a:r>
            <a:pPr indent="0" marL="0">
              <a:spcAft>
                <a:spcPts val="700"/>
              </a:spcAft>
              <a:buNone/>
            </a:pPr>
            <a:r>
              <a:rPr lang="en-US" sz="1150" dirty="0">
                <a:solidFill>
                  <a:srgbClr val="06202E"/>
                </a:solidFill>
              </a:rPr>
              <a:t>Goldberg SB, Riordan KM, Sun S, Davidson RJ (2022). </a:t>
            </a:r>
            <a:pPr indent="0" marL="0">
              <a:spcAft>
                <a:spcPts val="700"/>
              </a:spcAft>
              <a:buNone/>
            </a:pPr>
            <a:r>
              <a:rPr lang="en-US" sz="1150" u="sng" dirty="0">
                <a:solidFill>
                  <a:srgbClr val="0F6472"/>
                </a:solidFill>
                <a:hlinkClick r:id="rId8" invalidUrl="" action="" tgtFrame="" tooltip="https://doi.org/10.1177/1745691620968771" history="1" highlightClick="0" endSnd="0">
                  <a:extLst>
                    <a:ext uri="{A12FA001-AC4F-418D-AE19-62706E023703}">
                      <ahyp:hlinkClr xmlns:ahyp="http://schemas.microsoft.com/office/drawing/2018/hyperlinkcolor" val="tx"/>
                    </a:ext>
                  </a:extLst>
                </a:hlinkClick>
              </a:rPr>
              <a:t>The empirical status of mindfulness-based interventions: a systematic review of 44 meta-analyses of randomized controlled trials</a:t>
            </a:r>
            <a:pPr indent="0" marL="0">
              <a:spcAft>
                <a:spcPts val="700"/>
              </a:spcAft>
              <a:buNone/>
            </a:pPr>
            <a:r>
              <a:rPr lang="en-US" sz="1150" dirty="0">
                <a:solidFill>
                  <a:srgbClr val="5A6B70"/>
                </a:solidFill>
              </a:rPr>
              <a:t>. Perspectives on Psychological Science 17(1):108–130.</a:t>
            </a:r>
            <a:endParaRPr lang="en-US" sz="1150" dirty="0"/>
          </a:p>
          <a:p>
            <a:pPr indent="0" marL="0">
              <a:spcAft>
                <a:spcPts val="700"/>
              </a:spcAft>
              <a:buNone/>
            </a:pPr>
            <a:r>
              <a:rPr lang="en-US" sz="1150" b="1" dirty="0">
                <a:solidFill>
                  <a:schemeClr val="accent2"/>
                </a:solidFill>
              </a:rPr>
              <a:t>[21]  </a:t>
            </a:r>
            <a:pPr indent="0" marL="0">
              <a:spcAft>
                <a:spcPts val="700"/>
              </a:spcAft>
              <a:buNone/>
            </a:pPr>
            <a:r>
              <a:rPr lang="en-US" sz="1150" dirty="0">
                <a:solidFill>
                  <a:srgbClr val="06202E"/>
                </a:solidFill>
              </a:rPr>
              <a:t>Zainal NH, Newman MG (2024). </a:t>
            </a:r>
            <a:pPr indent="0" marL="0">
              <a:spcAft>
                <a:spcPts val="700"/>
              </a:spcAft>
              <a:buNone/>
            </a:pPr>
            <a:r>
              <a:rPr lang="en-US" sz="1150" u="sng" dirty="0">
                <a:solidFill>
                  <a:srgbClr val="0F6472"/>
                </a:solidFill>
                <a:hlinkClick r:id="rId9" invalidUrl="" action="" tgtFrame="" tooltip="https://doi.org/10.1080/17437199.2023.2248222" history="1" highlightClick="0" endSnd="0">
                  <a:extLst>
                    <a:ext uri="{A12FA001-AC4F-418D-AE19-62706E023703}">
                      <ahyp:hlinkClr xmlns:ahyp="http://schemas.microsoft.com/office/drawing/2018/hyperlinkcolor" val="tx"/>
                    </a:ext>
                  </a:extLst>
                </a:hlinkClick>
              </a:rPr>
              <a:t>Mindfulness enhances cognitive functioning: a meta-analysis of 111 randomized controlled trials</a:t>
            </a:r>
            <a:pPr indent="0" marL="0">
              <a:spcAft>
                <a:spcPts val="700"/>
              </a:spcAft>
              <a:buNone/>
            </a:pPr>
            <a:r>
              <a:rPr lang="en-US" sz="1150" dirty="0">
                <a:solidFill>
                  <a:srgbClr val="5A6B70"/>
                </a:solidFill>
              </a:rPr>
              <a:t>. Health Psychology Review 18(2):369–395.</a:t>
            </a:r>
            <a:endParaRPr lang="en-US" sz="1150" dirty="0"/>
          </a:p>
          <a:p>
            <a:pPr indent="0" marL="0">
              <a:spcAft>
                <a:spcPts val="700"/>
              </a:spcAft>
              <a:buNone/>
            </a:pPr>
            <a:r>
              <a:rPr lang="en-US" sz="1150" b="1" dirty="0">
                <a:solidFill>
                  <a:schemeClr val="accent2"/>
                </a:solidFill>
              </a:rPr>
              <a:t>[22]  </a:t>
            </a:r>
            <a:pPr indent="0" marL="0">
              <a:spcAft>
                <a:spcPts val="700"/>
              </a:spcAft>
              <a:buNone/>
            </a:pPr>
            <a:r>
              <a:rPr lang="en-US" sz="1150" dirty="0">
                <a:solidFill>
                  <a:srgbClr val="06202E"/>
                </a:solidFill>
              </a:rPr>
              <a:t>Jha AP, Stanley EA, Kiyonaga A, Wong L, Gelfand L (2010). </a:t>
            </a:r>
            <a:pPr indent="0" marL="0">
              <a:spcAft>
                <a:spcPts val="700"/>
              </a:spcAft>
              <a:buNone/>
            </a:pPr>
            <a:r>
              <a:rPr lang="en-US" sz="1150" u="sng" dirty="0">
                <a:solidFill>
                  <a:srgbClr val="0F6472"/>
                </a:solidFill>
                <a:hlinkClick r:id="rId10" invalidUrl="" action="" tgtFrame="" tooltip="https://pubmed.ncbi.nlm.nih.gov/20141302/" history="1" highlightClick="0" endSnd="0">
                  <a:extLst>
                    <a:ext uri="{A12FA001-AC4F-418D-AE19-62706E023703}">
                      <ahyp:hlinkClr xmlns:ahyp="http://schemas.microsoft.com/office/drawing/2018/hyperlinkcolor" val="tx"/>
                    </a:ext>
                  </a:extLst>
                </a:hlinkClick>
              </a:rPr>
              <a:t>Examining the protective effects of mindfulness training on working memory capacity and affective experience</a:t>
            </a:r>
            <a:pPr indent="0" marL="0">
              <a:spcAft>
                <a:spcPts val="700"/>
              </a:spcAft>
              <a:buNone/>
            </a:pPr>
            <a:r>
              <a:rPr lang="en-US" sz="1150" dirty="0">
                <a:solidFill>
                  <a:srgbClr val="5A6B70"/>
                </a:solidFill>
              </a:rPr>
              <a:t>. Emotion 10(1):54–64.</a:t>
            </a:r>
            <a:endParaRPr lang="en-US" sz="1150" dirty="0"/>
          </a:p>
          <a:p>
            <a:pPr indent="0" marL="0">
              <a:spcAft>
                <a:spcPts val="700"/>
              </a:spcAft>
              <a:buNone/>
            </a:pPr>
            <a:r>
              <a:rPr lang="en-US" sz="1150" b="1" dirty="0">
                <a:solidFill>
                  <a:schemeClr val="accent2"/>
                </a:solidFill>
              </a:rPr>
              <a:t>[23]  </a:t>
            </a:r>
            <a:pPr indent="0" marL="0">
              <a:spcAft>
                <a:spcPts val="700"/>
              </a:spcAft>
              <a:buNone/>
            </a:pPr>
            <a:r>
              <a:rPr lang="en-US" sz="1150" dirty="0">
                <a:solidFill>
                  <a:srgbClr val="06202E"/>
                </a:solidFill>
              </a:rPr>
              <a:t>Jha AP, Zanesco AP, Denkova E, Rooks J, Morrison AB, Stanley EA (2020). </a:t>
            </a:r>
            <a:pPr indent="0" marL="0">
              <a:spcAft>
                <a:spcPts val="700"/>
              </a:spcAft>
              <a:buNone/>
            </a:pPr>
            <a:r>
              <a:rPr lang="en-US" sz="1150" u="sng" dirty="0">
                <a:solidFill>
                  <a:srgbClr val="0F6472"/>
                </a:solidFill>
                <a:hlinkClick r:id="rId11" invalidUrl="" action="" tgtFrame="" tooltip="https://doi.org/10.1007/s10608-020-10076-6" history="1" highlightClick="0" endSnd="0">
                  <a:extLst>
                    <a:ext uri="{A12FA001-AC4F-418D-AE19-62706E023703}">
                      <ahyp:hlinkClr xmlns:ahyp="http://schemas.microsoft.com/office/drawing/2018/hyperlinkcolor" val="tx"/>
                    </a:ext>
                  </a:extLst>
                </a:hlinkClick>
              </a:rPr>
              <a:t>Comparing mindfulness and positivity trainings in high-demand cohorts</a:t>
            </a:r>
            <a:pPr indent="0" marL="0">
              <a:spcAft>
                <a:spcPts val="700"/>
              </a:spcAft>
              <a:buNone/>
            </a:pPr>
            <a:r>
              <a:rPr lang="en-US" sz="1150" dirty="0">
                <a:solidFill>
                  <a:srgbClr val="5A6B70"/>
                </a:solidFill>
              </a:rPr>
              <a:t>. Cognitive Therapy and Research 44(2):311–326.</a:t>
            </a:r>
            <a:endParaRPr lang="en-US" sz="1150" dirty="0"/>
          </a:p>
          <a:p>
            <a:pPr indent="0" marL="0">
              <a:spcAft>
                <a:spcPts val="700"/>
              </a:spcAft>
              <a:buNone/>
            </a:pPr>
            <a:r>
              <a:rPr lang="en-US" sz="1150" b="1" dirty="0">
                <a:solidFill>
                  <a:schemeClr val="accent2"/>
                </a:solidFill>
              </a:rPr>
              <a:t>[24]  </a:t>
            </a:r>
            <a:pPr indent="0" marL="0">
              <a:spcAft>
                <a:spcPts val="700"/>
              </a:spcAft>
              <a:buNone/>
            </a:pPr>
            <a:r>
              <a:rPr lang="en-US" sz="1150" dirty="0">
                <a:solidFill>
                  <a:srgbClr val="06202E"/>
                </a:solidFill>
              </a:rPr>
              <a:t>Killingsworth MA, Gilbert DT (2010). </a:t>
            </a:r>
            <a:pPr indent="0" marL="0">
              <a:spcAft>
                <a:spcPts val="700"/>
              </a:spcAft>
              <a:buNone/>
            </a:pPr>
            <a:r>
              <a:rPr lang="en-US" sz="1150" u="sng" dirty="0">
                <a:solidFill>
                  <a:srgbClr val="0F6472"/>
                </a:solidFill>
                <a:hlinkClick r:id="rId12" invalidUrl="" action="" tgtFrame="" tooltip="https://doi.org/10.1126/science.1192439" history="1" highlightClick="0" endSnd="0">
                  <a:extLst>
                    <a:ext uri="{A12FA001-AC4F-418D-AE19-62706E023703}">
                      <ahyp:hlinkClr xmlns:ahyp="http://schemas.microsoft.com/office/drawing/2018/hyperlinkcolor" val="tx"/>
                    </a:ext>
                  </a:extLst>
                </a:hlinkClick>
              </a:rPr>
              <a:t>A wandering mind is an unhappy mind</a:t>
            </a:r>
            <a:pPr indent="0" marL="0">
              <a:spcAft>
                <a:spcPts val="700"/>
              </a:spcAft>
              <a:buNone/>
            </a:pPr>
            <a:r>
              <a:rPr lang="en-US" sz="1150" dirty="0">
                <a:solidFill>
                  <a:srgbClr val="5A6B70"/>
                </a:solidFill>
              </a:rPr>
              <a:t>. Science 330:932.</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en-US" sz="1050" i="1" dirty="0">
                <a:solidFill>
                  <a:schemeClr val="tx2"/>
                </a:solidFill>
              </a:rPr>
              <a:t>Links to DOI, PubMed or the original publication. Accessed 8 November 2026.</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r>
              <a:rPr lang="en-US" sz="3200" b="1" dirty="0">
                <a:solidFill>
                  <a:schemeClr val="tx1"/>
                </a:solidFill>
              </a:rPr>
              <a:t>Sources (3/3)</a:t>
            </a:r>
            <a:endParaRPr lang="en-US" sz="3200" dirty="0"/>
          </a:p>
        </p:txBody>
      </p:sp>
      <p:sp>
        <p:nvSpPr>
          <p:cNvPr id="4" name="Text 1"/>
          <p:cNvSpPr txBox="1"/>
          <p:nvPr/>
        </p:nvSpPr>
        <p:spPr>
          <a:xfrm>
            <a:off x="548640" y="1325880"/>
            <a:ext cx="11091672" cy="4526280"/>
          </a:xfrm>
          <a:prstGeom prst="rect">
            <a:avLst/>
          </a:prstGeom>
          <a:noFill/>
          <a:ln/>
        </p:spPr>
        <p:txBody>
          <a:bodyPr wrap="square" lIns="0" tIns="0" rIns="0" bIns="0" rtlCol="0" anchor="t"/>
          <a:lstStyle/>
          <a:p>
            <a:pPr indent="0" marL="0">
              <a:spcAft>
                <a:spcPts val="700"/>
              </a:spcAft>
              <a:buNone/>
            </a:pPr>
            <a:r>
              <a:rPr lang="en-US" sz="1150" b="1" dirty="0">
                <a:solidFill>
                  <a:schemeClr val="accent2"/>
                </a:solidFill>
              </a:rPr>
              <a:t>[25]  </a:t>
            </a:r>
            <a:pPr indent="0" marL="0">
              <a:spcAft>
                <a:spcPts val="700"/>
              </a:spcAft>
              <a:buNone/>
            </a:pPr>
            <a:r>
              <a:rPr lang="en-US" sz="1150" dirty="0">
                <a:solidFill>
                  <a:srgbClr val="06202E"/>
                </a:solidFill>
              </a:rPr>
              <a:t>Johnson DC, Thom NJ, Stanley EA, et al. (2014). </a:t>
            </a:r>
            <a:pPr indent="0" marL="0">
              <a:spcAft>
                <a:spcPts val="700"/>
              </a:spcAft>
              <a:buNone/>
            </a:pPr>
            <a:r>
              <a:rPr lang="en-US" sz="1150" u="sng" dirty="0">
                <a:solidFill>
                  <a:srgbClr val="0F6472"/>
                </a:solidFill>
                <a:hlinkClick r:id="rId1" invalidUrl="" action="" tgtFrame="" tooltip="https://pubmed.ncbi.nlm.nih.gov/24832476/" history="1" highlightClick="0" endSnd="0">
                  <a:extLst>
                    <a:ext uri="{A12FA001-AC4F-418D-AE19-62706E023703}">
                      <ahyp:hlinkClr xmlns:ahyp="http://schemas.microsoft.com/office/drawing/2018/hyperlinkcolor" val="tx"/>
                    </a:ext>
                  </a:extLst>
                </a:hlinkClick>
              </a:rPr>
              <a:t>Modifying resilience mechanisms in at-risk individuals: a controlled study of mindfulness training in Marines preparing for deployment</a:t>
            </a:r>
            <a:pPr indent="0" marL="0">
              <a:spcAft>
                <a:spcPts val="700"/>
              </a:spcAft>
              <a:buNone/>
            </a:pPr>
            <a:r>
              <a:rPr lang="en-US" sz="1150" dirty="0">
                <a:solidFill>
                  <a:srgbClr val="5A6B70"/>
                </a:solidFill>
              </a:rPr>
              <a:t>. American Journal of Psychiatry 171(8).</a:t>
            </a:r>
            <a:endParaRPr lang="en-US" sz="1150" dirty="0"/>
          </a:p>
          <a:p>
            <a:pPr indent="0" marL="0">
              <a:spcAft>
                <a:spcPts val="700"/>
              </a:spcAft>
              <a:buNone/>
            </a:pPr>
            <a:r>
              <a:rPr lang="en-US" sz="1150" b="1" dirty="0">
                <a:solidFill>
                  <a:schemeClr val="accent2"/>
                </a:solidFill>
              </a:rPr>
              <a:t>[26]  </a:t>
            </a:r>
            <a:pPr indent="0" marL="0">
              <a:spcAft>
                <a:spcPts val="700"/>
              </a:spcAft>
              <a:buNone/>
            </a:pPr>
            <a:r>
              <a:rPr lang="en-US" sz="1150" dirty="0">
                <a:solidFill>
                  <a:srgbClr val="06202E"/>
                </a:solidFill>
              </a:rPr>
              <a:t>Pascoe MC, Thompson DR, Jenkins ZM, Ski CF (2017). </a:t>
            </a:r>
            <a:pPr indent="0" marL="0">
              <a:spcAft>
                <a:spcPts val="700"/>
              </a:spcAft>
              <a:buNone/>
            </a:pPr>
            <a:r>
              <a:rPr lang="en-US" sz="1150" u="sng" dirty="0">
                <a:solidFill>
                  <a:srgbClr val="0F6472"/>
                </a:solidFill>
                <a:hlinkClick r:id="rId2" invalidUrl="" action="" tgtFrame="" tooltip="https://doi.org/10.1016/j.jpsychires.2017.08.004" history="1" highlightClick="0" endSnd="0">
                  <a:extLst>
                    <a:ext uri="{A12FA001-AC4F-418D-AE19-62706E023703}">
                      <ahyp:hlinkClr xmlns:ahyp="http://schemas.microsoft.com/office/drawing/2018/hyperlinkcolor" val="tx"/>
                    </a:ext>
                  </a:extLst>
                </a:hlinkClick>
              </a:rPr>
              <a:t>Mindfulness mediates the physiological markers of stress: systematic review and meta-analysis</a:t>
            </a:r>
            <a:pPr indent="0" marL="0">
              <a:spcAft>
                <a:spcPts val="700"/>
              </a:spcAft>
              <a:buNone/>
            </a:pPr>
            <a:r>
              <a:rPr lang="en-US" sz="1150" dirty="0">
                <a:solidFill>
                  <a:srgbClr val="5A6B70"/>
                </a:solidFill>
              </a:rPr>
              <a:t>. Journal of Psychiatric Research 95:156–178.</a:t>
            </a:r>
            <a:endParaRPr lang="en-US" sz="1150" dirty="0"/>
          </a:p>
          <a:p>
            <a:pPr indent="0" marL="0">
              <a:spcAft>
                <a:spcPts val="700"/>
              </a:spcAft>
              <a:buNone/>
            </a:pPr>
            <a:r>
              <a:rPr lang="en-US" sz="1150" b="1" dirty="0">
                <a:solidFill>
                  <a:schemeClr val="accent2"/>
                </a:solidFill>
              </a:rPr>
              <a:t>[27]  </a:t>
            </a:r>
            <a:pPr indent="0" marL="0">
              <a:spcAft>
                <a:spcPts val="700"/>
              </a:spcAft>
              <a:buNone/>
            </a:pPr>
            <a:r>
              <a:rPr lang="en-US" sz="1150" dirty="0">
                <a:solidFill>
                  <a:srgbClr val="06202E"/>
                </a:solidFill>
              </a:rPr>
              <a:t>Bühlmayer L, Birrer D, Röthlin P, Faude O, Donath L (2017). </a:t>
            </a:r>
            <a:pPr indent="0" marL="0">
              <a:spcAft>
                <a:spcPts val="700"/>
              </a:spcAft>
              <a:buNone/>
            </a:pPr>
            <a:r>
              <a:rPr lang="en-US" sz="1150" u="sng" dirty="0">
                <a:solidFill>
                  <a:srgbClr val="0F6472"/>
                </a:solidFill>
                <a:hlinkClick r:id="rId3" invalidUrl="" action="" tgtFrame="" tooltip="https://doi.org/10.1007/s40279-017-0752-9" history="1" highlightClick="0" endSnd="0">
                  <a:extLst>
                    <a:ext uri="{A12FA001-AC4F-418D-AE19-62706E023703}">
                      <ahyp:hlinkClr xmlns:ahyp="http://schemas.microsoft.com/office/drawing/2018/hyperlinkcolor" val="tx"/>
                    </a:ext>
                  </a:extLst>
                </a:hlinkClick>
              </a:rPr>
              <a:t>Effects of mindfulness practice on performance-relevant parameters and performance outcomes in sports: a meta-analytical review</a:t>
            </a:r>
            <a:pPr indent="0" marL="0">
              <a:spcAft>
                <a:spcPts val="700"/>
              </a:spcAft>
              <a:buNone/>
            </a:pPr>
            <a:r>
              <a:rPr lang="en-US" sz="1150" dirty="0">
                <a:solidFill>
                  <a:srgbClr val="5A6B70"/>
                </a:solidFill>
              </a:rPr>
              <a:t>. Sports Medicine.</a:t>
            </a:r>
            <a:endParaRPr lang="en-US" sz="1150" dirty="0"/>
          </a:p>
          <a:p>
            <a:pPr indent="0" marL="0">
              <a:spcAft>
                <a:spcPts val="700"/>
              </a:spcAft>
              <a:buNone/>
            </a:pPr>
            <a:r>
              <a:rPr lang="en-US" sz="1150" b="1" dirty="0">
                <a:solidFill>
                  <a:schemeClr val="accent2"/>
                </a:solidFill>
              </a:rPr>
              <a:t>[28]  </a:t>
            </a:r>
            <a:pPr indent="0" marL="0">
              <a:spcAft>
                <a:spcPts val="700"/>
              </a:spcAft>
              <a:buNone/>
            </a:pPr>
            <a:r>
              <a:rPr lang="en-US" sz="1150" dirty="0">
                <a:solidFill>
                  <a:srgbClr val="06202E"/>
                </a:solidFill>
              </a:rPr>
              <a:t>Du S, Ning Z (2024). </a:t>
            </a:r>
            <a:pPr indent="0" marL="0">
              <a:spcAft>
                <a:spcPts val="700"/>
              </a:spcAft>
              <a:buNone/>
            </a:pPr>
            <a:r>
              <a:rPr lang="en-US" sz="1150" u="sng" dirty="0">
                <a:solidFill>
                  <a:srgbClr val="0F6472"/>
                </a:solidFill>
                <a:hlinkClick r:id="rId4" invalidUrl="" action="" tgtFrame="" tooltip="https://doi.org/10.3389/fpsyg.2024.1449886" history="1" highlightClick="0" endSnd="0">
                  <a:extLst>
                    <a:ext uri="{A12FA001-AC4F-418D-AE19-62706E023703}">
                      <ahyp:hlinkClr xmlns:ahyp="http://schemas.microsoft.com/office/drawing/2018/hyperlinkcolor" val="tx"/>
                    </a:ext>
                  </a:extLst>
                </a:hlinkClick>
              </a:rPr>
              <a:t>Exploring mindfulness interventions across cultures: a comparative meta-analysis of mindfulness interventions for athletes in Western and Eastern contexts</a:t>
            </a:r>
            <a:pPr indent="0" marL="0">
              <a:spcAft>
                <a:spcPts val="700"/>
              </a:spcAft>
              <a:buNone/>
            </a:pPr>
            <a:r>
              <a:rPr lang="en-US" sz="1150" dirty="0">
                <a:solidFill>
                  <a:srgbClr val="5A6B70"/>
                </a:solidFill>
              </a:rPr>
              <a:t>. Frontiers in Psychology 15:1449886.</a:t>
            </a:r>
            <a:endParaRPr lang="en-US" sz="1150" dirty="0"/>
          </a:p>
          <a:p>
            <a:pPr indent="0" marL="0">
              <a:spcAft>
                <a:spcPts val="700"/>
              </a:spcAft>
              <a:buNone/>
            </a:pPr>
            <a:r>
              <a:rPr lang="en-US" sz="1150" b="1" dirty="0">
                <a:solidFill>
                  <a:schemeClr val="accent2"/>
                </a:solidFill>
              </a:rPr>
              <a:t>[29]  </a:t>
            </a:r>
            <a:pPr indent="0" marL="0">
              <a:spcAft>
                <a:spcPts val="700"/>
              </a:spcAft>
              <a:buNone/>
            </a:pPr>
            <a:r>
              <a:rPr lang="en-US" sz="1150" dirty="0">
                <a:solidFill>
                  <a:srgbClr val="06202E"/>
                </a:solidFill>
              </a:rPr>
              <a:t>Beneton F, Michoud G, Coulange M, et al. (2017). </a:t>
            </a:r>
            <a:pPr indent="0" marL="0">
              <a:spcAft>
                <a:spcPts val="700"/>
              </a:spcAft>
              <a:buNone/>
            </a:pPr>
            <a:r>
              <a:rPr lang="en-US" sz="1150" u="sng" dirty="0">
                <a:solidFill>
                  <a:srgbClr val="0F6472"/>
                </a:solidFill>
                <a:hlinkClick r:id="rId5" invalidUrl="" action="" tgtFrame="" tooltip="https://doi.org/10.3389/fpsyg.2017.02193" history="1" highlightClick="0" endSnd="0">
                  <a:extLst>
                    <a:ext uri="{A12FA001-AC4F-418D-AE19-62706E023703}">
                      <ahyp:hlinkClr xmlns:ahyp="http://schemas.microsoft.com/office/drawing/2018/hyperlinkcolor" val="tx"/>
                    </a:ext>
                  </a:extLst>
                </a:hlinkClick>
              </a:rPr>
              <a:t>Recreational diving practice for stress management: an exploratory trial</a:t>
            </a:r>
            <a:pPr indent="0" marL="0">
              <a:spcAft>
                <a:spcPts val="700"/>
              </a:spcAft>
              <a:buNone/>
            </a:pPr>
            <a:r>
              <a:rPr lang="en-US" sz="1150" dirty="0">
                <a:solidFill>
                  <a:srgbClr val="5A6B70"/>
                </a:solidFill>
              </a:rPr>
              <a:t>. Frontiers in Psychology 8:2193.</a:t>
            </a:r>
            <a:endParaRPr lang="en-US" sz="1150" dirty="0"/>
          </a:p>
          <a:p>
            <a:pPr indent="0" marL="0">
              <a:spcAft>
                <a:spcPts val="700"/>
              </a:spcAft>
              <a:buNone/>
            </a:pPr>
            <a:r>
              <a:rPr lang="en-US" sz="1150" b="1" dirty="0">
                <a:solidFill>
                  <a:schemeClr val="accent2"/>
                </a:solidFill>
              </a:rPr>
              <a:t>[30]  </a:t>
            </a:r>
            <a:pPr indent="0" marL="0">
              <a:spcAft>
                <a:spcPts val="700"/>
              </a:spcAft>
              <a:buNone/>
            </a:pPr>
            <a:r>
              <a:rPr lang="en-US" sz="1150" dirty="0">
                <a:solidFill>
                  <a:srgbClr val="06202E"/>
                </a:solidFill>
              </a:rPr>
              <a:t>Gibert L, Coulange M, Reynier JC, et al. (2022). </a:t>
            </a:r>
            <a:pPr indent="0" marL="0">
              <a:spcAft>
                <a:spcPts val="700"/>
              </a:spcAft>
              <a:buNone/>
            </a:pPr>
            <a:r>
              <a:rPr lang="en-US" sz="1150" u="sng" dirty="0">
                <a:solidFill>
                  <a:srgbClr val="0F6472"/>
                </a:solidFill>
                <a:hlinkClick r:id="rId6" invalidUrl="" action="" tgtFrame="" tooltip="https://doi.org/10.1080/20008198.2022.2031590" history="1" highlightClick="0" endSnd="0">
                  <a:extLst>
                    <a:ext uri="{A12FA001-AC4F-418D-AE19-62706E023703}">
                      <ahyp:hlinkClr xmlns:ahyp="http://schemas.microsoft.com/office/drawing/2018/hyperlinkcolor" val="tx"/>
                    </a:ext>
                  </a:extLst>
                </a:hlinkClick>
              </a:rPr>
              <a:t>Comparing meditative scuba diving versus multisport activities to improve PTSD symptoms: a pilot, randomized controlled clinical trial</a:t>
            </a:r>
            <a:pPr indent="0" marL="0">
              <a:spcAft>
                <a:spcPts val="700"/>
              </a:spcAft>
              <a:buNone/>
            </a:pPr>
            <a:r>
              <a:rPr lang="en-US" sz="1150" dirty="0">
                <a:solidFill>
                  <a:srgbClr val="5A6B70"/>
                </a:solidFill>
              </a:rPr>
              <a:t>. European Journal of Psychotraumatology 13(1):2031590.</a:t>
            </a:r>
            <a:endParaRPr lang="en-US" sz="1150" dirty="0"/>
          </a:p>
          <a:p>
            <a:pPr indent="0" marL="0">
              <a:spcAft>
                <a:spcPts val="700"/>
              </a:spcAft>
              <a:buNone/>
            </a:pPr>
            <a:r>
              <a:rPr lang="en-US" sz="1150" b="1" dirty="0">
                <a:solidFill>
                  <a:schemeClr val="accent2"/>
                </a:solidFill>
              </a:rPr>
              <a:t>[31]  </a:t>
            </a:r>
            <a:pPr indent="0" marL="0">
              <a:spcAft>
                <a:spcPts val="700"/>
              </a:spcAft>
              <a:buNone/>
            </a:pPr>
            <a:r>
              <a:rPr lang="en-US" sz="1150" dirty="0">
                <a:solidFill>
                  <a:srgbClr val="06202E"/>
                </a:solidFill>
              </a:rPr>
              <a:t>Griffiths K, Markarian T, Meurice V, et al. (2026). </a:t>
            </a:r>
            <a:pPr indent="0" marL="0">
              <a:spcAft>
                <a:spcPts val="700"/>
              </a:spcAft>
              <a:buNone/>
            </a:pPr>
            <a:r>
              <a:rPr lang="en-US" sz="1150" u="sng" dirty="0">
                <a:solidFill>
                  <a:srgbClr val="0F6472"/>
                </a:solidFill>
                <a:hlinkClick r:id="rId7" invalidUrl="" action="" tgtFrame="" tooltip="https://doi.org/10.1371/journal.pone.0345784" history="1" highlightClick="0" endSnd="0">
                  <a:extLst>
                    <a:ext uri="{A12FA001-AC4F-418D-AE19-62706E023703}">
                      <ahyp:hlinkClr xmlns:ahyp="http://schemas.microsoft.com/office/drawing/2018/hyperlinkcolor" val="tx"/>
                    </a:ext>
                  </a:extLst>
                </a:hlinkClick>
              </a:rPr>
              <a:t>Efficacy of a combined diving and mindfulness program on emotional eating in adults with obesity: randomised controlled trial with standard care</a:t>
            </a:r>
            <a:pPr indent="0" marL="0">
              <a:spcAft>
                <a:spcPts val="700"/>
              </a:spcAft>
              <a:buNone/>
            </a:pPr>
            <a:r>
              <a:rPr lang="en-US" sz="1150" dirty="0">
                <a:solidFill>
                  <a:srgbClr val="5A6B70"/>
                </a:solidFill>
              </a:rPr>
              <a:t>. PLoS One 21(3):e0345784.</a:t>
            </a:r>
            <a:endParaRPr lang="en-US" sz="1150" dirty="0"/>
          </a:p>
          <a:p>
            <a:pPr indent="0" marL="0">
              <a:spcAft>
                <a:spcPts val="700"/>
              </a:spcAft>
              <a:buNone/>
            </a:pPr>
            <a:r>
              <a:rPr lang="en-US" sz="1150" b="1" dirty="0">
                <a:solidFill>
                  <a:schemeClr val="accent2"/>
                </a:solidFill>
              </a:rPr>
              <a:t>[32]  </a:t>
            </a:r>
            <a:pPr indent="0" marL="0">
              <a:spcAft>
                <a:spcPts val="700"/>
              </a:spcAft>
              <a:buNone/>
            </a:pPr>
            <a:r>
              <a:rPr lang="en-US" sz="1150" dirty="0">
                <a:solidFill>
                  <a:srgbClr val="06202E"/>
                </a:solidFill>
              </a:rPr>
              <a:t>Zec M, Antičević V, Lušić Kalcina L, Valić Z, Božić J (2022). </a:t>
            </a:r>
            <a:pPr indent="0" marL="0">
              <a:spcAft>
                <a:spcPts val="700"/>
              </a:spcAft>
              <a:buNone/>
            </a:pPr>
            <a:r>
              <a:rPr lang="en-US" sz="1150" u="sng" dirty="0">
                <a:solidFill>
                  <a:srgbClr val="0F6472"/>
                </a:solidFill>
                <a:hlinkClick r:id="rId8" invalidUrl="" action="" tgtFrame="" tooltip="https://doi.org/10.1007/s12144-022-02900-x" history="1" highlightClick="0" endSnd="0">
                  <a:extLst>
                    <a:ext uri="{A12FA001-AC4F-418D-AE19-62706E023703}">
                      <ahyp:hlinkClr xmlns:ahyp="http://schemas.microsoft.com/office/drawing/2018/hyperlinkcolor" val="tx"/>
                    </a:ext>
                  </a:extLst>
                </a:hlinkClick>
              </a:rPr>
              <a:t>Psychophysiological stress response in SCUBA divers: the contribution of negative automatic thoughts and negative emotions</a:t>
            </a:r>
            <a:pPr indent="0" marL="0">
              <a:spcAft>
                <a:spcPts val="700"/>
              </a:spcAft>
              <a:buNone/>
            </a:pPr>
            <a:r>
              <a:rPr lang="en-US" sz="1150" dirty="0">
                <a:solidFill>
                  <a:srgbClr val="5A6B70"/>
                </a:solidFill>
              </a:rPr>
              <a:t>. Current Psychology 42(23):16751–16765.</a:t>
            </a:r>
            <a:endParaRPr lang="en-US" sz="1150" dirty="0"/>
          </a:p>
          <a:p>
            <a:pPr indent="0" marL="0">
              <a:spcAft>
                <a:spcPts val="700"/>
              </a:spcAft>
              <a:buNone/>
            </a:pPr>
            <a:r>
              <a:rPr lang="en-US" sz="1150" b="1" dirty="0">
                <a:solidFill>
                  <a:schemeClr val="accent2"/>
                </a:solidFill>
              </a:rPr>
              <a:t>[33]  </a:t>
            </a:r>
            <a:pPr indent="0" marL="0">
              <a:spcAft>
                <a:spcPts val="700"/>
              </a:spcAft>
              <a:buNone/>
            </a:pPr>
            <a:r>
              <a:rPr lang="en-US" sz="1150" dirty="0">
                <a:solidFill>
                  <a:srgbClr val="06202E"/>
                </a:solidFill>
              </a:rPr>
              <a:t>Carreño A, Gascon M, Vert C, Lloret J (2020). </a:t>
            </a:r>
            <a:pPr indent="0" marL="0">
              <a:spcAft>
                <a:spcPts val="700"/>
              </a:spcAft>
              <a:buNone/>
            </a:pPr>
            <a:r>
              <a:rPr lang="en-US" sz="1150" u="sng" dirty="0">
                <a:solidFill>
                  <a:srgbClr val="0F6472"/>
                </a:solidFill>
                <a:hlinkClick r:id="rId9" invalidUrl="" action="" tgtFrame="" tooltip="https://doi.org/10.3390/ijerph17197238" history="1" highlightClick="0" endSnd="0">
                  <a:extLst>
                    <a:ext uri="{A12FA001-AC4F-418D-AE19-62706E023703}">
                      <ahyp:hlinkClr xmlns:ahyp="http://schemas.microsoft.com/office/drawing/2018/hyperlinkcolor" val="tx"/>
                    </a:ext>
                  </a:extLst>
                </a:hlinkClick>
              </a:rPr>
              <a:t>The beneficial effects of short-term exposure to scuba diving on human mental health</a:t>
            </a:r>
            <a:pPr indent="0" marL="0">
              <a:spcAft>
                <a:spcPts val="700"/>
              </a:spcAft>
              <a:buNone/>
            </a:pPr>
            <a:r>
              <a:rPr lang="en-US" sz="1150" dirty="0">
                <a:solidFill>
                  <a:srgbClr val="5A6B70"/>
                </a:solidFill>
              </a:rPr>
              <a:t>. Int J Environmental Research and Public Health 17(19):7238.</a:t>
            </a:r>
            <a:endParaRPr lang="en-US" sz="1150" dirty="0"/>
          </a:p>
          <a:p>
            <a:pPr indent="0" marL="0">
              <a:spcAft>
                <a:spcPts val="700"/>
              </a:spcAft>
              <a:buNone/>
            </a:pPr>
            <a:r>
              <a:rPr lang="en-US" sz="1150" b="1" dirty="0">
                <a:solidFill>
                  <a:schemeClr val="accent2"/>
                </a:solidFill>
              </a:rPr>
              <a:t>[34]  </a:t>
            </a:r>
            <a:pPr indent="0" marL="0">
              <a:spcAft>
                <a:spcPts val="700"/>
              </a:spcAft>
              <a:buNone/>
            </a:pPr>
            <a:r>
              <a:rPr lang="en-US" sz="1150" dirty="0">
                <a:solidFill>
                  <a:srgbClr val="06202E"/>
                </a:solidFill>
              </a:rPr>
              <a:t>White MP, Alcock I, Grellier J, et al. (2019). </a:t>
            </a:r>
            <a:pPr indent="0" marL="0">
              <a:spcAft>
                <a:spcPts val="700"/>
              </a:spcAft>
              <a:buNone/>
            </a:pPr>
            <a:r>
              <a:rPr lang="en-US" sz="1150" u="sng" dirty="0">
                <a:solidFill>
                  <a:srgbClr val="0F6472"/>
                </a:solidFill>
                <a:hlinkClick r:id="rId10" invalidUrl="" action="" tgtFrame="" tooltip="https://pubmed.ncbi.nlm.nih.gov/31197192/" history="1" highlightClick="0" endSnd="0">
                  <a:extLst>
                    <a:ext uri="{A12FA001-AC4F-418D-AE19-62706E023703}">
                      <ahyp:hlinkClr xmlns:ahyp="http://schemas.microsoft.com/office/drawing/2018/hyperlinkcolor" val="tx"/>
                    </a:ext>
                  </a:extLst>
                </a:hlinkClick>
              </a:rPr>
              <a:t>Spending at least 120 minutes a week in nature is associated with good health and wellbeing</a:t>
            </a:r>
            <a:pPr indent="0" marL="0">
              <a:spcAft>
                <a:spcPts val="700"/>
              </a:spcAft>
              <a:buNone/>
            </a:pPr>
            <a:r>
              <a:rPr lang="en-US" sz="1150" dirty="0">
                <a:solidFill>
                  <a:srgbClr val="5A6B70"/>
                </a:solidFill>
              </a:rPr>
              <a:t>. Scientific Reports 9.</a:t>
            </a:r>
            <a:endParaRPr lang="en-US" sz="1150" dirty="0"/>
          </a:p>
          <a:p>
            <a:pPr indent="0" marL="0">
              <a:spcAft>
                <a:spcPts val="700"/>
              </a:spcAft>
              <a:buNone/>
            </a:pPr>
            <a:r>
              <a:rPr lang="en-US" sz="1150" b="1" dirty="0">
                <a:solidFill>
                  <a:schemeClr val="accent2"/>
                </a:solidFill>
              </a:rPr>
              <a:t>[35]  </a:t>
            </a:r>
            <a:pPr indent="0" marL="0">
              <a:spcAft>
                <a:spcPts val="700"/>
              </a:spcAft>
              <a:buNone/>
            </a:pPr>
            <a:r>
              <a:rPr lang="en-US" sz="1150" dirty="0">
                <a:solidFill>
                  <a:srgbClr val="06202E"/>
                </a:solidFill>
              </a:rPr>
              <a:t>Georgiou M, Morison G, Smith N, Tieges Z, Chastin S (2021). </a:t>
            </a:r>
            <a:pPr indent="0" marL="0">
              <a:spcAft>
                <a:spcPts val="700"/>
              </a:spcAft>
              <a:buNone/>
            </a:pPr>
            <a:r>
              <a:rPr lang="en-US" sz="1150" u="sng" dirty="0">
                <a:solidFill>
                  <a:srgbClr val="0F6472"/>
                </a:solidFill>
                <a:hlinkClick r:id="rId11" invalidUrl="" action="" tgtFrame="" tooltip="https://doi.org/10.3390/ijerph18052486" history="1" highlightClick="0" endSnd="0">
                  <a:extLst>
                    <a:ext uri="{A12FA001-AC4F-418D-AE19-62706E023703}">
                      <ahyp:hlinkClr xmlns:ahyp="http://schemas.microsoft.com/office/drawing/2018/hyperlinkcolor" val="tx"/>
                    </a:ext>
                  </a:extLst>
                </a:hlinkClick>
              </a:rPr>
              <a:t>Mechanisms of impact of blue spaces on human health: a systematic literature review and meta-analysis</a:t>
            </a:r>
            <a:pPr indent="0" marL="0">
              <a:spcAft>
                <a:spcPts val="700"/>
              </a:spcAft>
              <a:buNone/>
            </a:pPr>
            <a:r>
              <a:rPr lang="en-US" sz="1150" dirty="0">
                <a:solidFill>
                  <a:srgbClr val="5A6B70"/>
                </a:solidFill>
              </a:rPr>
              <a:t>. Int J Environmental Research and Public Health 18(5):2486.</a:t>
            </a:r>
            <a:endParaRPr lang="en-US" sz="1150" dirty="0"/>
          </a:p>
        </p:txBody>
      </p:sp>
      <p:sp>
        <p:nvSpPr>
          <p:cNvPr id="5" name="Text 2"/>
          <p:cNvSpPr txBox="1"/>
          <p:nvPr/>
        </p:nvSpPr>
        <p:spPr>
          <a:xfrm>
            <a:off x="548640" y="5897880"/>
            <a:ext cx="11091672" cy="274320"/>
          </a:xfrm>
          <a:prstGeom prst="rect">
            <a:avLst/>
          </a:prstGeom>
          <a:noFill/>
          <a:ln/>
        </p:spPr>
        <p:txBody>
          <a:bodyPr wrap="square" lIns="0" tIns="0" rIns="0" bIns="0" rtlCol="0" anchor="t"/>
          <a:lstStyle/>
          <a:p>
            <a:pPr indent="0" marL="0">
              <a:buNone/>
            </a:pPr>
            <a:r>
              <a:rPr lang="en-US" sz="1050" i="1" dirty="0">
                <a:solidFill>
                  <a:schemeClr val="tx2"/>
                </a:solidFill>
              </a:rPr>
              <a:t>Links to DOI, PubMed or the original publication. Accessed 8 November 2026.</a:t>
            </a:r>
            <a:endParaRPr lang="en-US" sz="105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5A6B70"/>
                </a:solidFill>
              </a:defRPr>
            </a:lvl1pPr>
          </a:lstStyle>
          <a:p>
            <a:pPr algn="r"/>
            <a:fld id="{F7021451-1387-4CA6-816F-3879F97B5CBC}" type="slidenum">
              <a:rPr b="0" lang="en-US"/>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3" name="Image 0" descr="/home/claude/mdi/assets/logo3.png">    </p:cNvPr>
          <p:cNvPicPr>
            <a:picLocks noChangeAspect="1"/>
          </p:cNvPicPr>
          <p:nvPr/>
        </p:nvPicPr>
        <p:blipFill>
          <a:blip r:embed="rId1"/>
          <a:stretch>
            <a:fillRect/>
          </a:stretch>
        </p:blipFill>
        <p:spPr>
          <a:xfrm>
            <a:off x="5440680" y="640080"/>
            <a:ext cx="1298448" cy="2240280"/>
          </a:xfrm>
          <a:prstGeom prst="rect">
            <a:avLst/>
          </a:prstGeom>
        </p:spPr>
      </p:pic>
      <p:sp>
        <p:nvSpPr>
          <p:cNvPr id="4" name="Text 0"/>
          <p:cNvSpPr txBox="1"/>
          <p:nvPr/>
        </p:nvSpPr>
        <p:spPr>
          <a:xfrm>
            <a:off x="548640" y="2971800"/>
            <a:ext cx="11091672" cy="1645920"/>
          </a:xfrm>
          <a:prstGeom prst="rect">
            <a:avLst/>
          </a:prstGeom>
          <a:noFill/>
          <a:ln/>
        </p:spPr>
        <p:txBody>
          <a:bodyPr wrap="square" lIns="0" tIns="0" rIns="0" bIns="0" rtlCol="0" anchor="ctr"/>
          <a:lstStyle/>
          <a:p>
            <a:pPr algn="ctr" indent="0" marL="0">
              <a:buNone/>
            </a:pPr>
            <a:r>
              <a:rPr lang="en-US" sz="4600" b="1" dirty="0">
                <a:solidFill>
                  <a:schemeClr val="bg1"/>
                </a:solidFill>
                <a:latin typeface="Cambria" pitchFamily="34" charset="0"/>
                <a:ea typeface="Cambria" pitchFamily="34" charset="-122"/>
                <a:cs typeface="Cambria" pitchFamily="34" charset="-120"/>
              </a:rPr>
              <a:t>Calm can be trained.</a:t>
            </a:r>
            <a:endParaRPr lang="en-US" sz="4600" dirty="0"/>
          </a:p>
          <a:p>
            <a:pPr algn="ctr" indent="0" marL="0">
              <a:buNone/>
            </a:pPr>
            <a:r>
              <a:rPr lang="en-US" sz="4600" b="1" dirty="0">
                <a:solidFill>
                  <a:schemeClr val="accent3"/>
                </a:solidFill>
                <a:latin typeface="Cambria" pitchFamily="34" charset="0"/>
                <a:ea typeface="Cambria" pitchFamily="34" charset="-122"/>
                <a:cs typeface="Cambria" pitchFamily="34" charset="-120"/>
              </a:rPr>
              <a:t>So can presence.</a:t>
            </a:r>
            <a:endParaRPr lang="en-US" sz="4600" dirty="0"/>
          </a:p>
        </p:txBody>
      </p:sp>
      <p:sp>
        <p:nvSpPr>
          <p:cNvPr id="5" name="Text 1"/>
          <p:cNvSpPr txBox="1"/>
          <p:nvPr/>
        </p:nvSpPr>
        <p:spPr>
          <a:xfrm>
            <a:off x="548640" y="4709160"/>
            <a:ext cx="11091672" cy="457200"/>
          </a:xfrm>
          <a:prstGeom prst="rect">
            <a:avLst/>
          </a:prstGeom>
          <a:noFill/>
          <a:ln/>
        </p:spPr>
        <p:txBody>
          <a:bodyPr wrap="square" lIns="0" tIns="0" rIns="0" bIns="0" rtlCol="0" anchor="t"/>
          <a:lstStyle/>
          <a:p>
            <a:pPr algn="ctr" indent="0" marL="0">
              <a:buNone/>
            </a:pPr>
            <a:r>
              <a:rPr lang="en-US" sz="1800" i="1" dirty="0">
                <a:solidFill>
                  <a:schemeClr val="bg1"/>
                </a:solidFill>
                <a:latin typeface="Cambria" pitchFamily="34" charset="0"/>
                <a:ea typeface="Cambria" pitchFamily="34" charset="-122"/>
                <a:cs typeface="Cambria" pitchFamily="34" charset="-120"/>
              </a:rPr>
              <a:t>Mindful Diving™ adds to your agency training; it does not replace it.</a:t>
            </a:r>
            <a:endParaRPr lang="en-US" sz="1800" dirty="0"/>
          </a:p>
        </p:txBody>
      </p:sp>
      <p:sp>
        <p:nvSpPr>
          <p:cNvPr id="6" name="Text 2"/>
          <p:cNvSpPr txBox="1"/>
          <p:nvPr/>
        </p:nvSpPr>
        <p:spPr>
          <a:xfrm>
            <a:off x="548640" y="5623560"/>
            <a:ext cx="11091672" cy="365760"/>
          </a:xfrm>
          <a:prstGeom prst="rect">
            <a:avLst/>
          </a:prstGeom>
          <a:noFill/>
          <a:ln/>
        </p:spPr>
        <p:txBody>
          <a:bodyPr wrap="square" lIns="0" tIns="0" rIns="0" bIns="0" rtlCol="0" anchor="t"/>
          <a:lstStyle/>
          <a:p>
            <a:pPr algn="ctr" indent="0" marL="0">
              <a:buNone/>
            </a:pPr>
            <a:r>
              <a:rPr lang="en-US" sz="1200" dirty="0">
                <a:solidFill>
                  <a:schemeClr val="accent3"/>
                </a:solidFill>
              </a:rPr>
              <a:t>Luis Miguel Gallardo  ·  mindfuldivinginstitute.com  ·  hello@mindfuldiving.org  ·  @mindfuldivinginstitute</a:t>
            </a:r>
            <a:endParaRPr lang="en-US" sz="1200" dirty="0"/>
          </a:p>
        </p:txBody>
      </p:sp>
      <p:sp>
        <p:nvSpPr>
          <p:cNvPr id="7" name="Text 1"/>
          <p:cNvSpPr/>
          <p:nvPr>
            <p:ph idx="102" type="title" hasCustomPrompt="1"/>
          </p:nvPr>
        </p:nvSpPr>
        <p:spPr>
          <a:xfrm>
            <a:off x="548640" y="411480"/>
            <a:ext cx="11091672" cy="868680"/>
          </a:xfrm>
          <a:prstGeom prst="rect">
            <a:avLst/>
          </a:prstGeom>
          <a:noFill/>
          <a:ln/>
        </p:spPr>
        <p:txBody>
          <a:bodyPr wrap="square" lIns="0" tIns="0" rIns="0" bIns="0" rtlCol="0" anchor="ctr"/>
          <a:lstStyle/>
          <a:p>
            <a:pPr indent="0" marL="0">
              <a:buNone/>
            </a:pPr>
            <a:endParaRPr lang="en-US" sz="3200" dirty="0"/>
          </a:p>
        </p:txBody>
      </p:sp>
      <p:sp>
        <p:nvSpPr>
          <p:cNvPr id="25" name="Slide Number Placeholder 0"/>
          <p:cNvSpPr>
            <a:spLocks noGrp="1"/>
          </p:cNvSpPr>
          <p:nvPr>
            <p:ph type="sldNum" sz="quarter" idx="4294967295"/>
          </p:nvPr>
        </p:nvSpPr>
        <p:spPr>
          <a:xfrm>
            <a:off x="11091672" y="6254496"/>
            <a:ext cx="548640" cy="365760"/>
          </a:xfrm>
          <a:prstGeom prst="rect">
            <a:avLst/>
          </a:prstGeom>
          <a:extLst>
            <a:ext uri="{C572A759-6A51-4108-AA02-DFA0A04FC94B}">
              <ma14:wrappingTextBoxFlag xmlns:ma14="http://schemas.microsoft.com/office/mac/drawingml/2011/main" val="0"/>
            </a:ext>
          </a:extLst>
        </p:spPr>
        <p:txBody>
          <a:bodyPr/>
          <a:lstStyle>
            <a:lvl1pPr>
              <a:defRPr sz="1000">
                <a:solidFill>
                  <a:srgbClr val="8FCFC4"/>
                </a:solidFill>
              </a:defRPr>
            </a:lvl1pPr>
          </a:lstStyle>
          <a:p>
            <a:pPr algn="r"/>
            <a:fld id="{F7021451-1387-4CA6-816F-3879F97B5CBC}" type="slidenum">
              <a:rPr b="0" lang="en-US"/>
              <a:t>26</a:t>
            </a:fld>
            <a:endParaRPr lang="en-US"/>
          </a:p>
        </p:txBody>
      </p:sp>
    </p:spTree>
  </p:cSld>
  <p:clrMapOvr>
    <a:masterClrMapping/>
  </p:clrMapOvr>
</p:sld>
</file>

<file path=ppt/theme/theme1.xml><?xml version="1.0" encoding="utf-8"?>
<a:theme xmlns:a="http://schemas.openxmlformats.org/drawingml/2006/main" name="Mindful Diving Institute">
  <a:themeElements>
    <a:clrScheme name="Mindful Diving Institute">
      <a:dk1>
        <a:srgbClr val="06202E"/>
      </a:dk1>
      <a:lt1>
        <a:srgbClr val="F8F5EF"/>
      </a:lt1>
      <a:dk2>
        <a:srgbClr val="0E3A4A"/>
      </a:dk2>
      <a:lt2>
        <a:srgbClr val="8FCFC4"/>
      </a:lt2>
      <a:accent1>
        <a:srgbClr val="0F6472"/>
      </a:accent1>
      <a:accent2>
        <a:srgbClr val="E7674A"/>
      </a:accent2>
      <a:accent3>
        <a:srgbClr val="8FCFC4"/>
      </a:accent3>
      <a:accent4>
        <a:srgbClr val="5A6B70"/>
      </a:accent4>
      <a:accent5>
        <a:srgbClr val="F2B544"/>
      </a:accent5>
      <a:accent6>
        <a:srgbClr val="2E9E6B"/>
      </a:accent6>
      <a:hlink>
        <a:srgbClr val="0F6472"/>
      </a:hlink>
      <a:folHlink>
        <a:srgbClr val="5A6B70"/>
      </a:folHlink>
    </a:clrScheme>
    <a:fontScheme name="Mindful Diving Institute">
      <a:majorFont>
        <a:latin typeface="Cambr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26</Slides>
  <Notes>26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Company>Mindful Diving Institute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presence is safety — Evidence dossier: mindfulness and diving</dc:title>
  <dc:subject>Studies, meta-analyses and accident reports (DAN, BSAC, Australia, New Zealand, Spain) linking mindfulness and diving safety. Updated 2nd edition.</dc:subject>
  <dc:creator>Luis Miguel Gallardo</dc:creator>
  <cp:lastModifiedBy>Luis Miguel Gallardo</cp:lastModifiedBy>
  <cp:revision>1</cp:revision>
  <dcterms:created xsi:type="dcterms:W3CDTF">2026-11-08T07:19:54Z</dcterms:created>
  <dcterms:modified xsi:type="dcterms:W3CDTF">2026-11-08T07:19:54Z</dcterms:modified>
</cp:coreProperties>
</file>