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slideMasters/slideMaster17.xml" ContentType="application/vnd.openxmlformats-officedocument.presentationml.slideMaster+xml"/>
  <Override PartName="/ppt/slides/slide17.xml" ContentType="application/vnd.openxmlformats-officedocument.presentationml.slide+xml"/>
  <Override PartName="/ppt/slideMasters/slideMaster18.xml" ContentType="application/vnd.openxmlformats-officedocument.presentationml.slideMaster+xml"/>
  <Override PartName="/ppt/slides/slide18.xml" ContentType="application/vnd.openxmlformats-officedocument.presentationml.slide+xml"/>
  <Override PartName="/ppt/slideMasters/slideMaster19.xml" ContentType="application/vnd.openxmlformats-officedocument.presentationml.slideMaster+xml"/>
  <Override PartName="/ppt/slides/slide19.xml" ContentType="application/vnd.openxmlformats-officedocument.presentationml.slide+xml"/>
  <Override PartName="/ppt/slideMasters/slideMaster20.xml" ContentType="application/vnd.openxmlformats-officedocument.presentationml.slideMaster+xml"/>
  <Override PartName="/ppt/slides/slide20.xml" ContentType="application/vnd.openxmlformats-officedocument.presentationml.slide+xml"/>
  <Override PartName="/ppt/slideMasters/slideMaster21.xml" ContentType="application/vnd.openxmlformats-officedocument.presentationml.slideMaster+xml"/>
  <Override PartName="/ppt/slides/slide21.xml" ContentType="application/vnd.openxmlformats-officedocument.presentationml.slide+xml"/>
  <Override PartName="/ppt/slideMasters/slideMaster22.xml" ContentType="application/vnd.openxmlformats-officedocument.presentationml.slideMaster+xml"/>
  <Override PartName="/ppt/slides/slide22.xml" ContentType="application/vnd.openxmlformats-officedocument.presentationml.slide+xml"/>
  <Override PartName="/ppt/slideMasters/slideMaster23.xml" ContentType="application/vnd.openxmlformats-officedocument.presentationml.slideMaster+xml"/>
  <Override PartName="/ppt/slides/slide23.xml" ContentType="application/vnd.openxmlformats-officedocument.presentationml.slide+xml"/>
  <Override PartName="/ppt/slideMasters/slideMaster24.xml" ContentType="application/vnd.openxmlformats-officedocument.presentationml.slideMaster+xml"/>
  <Override PartName="/ppt/slides/slide24.xml" ContentType="application/vnd.openxmlformats-officedocument.presentationml.slide+xml"/>
  <Override PartName="/ppt/slideMasters/slideMaster25.xml" ContentType="application/vnd.openxmlformats-officedocument.presentationml.slideMaster+xml"/>
  <Override PartName="/ppt/slides/slide25.xml" ContentType="application/vnd.openxmlformats-officedocument.presentationml.slide+xml"/>
  <Override PartName="/ppt/slideMasters/slideMaster26.xml" ContentType="application/vnd.openxmlformats-officedocument.presentationml.slideMaster+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Lst>
  <p:notesMasterIdLst>
    <p:notesMasterId r:id="rId28"/>
  </p:notesMaster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notesMaster" Target="notesMasters/notesMaster1.xml"/><Relationship Id="rId29" Type="http://schemas.openxmlformats.org/officeDocument/2006/relationships/presProps" Target="presProps.xml"/><Relationship Id="rId30" Type="http://schemas.openxmlformats.org/officeDocument/2006/relationships/viewProps" Target="viewProps.xml"/><Relationship Id="rId31" Type="http://schemas.openxmlformats.org/officeDocument/2006/relationships/theme" Target="theme/theme1.xml"/><Relationship Id="rId32"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_rels/notesSlide2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1.xml"/>
		</Relationships>
</file>

<file path=ppt/notesSlides/_rels/notesSlide2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2.xml"/>
		</Relationships>
</file>

<file path=ppt/notesSlides/_rels/notesSlide2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3.xml"/>
		</Relationships>
</file>

<file path=ppt/notesSlides/_rels/notesSlide2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4.xml"/>
		</Relationships>
</file>

<file path=ppt/notesSlides/_rels/notesSlide2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5.xml"/>
		</Relationships>
</file>

<file path=ppt/notesSlides/_rels/notesSlide2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6.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Un dossier pour les professionnels. Message central : nous ne vendons pas du calme, nous apportons des données. Chaque diapositive porte sa source en lien dans la barre du bas, et la liste complète figure à la fin.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Expliquer les quatre types de preuves et l'honnêteté de la démarche : nous séparons les données des hypothèses.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D'abord le problème, avec des données d'accidents réels.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Denoble et al. ont classé chaque décès en quatre étapes. Les données datent de 1992–2003, mais c'est toujours la plus grande analyse étape par étape publiée (947 décès) et le modèle qu'utilisent toutes les études ultérieures. La diapositive suivante montre ce qui a changé depuis.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Même modèle de chaîne d'événements, données de 2001 à 2025 dans quatre pays. Message : la remontée et le gaz restent dans la chaîne, mais ce que le plongeur apporte dans l'eau pèse désormais bien plus : âge, cœur et condition physique. Les pourcentages ne sont pas entièrement comparables d'une étude à l'autre (pays, périodes et critères différents).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96 % des embolies gazeuses artérielles impliquaient une remontée d'urgence (Denoble 2008). Aucune étude ultérieure n'a reproduit ce chiffre exact, et nous le disons. Mais les données de 2024 vont dans le même sens : sur 288 accidents traités par la Marine royale néerlandaise entre 1966 et 2023, la remontée était l'agent invalidant le plus fréquent (52 %) et l'embolie la lésion la plus mortelle.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Shreeves et al. 2018. Les règles sont connues ; ce qui échoue, c'est leur application sur le moment. C'est là qu'intervient la présence.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C'est le changement le plus net des données récentes. C'est une question d'aptitude médicale, pas de pleine conscience : Mindful Diving ne la remplace pas. Ce que la présence ajoute, c'est l'honnêteté sur son propre état avant d'entrer dans l'eau.</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Colvard (12 087 plongeurs) est la plus grande enquête publiée sur la panique ; nous n'en avons pas trouvé de plus récente de cette taille. Morgan est la référence classique : il disait lui-même que la relaxation et la méditation ne donnaient pas encore de résultats cohérents chez les plongeurs anxieux, et il appelait à la recherche. C'est ce manque que nous voulons aider à combler, en mesurant.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Weltman et Egstrom (1966) est l'expérience classique ; Tsai et al. (2020) l'actualisent : avec plus d'anxiété, le traitement de l'information sous l'eau est plus lent. La périphérie d'un plongeur, c'est son binôme, son instrument et son environnement.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Pourquoi le canon MDI exclut l'apnée et la respiration rythmée : retenir son souffle à la remontée peut provoquer une embolie, même en très faible profondeur.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Maintenant l'autre moitié : ce que la pleine conscience change, mesuré.</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La définition opérationnelle de Bishop et al. et les quatre mécanismes de Hölzel et al. Les lignes « Sous l'eau » sont la transposition du MDI, pas des résultats de ces études.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Trois éléments de 2021–2023 : un essai randomisé dans JAMA Psychiatry, la plus grande méta-analyse chez des personnes sans diagnostic et une synthèse de 44 méta-analyses. Lien avec Morgan : l'anxiété préalable prédit la panique, et la pleine conscience réduit l'anxiété de façon constante.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Zainal et Newman 2024 : la plus grande méta-analyse sur la pleine conscience et la cognition (111 essais). Jha : chez des militaires soumis à un stress prolongé, la pleine conscience protège la mémoire de travail et l'attention (2010 et 2020). Killingsworth : l'esprit vagabonde presque la moitié du temps.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Johnson 2014 : les Marines entraînés réagissaient un peu plus et récupéraient plus vite. Pascoe 2017 (45 études) : la méditation abaisse le cortisol, la tension artérielle et la fréquence cardiaque. Pour les plongeurs : il ne s'agit pas d'anesthésier l'alarme, mais de revenir plus vite à un état où l'on peut penser. La récupération respiratoire est un résultat mesuré, pas une technique.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Bühlmayer 2017 et Du et Ning 2024. La flottabilité est une compétence de précision ; c'est pourquoi cela compte tant pour les moniteurs.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Les preuves propres à la plongée : honnêtes et nuancées.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Être honnête : petits échantillons, protocoles perfectibles. Mais la direction est constante. Nouveau en 2026 : le premier essai randomisé publié associant plongée et pleine conscience (Griffiths, PLoS One), avec 63 adultes et aucun incident de plongée.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White 2019 mesure la nature en général (verte et bleue). Georgiou 2021 se concentre sur les espaces bleus. Études observationnelles : association, pas causalité.</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Ce tableau est la thèse du MDI : chaque pratique répond à une défaillance documentée et s'appuie sur un effet mesuré. C'est une hypothèse de travail, et nous la mesurons.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Conclure avec humilité et par l'action : le FP20 avant et après chaque formation.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Liste complète des sources. Les titres sont des liens : dans la présentation, clique sur un titre pour ouvrir la source.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Liste complète des sources. Les titres sont des liens : dans la présentation, clique sur un titre pour ouvrir la source.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Liste complète des sources. Les titres sont des liens : dans la présentation, clique sur un titre pour ouvrir la source.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Merci. Le dossier complet et les sources sont sur la page des supports.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image" Target="../media/image-1002-1.png"/><Relationship Id="rId2" Type="http://schemas.openxmlformats.org/officeDocument/2006/relationships/image" Target="../media/DARK-image-2.png"/><Relationship Id="rId3"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image" Target="../media/image-1003-1.png"/><Relationship Id="rId2" Type="http://schemas.openxmlformats.org/officeDocument/2006/relationships/image" Target="../media/DEEP-image-2.png"/><Relationship Id="rId3"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image" Target="../media/image-1004-1.png"/><Relationship Id="rId2" Type="http://schemas.openxmlformats.org/officeDocument/2006/relationships/image" Target="../media/LIGHT-image-2.png"/><Relationship Id="rId3"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image" Target="../media/image-1005-1.png"/><Relationship Id="rId2" Type="http://schemas.openxmlformats.org/officeDocument/2006/relationships/image" Target="../media/P_DESCENT-image-2.jpeg"/><Relationship Id="rId3"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image" Target="../media/image-1006-1.png"/><Relationship Id="rId2" Type="http://schemas.openxmlformats.org/officeDocument/2006/relationships/image" Target="../media/P_DOLPHINS-image-2.jpeg"/><Relationship Id="rId3"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image" Target="../media/image-1007-1.png"/><Relationship Id="rId2" Type="http://schemas.openxmlformats.org/officeDocument/2006/relationships/image" Target="../media/P_REEF-image-2.jpeg"/><Relationship Id="rId3"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image" Target="../media/image-1008-1.png"/><Relationship Id="rId2" Type="http://schemas.openxmlformats.org/officeDocument/2006/relationships/image" Target="../media/P_GODRAYS-image-2.jpeg"/><Relationship Id="rId3"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image" Target="../media/image-1009-1.png"/><Relationship Id="rId2" Type="http://schemas.openxmlformats.org/officeDocument/2006/relationships/image" Target="../media/P_TURTLE-image-2.jpeg"/><Relationship Id="rId3"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image" Target="../media/image-1010-1.png"/><Relationship Id="rId2" Type="http://schemas.openxmlformats.org/officeDocument/2006/relationships/image" Target="../media/P_COUPLE-image-2.jpeg"/><Relationship Id="rId3"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image" Target="../media/image-1011-1.png"/><Relationship Id="rId2" Type="http://schemas.openxmlformats.org/officeDocument/2006/relationships/image" Target="../media/P_CABO-image-2.jpeg"/><Relationship Id="rId3"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image" Target="../media/image-1012-1.png"/><Relationship Id="rId2" Type="http://schemas.openxmlformats.org/officeDocument/2006/relationships/image" Target="../media/P_RESERVA-image-2.jpeg"/><Relationship Id="rId3"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image" Target="../media/image-1013-1.png"/><Relationship Id="rId2" Type="http://schemas.openxmlformats.org/officeDocument/2006/relationships/image" Target="../media/P_OK-image-2.jpeg"/><Relationship Id="rId3"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image" Target="../media/COVER-image-1.png"/><Relationship Id="rId2"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DAR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Dossier de preuves : pleine conscience et plongée  ·  2e édition, novembre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1002</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DEEP">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Dossier de preuves : pleine conscience et plongée  ·  2e édition, novembre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1003</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LIGH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tx2"/>
                </a:solidFill>
              </a:rPr>
              <a:t>Mindful Diving™  ·  Dossier de preuves : pleine conscience et plongée  ·  2e édition, novembre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tx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1004</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P_DESC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Dossier de preuves : pleine conscience et plongée  ·  2e édition, novembre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1005</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P_DOLPHIN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Dossier de preuves : pleine conscience et plongée  ·  2e édition, novembre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1006</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P_REEF">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Dossier de preuves : pleine conscience et plongée  ·  2e édition, novembre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1007</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P_GODRAY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Dossier de preuves : pleine conscience et plongée  ·  2e édition, novembre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1008</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_TURTL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Dossier de preuves : pleine conscience et plongée  ·  2e édition, novembre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1009</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_COUPL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Dossier de preuves : pleine conscience et plongée  ·  2e édition, novembre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1010</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P_CAB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Dossier de preuves : pleine conscience et plongée  ·  2e édition, novembre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1011</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P_RESERV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Dossier de preuves : pleine conscience et plongée  ·  2e édition, novembre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1012</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P_O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Dossier de preuves : pleine conscience et plongée  ·  2e édition, novembre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1013</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VER">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null</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image" Target="../media/image-1-1.png"/><Relationship Id="rId3" Type="http://schemas.openxmlformats.org/officeDocument/2006/relationships/slideLayout" Target="../slideLayouts/slideLayout14.xml"/><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png"/><Relationship Id="rId2" Type="http://schemas.openxmlformats.org/officeDocument/2006/relationships/slideLayout" Target="../slideLayouts/slideLayout5.xml"/><Relationship Id="rId3"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hyperlink" Target="https://pubmed.ncbi.nlm.nih.gov/19175195/" TargetMode="External"/><Relationship Id="rId2" Type="http://schemas.openxmlformats.org/officeDocument/2006/relationships/slideLayout" Target="../slideLayouts/slideLayout4.xml"/><Relationship Id="rId3"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hyperlink" Target="https://doi.org/10.28920/dhm50.3.220-229" TargetMode="External"/><Relationship Id="rId2" Type="http://schemas.openxmlformats.org/officeDocument/2006/relationships/hyperlink" Target="https://doi.org/10.28920/dhm51.4.345-354" TargetMode="External"/><Relationship Id="rId3" Type="http://schemas.openxmlformats.org/officeDocument/2006/relationships/hyperlink" Target="https://doi.org/10.28920/dhm53.2.76-84" TargetMode="External"/><Relationship Id="rId4" Type="http://schemas.openxmlformats.org/officeDocument/2006/relationships/hyperlink" Target="https://doi.org/10.1007/s12024-019-00109-2" TargetMode="External"/><Relationship Id="rId5" Type="http://schemas.openxmlformats.org/officeDocument/2006/relationships/hyperlink" Target="https://www.bsac.com/document/bsac-incident-report-2025/bsac-incident-report-2025.pdf" TargetMode="External"/><Relationship Id="rId6" Type="http://schemas.openxmlformats.org/officeDocument/2006/relationships/slideLayout" Target="../slideLayouts/slideLayout4.xml"/><Relationship Id="rId7"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hyperlink" Target="https://pubmed.ncbi.nlm.nih.gov/19175195/" TargetMode="External"/><Relationship Id="rId2" Type="http://schemas.openxmlformats.org/officeDocument/2006/relationships/hyperlink" Target="https://doi.org/10.28920/dhm54.1.39-46" TargetMode="External"/><Relationship Id="rId3" Type="http://schemas.openxmlformats.org/officeDocument/2006/relationships/slideLayout" Target="../slideLayouts/slideLayout8.xml"/><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hyperlink" Target="https://journals.viamedica.pl/international_maritime_health/article/view/58319" TargetMode="External"/><Relationship Id="rId2" Type="http://schemas.openxmlformats.org/officeDocument/2006/relationships/slideLayout" Target="../slideLayouts/slideLayout4.xml"/><Relationship Id="rId3"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hyperlink" Target="https://doi.org/10.28920/dhm54.3.217-224" TargetMode="External"/><Relationship Id="rId2" Type="http://schemas.openxmlformats.org/officeDocument/2006/relationships/hyperlink" Target="https://doi.org/10.28920/dhm51.4.345-354" TargetMode="External"/><Relationship Id="rId3" Type="http://schemas.openxmlformats.org/officeDocument/2006/relationships/hyperlink" Target="https://doi.org/10.28920/dhm53.2.76-84" TargetMode="External"/><Relationship Id="rId4" Type="http://schemas.openxmlformats.org/officeDocument/2006/relationships/hyperlink" Target="https://www.bsac.com/document/bsac-incident-report-2025/bsac-incident-report-2025.pdf" TargetMode="External"/><Relationship Id="rId5" Type="http://schemas.openxmlformats.org/officeDocument/2006/relationships/slideLayout" Target="../slideLayouts/slideLayout3.xml"/><Relationship Id="rId6"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hyperlink" Target="https://undercurrent.org/UCnow/dive_magazine/2003/PanicRecreational200308.html" TargetMode="External"/><Relationship Id="rId2" Type="http://schemas.openxmlformats.org/officeDocument/2006/relationships/hyperlink" Target="https://doi.org/10.1055/s-2004-815829" TargetMode="External"/><Relationship Id="rId3" Type="http://schemas.openxmlformats.org/officeDocument/2006/relationships/hyperlink" Target="https://www.bsac.com/document/bsac-incident-report-2025/bsac-incident-report-2025.pdf" TargetMode="External"/><Relationship Id="rId4" Type="http://schemas.openxmlformats.org/officeDocument/2006/relationships/hyperlink" Target="https://doi.org/10.2165/00007256-199520060-00005" TargetMode="External"/><Relationship Id="rId5" Type="http://schemas.openxmlformats.org/officeDocument/2006/relationships/slideLayout" Target="../slideLayouts/slideLayout2.xml"/><Relationship Id="rId6"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hyperlink" Target="https://doi.org/10.1177/001872086600800604" TargetMode="External"/><Relationship Id="rId2" Type="http://schemas.openxmlformats.org/officeDocument/2006/relationships/hyperlink" Target="https://doi.org/10.28920/dhm50.2.130-134" TargetMode="External"/><Relationship Id="rId3" Type="http://schemas.openxmlformats.org/officeDocument/2006/relationships/slideLayout" Target="../slideLayouts/slideLayout4.xml"/><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5" Type="http://schemas.openxmlformats.org/officeDocument/2006/relationships/hyperlink" Target="https://world.dan.org/?p=18868" TargetMode="External"/><Relationship Id="rId1" Type="http://schemas.openxmlformats.org/officeDocument/2006/relationships/image" Target="../media/image-11-1.png"/><Relationship Id="rId2" Type="http://schemas.openxmlformats.org/officeDocument/2006/relationships/image" Target="../media/image-11-1.png"/><Relationship Id="rId3" Type="http://schemas.openxmlformats.org/officeDocument/2006/relationships/image" Target="../media/image-11-1.png"/><Relationship Id="rId4" Type="http://schemas.openxmlformats.org/officeDocument/2006/relationships/image" Target="../media/image-11-1.png"/><Relationship Id="rId6" Type="http://schemas.openxmlformats.org/officeDocument/2006/relationships/slideLayout" Target="../slideLayouts/slideLayout3.xml"/><Relationship Id="rId7"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png"/><Relationship Id="rId2" Type="http://schemas.openxmlformats.org/officeDocument/2006/relationships/slideLayout" Target="../slideLayouts/slideLayout9.xml"/><Relationship Id="rId3"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hyperlink" Target="https://doi.org/10.1093/clipsy.bph077" TargetMode="External"/><Relationship Id="rId2" Type="http://schemas.openxmlformats.org/officeDocument/2006/relationships/hyperlink" Target="https://pubmed.ncbi.nlm.nih.gov/26168376/" TargetMode="External"/><Relationship Id="rId3" Type="http://schemas.openxmlformats.org/officeDocument/2006/relationships/slideLayout" Target="../slideLayouts/slideLayout4.xml"/><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hyperlink" Target="https://doi.org/10.1001/jamapsychiatry.2022.3679" TargetMode="External"/><Relationship Id="rId2" Type="http://schemas.openxmlformats.org/officeDocument/2006/relationships/hyperlink" Target="https://doi.org/10.1371/journal.pmed.1003481" TargetMode="External"/><Relationship Id="rId3" Type="http://schemas.openxmlformats.org/officeDocument/2006/relationships/hyperlink" Target="https://doi.org/10.1177/1745691620968771" TargetMode="External"/><Relationship Id="rId4" Type="http://schemas.openxmlformats.org/officeDocument/2006/relationships/slideLayout" Target="../slideLayouts/slideLayout2.xml"/><Relationship Id="rId5"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hyperlink" Target="https://doi.org/10.1080/17437199.2023.2248222" TargetMode="External"/><Relationship Id="rId2" Type="http://schemas.openxmlformats.org/officeDocument/2006/relationships/hyperlink" Target="https://pubmed.ncbi.nlm.nih.gov/20141302/" TargetMode="External"/><Relationship Id="rId3" Type="http://schemas.openxmlformats.org/officeDocument/2006/relationships/hyperlink" Target="https://doi.org/10.1007/s10608-020-10076-6" TargetMode="External"/><Relationship Id="rId4" Type="http://schemas.openxmlformats.org/officeDocument/2006/relationships/hyperlink" Target="https://doi.org/10.1126/science.1192439" TargetMode="External"/><Relationship Id="rId5" Type="http://schemas.openxmlformats.org/officeDocument/2006/relationships/slideLayout" Target="../slideLayouts/slideLayout4.xml"/><Relationship Id="rId6"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hyperlink" Target="https://pubmed.ncbi.nlm.nih.gov/24832476/" TargetMode="External"/><Relationship Id="rId2" Type="http://schemas.openxmlformats.org/officeDocument/2006/relationships/hyperlink" Target="https://doi.org/10.1016/j.jpsychires.2017.08.004" TargetMode="External"/><Relationship Id="rId3" Type="http://schemas.openxmlformats.org/officeDocument/2006/relationships/slideLayout" Target="../slideLayouts/slideLayout3.xml"/><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hyperlink" Target="https://doi.org/10.1007/s40279-017-0752-9" TargetMode="External"/><Relationship Id="rId2" Type="http://schemas.openxmlformats.org/officeDocument/2006/relationships/hyperlink" Target="https://doi.org/10.3389/fpsyg.2024.1449886" TargetMode="External"/><Relationship Id="rId3" Type="http://schemas.openxmlformats.org/officeDocument/2006/relationships/slideLayout" Target="../slideLayouts/slideLayout4.xml"/><Relationship Id="rId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image" Target="../media/image-18-1.png"/><Relationship Id="rId2" Type="http://schemas.openxmlformats.org/officeDocument/2006/relationships/slideLayout" Target="../slideLayouts/slideLayout6.xml"/><Relationship Id="rId3"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hyperlink" Target="https://doi.org/10.3389/fpsyg.2017.02193" TargetMode="External"/><Relationship Id="rId2" Type="http://schemas.openxmlformats.org/officeDocument/2006/relationships/hyperlink" Target="https://doi.org/10.1080/20008198.2022.2031590" TargetMode="External"/><Relationship Id="rId3" Type="http://schemas.openxmlformats.org/officeDocument/2006/relationships/hyperlink" Target="https://doi.org/10.1371/journal.pone.0345784" TargetMode="External"/><Relationship Id="rId4" Type="http://schemas.openxmlformats.org/officeDocument/2006/relationships/hyperlink" Target="https://doi.org/10.1007/s12144-022-02900-x" TargetMode="External"/><Relationship Id="rId5" Type="http://schemas.openxmlformats.org/officeDocument/2006/relationships/hyperlink" Target="https://doi.org/10.3390/ijerph17197238" TargetMode="External"/><Relationship Id="rId6" Type="http://schemas.openxmlformats.org/officeDocument/2006/relationships/slideLayout" Target="../slideLayouts/slideLayout4.xml"/><Relationship Id="rId7"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hyperlink" Target="https://pubmed.ncbi.nlm.nih.gov/31197192/" TargetMode="External"/><Relationship Id="rId2" Type="http://schemas.openxmlformats.org/officeDocument/2006/relationships/hyperlink" Target="https://doi.org/10.3390/ijerph18052486" TargetMode="External"/><Relationship Id="rId3" Type="http://schemas.openxmlformats.org/officeDocument/2006/relationships/slideLayout" Target="../slideLayouts/slideLayout2.xml"/><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hyperlink" Target="https://pubmed.ncbi.nlm.nih.gov/19175195/" TargetMode="External"/><Relationship Id="rId2" Type="http://schemas.openxmlformats.org/officeDocument/2006/relationships/hyperlink" Target="https://doi.org/10.28920/dhm50.3.220-229" TargetMode="External"/><Relationship Id="rId3" Type="http://schemas.openxmlformats.org/officeDocument/2006/relationships/hyperlink" Target="https://doi.org/10.28920/dhm51.4.345-354" TargetMode="External"/><Relationship Id="rId4" Type="http://schemas.openxmlformats.org/officeDocument/2006/relationships/hyperlink" Target="https://doi.org/10.28920/dhm53.2.76-84" TargetMode="External"/><Relationship Id="rId5" Type="http://schemas.openxmlformats.org/officeDocument/2006/relationships/hyperlink" Target="https://doi.org/10.1007/s12024-019-00109-2" TargetMode="External"/><Relationship Id="rId6" Type="http://schemas.openxmlformats.org/officeDocument/2006/relationships/hyperlink" Target="https://www.bsac.com/document/bsac-incident-report-2025/bsac-incident-report-2025.pdf" TargetMode="External"/><Relationship Id="rId7" Type="http://schemas.openxmlformats.org/officeDocument/2006/relationships/hyperlink" Target="https://doi.org/10.28920/dhm54.1.39-46" TargetMode="External"/><Relationship Id="rId8" Type="http://schemas.openxmlformats.org/officeDocument/2006/relationships/hyperlink" Target="https://journals.viamedica.pl/international_maritime_health/article/view/58319" TargetMode="External"/><Relationship Id="rId9" Type="http://schemas.openxmlformats.org/officeDocument/2006/relationships/hyperlink" Target="https://doi.org/10.28920/dhm54.3.217-224" TargetMode="External"/><Relationship Id="rId10" Type="http://schemas.openxmlformats.org/officeDocument/2006/relationships/hyperlink" Target="https://undercurrent.org/UCnow/dive_magazine/2003/PanicRecreational200308.html" TargetMode="External"/><Relationship Id="rId11" Type="http://schemas.openxmlformats.org/officeDocument/2006/relationships/hyperlink" Target="https://doi.org/10.1055/s-2004-815829" TargetMode="External"/><Relationship Id="rId12" Type="http://schemas.openxmlformats.org/officeDocument/2006/relationships/hyperlink" Target="https://doi.org/10.2165/00007256-199520060-00005" TargetMode="External"/><Relationship Id="rId13" Type="http://schemas.openxmlformats.org/officeDocument/2006/relationships/slideLayout" Target="../slideLayouts/slideLayout4.xml"/><Relationship Id="rId14"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hyperlink" Target="https://doi.org/10.1177/001872086600800604" TargetMode="External"/><Relationship Id="rId2" Type="http://schemas.openxmlformats.org/officeDocument/2006/relationships/hyperlink" Target="https://doi.org/10.28920/dhm50.2.130-134" TargetMode="External"/><Relationship Id="rId3" Type="http://schemas.openxmlformats.org/officeDocument/2006/relationships/hyperlink" Target="https://world.dan.org/?p=18868" TargetMode="External"/><Relationship Id="rId4" Type="http://schemas.openxmlformats.org/officeDocument/2006/relationships/hyperlink" Target="https://doi.org/10.1093/clipsy.bph077" TargetMode="External"/><Relationship Id="rId5" Type="http://schemas.openxmlformats.org/officeDocument/2006/relationships/hyperlink" Target="https://pubmed.ncbi.nlm.nih.gov/26168376/" TargetMode="External"/><Relationship Id="rId6" Type="http://schemas.openxmlformats.org/officeDocument/2006/relationships/hyperlink" Target="https://doi.org/10.1001/jamapsychiatry.2022.3679" TargetMode="External"/><Relationship Id="rId7" Type="http://schemas.openxmlformats.org/officeDocument/2006/relationships/hyperlink" Target="https://doi.org/10.1371/journal.pmed.1003481" TargetMode="External"/><Relationship Id="rId8" Type="http://schemas.openxmlformats.org/officeDocument/2006/relationships/hyperlink" Target="https://doi.org/10.1177/1745691620968771" TargetMode="External"/><Relationship Id="rId9" Type="http://schemas.openxmlformats.org/officeDocument/2006/relationships/hyperlink" Target="https://doi.org/10.1080/17437199.2023.2248222" TargetMode="External"/><Relationship Id="rId10" Type="http://schemas.openxmlformats.org/officeDocument/2006/relationships/hyperlink" Target="https://pubmed.ncbi.nlm.nih.gov/20141302/" TargetMode="External"/><Relationship Id="rId11" Type="http://schemas.openxmlformats.org/officeDocument/2006/relationships/hyperlink" Target="https://doi.org/10.1007/s10608-020-10076-6" TargetMode="External"/><Relationship Id="rId12" Type="http://schemas.openxmlformats.org/officeDocument/2006/relationships/hyperlink" Target="https://doi.org/10.1126/science.1192439" TargetMode="External"/><Relationship Id="rId13" Type="http://schemas.openxmlformats.org/officeDocument/2006/relationships/slideLayout" Target="../slideLayouts/slideLayout4.xml"/><Relationship Id="rId14"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hyperlink" Target="https://pubmed.ncbi.nlm.nih.gov/24832476/" TargetMode="External"/><Relationship Id="rId2" Type="http://schemas.openxmlformats.org/officeDocument/2006/relationships/hyperlink" Target="https://doi.org/10.1016/j.jpsychires.2017.08.004" TargetMode="External"/><Relationship Id="rId3" Type="http://schemas.openxmlformats.org/officeDocument/2006/relationships/hyperlink" Target="https://doi.org/10.1007/s40279-017-0752-9" TargetMode="External"/><Relationship Id="rId4" Type="http://schemas.openxmlformats.org/officeDocument/2006/relationships/hyperlink" Target="https://doi.org/10.3389/fpsyg.2024.1449886" TargetMode="External"/><Relationship Id="rId5" Type="http://schemas.openxmlformats.org/officeDocument/2006/relationships/hyperlink" Target="https://doi.org/10.3389/fpsyg.2017.02193" TargetMode="External"/><Relationship Id="rId6" Type="http://schemas.openxmlformats.org/officeDocument/2006/relationships/hyperlink" Target="https://doi.org/10.1080/20008198.2022.2031590" TargetMode="External"/><Relationship Id="rId7" Type="http://schemas.openxmlformats.org/officeDocument/2006/relationships/hyperlink" Target="https://doi.org/10.1371/journal.pone.0345784" TargetMode="External"/><Relationship Id="rId8" Type="http://schemas.openxmlformats.org/officeDocument/2006/relationships/hyperlink" Target="https://doi.org/10.1007/s12144-022-02900-x" TargetMode="External"/><Relationship Id="rId9" Type="http://schemas.openxmlformats.org/officeDocument/2006/relationships/hyperlink" Target="https://doi.org/10.3390/ijerph17197238" TargetMode="External"/><Relationship Id="rId10" Type="http://schemas.openxmlformats.org/officeDocument/2006/relationships/hyperlink" Target="https://pubmed.ncbi.nlm.nih.gov/31197192/" TargetMode="External"/><Relationship Id="rId11" Type="http://schemas.openxmlformats.org/officeDocument/2006/relationships/hyperlink" Target="https://doi.org/10.3390/ijerph18052486" TargetMode="External"/><Relationship Id="rId12" Type="http://schemas.openxmlformats.org/officeDocument/2006/relationships/slideLayout" Target="../slideLayouts/slideLayout4.xml"/><Relationship Id="rId13"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image" Target="../media/image-26-1.png"/><Relationship Id="rId2" Type="http://schemas.openxmlformats.org/officeDocument/2006/relationships/slideLayout" Target="../slideLayouts/slideLayout9.xml"/><Relationship Id="rId3" Type="http://schemas.openxmlformats.org/officeDocument/2006/relationships/notesSlide" Target="../notesSlides/notesSlide26.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8549640" y="868680"/>
            <a:ext cx="2926080" cy="5047488"/>
          </a:xfrm>
          <a:prstGeom prst="rect">
            <a:avLst/>
          </a:prstGeom>
        </p:spPr>
      </p:pic>
      <p:pic>
        <p:nvPicPr>
          <p:cNvPr id="3" name="Image 1" descr="/home/claude/mdi/assets/logo3.png">    </p:cNvPr>
          <p:cNvPicPr>
            <a:picLocks noChangeAspect="1"/>
          </p:cNvPicPr>
          <p:nvPr/>
        </p:nvPicPr>
        <p:blipFill>
          <a:blip r:embed="rId2"/>
          <a:stretch>
            <a:fillRect/>
          </a:stretch>
        </p:blipFill>
        <p:spPr>
          <a:xfrm>
            <a:off x="548640" y="411480"/>
            <a:ext cx="502920" cy="868680"/>
          </a:xfrm>
          <a:prstGeom prst="rect">
            <a:avLst/>
          </a:prstGeom>
        </p:spPr>
      </p:pic>
      <p:sp>
        <p:nvSpPr>
          <p:cNvPr id="4" name="Text 0"/>
          <p:cNvSpPr txBox="1"/>
          <p:nvPr/>
        </p:nvSpPr>
        <p:spPr>
          <a:xfrm>
            <a:off x="1234440" y="502920"/>
            <a:ext cx="7498080" cy="365760"/>
          </a:xfrm>
          <a:prstGeom prst="rect">
            <a:avLst/>
          </a:prstGeom>
          <a:noFill/>
          <a:ln/>
        </p:spPr>
        <p:txBody>
          <a:bodyPr wrap="square" lIns="0" tIns="0" rIns="0" bIns="0" rtlCol="0" anchor="ctr"/>
          <a:lstStyle/>
          <a:p>
            <a:pPr indent="0" marL="0">
              <a:buNone/>
            </a:pPr>
            <a:r>
              <a:rPr lang="en-US" sz="1200" b="1" spc="400" kern="0" dirty="0">
                <a:solidFill>
                  <a:schemeClr val="accent3"/>
                </a:solidFill>
              </a:rPr>
              <a:t>MINDFUL DIVING INSTITUTE  ·  DOSSIER DE PREUVES</a:t>
            </a:r>
            <a:endParaRPr lang="en-US" sz="1200" dirty="0"/>
          </a:p>
        </p:txBody>
      </p:sp>
      <p:sp>
        <p:nvSpPr>
          <p:cNvPr id="5" name="Text 1"/>
          <p:cNvSpPr txBox="1"/>
          <p:nvPr/>
        </p:nvSpPr>
        <p:spPr>
          <a:xfrm>
            <a:off x="1234440" y="822960"/>
            <a:ext cx="7498080" cy="365760"/>
          </a:xfrm>
          <a:prstGeom prst="rect">
            <a:avLst/>
          </a:prstGeom>
          <a:noFill/>
          <a:ln/>
        </p:spPr>
        <p:txBody>
          <a:bodyPr wrap="square" lIns="0" tIns="0" rIns="0" bIns="0" rtlCol="0" anchor="ctr"/>
          <a:lstStyle/>
          <a:p>
            <a:pPr indent="0" marL="0">
              <a:buNone/>
            </a:pPr>
            <a:r>
              <a:rPr lang="en-US" sz="1000" spc="300" kern="0" dirty="0">
                <a:solidFill>
                  <a:schemeClr val="accent3"/>
                </a:solidFill>
              </a:rPr>
              <a:t>POUR LES PROFESSIONNELS DE LA PLONGÉE  ·  2E ÉDITION  ·  NOVEMBRE 2026</a:t>
            </a:r>
            <a:endParaRPr lang="en-US" sz="1000" dirty="0"/>
          </a:p>
        </p:txBody>
      </p:sp>
      <p:sp>
        <p:nvSpPr>
          <p:cNvPr id="6" name="Text 2"/>
          <p:cNvSpPr txBox="1"/>
          <p:nvPr/>
        </p:nvSpPr>
        <p:spPr>
          <a:xfrm>
            <a:off x="548640" y="1737360"/>
            <a:ext cx="7315200" cy="411480"/>
          </a:xfrm>
          <a:prstGeom prst="rect">
            <a:avLst/>
          </a:prstGeom>
          <a:noFill/>
          <a:ln/>
        </p:spPr>
        <p:txBody>
          <a:bodyPr wrap="square" lIns="0" tIns="0" rIns="0" bIns="0" rtlCol="0" anchor="t"/>
          <a:lstStyle/>
          <a:p>
            <a:pPr indent="0" marL="0">
              <a:buNone/>
            </a:pPr>
            <a:r>
              <a:rPr lang="en-US" sz="1600" b="1" spc="500" kern="0" dirty="0">
                <a:solidFill>
                  <a:schemeClr val="accent2"/>
                </a:solidFill>
              </a:rPr>
              <a:t>PLEINE CONSCIENCE ET PLONGÉE</a:t>
            </a:r>
            <a:endParaRPr lang="en-US" sz="1600" dirty="0"/>
          </a:p>
        </p:txBody>
      </p:sp>
      <p:sp>
        <p:nvSpPr>
          <p:cNvPr id="7" name="Text 3"/>
          <p:cNvSpPr txBox="1"/>
          <p:nvPr/>
        </p:nvSpPr>
        <p:spPr>
          <a:xfrm>
            <a:off x="548640" y="2194560"/>
            <a:ext cx="7863840" cy="2377440"/>
          </a:xfrm>
          <a:prstGeom prst="rect">
            <a:avLst/>
          </a:prstGeom>
          <a:noFill/>
          <a:ln/>
        </p:spPr>
        <p:txBody>
          <a:bodyPr wrap="square" lIns="0" tIns="0" rIns="0" bIns="0" rtlCol="0" anchor="t"/>
          <a:lstStyle/>
          <a:p>
            <a:pPr indent="0" marL="0">
              <a:lnSpc>
                <a:spcPct val="95000"/>
              </a:lnSpc>
              <a:buNone/>
            </a:pPr>
            <a:r>
              <a:rPr lang="en-US" sz="5200" b="1" dirty="0">
                <a:solidFill>
                  <a:schemeClr val="bg1"/>
                </a:solidFill>
                <a:latin typeface="Cambria" pitchFamily="34" charset="0"/>
                <a:ea typeface="Cambria" pitchFamily="34" charset="-122"/>
                <a:cs typeface="Cambria" pitchFamily="34" charset="-120"/>
              </a:rPr>
              <a:t>Pourquoi la présence</a:t>
            </a:r>
            <a:endParaRPr lang="en-US" sz="5200" dirty="0"/>
          </a:p>
          <a:p>
            <a:pPr indent="0" marL="0">
              <a:lnSpc>
                <a:spcPct val="95000"/>
              </a:lnSpc>
              <a:buNone/>
            </a:pPr>
            <a:r>
              <a:rPr lang="en-US" sz="5200" b="1" i="1" dirty="0">
                <a:solidFill>
                  <a:schemeClr val="accent3"/>
                </a:solidFill>
                <a:latin typeface="Cambria" pitchFamily="34" charset="0"/>
                <a:ea typeface="Cambria" pitchFamily="34" charset="-122"/>
                <a:cs typeface="Cambria" pitchFamily="34" charset="-120"/>
              </a:rPr>
              <a:t>est sécurité</a:t>
            </a:r>
            <a:endParaRPr lang="en-US" sz="5200" dirty="0"/>
          </a:p>
        </p:txBody>
      </p:sp>
      <p:sp>
        <p:nvSpPr>
          <p:cNvPr id="8" name="chip"/>
          <p:cNvSpPr txBox="1"/>
          <p:nvPr/>
        </p:nvSpPr>
        <p:spPr>
          <a:xfrm>
            <a:off x="548640" y="4754880"/>
            <a:ext cx="5760720" cy="347472"/>
          </a:xfrm>
          <a:prstGeom prst="roundRect">
            <a:avLst>
              <a:gd name="adj" fmla="val 50000"/>
            </a:avLst>
          </a:prstGeom>
          <a:solidFill>
            <a:schemeClr val="accent2"/>
          </a:solidFill>
          <a:ln/>
        </p:spPr>
        <p:txBody>
          <a:bodyPr wrap="square" lIns="0" tIns="0" rIns="0" bIns="0" rtlCol="0" anchor="ctr"/>
          <a:lstStyle/>
          <a:p>
            <a:pPr algn="ctr" indent="0" marL="0">
              <a:buNone/>
            </a:pPr>
            <a:r>
              <a:rPr lang="en-US" sz="1100" b="1" spc="200" kern="0" dirty="0">
                <a:solidFill>
                  <a:schemeClr val="bg1"/>
                </a:solidFill>
              </a:rPr>
              <a:t>35 SOURCES EN LIEN  ·  DONNÉES D'ACCIDENTS JUSQU'À 2025</a:t>
            </a:r>
            <a:endParaRPr lang="en-US" sz="1100" dirty="0"/>
          </a:p>
        </p:txBody>
      </p:sp>
      <p:sp>
        <p:nvSpPr>
          <p:cNvPr id="9" name="Text 5"/>
          <p:cNvSpPr txBox="1"/>
          <p:nvPr/>
        </p:nvSpPr>
        <p:spPr>
          <a:xfrm>
            <a:off x="548640" y="5303520"/>
            <a:ext cx="7863840" cy="822960"/>
          </a:xfrm>
          <a:prstGeom prst="rect">
            <a:avLst/>
          </a:prstGeom>
          <a:noFill/>
          <a:ln/>
        </p:spPr>
        <p:txBody>
          <a:bodyPr wrap="square" lIns="0" tIns="0" rIns="0" bIns="0" rtlCol="0" anchor="t"/>
          <a:lstStyle/>
          <a:p>
            <a:pPr indent="0" marL="0">
              <a:buNone/>
            </a:pPr>
            <a:r>
              <a:rPr lang="en-US" sz="1400" dirty="0">
                <a:solidFill>
                  <a:schemeClr val="accent3"/>
                </a:solidFill>
              </a:rPr>
              <a:t>Ce que disent les analyses d'accidents de quatre continents et la recherche la plus récente sur l'attention, l'anxiété et le stress. Chaque chiffre a sa source. · Luis Miguel Gallardo · Mindful Diving Institute</a:t>
            </a:r>
            <a:endParaRPr lang="en-US" sz="14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Comment lire ce dossier</a:t>
            </a:r>
            <a:endParaRPr lang="en-US" sz="3200" dirty="0"/>
          </a:p>
        </p:txBody>
      </p:sp>
      <p:sp>
        <p:nvSpPr>
          <p:cNvPr id="4" name="DONNÉES D'ACCIDENTS"/>
          <p:cNvSpPr/>
          <p:nvPr/>
        </p:nvSpPr>
        <p:spPr>
          <a:xfrm>
            <a:off x="548640" y="1417320"/>
            <a:ext cx="2635758" cy="2240280"/>
          </a:xfrm>
          <a:prstGeom prst="roundRect">
            <a:avLst>
              <a:gd name="adj" fmla="val 6531"/>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5" name="chip"/>
          <p:cNvSpPr txBox="1"/>
          <p:nvPr/>
        </p:nvSpPr>
        <p:spPr>
          <a:xfrm>
            <a:off x="749808" y="1645920"/>
            <a:ext cx="2233422" cy="347472"/>
          </a:xfrm>
          <a:prstGeom prst="roundRect">
            <a:avLst>
              <a:gd name="adj" fmla="val 50000"/>
            </a:avLst>
          </a:prstGeom>
          <a:solidFill>
            <a:srgbClr val="0F6472"/>
          </a:solidFill>
          <a:ln/>
        </p:spPr>
        <p:txBody>
          <a:bodyPr wrap="square" lIns="0" tIns="0" rIns="0" bIns="0" rtlCol="0" anchor="ctr"/>
          <a:lstStyle/>
          <a:p>
            <a:pPr algn="ctr" indent="0" marL="0">
              <a:buNone/>
            </a:pPr>
            <a:r>
              <a:rPr lang="en-US" sz="1100" b="1" spc="200" kern="0" dirty="0">
                <a:solidFill>
                  <a:srgbClr val="FFFFFF"/>
                </a:solidFill>
              </a:rPr>
              <a:t>DONNÉES D'ACCIDENTS</a:t>
            </a:r>
            <a:endParaRPr lang="en-US" sz="1100" dirty="0"/>
          </a:p>
        </p:txBody>
      </p:sp>
      <p:sp>
        <p:nvSpPr>
          <p:cNvPr id="6" name="Text 3"/>
          <p:cNvSpPr txBox="1"/>
          <p:nvPr/>
        </p:nvSpPr>
        <p:spPr>
          <a:xfrm>
            <a:off x="749808" y="2167128"/>
            <a:ext cx="2233422" cy="640080"/>
          </a:xfrm>
          <a:prstGeom prst="rect">
            <a:avLst/>
          </a:prstGeom>
          <a:noFill/>
          <a:ln/>
        </p:spPr>
        <p:txBody>
          <a:bodyPr wrap="square" lIns="0" tIns="0" rIns="0" bIns="0" rtlCol="0" anchor="t"/>
          <a:lstStyle/>
          <a:p>
            <a:pPr indent="0" marL="0">
              <a:buNone/>
            </a:pPr>
            <a:r>
              <a:rPr lang="en-US" sz="1550" b="1" dirty="0">
                <a:solidFill>
                  <a:schemeClr val="tx1"/>
                </a:solidFill>
                <a:latin typeface="Cambria" pitchFamily="34" charset="0"/>
                <a:ea typeface="Cambria" pitchFamily="34" charset="-122"/>
                <a:cs typeface="Cambria" pitchFamily="34" charset="-120"/>
              </a:rPr>
              <a:t>Analyses d'accidents réels</a:t>
            </a:r>
            <a:endParaRPr lang="en-US" sz="1550" dirty="0"/>
          </a:p>
        </p:txBody>
      </p:sp>
      <p:sp>
        <p:nvSpPr>
          <p:cNvPr id="7" name="Text 4"/>
          <p:cNvSpPr txBox="1"/>
          <p:nvPr/>
        </p:nvSpPr>
        <p:spPr>
          <a:xfrm>
            <a:off x="749808" y="2807208"/>
            <a:ext cx="2233422" cy="777240"/>
          </a:xfrm>
          <a:prstGeom prst="rect">
            <a:avLst/>
          </a:prstGeom>
          <a:noFill/>
          <a:ln/>
        </p:spPr>
        <p:txBody>
          <a:bodyPr wrap="square" lIns="0" tIns="0" rIns="0" bIns="0" rtlCol="0" anchor="t"/>
          <a:lstStyle/>
          <a:p>
            <a:pPr indent="0" marL="0">
              <a:buNone/>
            </a:pPr>
            <a:r>
              <a:rPr lang="en-US" sz="1250" dirty="0">
                <a:solidFill>
                  <a:schemeClr val="tx2"/>
                </a:solidFill>
              </a:rPr>
              <a:t>Elles décrivent ce qui échoue et dans quel ordre. Elles ne testent pas de solutions.</a:t>
            </a:r>
            <a:endParaRPr lang="en-US" sz="1250" dirty="0"/>
          </a:p>
        </p:txBody>
      </p:sp>
      <p:sp>
        <p:nvSpPr>
          <p:cNvPr id="8" name="PREUVES SOLIDES"/>
          <p:cNvSpPr/>
          <p:nvPr/>
        </p:nvSpPr>
        <p:spPr>
          <a:xfrm>
            <a:off x="3367278" y="1417320"/>
            <a:ext cx="2635758" cy="2240280"/>
          </a:xfrm>
          <a:prstGeom prst="roundRect">
            <a:avLst>
              <a:gd name="adj" fmla="val 6531"/>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9" name="chip"/>
          <p:cNvSpPr txBox="1"/>
          <p:nvPr/>
        </p:nvSpPr>
        <p:spPr>
          <a:xfrm>
            <a:off x="3568446" y="1645920"/>
            <a:ext cx="2233422" cy="347472"/>
          </a:xfrm>
          <a:prstGeom prst="roundRect">
            <a:avLst>
              <a:gd name="adj" fmla="val 50000"/>
            </a:avLst>
          </a:prstGeom>
          <a:solidFill>
            <a:srgbClr val="2E9E6B"/>
          </a:solidFill>
          <a:ln/>
        </p:spPr>
        <p:txBody>
          <a:bodyPr wrap="square" lIns="0" tIns="0" rIns="0" bIns="0" rtlCol="0" anchor="ctr"/>
          <a:lstStyle/>
          <a:p>
            <a:pPr algn="ctr" indent="0" marL="0">
              <a:buNone/>
            </a:pPr>
            <a:r>
              <a:rPr lang="en-US" sz="1100" b="1" spc="200" kern="0" dirty="0">
                <a:solidFill>
                  <a:srgbClr val="FFFFFF"/>
                </a:solidFill>
              </a:rPr>
              <a:t>PREUVES SOLIDES</a:t>
            </a:r>
            <a:endParaRPr lang="en-US" sz="1100" dirty="0"/>
          </a:p>
        </p:txBody>
      </p:sp>
      <p:sp>
        <p:nvSpPr>
          <p:cNvPr id="10" name="Text 7"/>
          <p:cNvSpPr txBox="1"/>
          <p:nvPr/>
        </p:nvSpPr>
        <p:spPr>
          <a:xfrm>
            <a:off x="3568446" y="2167128"/>
            <a:ext cx="2233422" cy="640080"/>
          </a:xfrm>
          <a:prstGeom prst="rect">
            <a:avLst/>
          </a:prstGeom>
          <a:noFill/>
          <a:ln/>
        </p:spPr>
        <p:txBody>
          <a:bodyPr wrap="square" lIns="0" tIns="0" rIns="0" bIns="0" rtlCol="0" anchor="t"/>
          <a:lstStyle/>
          <a:p>
            <a:pPr indent="0" marL="0">
              <a:buNone/>
            </a:pPr>
            <a:r>
              <a:rPr lang="en-US" sz="1550" b="1" dirty="0">
                <a:solidFill>
                  <a:schemeClr val="tx1"/>
                </a:solidFill>
                <a:latin typeface="Cambria" pitchFamily="34" charset="0"/>
                <a:ea typeface="Cambria" pitchFamily="34" charset="-122"/>
                <a:cs typeface="Cambria" pitchFamily="34" charset="-120"/>
              </a:rPr>
              <a:t>Méta-analyses et grands essais</a:t>
            </a:r>
            <a:endParaRPr lang="en-US" sz="1550" dirty="0"/>
          </a:p>
        </p:txBody>
      </p:sp>
      <p:sp>
        <p:nvSpPr>
          <p:cNvPr id="11" name="Text 8"/>
          <p:cNvSpPr txBox="1"/>
          <p:nvPr/>
        </p:nvSpPr>
        <p:spPr>
          <a:xfrm>
            <a:off x="3568446" y="2807208"/>
            <a:ext cx="2233422" cy="777240"/>
          </a:xfrm>
          <a:prstGeom prst="rect">
            <a:avLst/>
          </a:prstGeom>
          <a:noFill/>
          <a:ln/>
        </p:spPr>
        <p:txBody>
          <a:bodyPr wrap="square" lIns="0" tIns="0" rIns="0" bIns="0" rtlCol="0" anchor="t"/>
          <a:lstStyle/>
          <a:p>
            <a:pPr indent="0" marL="0">
              <a:buNone/>
            </a:pPr>
            <a:r>
              <a:rPr lang="en-US" sz="1250" dirty="0">
                <a:solidFill>
                  <a:schemeClr val="tx2"/>
                </a:solidFill>
              </a:rPr>
              <a:t>Des résultats répétés dans de nombreuses études et chez de nombreuses personnes.</a:t>
            </a:r>
            <a:endParaRPr lang="en-US" sz="1250" dirty="0"/>
          </a:p>
        </p:txBody>
      </p:sp>
      <p:sp>
        <p:nvSpPr>
          <p:cNvPr id="12" name="PREUVES MODÉRÉES"/>
          <p:cNvSpPr/>
          <p:nvPr/>
        </p:nvSpPr>
        <p:spPr>
          <a:xfrm>
            <a:off x="6185916" y="1417320"/>
            <a:ext cx="2635758" cy="2240280"/>
          </a:xfrm>
          <a:prstGeom prst="roundRect">
            <a:avLst>
              <a:gd name="adj" fmla="val 6531"/>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3" name="chip"/>
          <p:cNvSpPr txBox="1"/>
          <p:nvPr/>
        </p:nvSpPr>
        <p:spPr>
          <a:xfrm>
            <a:off x="6387084" y="1645920"/>
            <a:ext cx="2233422" cy="347472"/>
          </a:xfrm>
          <a:prstGeom prst="roundRect">
            <a:avLst>
              <a:gd name="adj" fmla="val 50000"/>
            </a:avLst>
          </a:prstGeom>
          <a:solidFill>
            <a:srgbClr val="F2B544"/>
          </a:solidFill>
          <a:ln/>
        </p:spPr>
        <p:txBody>
          <a:bodyPr wrap="square" lIns="0" tIns="0" rIns="0" bIns="0" rtlCol="0" anchor="ctr"/>
          <a:lstStyle/>
          <a:p>
            <a:pPr algn="ctr" indent="0" marL="0">
              <a:buNone/>
            </a:pPr>
            <a:r>
              <a:rPr lang="en-US" sz="1100" b="1" spc="200" kern="0" dirty="0">
                <a:solidFill>
                  <a:srgbClr val="06202E"/>
                </a:solidFill>
              </a:rPr>
              <a:t>PREUVES MODÉRÉES</a:t>
            </a:r>
            <a:endParaRPr lang="en-US" sz="1100" dirty="0"/>
          </a:p>
        </p:txBody>
      </p:sp>
      <p:sp>
        <p:nvSpPr>
          <p:cNvPr id="14" name="Text 11"/>
          <p:cNvSpPr txBox="1"/>
          <p:nvPr/>
        </p:nvSpPr>
        <p:spPr>
          <a:xfrm>
            <a:off x="6387084" y="2167128"/>
            <a:ext cx="2233422" cy="640080"/>
          </a:xfrm>
          <a:prstGeom prst="rect">
            <a:avLst/>
          </a:prstGeom>
          <a:noFill/>
          <a:ln/>
        </p:spPr>
        <p:txBody>
          <a:bodyPr wrap="square" lIns="0" tIns="0" rIns="0" bIns="0" rtlCol="0" anchor="t"/>
          <a:lstStyle/>
          <a:p>
            <a:pPr indent="0" marL="0">
              <a:buNone/>
            </a:pPr>
            <a:r>
              <a:rPr lang="en-US" sz="1550" b="1" dirty="0">
                <a:solidFill>
                  <a:schemeClr val="tx1"/>
                </a:solidFill>
                <a:latin typeface="Cambria" pitchFamily="34" charset="0"/>
                <a:ea typeface="Cambria" pitchFamily="34" charset="-122"/>
                <a:cs typeface="Cambria" pitchFamily="34" charset="-120"/>
              </a:rPr>
              <a:t>Petits essais ou grandes études observationnelles</a:t>
            </a:r>
            <a:endParaRPr lang="en-US" sz="1550" dirty="0"/>
          </a:p>
        </p:txBody>
      </p:sp>
      <p:sp>
        <p:nvSpPr>
          <p:cNvPr id="15" name="Text 12"/>
          <p:cNvSpPr txBox="1"/>
          <p:nvPr/>
        </p:nvSpPr>
        <p:spPr>
          <a:xfrm>
            <a:off x="6387084" y="2807208"/>
            <a:ext cx="2233422" cy="777240"/>
          </a:xfrm>
          <a:prstGeom prst="rect">
            <a:avLst/>
          </a:prstGeom>
          <a:noFill/>
          <a:ln/>
        </p:spPr>
        <p:txBody>
          <a:bodyPr wrap="square" lIns="0" tIns="0" rIns="0" bIns="0" rtlCol="0" anchor="t"/>
          <a:lstStyle/>
          <a:p>
            <a:pPr indent="0" marL="0">
              <a:buNone/>
            </a:pPr>
            <a:r>
              <a:rPr lang="en-US" sz="1250" dirty="0">
                <a:solidFill>
                  <a:schemeClr val="tx2"/>
                </a:solidFill>
              </a:rPr>
              <a:t>Un bon signal, limité par la taille ou le protocole.</a:t>
            </a:r>
            <a:endParaRPr lang="en-US" sz="1250" dirty="0"/>
          </a:p>
        </p:txBody>
      </p:sp>
      <p:sp>
        <p:nvSpPr>
          <p:cNvPr id="16" name="PREUVES PRÉLIMINAIRES"/>
          <p:cNvSpPr/>
          <p:nvPr/>
        </p:nvSpPr>
        <p:spPr>
          <a:xfrm>
            <a:off x="9004554" y="1417320"/>
            <a:ext cx="2635758" cy="2240280"/>
          </a:xfrm>
          <a:prstGeom prst="roundRect">
            <a:avLst>
              <a:gd name="adj" fmla="val 6531"/>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7" name="chip"/>
          <p:cNvSpPr txBox="1"/>
          <p:nvPr/>
        </p:nvSpPr>
        <p:spPr>
          <a:xfrm>
            <a:off x="9205722" y="1645920"/>
            <a:ext cx="2233422" cy="347472"/>
          </a:xfrm>
          <a:prstGeom prst="roundRect">
            <a:avLst>
              <a:gd name="adj" fmla="val 50000"/>
            </a:avLst>
          </a:prstGeom>
          <a:solidFill>
            <a:srgbClr val="E7674A"/>
          </a:solidFill>
          <a:ln/>
        </p:spPr>
        <p:txBody>
          <a:bodyPr wrap="square" lIns="0" tIns="0" rIns="0" bIns="0" rtlCol="0" anchor="ctr"/>
          <a:lstStyle/>
          <a:p>
            <a:pPr algn="ctr" indent="0" marL="0">
              <a:buNone/>
            </a:pPr>
            <a:r>
              <a:rPr lang="en-US" sz="1100" b="1" spc="200" kern="0" dirty="0">
                <a:solidFill>
                  <a:srgbClr val="FFFFFF"/>
                </a:solidFill>
              </a:rPr>
              <a:t>PREUVES PRÉLIMINAIRES</a:t>
            </a:r>
            <a:endParaRPr lang="en-US" sz="1100" dirty="0"/>
          </a:p>
        </p:txBody>
      </p:sp>
      <p:sp>
        <p:nvSpPr>
          <p:cNvPr id="18" name="Text 15"/>
          <p:cNvSpPr txBox="1"/>
          <p:nvPr/>
        </p:nvSpPr>
        <p:spPr>
          <a:xfrm>
            <a:off x="9205722" y="2167128"/>
            <a:ext cx="2233422" cy="640080"/>
          </a:xfrm>
          <a:prstGeom prst="rect">
            <a:avLst/>
          </a:prstGeom>
          <a:noFill/>
          <a:ln/>
        </p:spPr>
        <p:txBody>
          <a:bodyPr wrap="square" lIns="0" tIns="0" rIns="0" bIns="0" rtlCol="0" anchor="t"/>
          <a:lstStyle/>
          <a:p>
            <a:pPr indent="0" marL="0">
              <a:buNone/>
            </a:pPr>
            <a:r>
              <a:rPr lang="en-US" sz="1550" b="1" dirty="0">
                <a:solidFill>
                  <a:schemeClr val="tx1"/>
                </a:solidFill>
                <a:latin typeface="Cambria" pitchFamily="34" charset="0"/>
                <a:ea typeface="Cambria" pitchFamily="34" charset="-122"/>
                <a:cs typeface="Cambria" pitchFamily="34" charset="-120"/>
              </a:rPr>
              <a:t>Études pilotes et exploratoires</a:t>
            </a:r>
            <a:endParaRPr lang="en-US" sz="1550" dirty="0"/>
          </a:p>
        </p:txBody>
      </p:sp>
      <p:sp>
        <p:nvSpPr>
          <p:cNvPr id="19" name="Text 16"/>
          <p:cNvSpPr txBox="1"/>
          <p:nvPr/>
        </p:nvSpPr>
        <p:spPr>
          <a:xfrm>
            <a:off x="9205722" y="2807208"/>
            <a:ext cx="2233422" cy="777240"/>
          </a:xfrm>
          <a:prstGeom prst="rect">
            <a:avLst/>
          </a:prstGeom>
          <a:noFill/>
          <a:ln/>
        </p:spPr>
        <p:txBody>
          <a:bodyPr wrap="square" lIns="0" tIns="0" rIns="0" bIns="0" rtlCol="0" anchor="t"/>
          <a:lstStyle/>
          <a:p>
            <a:pPr indent="0" marL="0">
              <a:buNone/>
            </a:pPr>
            <a:r>
              <a:rPr lang="en-US" sz="1250" dirty="0">
                <a:solidFill>
                  <a:schemeClr val="tx2"/>
                </a:solidFill>
              </a:rPr>
              <a:t>Des signaux prometteurs qui restent à confirmer.</a:t>
            </a:r>
            <a:endParaRPr lang="en-US" sz="1250" dirty="0"/>
          </a:p>
        </p:txBody>
      </p:sp>
      <p:sp>
        <p:nvSpPr>
          <p:cNvPr id="20" name="honestidad"/>
          <p:cNvSpPr/>
          <p:nvPr/>
        </p:nvSpPr>
        <p:spPr>
          <a:xfrm>
            <a:off x="548640" y="3886200"/>
            <a:ext cx="11091672" cy="1965960"/>
          </a:xfrm>
          <a:prstGeom prst="roundRect">
            <a:avLst>
              <a:gd name="adj" fmla="val 7442"/>
            </a:avLst>
          </a:prstGeom>
          <a:solidFill>
            <a:srgbClr val="06202E"/>
          </a:solidFill>
          <a:ln w="12700">
            <a:solidFill>
              <a:srgbClr val="06202E"/>
            </a:solidFill>
            <a:prstDash val="solid"/>
          </a:ln>
          <a:effectLst>
            <a:outerShdw sx="100000" sy="100000" kx="0" ky="0" algn="bl" rotWithShape="0" blurRad="127000" dist="38100" dir="5400000">
              <a:srgbClr val="06202E">
                <a:alpha val="18000"/>
              </a:srgbClr>
            </a:outerShdw>
          </a:effectLst>
        </p:spPr>
      </p:sp>
      <p:sp>
        <p:nvSpPr>
          <p:cNvPr id="21" name="Text 18"/>
          <p:cNvSpPr txBox="1"/>
          <p:nvPr/>
        </p:nvSpPr>
        <p:spPr>
          <a:xfrm>
            <a:off x="868680" y="4069080"/>
            <a:ext cx="5486400" cy="274320"/>
          </a:xfrm>
          <a:prstGeom prst="rect">
            <a:avLst/>
          </a:prstGeom>
          <a:noFill/>
          <a:ln/>
        </p:spPr>
        <p:txBody>
          <a:bodyPr wrap="square" lIns="0" tIns="0" rIns="0" bIns="0" rtlCol="0" anchor="t"/>
          <a:lstStyle/>
          <a:p>
            <a:pPr indent="0" marL="0">
              <a:buNone/>
            </a:pPr>
            <a:r>
              <a:rPr lang="en-US" sz="1100" b="1" spc="300" kern="0" dirty="0">
                <a:solidFill>
                  <a:schemeClr val="accent2"/>
                </a:solidFill>
              </a:rPr>
              <a:t>CE QUE NOUS N'AFFIRMONS PAS</a:t>
            </a:r>
            <a:endParaRPr lang="en-US" sz="1100" dirty="0"/>
          </a:p>
        </p:txBody>
      </p:sp>
      <p:sp>
        <p:nvSpPr>
          <p:cNvPr id="22" name="Text 19"/>
          <p:cNvSpPr txBox="1"/>
          <p:nvPr/>
        </p:nvSpPr>
        <p:spPr>
          <a:xfrm>
            <a:off x="868680" y="4370832"/>
            <a:ext cx="10451592" cy="685800"/>
          </a:xfrm>
          <a:prstGeom prst="rect">
            <a:avLst/>
          </a:prstGeom>
          <a:noFill/>
          <a:ln/>
        </p:spPr>
        <p:txBody>
          <a:bodyPr wrap="square" lIns="0" tIns="0" rIns="0" bIns="0" rtlCol="0" anchor="t"/>
          <a:lstStyle/>
          <a:p>
            <a:pPr indent="0" marL="0">
              <a:buNone/>
            </a:pPr>
            <a:r>
              <a:rPr lang="en-US" sz="1800" b="1" dirty="0">
                <a:solidFill>
                  <a:schemeClr val="bg1"/>
                </a:solidFill>
                <a:latin typeface="Cambria" pitchFamily="34" charset="0"/>
                <a:ea typeface="Cambria" pitchFamily="34" charset="-122"/>
                <a:cs typeface="Cambria" pitchFamily="34" charset="-120"/>
              </a:rPr>
              <a:t>Il n'existe pas encore de grand essai montrant que la pleine conscience réduit les accidents de plongée.</a:t>
            </a:r>
            <a:endParaRPr lang="en-US" sz="1800" dirty="0"/>
          </a:p>
        </p:txBody>
      </p:sp>
      <p:sp>
        <p:nvSpPr>
          <p:cNvPr id="23" name="Text 20"/>
          <p:cNvSpPr txBox="1"/>
          <p:nvPr/>
        </p:nvSpPr>
        <p:spPr>
          <a:xfrm>
            <a:off x="868680" y="5074920"/>
            <a:ext cx="10451592" cy="640080"/>
          </a:xfrm>
          <a:prstGeom prst="rect">
            <a:avLst/>
          </a:prstGeom>
          <a:noFill/>
          <a:ln/>
        </p:spPr>
        <p:txBody>
          <a:bodyPr wrap="square" lIns="0" tIns="0" rIns="0" bIns="0" rtlCol="0" anchor="t"/>
          <a:lstStyle/>
          <a:p>
            <a:pPr indent="0" marL="0">
              <a:buNone/>
            </a:pPr>
            <a:r>
              <a:rPr lang="en-US" sz="1350" dirty="0">
                <a:solidFill>
                  <a:schemeClr val="accent3"/>
                </a:solidFill>
              </a:rPr>
              <a:t>Il existe des données solides sur la façon dont les accidents se produisent et des preuves solides sur ce que la pleine conscience entraîne. Ce dossier relie les deux et signale par « LECTURE MDI » l'endroit où s'arrêtent les données et où commence notre hypothèse de travail.</a:t>
            </a:r>
            <a:endParaRPr lang="en-US" sz="13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3" name="Image 0" descr="/home/claude/mdi/assets/logo3.png">    </p:cNvPr>
          <p:cNvPicPr>
            <a:picLocks noChangeAspect="1"/>
          </p:cNvPicPr>
          <p:nvPr/>
        </p:nvPicPr>
        <p:blipFill>
          <a:blip r:embed="rId1"/>
          <a:stretch>
            <a:fillRect/>
          </a:stretch>
        </p:blipFill>
        <p:spPr>
          <a:xfrm>
            <a:off x="1463040" y="1600200"/>
            <a:ext cx="1920240" cy="3310128"/>
          </a:xfrm>
          <a:prstGeom prst="rect">
            <a:avLst/>
          </a:prstGeom>
        </p:spPr>
      </p:pic>
      <p:sp>
        <p:nvSpPr>
          <p:cNvPr id="4" name="Text 0"/>
          <p:cNvSpPr txBox="1"/>
          <p:nvPr/>
        </p:nvSpPr>
        <p:spPr>
          <a:xfrm>
            <a:off x="4480560" y="2057400"/>
            <a:ext cx="6858000" cy="365760"/>
          </a:xfrm>
          <a:prstGeom prst="rect">
            <a:avLst/>
          </a:prstGeom>
          <a:noFill/>
          <a:ln/>
        </p:spPr>
        <p:txBody>
          <a:bodyPr wrap="square" lIns="0" tIns="0" rIns="0" bIns="0" rtlCol="0" anchor="t"/>
          <a:lstStyle/>
          <a:p>
            <a:pPr indent="0" marL="0">
              <a:buNone/>
            </a:pPr>
            <a:r>
              <a:rPr lang="en-US" sz="1300" b="1" spc="500" kern="0" dirty="0">
                <a:solidFill>
                  <a:schemeClr val="accent2"/>
                </a:solidFill>
              </a:rPr>
              <a:t>PARTIE 1</a:t>
            </a:r>
            <a:endParaRPr lang="en-US" sz="1300" dirty="0"/>
          </a:p>
        </p:txBody>
      </p:sp>
      <p:sp>
        <p:nvSpPr>
          <p:cNvPr id="5" name="Text 1"/>
          <p:cNvSpPr txBox="1"/>
          <p:nvPr/>
        </p:nvSpPr>
        <p:spPr>
          <a:xfrm>
            <a:off x="4480560" y="2423160"/>
            <a:ext cx="7223760" cy="1188720"/>
          </a:xfrm>
          <a:prstGeom prst="rect">
            <a:avLst/>
          </a:prstGeom>
          <a:noFill/>
          <a:ln/>
        </p:spPr>
        <p:txBody>
          <a:bodyPr wrap="square" lIns="0" tIns="0" rIns="0" bIns="0" rtlCol="0" anchor="ctr"/>
          <a:lstStyle/>
          <a:p>
            <a:pPr indent="0" marL="0">
              <a:buNone/>
            </a:pPr>
            <a:r>
              <a:rPr lang="en-US" sz="4000" b="1" dirty="0">
                <a:solidFill>
                  <a:schemeClr val="bg1"/>
                </a:solidFill>
                <a:latin typeface="Cambria" pitchFamily="34" charset="0"/>
                <a:ea typeface="Cambria" pitchFamily="34" charset="-122"/>
                <a:cs typeface="Cambria" pitchFamily="34" charset="-120"/>
              </a:rPr>
              <a:t>Ce qui tourne mal sous l'eau</a:t>
            </a:r>
            <a:endParaRPr lang="en-US" sz="4000" dirty="0"/>
          </a:p>
        </p:txBody>
      </p:sp>
      <p:sp>
        <p:nvSpPr>
          <p:cNvPr id="6" name="Text 2"/>
          <p:cNvSpPr txBox="1"/>
          <p:nvPr/>
        </p:nvSpPr>
        <p:spPr>
          <a:xfrm>
            <a:off x="4480560" y="3657600"/>
            <a:ext cx="7132320" cy="914400"/>
          </a:xfrm>
          <a:prstGeom prst="rect">
            <a:avLst/>
          </a:prstGeom>
          <a:noFill/>
          <a:ln/>
        </p:spPr>
        <p:txBody>
          <a:bodyPr wrap="square" lIns="0" tIns="0" rIns="0" bIns="0" rtlCol="0" anchor="t"/>
          <a:lstStyle/>
          <a:p>
            <a:pPr indent="0" marL="0">
              <a:buNone/>
            </a:pPr>
            <a:r>
              <a:rPr lang="en-US" sz="2000" i="1" dirty="0">
                <a:solidFill>
                  <a:schemeClr val="accent3"/>
                </a:solidFill>
                <a:latin typeface="Cambria" pitchFamily="34" charset="0"/>
                <a:ea typeface="Cambria" pitchFamily="34" charset="-122"/>
                <a:cs typeface="Cambria" pitchFamily="34" charset="-120"/>
              </a:rPr>
              <a:t>Ce que disent les analyses d'accidents, de l'étude classique de DAN aux rapports de 2025, et ce que montre la recherche sur la panique.</a:t>
            </a:r>
            <a:endParaRPr lang="en-US" sz="2000" dirty="0"/>
          </a:p>
        </p:txBody>
      </p:sp>
      <p:sp>
        <p:nvSpPr>
          <p:cNvPr id="7"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La chaîne d'un accident mortel</a:t>
            </a:r>
            <a:endParaRPr lang="en-US" sz="3200" dirty="0"/>
          </a:p>
        </p:txBody>
      </p:sp>
      <p:sp>
        <p:nvSpPr>
          <p:cNvPr id="4" name="chip"/>
          <p:cNvSpPr txBox="1"/>
          <p:nvPr/>
        </p:nvSpPr>
        <p:spPr>
          <a:xfrm>
            <a:off x="548640" y="1298448"/>
            <a:ext cx="2926080" cy="347472"/>
          </a:xfrm>
          <a:prstGeom prst="roundRect">
            <a:avLst>
              <a:gd name="adj" fmla="val 50000"/>
            </a:avLst>
          </a:prstGeom>
          <a:solidFill>
            <a:srgbClr val="0F6472"/>
          </a:solidFill>
          <a:ln/>
        </p:spPr>
        <p:txBody>
          <a:bodyPr wrap="square" lIns="0" tIns="0" rIns="0" bIns="0" rtlCol="0" anchor="ctr"/>
          <a:lstStyle/>
          <a:p>
            <a:pPr algn="ctr" indent="0" marL="0">
              <a:buNone/>
            </a:pPr>
            <a:r>
              <a:rPr lang="en-US" sz="1100" b="1" spc="200" kern="0" dirty="0">
                <a:solidFill>
                  <a:srgbClr val="FFFFFF"/>
                </a:solidFill>
              </a:rPr>
              <a:t>L'ÉTUDE CLASSIQUE  ·  n = 947</a:t>
            </a:r>
            <a:endParaRPr lang="en-US" sz="1100" dirty="0"/>
          </a:p>
        </p:txBody>
      </p:sp>
      <p:sp>
        <p:nvSpPr>
          <p:cNvPr id="5" name="Text 2"/>
          <p:cNvSpPr txBox="1"/>
          <p:nvPr/>
        </p:nvSpPr>
        <p:spPr>
          <a:xfrm>
            <a:off x="3657600" y="1298448"/>
            <a:ext cx="7982712" cy="365760"/>
          </a:xfrm>
          <a:prstGeom prst="rect">
            <a:avLst/>
          </a:prstGeom>
          <a:noFill/>
          <a:ln/>
        </p:spPr>
        <p:txBody>
          <a:bodyPr wrap="square" lIns="0" tIns="0" rIns="0" bIns="0" rtlCol="0" anchor="ctr"/>
          <a:lstStyle/>
          <a:p>
            <a:pPr indent="0" marL="0">
              <a:buNone/>
            </a:pPr>
            <a:r>
              <a:rPr lang="en-US" sz="1300" dirty="0">
                <a:solidFill>
                  <a:schemeClr val="tx2"/>
                </a:solidFill>
              </a:rPr>
              <a:t>Décès en plongée loisir en circuit ouvert, 1992–2003. C'est toujours la plus grande analyse étape par étape publiée ; les études récentes utilisent le même modèle.</a:t>
            </a:r>
            <a:endParaRPr lang="en-US" sz="1300" dirty="0"/>
          </a:p>
        </p:txBody>
      </p:sp>
      <p:sp>
        <p:nvSpPr>
          <p:cNvPr id="6" name="paso 1"/>
          <p:cNvSpPr/>
          <p:nvPr/>
        </p:nvSpPr>
        <p:spPr>
          <a:xfrm>
            <a:off x="548640" y="1874520"/>
            <a:ext cx="2553462" cy="3611880"/>
          </a:xfrm>
          <a:prstGeom prst="roundRect">
            <a:avLst>
              <a:gd name="adj" fmla="val 5730"/>
            </a:avLst>
          </a:prstGeom>
          <a:solidFill>
            <a:srgbClr val="F8F5EF"/>
          </a:solidFill>
          <a:ln w="12700">
            <a:solidFill>
              <a:srgbClr val="F8F5EF"/>
            </a:solidFill>
            <a:prstDash val="solid"/>
          </a:ln>
          <a:effectLst>
            <a:outerShdw sx="100000" sy="100000" kx="0" ky="0" algn="bl" rotWithShape="0" blurRad="127000" dist="38100" dir="5400000">
              <a:srgbClr val="06202E">
                <a:alpha val="18000"/>
              </a:srgbClr>
            </a:outerShdw>
          </a:effectLst>
        </p:spPr>
      </p:sp>
      <p:sp>
        <p:nvSpPr>
          <p:cNvPr id="7" name="dot"/>
          <p:cNvSpPr/>
          <p:nvPr/>
        </p:nvSpPr>
        <p:spPr>
          <a:xfrm>
            <a:off x="749808" y="2075688"/>
            <a:ext cx="457200" cy="457200"/>
          </a:xfrm>
          <a:prstGeom prst="ellipse">
            <a:avLst/>
          </a:prstGeom>
          <a:solidFill>
            <a:schemeClr val="accent1"/>
          </a:solidFill>
          <a:ln w="12700">
            <a:solidFill>
              <a:schemeClr val="accent1"/>
            </a:solidFill>
            <a:prstDash val="solid"/>
          </a:ln>
        </p:spPr>
      </p:sp>
      <p:sp>
        <p:nvSpPr>
          <p:cNvPr id="8" name="Text 5"/>
          <p:cNvSpPr txBox="1"/>
          <p:nvPr/>
        </p:nvSpPr>
        <p:spPr>
          <a:xfrm>
            <a:off x="749808" y="2075688"/>
            <a:ext cx="457200" cy="457200"/>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1</a:t>
            </a:r>
            <a:endParaRPr lang="en-US" sz="1600" dirty="0"/>
          </a:p>
        </p:txBody>
      </p:sp>
      <p:sp>
        <p:nvSpPr>
          <p:cNvPr id="9" name="Text 6"/>
          <p:cNvSpPr txBox="1"/>
          <p:nvPr/>
        </p:nvSpPr>
        <p:spPr>
          <a:xfrm>
            <a:off x="1325880" y="2057400"/>
            <a:ext cx="1639062" cy="502920"/>
          </a:xfrm>
          <a:prstGeom prst="rect">
            <a:avLst/>
          </a:prstGeom>
          <a:noFill/>
          <a:ln/>
        </p:spPr>
        <p:txBody>
          <a:bodyPr wrap="square" lIns="0" tIns="0" rIns="0" bIns="0" rtlCol="0" anchor="ctr"/>
          <a:lstStyle/>
          <a:p>
            <a:pPr indent="0" marL="0">
              <a:buNone/>
            </a:pPr>
            <a:r>
              <a:rPr lang="en-US" sz="1150" b="1" spc="100" kern="0" dirty="0">
                <a:solidFill>
                  <a:schemeClr val="accent1"/>
                </a:solidFill>
              </a:rPr>
              <a:t>DÉCLENCHEUR</a:t>
            </a:r>
            <a:endParaRPr lang="en-US" sz="1150" dirty="0"/>
          </a:p>
        </p:txBody>
      </p:sp>
      <p:sp>
        <p:nvSpPr>
          <p:cNvPr id="10" name="Text 7"/>
          <p:cNvSpPr txBox="1"/>
          <p:nvPr/>
        </p:nvSpPr>
        <p:spPr>
          <a:xfrm>
            <a:off x="749808" y="2624328"/>
            <a:ext cx="2151126" cy="365760"/>
          </a:xfrm>
          <a:prstGeom prst="rect">
            <a:avLst/>
          </a:prstGeom>
          <a:noFill/>
          <a:ln/>
        </p:spPr>
        <p:txBody>
          <a:bodyPr wrap="square" lIns="0" tIns="0" rIns="0" bIns="0" rtlCol="0" anchor="t"/>
          <a:lstStyle/>
          <a:p>
            <a:pPr indent="0" marL="0">
              <a:buNone/>
            </a:pPr>
            <a:r>
              <a:rPr lang="en-US" sz="1250" i="1" dirty="0">
                <a:solidFill>
                  <a:schemeClr val="tx2"/>
                </a:solidFill>
              </a:rPr>
              <a:t>Ce qui lance le problème</a:t>
            </a:r>
            <a:endParaRPr lang="en-US" sz="1250" dirty="0"/>
          </a:p>
        </p:txBody>
      </p:sp>
      <p:sp>
        <p:nvSpPr>
          <p:cNvPr id="11" name="Text 8"/>
          <p:cNvSpPr txBox="1"/>
          <p:nvPr/>
        </p:nvSpPr>
        <p:spPr>
          <a:xfrm>
            <a:off x="749808" y="3081528"/>
            <a:ext cx="1051560" cy="548640"/>
          </a:xfrm>
          <a:prstGeom prst="rect">
            <a:avLst/>
          </a:prstGeom>
          <a:noFill/>
          <a:ln/>
        </p:spPr>
        <p:txBody>
          <a:bodyPr wrap="square" lIns="0" tIns="0" rIns="0" bIns="0" rtlCol="0" anchor="ctr"/>
          <a:lstStyle/>
          <a:p>
            <a:pPr indent="0" marL="0">
              <a:buNone/>
            </a:pPr>
            <a:r>
              <a:rPr lang="en-US" sz="2600" b="1" dirty="0">
                <a:solidFill>
                  <a:schemeClr val="tx1"/>
                </a:solidFill>
                <a:latin typeface="Cambria" pitchFamily="34" charset="0"/>
                <a:ea typeface="Cambria" pitchFamily="34" charset="-122"/>
                <a:cs typeface="Cambria" pitchFamily="34" charset="-120"/>
              </a:rPr>
              <a:t>41%</a:t>
            </a:r>
            <a:endParaRPr lang="en-US" sz="2600" dirty="0"/>
          </a:p>
        </p:txBody>
      </p:sp>
      <p:sp>
        <p:nvSpPr>
          <p:cNvPr id="12" name="Text 9"/>
          <p:cNvSpPr txBox="1"/>
          <p:nvPr/>
        </p:nvSpPr>
        <p:spPr>
          <a:xfrm>
            <a:off x="1783080" y="3081528"/>
            <a:ext cx="1181862" cy="548640"/>
          </a:xfrm>
          <a:prstGeom prst="rect">
            <a:avLst/>
          </a:prstGeom>
          <a:noFill/>
          <a:ln/>
        </p:spPr>
        <p:txBody>
          <a:bodyPr wrap="square" lIns="0" tIns="0" rIns="0" bIns="0" rtlCol="0" anchor="ctr"/>
          <a:lstStyle/>
          <a:p>
            <a:pPr indent="0" marL="0">
              <a:buNone/>
            </a:pPr>
            <a:r>
              <a:rPr lang="en-US" sz="1300" dirty="0">
                <a:solidFill>
                  <a:schemeClr val="tx1"/>
                </a:solidFill>
              </a:rPr>
              <a:t>Gaz insuffisant</a:t>
            </a:r>
            <a:endParaRPr lang="en-US" sz="1300" dirty="0"/>
          </a:p>
        </p:txBody>
      </p:sp>
      <p:sp>
        <p:nvSpPr>
          <p:cNvPr id="13" name="Text 10"/>
          <p:cNvSpPr txBox="1"/>
          <p:nvPr/>
        </p:nvSpPr>
        <p:spPr>
          <a:xfrm>
            <a:off x="749808" y="3867912"/>
            <a:ext cx="1051560" cy="548640"/>
          </a:xfrm>
          <a:prstGeom prst="rect">
            <a:avLst/>
          </a:prstGeom>
          <a:noFill/>
          <a:ln/>
        </p:spPr>
        <p:txBody>
          <a:bodyPr wrap="square" lIns="0" tIns="0" rIns="0" bIns="0" rtlCol="0" anchor="ctr"/>
          <a:lstStyle/>
          <a:p>
            <a:pPr indent="0" marL="0">
              <a:buNone/>
            </a:pPr>
            <a:r>
              <a:rPr lang="en-US" sz="2600" b="1" dirty="0">
                <a:solidFill>
                  <a:schemeClr val="tx1"/>
                </a:solidFill>
                <a:latin typeface="Cambria" pitchFamily="34" charset="0"/>
                <a:ea typeface="Cambria" pitchFamily="34" charset="-122"/>
                <a:cs typeface="Cambria" pitchFamily="34" charset="-120"/>
              </a:rPr>
              <a:t>20%</a:t>
            </a:r>
            <a:endParaRPr lang="en-US" sz="2600" dirty="0"/>
          </a:p>
        </p:txBody>
      </p:sp>
      <p:sp>
        <p:nvSpPr>
          <p:cNvPr id="14" name="Text 11"/>
          <p:cNvSpPr txBox="1"/>
          <p:nvPr/>
        </p:nvSpPr>
        <p:spPr>
          <a:xfrm>
            <a:off x="1783080" y="3867912"/>
            <a:ext cx="1181862" cy="548640"/>
          </a:xfrm>
          <a:prstGeom prst="rect">
            <a:avLst/>
          </a:prstGeom>
          <a:noFill/>
          <a:ln/>
        </p:spPr>
        <p:txBody>
          <a:bodyPr wrap="square" lIns="0" tIns="0" rIns="0" bIns="0" rtlCol="0" anchor="ctr"/>
          <a:lstStyle/>
          <a:p>
            <a:pPr indent="0" marL="0">
              <a:buNone/>
            </a:pPr>
            <a:r>
              <a:rPr lang="en-US" sz="1300" dirty="0">
                <a:solidFill>
                  <a:schemeClr val="tx1"/>
                </a:solidFill>
              </a:rPr>
              <a:t>Coincement</a:t>
            </a:r>
            <a:endParaRPr lang="en-US" sz="1300" dirty="0"/>
          </a:p>
        </p:txBody>
      </p:sp>
      <p:sp>
        <p:nvSpPr>
          <p:cNvPr id="15" name="Text 12"/>
          <p:cNvSpPr txBox="1"/>
          <p:nvPr/>
        </p:nvSpPr>
        <p:spPr>
          <a:xfrm>
            <a:off x="749808" y="4654296"/>
            <a:ext cx="1051560" cy="548640"/>
          </a:xfrm>
          <a:prstGeom prst="rect">
            <a:avLst/>
          </a:prstGeom>
          <a:noFill/>
          <a:ln/>
        </p:spPr>
        <p:txBody>
          <a:bodyPr wrap="square" lIns="0" tIns="0" rIns="0" bIns="0" rtlCol="0" anchor="ctr"/>
          <a:lstStyle/>
          <a:p>
            <a:pPr indent="0" marL="0">
              <a:buNone/>
            </a:pPr>
            <a:r>
              <a:rPr lang="en-US" sz="2600" b="1" dirty="0">
                <a:solidFill>
                  <a:schemeClr val="tx1"/>
                </a:solidFill>
                <a:latin typeface="Cambria" pitchFamily="34" charset="0"/>
                <a:ea typeface="Cambria" pitchFamily="34" charset="-122"/>
                <a:cs typeface="Cambria" pitchFamily="34" charset="-120"/>
              </a:rPr>
              <a:t>15%</a:t>
            </a:r>
            <a:endParaRPr lang="en-US" sz="2600" dirty="0"/>
          </a:p>
        </p:txBody>
      </p:sp>
      <p:sp>
        <p:nvSpPr>
          <p:cNvPr id="16" name="Text 13"/>
          <p:cNvSpPr txBox="1"/>
          <p:nvPr/>
        </p:nvSpPr>
        <p:spPr>
          <a:xfrm>
            <a:off x="1783080" y="4654296"/>
            <a:ext cx="1181862" cy="548640"/>
          </a:xfrm>
          <a:prstGeom prst="rect">
            <a:avLst/>
          </a:prstGeom>
          <a:noFill/>
          <a:ln/>
        </p:spPr>
        <p:txBody>
          <a:bodyPr wrap="square" lIns="0" tIns="0" rIns="0" bIns="0" rtlCol="0" anchor="ctr"/>
          <a:lstStyle/>
          <a:p>
            <a:pPr indent="0" marL="0">
              <a:buNone/>
            </a:pPr>
            <a:r>
              <a:rPr lang="en-US" sz="1300" dirty="0">
                <a:solidFill>
                  <a:schemeClr val="tx1"/>
                </a:solidFill>
              </a:rPr>
              <a:t>Problème d'équipement</a:t>
            </a:r>
            <a:endParaRPr lang="en-US" sz="1300" dirty="0"/>
          </a:p>
        </p:txBody>
      </p:sp>
      <p:sp>
        <p:nvSpPr>
          <p:cNvPr id="17" name="Shape 14"/>
          <p:cNvSpPr/>
          <p:nvPr/>
        </p:nvSpPr>
        <p:spPr>
          <a:xfrm>
            <a:off x="3147822" y="3534156"/>
            <a:ext cx="201168" cy="292608"/>
          </a:xfrm>
          <a:prstGeom prst="rightArrow">
            <a:avLst/>
          </a:prstGeom>
          <a:solidFill>
            <a:srgbClr val="8FCFC4"/>
          </a:solidFill>
          <a:ln w="12700">
            <a:solidFill>
              <a:srgbClr val="8FCFC4"/>
            </a:solidFill>
            <a:prstDash val="solid"/>
          </a:ln>
        </p:spPr>
      </p:sp>
      <p:sp>
        <p:nvSpPr>
          <p:cNvPr id="18" name="paso 2"/>
          <p:cNvSpPr/>
          <p:nvPr/>
        </p:nvSpPr>
        <p:spPr>
          <a:xfrm>
            <a:off x="3394710" y="1874520"/>
            <a:ext cx="2553462" cy="3611880"/>
          </a:xfrm>
          <a:prstGeom prst="roundRect">
            <a:avLst>
              <a:gd name="adj" fmla="val 5730"/>
            </a:avLst>
          </a:prstGeom>
          <a:solidFill>
            <a:srgbClr val="06202E"/>
          </a:solidFill>
          <a:ln w="12700">
            <a:solidFill>
              <a:srgbClr val="06202E"/>
            </a:solidFill>
            <a:prstDash val="solid"/>
          </a:ln>
          <a:effectLst>
            <a:outerShdw sx="100000" sy="100000" kx="0" ky="0" algn="bl" rotWithShape="0" blurRad="127000" dist="38100" dir="5400000">
              <a:srgbClr val="06202E">
                <a:alpha val="18000"/>
              </a:srgbClr>
            </a:outerShdw>
          </a:effectLst>
        </p:spPr>
      </p:sp>
      <p:sp>
        <p:nvSpPr>
          <p:cNvPr id="19" name="dot"/>
          <p:cNvSpPr/>
          <p:nvPr/>
        </p:nvSpPr>
        <p:spPr>
          <a:xfrm>
            <a:off x="3595878" y="2075688"/>
            <a:ext cx="457200" cy="457200"/>
          </a:xfrm>
          <a:prstGeom prst="ellipse">
            <a:avLst/>
          </a:prstGeom>
          <a:solidFill>
            <a:schemeClr val="accent2"/>
          </a:solidFill>
          <a:ln w="12700">
            <a:solidFill>
              <a:schemeClr val="accent2"/>
            </a:solidFill>
            <a:prstDash val="solid"/>
          </a:ln>
        </p:spPr>
      </p:sp>
      <p:sp>
        <p:nvSpPr>
          <p:cNvPr id="20" name="Text 17"/>
          <p:cNvSpPr txBox="1"/>
          <p:nvPr/>
        </p:nvSpPr>
        <p:spPr>
          <a:xfrm>
            <a:off x="3595878" y="2075688"/>
            <a:ext cx="457200" cy="457200"/>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2</a:t>
            </a:r>
            <a:endParaRPr lang="en-US" sz="1600" dirty="0"/>
          </a:p>
        </p:txBody>
      </p:sp>
      <p:sp>
        <p:nvSpPr>
          <p:cNvPr id="21" name="Text 18"/>
          <p:cNvSpPr txBox="1"/>
          <p:nvPr/>
        </p:nvSpPr>
        <p:spPr>
          <a:xfrm>
            <a:off x="4171950" y="2057400"/>
            <a:ext cx="1639062" cy="502920"/>
          </a:xfrm>
          <a:prstGeom prst="rect">
            <a:avLst/>
          </a:prstGeom>
          <a:noFill/>
          <a:ln/>
        </p:spPr>
        <p:txBody>
          <a:bodyPr wrap="square" lIns="0" tIns="0" rIns="0" bIns="0" rtlCol="0" anchor="ctr"/>
          <a:lstStyle/>
          <a:p>
            <a:pPr indent="0" marL="0">
              <a:buNone/>
            </a:pPr>
            <a:r>
              <a:rPr lang="en-US" sz="1150" b="1" spc="100" kern="0" dirty="0">
                <a:solidFill>
                  <a:schemeClr val="accent3"/>
                </a:solidFill>
              </a:rPr>
              <a:t>AGENT INVALIDANT</a:t>
            </a:r>
            <a:endParaRPr lang="en-US" sz="1150" dirty="0"/>
          </a:p>
        </p:txBody>
      </p:sp>
      <p:sp>
        <p:nvSpPr>
          <p:cNvPr id="22" name="Text 19"/>
          <p:cNvSpPr txBox="1"/>
          <p:nvPr/>
        </p:nvSpPr>
        <p:spPr>
          <a:xfrm>
            <a:off x="3595878" y="2624328"/>
            <a:ext cx="2151126" cy="365760"/>
          </a:xfrm>
          <a:prstGeom prst="rect">
            <a:avLst/>
          </a:prstGeom>
          <a:noFill/>
          <a:ln/>
        </p:spPr>
        <p:txBody>
          <a:bodyPr wrap="square" lIns="0" tIns="0" rIns="0" bIns="0" rtlCol="0" anchor="t"/>
          <a:lstStyle/>
          <a:p>
            <a:pPr indent="0" marL="0">
              <a:buNone/>
            </a:pPr>
            <a:r>
              <a:rPr lang="en-US" sz="1250" i="1" dirty="0">
                <a:solidFill>
                  <a:schemeClr val="accent3"/>
                </a:solidFill>
              </a:rPr>
              <a:t>Ce qui le rend dangereux</a:t>
            </a:r>
            <a:endParaRPr lang="en-US" sz="1250" dirty="0"/>
          </a:p>
        </p:txBody>
      </p:sp>
      <p:sp>
        <p:nvSpPr>
          <p:cNvPr id="23" name="Text 20"/>
          <p:cNvSpPr txBox="1"/>
          <p:nvPr/>
        </p:nvSpPr>
        <p:spPr>
          <a:xfrm>
            <a:off x="3595878" y="3081528"/>
            <a:ext cx="1051560" cy="548640"/>
          </a:xfrm>
          <a:prstGeom prst="rect">
            <a:avLst/>
          </a:prstGeom>
          <a:noFill/>
          <a:ln/>
        </p:spPr>
        <p:txBody>
          <a:bodyPr wrap="square" lIns="0" tIns="0" rIns="0" bIns="0" rtlCol="0" anchor="ctr"/>
          <a:lstStyle/>
          <a:p>
            <a:pPr indent="0" marL="0">
              <a:buNone/>
            </a:pPr>
            <a:r>
              <a:rPr lang="en-US" sz="2600" b="1" dirty="0">
                <a:solidFill>
                  <a:schemeClr val="accent2"/>
                </a:solidFill>
                <a:latin typeface="Cambria" pitchFamily="34" charset="0"/>
                <a:ea typeface="Cambria" pitchFamily="34" charset="-122"/>
                <a:cs typeface="Cambria" pitchFamily="34" charset="-120"/>
              </a:rPr>
              <a:t>55%</a:t>
            </a:r>
            <a:endParaRPr lang="en-US" sz="2600" dirty="0"/>
          </a:p>
        </p:txBody>
      </p:sp>
      <p:sp>
        <p:nvSpPr>
          <p:cNvPr id="24" name="Text 21"/>
          <p:cNvSpPr txBox="1"/>
          <p:nvPr/>
        </p:nvSpPr>
        <p:spPr>
          <a:xfrm>
            <a:off x="4629150" y="3081528"/>
            <a:ext cx="1181862" cy="548640"/>
          </a:xfrm>
          <a:prstGeom prst="rect">
            <a:avLst/>
          </a:prstGeom>
          <a:noFill/>
          <a:ln/>
        </p:spPr>
        <p:txBody>
          <a:bodyPr wrap="square" lIns="0" tIns="0" rIns="0" bIns="0" rtlCol="0" anchor="ctr"/>
          <a:lstStyle/>
          <a:p>
            <a:pPr indent="0" marL="0">
              <a:buNone/>
            </a:pPr>
            <a:r>
              <a:rPr lang="en-US" sz="1300" b="1" dirty="0">
                <a:solidFill>
                  <a:schemeClr val="bg1"/>
                </a:solidFill>
              </a:rPr>
              <a:t>Remontée d'urgence</a:t>
            </a:r>
            <a:endParaRPr lang="en-US" sz="1300" dirty="0"/>
          </a:p>
        </p:txBody>
      </p:sp>
      <p:sp>
        <p:nvSpPr>
          <p:cNvPr id="25" name="Text 22"/>
          <p:cNvSpPr txBox="1"/>
          <p:nvPr/>
        </p:nvSpPr>
        <p:spPr>
          <a:xfrm>
            <a:off x="3595878" y="3867912"/>
            <a:ext cx="1051560" cy="548640"/>
          </a:xfrm>
          <a:prstGeom prst="rect">
            <a:avLst/>
          </a:prstGeom>
          <a:noFill/>
          <a:ln/>
        </p:spPr>
        <p:txBody>
          <a:bodyPr wrap="square" lIns="0" tIns="0" rIns="0" bIns="0" rtlCol="0" anchor="ctr"/>
          <a:lstStyle/>
          <a:p>
            <a:pPr indent="0" marL="0">
              <a:buNone/>
            </a:pPr>
            <a:r>
              <a:rPr lang="en-US" sz="2600" b="1" dirty="0">
                <a:solidFill>
                  <a:schemeClr val="bg1"/>
                </a:solidFill>
                <a:latin typeface="Cambria" pitchFamily="34" charset="0"/>
                <a:ea typeface="Cambria" pitchFamily="34" charset="-122"/>
                <a:cs typeface="Cambria" pitchFamily="34" charset="-120"/>
              </a:rPr>
              <a:t>27%</a:t>
            </a:r>
            <a:endParaRPr lang="en-US" sz="2600" dirty="0"/>
          </a:p>
        </p:txBody>
      </p:sp>
      <p:sp>
        <p:nvSpPr>
          <p:cNvPr id="26" name="Text 23"/>
          <p:cNvSpPr txBox="1"/>
          <p:nvPr/>
        </p:nvSpPr>
        <p:spPr>
          <a:xfrm>
            <a:off x="4629150" y="3867912"/>
            <a:ext cx="1181862" cy="548640"/>
          </a:xfrm>
          <a:prstGeom prst="rect">
            <a:avLst/>
          </a:prstGeom>
          <a:noFill/>
          <a:ln/>
        </p:spPr>
        <p:txBody>
          <a:bodyPr wrap="square" lIns="0" tIns="0" rIns="0" bIns="0" rtlCol="0" anchor="ctr"/>
          <a:lstStyle/>
          <a:p>
            <a:pPr indent="0" marL="0">
              <a:buNone/>
            </a:pPr>
            <a:r>
              <a:rPr lang="en-US" sz="1300" dirty="0">
                <a:solidFill>
                  <a:schemeClr val="bg1"/>
                </a:solidFill>
              </a:rPr>
              <a:t>Gaz insuffisant</a:t>
            </a:r>
            <a:endParaRPr lang="en-US" sz="1300" dirty="0"/>
          </a:p>
        </p:txBody>
      </p:sp>
      <p:sp>
        <p:nvSpPr>
          <p:cNvPr id="27" name="Text 24"/>
          <p:cNvSpPr txBox="1"/>
          <p:nvPr/>
        </p:nvSpPr>
        <p:spPr>
          <a:xfrm>
            <a:off x="3595878" y="4654296"/>
            <a:ext cx="1051560" cy="548640"/>
          </a:xfrm>
          <a:prstGeom prst="rect">
            <a:avLst/>
          </a:prstGeom>
          <a:noFill/>
          <a:ln/>
        </p:spPr>
        <p:txBody>
          <a:bodyPr wrap="square" lIns="0" tIns="0" rIns="0" bIns="0" rtlCol="0" anchor="ctr"/>
          <a:lstStyle/>
          <a:p>
            <a:pPr indent="0" marL="0">
              <a:buNone/>
            </a:pPr>
            <a:r>
              <a:rPr lang="en-US" sz="2600" b="1" dirty="0">
                <a:solidFill>
                  <a:schemeClr val="bg1"/>
                </a:solidFill>
                <a:latin typeface="Cambria" pitchFamily="34" charset="0"/>
                <a:ea typeface="Cambria" pitchFamily="34" charset="-122"/>
                <a:cs typeface="Cambria" pitchFamily="34" charset="-120"/>
              </a:rPr>
              <a:t>13%</a:t>
            </a:r>
            <a:endParaRPr lang="en-US" sz="2600" dirty="0"/>
          </a:p>
        </p:txBody>
      </p:sp>
      <p:sp>
        <p:nvSpPr>
          <p:cNvPr id="28" name="Text 25"/>
          <p:cNvSpPr txBox="1"/>
          <p:nvPr/>
        </p:nvSpPr>
        <p:spPr>
          <a:xfrm>
            <a:off x="4629150" y="4654296"/>
            <a:ext cx="1181862" cy="548640"/>
          </a:xfrm>
          <a:prstGeom prst="rect">
            <a:avLst/>
          </a:prstGeom>
          <a:noFill/>
          <a:ln/>
        </p:spPr>
        <p:txBody>
          <a:bodyPr wrap="square" lIns="0" tIns="0" rIns="0" bIns="0" rtlCol="0" anchor="ctr"/>
          <a:lstStyle/>
          <a:p>
            <a:pPr indent="0" marL="0">
              <a:buNone/>
            </a:pPr>
            <a:r>
              <a:rPr lang="en-US" sz="1300" dirty="0">
                <a:solidFill>
                  <a:schemeClr val="bg1"/>
                </a:solidFill>
              </a:rPr>
              <a:t>Problème de flottabilité</a:t>
            </a:r>
            <a:endParaRPr lang="en-US" sz="1300" dirty="0"/>
          </a:p>
        </p:txBody>
      </p:sp>
      <p:sp>
        <p:nvSpPr>
          <p:cNvPr id="29" name="Shape 26"/>
          <p:cNvSpPr/>
          <p:nvPr/>
        </p:nvSpPr>
        <p:spPr>
          <a:xfrm>
            <a:off x="5993892" y="3534156"/>
            <a:ext cx="201168" cy="292608"/>
          </a:xfrm>
          <a:prstGeom prst="rightArrow">
            <a:avLst/>
          </a:prstGeom>
          <a:solidFill>
            <a:srgbClr val="8FCFC4"/>
          </a:solidFill>
          <a:ln w="12700">
            <a:solidFill>
              <a:srgbClr val="8FCFC4"/>
            </a:solidFill>
            <a:prstDash val="solid"/>
          </a:ln>
        </p:spPr>
      </p:sp>
      <p:sp>
        <p:nvSpPr>
          <p:cNvPr id="30" name="paso 3"/>
          <p:cNvSpPr/>
          <p:nvPr/>
        </p:nvSpPr>
        <p:spPr>
          <a:xfrm>
            <a:off x="6240780" y="1874520"/>
            <a:ext cx="2553462" cy="3611880"/>
          </a:xfrm>
          <a:prstGeom prst="roundRect">
            <a:avLst>
              <a:gd name="adj" fmla="val 5730"/>
            </a:avLst>
          </a:prstGeom>
          <a:solidFill>
            <a:srgbClr val="F8F5EF"/>
          </a:solidFill>
          <a:ln w="12700">
            <a:solidFill>
              <a:srgbClr val="F8F5EF"/>
            </a:solidFill>
            <a:prstDash val="solid"/>
          </a:ln>
          <a:effectLst>
            <a:outerShdw sx="100000" sy="100000" kx="0" ky="0" algn="bl" rotWithShape="0" blurRad="127000" dist="38100" dir="5400000">
              <a:srgbClr val="06202E">
                <a:alpha val="18000"/>
              </a:srgbClr>
            </a:outerShdw>
          </a:effectLst>
        </p:spPr>
      </p:sp>
      <p:sp>
        <p:nvSpPr>
          <p:cNvPr id="31" name="dot"/>
          <p:cNvSpPr/>
          <p:nvPr/>
        </p:nvSpPr>
        <p:spPr>
          <a:xfrm>
            <a:off x="6441948" y="2075688"/>
            <a:ext cx="457200" cy="457200"/>
          </a:xfrm>
          <a:prstGeom prst="ellipse">
            <a:avLst/>
          </a:prstGeom>
          <a:solidFill>
            <a:schemeClr val="accent1"/>
          </a:solidFill>
          <a:ln w="12700">
            <a:solidFill>
              <a:schemeClr val="accent1"/>
            </a:solidFill>
            <a:prstDash val="solid"/>
          </a:ln>
        </p:spPr>
      </p:sp>
      <p:sp>
        <p:nvSpPr>
          <p:cNvPr id="32" name="Text 29"/>
          <p:cNvSpPr txBox="1"/>
          <p:nvPr/>
        </p:nvSpPr>
        <p:spPr>
          <a:xfrm>
            <a:off x="6441948" y="2075688"/>
            <a:ext cx="457200" cy="457200"/>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3</a:t>
            </a:r>
            <a:endParaRPr lang="en-US" sz="1600" dirty="0"/>
          </a:p>
        </p:txBody>
      </p:sp>
      <p:sp>
        <p:nvSpPr>
          <p:cNvPr id="33" name="Text 30"/>
          <p:cNvSpPr txBox="1"/>
          <p:nvPr/>
        </p:nvSpPr>
        <p:spPr>
          <a:xfrm>
            <a:off x="7018020" y="2057400"/>
            <a:ext cx="1639062" cy="502920"/>
          </a:xfrm>
          <a:prstGeom prst="rect">
            <a:avLst/>
          </a:prstGeom>
          <a:noFill/>
          <a:ln/>
        </p:spPr>
        <p:txBody>
          <a:bodyPr wrap="square" lIns="0" tIns="0" rIns="0" bIns="0" rtlCol="0" anchor="ctr"/>
          <a:lstStyle/>
          <a:p>
            <a:pPr indent="0" marL="0">
              <a:buNone/>
            </a:pPr>
            <a:r>
              <a:rPr lang="en-US" sz="1150" b="1" spc="100" kern="0" dirty="0">
                <a:solidFill>
                  <a:schemeClr val="accent1"/>
                </a:solidFill>
              </a:rPr>
              <a:t>LÉSION INVALIDANTE</a:t>
            </a:r>
            <a:endParaRPr lang="en-US" sz="1150" dirty="0"/>
          </a:p>
        </p:txBody>
      </p:sp>
      <p:sp>
        <p:nvSpPr>
          <p:cNvPr id="34" name="Text 31"/>
          <p:cNvSpPr txBox="1"/>
          <p:nvPr/>
        </p:nvSpPr>
        <p:spPr>
          <a:xfrm>
            <a:off x="6441948" y="2624328"/>
            <a:ext cx="2151126" cy="365760"/>
          </a:xfrm>
          <a:prstGeom prst="rect">
            <a:avLst/>
          </a:prstGeom>
          <a:noFill/>
          <a:ln/>
        </p:spPr>
        <p:txBody>
          <a:bodyPr wrap="square" lIns="0" tIns="0" rIns="0" bIns="0" rtlCol="0" anchor="t"/>
          <a:lstStyle/>
          <a:p>
            <a:pPr indent="0" marL="0">
              <a:buNone/>
            </a:pPr>
            <a:r>
              <a:rPr lang="en-US" sz="1250" i="1" dirty="0">
                <a:solidFill>
                  <a:schemeClr val="tx2"/>
                </a:solidFill>
              </a:rPr>
              <a:t>Ce qui met le plongeur hors d'état</a:t>
            </a:r>
            <a:endParaRPr lang="en-US" sz="1250" dirty="0"/>
          </a:p>
        </p:txBody>
      </p:sp>
      <p:sp>
        <p:nvSpPr>
          <p:cNvPr id="35" name="Text 32"/>
          <p:cNvSpPr txBox="1"/>
          <p:nvPr/>
        </p:nvSpPr>
        <p:spPr>
          <a:xfrm>
            <a:off x="6441948" y="3081528"/>
            <a:ext cx="1051560" cy="548640"/>
          </a:xfrm>
          <a:prstGeom prst="rect">
            <a:avLst/>
          </a:prstGeom>
          <a:noFill/>
          <a:ln/>
        </p:spPr>
        <p:txBody>
          <a:bodyPr wrap="square" lIns="0" tIns="0" rIns="0" bIns="0" rtlCol="0" anchor="ctr"/>
          <a:lstStyle/>
          <a:p>
            <a:pPr indent="0" marL="0">
              <a:buNone/>
            </a:pPr>
            <a:r>
              <a:rPr lang="en-US" sz="2600" b="1" dirty="0">
                <a:solidFill>
                  <a:schemeClr val="tx1"/>
                </a:solidFill>
                <a:latin typeface="Cambria" pitchFamily="34" charset="0"/>
                <a:ea typeface="Cambria" pitchFamily="34" charset="-122"/>
                <a:cs typeface="Cambria" pitchFamily="34" charset="-120"/>
              </a:rPr>
              <a:t>33%</a:t>
            </a:r>
            <a:endParaRPr lang="en-US" sz="2600" dirty="0"/>
          </a:p>
        </p:txBody>
      </p:sp>
      <p:sp>
        <p:nvSpPr>
          <p:cNvPr id="36" name="Text 33"/>
          <p:cNvSpPr txBox="1"/>
          <p:nvPr/>
        </p:nvSpPr>
        <p:spPr>
          <a:xfrm>
            <a:off x="7475220" y="3081528"/>
            <a:ext cx="1181862" cy="548640"/>
          </a:xfrm>
          <a:prstGeom prst="rect">
            <a:avLst/>
          </a:prstGeom>
          <a:noFill/>
          <a:ln/>
        </p:spPr>
        <p:txBody>
          <a:bodyPr wrap="square" lIns="0" tIns="0" rIns="0" bIns="0" rtlCol="0" anchor="ctr"/>
          <a:lstStyle/>
          <a:p>
            <a:pPr indent="0" marL="0">
              <a:buNone/>
            </a:pPr>
            <a:r>
              <a:rPr lang="en-US" sz="1300" dirty="0">
                <a:solidFill>
                  <a:schemeClr val="tx1"/>
                </a:solidFill>
              </a:rPr>
              <a:t>Asphyxie</a:t>
            </a:r>
            <a:endParaRPr lang="en-US" sz="1300" dirty="0"/>
          </a:p>
        </p:txBody>
      </p:sp>
      <p:sp>
        <p:nvSpPr>
          <p:cNvPr id="37" name="Text 34"/>
          <p:cNvSpPr txBox="1"/>
          <p:nvPr/>
        </p:nvSpPr>
        <p:spPr>
          <a:xfrm>
            <a:off x="6441948" y="3867912"/>
            <a:ext cx="1051560" cy="548640"/>
          </a:xfrm>
          <a:prstGeom prst="rect">
            <a:avLst/>
          </a:prstGeom>
          <a:noFill/>
          <a:ln/>
        </p:spPr>
        <p:txBody>
          <a:bodyPr wrap="square" lIns="0" tIns="0" rIns="0" bIns="0" rtlCol="0" anchor="ctr"/>
          <a:lstStyle/>
          <a:p>
            <a:pPr indent="0" marL="0">
              <a:buNone/>
            </a:pPr>
            <a:r>
              <a:rPr lang="en-US" sz="2600" b="1" dirty="0">
                <a:solidFill>
                  <a:schemeClr val="tx1"/>
                </a:solidFill>
                <a:latin typeface="Cambria" pitchFamily="34" charset="0"/>
                <a:ea typeface="Cambria" pitchFamily="34" charset="-122"/>
                <a:cs typeface="Cambria" pitchFamily="34" charset="-120"/>
              </a:rPr>
              <a:t>29%</a:t>
            </a:r>
            <a:endParaRPr lang="en-US" sz="2600" dirty="0"/>
          </a:p>
        </p:txBody>
      </p:sp>
      <p:sp>
        <p:nvSpPr>
          <p:cNvPr id="38" name="Text 35"/>
          <p:cNvSpPr txBox="1"/>
          <p:nvPr/>
        </p:nvSpPr>
        <p:spPr>
          <a:xfrm>
            <a:off x="7475220" y="3867912"/>
            <a:ext cx="1181862" cy="548640"/>
          </a:xfrm>
          <a:prstGeom prst="rect">
            <a:avLst/>
          </a:prstGeom>
          <a:noFill/>
          <a:ln/>
        </p:spPr>
        <p:txBody>
          <a:bodyPr wrap="square" lIns="0" tIns="0" rIns="0" bIns="0" rtlCol="0" anchor="ctr"/>
          <a:lstStyle/>
          <a:p>
            <a:pPr indent="0" marL="0">
              <a:buNone/>
            </a:pPr>
            <a:r>
              <a:rPr lang="en-US" sz="1300" dirty="0">
                <a:solidFill>
                  <a:schemeClr val="tx1"/>
                </a:solidFill>
              </a:rPr>
              <a:t>Embolie gazeuse artérielle</a:t>
            </a:r>
            <a:endParaRPr lang="en-US" sz="1300" dirty="0"/>
          </a:p>
        </p:txBody>
      </p:sp>
      <p:sp>
        <p:nvSpPr>
          <p:cNvPr id="39" name="Text 36"/>
          <p:cNvSpPr txBox="1"/>
          <p:nvPr/>
        </p:nvSpPr>
        <p:spPr>
          <a:xfrm>
            <a:off x="6441948" y="4654296"/>
            <a:ext cx="1051560" cy="548640"/>
          </a:xfrm>
          <a:prstGeom prst="rect">
            <a:avLst/>
          </a:prstGeom>
          <a:noFill/>
          <a:ln/>
        </p:spPr>
        <p:txBody>
          <a:bodyPr wrap="square" lIns="0" tIns="0" rIns="0" bIns="0" rtlCol="0" anchor="ctr"/>
          <a:lstStyle/>
          <a:p>
            <a:pPr indent="0" marL="0">
              <a:buNone/>
            </a:pPr>
            <a:r>
              <a:rPr lang="en-US" sz="2600" b="1" dirty="0">
                <a:solidFill>
                  <a:schemeClr val="tx1"/>
                </a:solidFill>
                <a:latin typeface="Cambria" pitchFamily="34" charset="0"/>
                <a:ea typeface="Cambria" pitchFamily="34" charset="-122"/>
                <a:cs typeface="Cambria" pitchFamily="34" charset="-120"/>
              </a:rPr>
              <a:t>26%</a:t>
            </a:r>
            <a:endParaRPr lang="en-US" sz="2600" dirty="0"/>
          </a:p>
        </p:txBody>
      </p:sp>
      <p:sp>
        <p:nvSpPr>
          <p:cNvPr id="40" name="Text 37"/>
          <p:cNvSpPr txBox="1"/>
          <p:nvPr/>
        </p:nvSpPr>
        <p:spPr>
          <a:xfrm>
            <a:off x="7475220" y="4654296"/>
            <a:ext cx="1181862" cy="548640"/>
          </a:xfrm>
          <a:prstGeom prst="rect">
            <a:avLst/>
          </a:prstGeom>
          <a:noFill/>
          <a:ln/>
        </p:spPr>
        <p:txBody>
          <a:bodyPr wrap="square" lIns="0" tIns="0" rIns="0" bIns="0" rtlCol="0" anchor="ctr"/>
          <a:lstStyle/>
          <a:p>
            <a:pPr indent="0" marL="0">
              <a:buNone/>
            </a:pPr>
            <a:r>
              <a:rPr lang="en-US" sz="1300" dirty="0">
                <a:solidFill>
                  <a:schemeClr val="tx1"/>
                </a:solidFill>
              </a:rPr>
              <a:t>Incident cardiaque</a:t>
            </a:r>
            <a:endParaRPr lang="en-US" sz="1300" dirty="0"/>
          </a:p>
        </p:txBody>
      </p:sp>
      <p:sp>
        <p:nvSpPr>
          <p:cNvPr id="41" name="Shape 38"/>
          <p:cNvSpPr/>
          <p:nvPr/>
        </p:nvSpPr>
        <p:spPr>
          <a:xfrm>
            <a:off x="8839962" y="3534156"/>
            <a:ext cx="201168" cy="292608"/>
          </a:xfrm>
          <a:prstGeom prst="rightArrow">
            <a:avLst/>
          </a:prstGeom>
          <a:solidFill>
            <a:srgbClr val="8FCFC4"/>
          </a:solidFill>
          <a:ln w="12700">
            <a:solidFill>
              <a:srgbClr val="8FCFC4"/>
            </a:solidFill>
            <a:prstDash val="solid"/>
          </a:ln>
        </p:spPr>
      </p:sp>
      <p:sp>
        <p:nvSpPr>
          <p:cNvPr id="42" name="paso 4"/>
          <p:cNvSpPr/>
          <p:nvPr/>
        </p:nvSpPr>
        <p:spPr>
          <a:xfrm>
            <a:off x="9086850" y="1874520"/>
            <a:ext cx="2553462" cy="3611880"/>
          </a:xfrm>
          <a:prstGeom prst="roundRect">
            <a:avLst>
              <a:gd name="adj" fmla="val 5730"/>
            </a:avLst>
          </a:prstGeom>
          <a:solidFill>
            <a:srgbClr val="F8F5EF"/>
          </a:solidFill>
          <a:ln w="12700">
            <a:solidFill>
              <a:srgbClr val="F8F5EF"/>
            </a:solidFill>
            <a:prstDash val="solid"/>
          </a:ln>
          <a:effectLst>
            <a:outerShdw sx="100000" sy="100000" kx="0" ky="0" algn="bl" rotWithShape="0" blurRad="127000" dist="38100" dir="5400000">
              <a:srgbClr val="06202E">
                <a:alpha val="18000"/>
              </a:srgbClr>
            </a:outerShdw>
          </a:effectLst>
        </p:spPr>
      </p:sp>
      <p:sp>
        <p:nvSpPr>
          <p:cNvPr id="43" name="dot"/>
          <p:cNvSpPr/>
          <p:nvPr/>
        </p:nvSpPr>
        <p:spPr>
          <a:xfrm>
            <a:off x="9288018" y="2075688"/>
            <a:ext cx="457200" cy="457200"/>
          </a:xfrm>
          <a:prstGeom prst="ellipse">
            <a:avLst/>
          </a:prstGeom>
          <a:solidFill>
            <a:schemeClr val="accent1"/>
          </a:solidFill>
          <a:ln w="12700">
            <a:solidFill>
              <a:schemeClr val="accent1"/>
            </a:solidFill>
            <a:prstDash val="solid"/>
          </a:ln>
        </p:spPr>
      </p:sp>
      <p:sp>
        <p:nvSpPr>
          <p:cNvPr id="44" name="Text 41"/>
          <p:cNvSpPr txBox="1"/>
          <p:nvPr/>
        </p:nvSpPr>
        <p:spPr>
          <a:xfrm>
            <a:off x="9288018" y="2075688"/>
            <a:ext cx="457200" cy="457200"/>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4</a:t>
            </a:r>
            <a:endParaRPr lang="en-US" sz="1600" dirty="0"/>
          </a:p>
        </p:txBody>
      </p:sp>
      <p:sp>
        <p:nvSpPr>
          <p:cNvPr id="45" name="Text 42"/>
          <p:cNvSpPr txBox="1"/>
          <p:nvPr/>
        </p:nvSpPr>
        <p:spPr>
          <a:xfrm>
            <a:off x="9864090" y="2057400"/>
            <a:ext cx="1639062" cy="502920"/>
          </a:xfrm>
          <a:prstGeom prst="rect">
            <a:avLst/>
          </a:prstGeom>
          <a:noFill/>
          <a:ln/>
        </p:spPr>
        <p:txBody>
          <a:bodyPr wrap="square" lIns="0" tIns="0" rIns="0" bIns="0" rtlCol="0" anchor="ctr"/>
          <a:lstStyle/>
          <a:p>
            <a:pPr indent="0" marL="0">
              <a:buNone/>
            </a:pPr>
            <a:r>
              <a:rPr lang="en-US" sz="1150" b="1" spc="100" kern="0" dirty="0">
                <a:solidFill>
                  <a:schemeClr val="accent1"/>
                </a:solidFill>
              </a:rPr>
              <a:t>CAUSE DU DÉCÈS</a:t>
            </a:r>
            <a:endParaRPr lang="en-US" sz="1150" dirty="0"/>
          </a:p>
        </p:txBody>
      </p:sp>
      <p:sp>
        <p:nvSpPr>
          <p:cNvPr id="46" name="Text 43"/>
          <p:cNvSpPr txBox="1"/>
          <p:nvPr/>
        </p:nvSpPr>
        <p:spPr>
          <a:xfrm>
            <a:off x="9288018" y="2624328"/>
            <a:ext cx="2151126" cy="365760"/>
          </a:xfrm>
          <a:prstGeom prst="rect">
            <a:avLst/>
          </a:prstGeom>
          <a:noFill/>
          <a:ln/>
        </p:spPr>
        <p:txBody>
          <a:bodyPr wrap="square" lIns="0" tIns="0" rIns="0" bIns="0" rtlCol="0" anchor="t"/>
          <a:lstStyle/>
          <a:p>
            <a:pPr indent="0" marL="0">
              <a:buNone/>
            </a:pPr>
            <a:r>
              <a:rPr lang="en-US" sz="1250" i="1" dirty="0">
                <a:solidFill>
                  <a:schemeClr val="tx2"/>
                </a:solidFill>
              </a:rPr>
              <a:t>Ce qui figure comme cause finale</a:t>
            </a:r>
            <a:endParaRPr lang="en-US" sz="1250" dirty="0"/>
          </a:p>
        </p:txBody>
      </p:sp>
      <p:sp>
        <p:nvSpPr>
          <p:cNvPr id="47" name="Text 44"/>
          <p:cNvSpPr txBox="1"/>
          <p:nvPr/>
        </p:nvSpPr>
        <p:spPr>
          <a:xfrm>
            <a:off x="9288018" y="3081528"/>
            <a:ext cx="1051560" cy="548640"/>
          </a:xfrm>
          <a:prstGeom prst="rect">
            <a:avLst/>
          </a:prstGeom>
          <a:noFill/>
          <a:ln/>
        </p:spPr>
        <p:txBody>
          <a:bodyPr wrap="square" lIns="0" tIns="0" rIns="0" bIns="0" rtlCol="0" anchor="ctr"/>
          <a:lstStyle/>
          <a:p>
            <a:pPr indent="0" marL="0">
              <a:buNone/>
            </a:pPr>
            <a:r>
              <a:rPr lang="en-US" sz="2600" b="1" dirty="0">
                <a:solidFill>
                  <a:schemeClr val="tx1"/>
                </a:solidFill>
                <a:latin typeface="Cambria" pitchFamily="34" charset="0"/>
                <a:ea typeface="Cambria" pitchFamily="34" charset="-122"/>
                <a:cs typeface="Cambria" pitchFamily="34" charset="-120"/>
              </a:rPr>
              <a:t>70%</a:t>
            </a:r>
            <a:endParaRPr lang="en-US" sz="2600" dirty="0"/>
          </a:p>
        </p:txBody>
      </p:sp>
      <p:sp>
        <p:nvSpPr>
          <p:cNvPr id="48" name="Text 45"/>
          <p:cNvSpPr txBox="1"/>
          <p:nvPr/>
        </p:nvSpPr>
        <p:spPr>
          <a:xfrm>
            <a:off x="10321290" y="3081528"/>
            <a:ext cx="1181862" cy="548640"/>
          </a:xfrm>
          <a:prstGeom prst="rect">
            <a:avLst/>
          </a:prstGeom>
          <a:noFill/>
          <a:ln/>
        </p:spPr>
        <p:txBody>
          <a:bodyPr wrap="square" lIns="0" tIns="0" rIns="0" bIns="0" rtlCol="0" anchor="ctr"/>
          <a:lstStyle/>
          <a:p>
            <a:pPr indent="0" marL="0">
              <a:buNone/>
            </a:pPr>
            <a:r>
              <a:rPr lang="en-US" sz="1300" dirty="0">
                <a:solidFill>
                  <a:schemeClr val="tx1"/>
                </a:solidFill>
              </a:rPr>
              <a:t>Noyade</a:t>
            </a:r>
            <a:endParaRPr lang="en-US" sz="1300" dirty="0"/>
          </a:p>
        </p:txBody>
      </p:sp>
      <p:sp>
        <p:nvSpPr>
          <p:cNvPr id="49" name="Text 46"/>
          <p:cNvSpPr txBox="1"/>
          <p:nvPr/>
        </p:nvSpPr>
        <p:spPr>
          <a:xfrm>
            <a:off x="9288018" y="3867912"/>
            <a:ext cx="1051560" cy="548640"/>
          </a:xfrm>
          <a:prstGeom prst="rect">
            <a:avLst/>
          </a:prstGeom>
          <a:noFill/>
          <a:ln/>
        </p:spPr>
        <p:txBody>
          <a:bodyPr wrap="square" lIns="0" tIns="0" rIns="0" bIns="0" rtlCol="0" anchor="ctr"/>
          <a:lstStyle/>
          <a:p>
            <a:pPr indent="0" marL="0">
              <a:buNone/>
            </a:pPr>
            <a:r>
              <a:rPr lang="en-US" sz="2600" b="1" dirty="0">
                <a:solidFill>
                  <a:schemeClr val="tx1"/>
                </a:solidFill>
                <a:latin typeface="Cambria" pitchFamily="34" charset="0"/>
                <a:ea typeface="Cambria" pitchFamily="34" charset="-122"/>
                <a:cs typeface="Cambria" pitchFamily="34" charset="-120"/>
              </a:rPr>
              <a:t>14%</a:t>
            </a:r>
            <a:endParaRPr lang="en-US" sz="2600" dirty="0"/>
          </a:p>
        </p:txBody>
      </p:sp>
      <p:sp>
        <p:nvSpPr>
          <p:cNvPr id="50" name="Text 47"/>
          <p:cNvSpPr txBox="1"/>
          <p:nvPr/>
        </p:nvSpPr>
        <p:spPr>
          <a:xfrm>
            <a:off x="10321290" y="3867912"/>
            <a:ext cx="1181862" cy="548640"/>
          </a:xfrm>
          <a:prstGeom prst="rect">
            <a:avLst/>
          </a:prstGeom>
          <a:noFill/>
          <a:ln/>
        </p:spPr>
        <p:txBody>
          <a:bodyPr wrap="square" lIns="0" tIns="0" rIns="0" bIns="0" rtlCol="0" anchor="ctr"/>
          <a:lstStyle/>
          <a:p>
            <a:pPr indent="0" marL="0">
              <a:buNone/>
            </a:pPr>
            <a:r>
              <a:rPr lang="en-US" sz="1300" dirty="0">
                <a:solidFill>
                  <a:schemeClr val="tx1"/>
                </a:solidFill>
              </a:rPr>
              <a:t>Embolie gazeuse artérielle</a:t>
            </a:r>
            <a:endParaRPr lang="en-US" sz="1300" dirty="0"/>
          </a:p>
        </p:txBody>
      </p:sp>
      <p:sp>
        <p:nvSpPr>
          <p:cNvPr id="51" name="Text 48"/>
          <p:cNvSpPr txBox="1"/>
          <p:nvPr/>
        </p:nvSpPr>
        <p:spPr>
          <a:xfrm>
            <a:off x="9288018" y="4654296"/>
            <a:ext cx="1051560" cy="548640"/>
          </a:xfrm>
          <a:prstGeom prst="rect">
            <a:avLst/>
          </a:prstGeom>
          <a:noFill/>
          <a:ln/>
        </p:spPr>
        <p:txBody>
          <a:bodyPr wrap="square" lIns="0" tIns="0" rIns="0" bIns="0" rtlCol="0" anchor="ctr"/>
          <a:lstStyle/>
          <a:p>
            <a:pPr indent="0" marL="0">
              <a:buNone/>
            </a:pPr>
            <a:r>
              <a:rPr lang="en-US" sz="2600" b="1" dirty="0">
                <a:solidFill>
                  <a:schemeClr val="tx1"/>
                </a:solidFill>
                <a:latin typeface="Cambria" pitchFamily="34" charset="0"/>
                <a:ea typeface="Cambria" pitchFamily="34" charset="-122"/>
                <a:cs typeface="Cambria" pitchFamily="34" charset="-120"/>
              </a:rPr>
              <a:t>13%</a:t>
            </a:r>
            <a:endParaRPr lang="en-US" sz="2600" dirty="0"/>
          </a:p>
        </p:txBody>
      </p:sp>
      <p:sp>
        <p:nvSpPr>
          <p:cNvPr id="52" name="Text 49"/>
          <p:cNvSpPr txBox="1"/>
          <p:nvPr/>
        </p:nvSpPr>
        <p:spPr>
          <a:xfrm>
            <a:off x="10321290" y="4654296"/>
            <a:ext cx="1181862" cy="548640"/>
          </a:xfrm>
          <a:prstGeom prst="rect">
            <a:avLst/>
          </a:prstGeom>
          <a:noFill/>
          <a:ln/>
        </p:spPr>
        <p:txBody>
          <a:bodyPr wrap="square" lIns="0" tIns="0" rIns="0" bIns="0" rtlCol="0" anchor="ctr"/>
          <a:lstStyle/>
          <a:p>
            <a:pPr indent="0" marL="0">
              <a:buNone/>
            </a:pPr>
            <a:r>
              <a:rPr lang="en-US" sz="1300" dirty="0">
                <a:solidFill>
                  <a:schemeClr val="tx1"/>
                </a:solidFill>
              </a:rPr>
              <a:t>Incident cardiaque</a:t>
            </a:r>
            <a:endParaRPr lang="en-US" sz="1300" dirty="0"/>
          </a:p>
        </p:txBody>
      </p:sp>
      <p:sp>
        <p:nvSpPr>
          <p:cNvPr id="53"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54" name="Text 51"/>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SOURCE   </a:t>
            </a:r>
            <a:pPr indent="0" marL="0">
              <a:buNone/>
            </a:pPr>
            <a:r>
              <a:rPr lang="en-US" sz="1050" b="1" dirty="0">
                <a:solidFill>
                  <a:srgbClr val="5A6B70"/>
                </a:solidFill>
              </a:rPr>
              <a:t>[1] </a:t>
            </a:r>
            <a:pPr indent="0" marL="0">
              <a:buNone/>
            </a:pPr>
            <a:r>
              <a:rPr lang="en-US" sz="1050" u="sng" dirty="0">
                <a:solidFill>
                  <a:srgbClr val="0F6472"/>
                </a:solidFill>
                <a:hlinkClick r:id="rId1" invalidUrl="" action="" tgtFrame="" tooltip="Common causes of open-circuit recreational diving fatalities" history="1" highlightClick="0" endSnd="0">
                  <a:extLst>
                    <a:ext uri="{A12FA001-AC4F-418D-AE19-62706E023703}">
                      <ahyp:hlinkClr xmlns:ahyp="http://schemas.microsoft.com/office/drawing/2018/hyperlinkcolor" val="tx"/>
                    </a:ext>
                  </a:extLst>
                </a:hlinkClick>
              </a:rPr>
              <a:t>Denoble et al., 2008 · Undersea &amp; Hyperbaric Medicine</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Ce qui a changé : les analyses les plus récentes</a:t>
            </a:r>
            <a:endParaRPr lang="en-US" sz="3200" dirty="0"/>
          </a:p>
        </p:txBody>
      </p:sp>
      <p:graphicFrame>
        <p:nvGraphicFramePr>
          <p:cNvPr id="6" name="Table 0"/>
          <p:cNvGraphicFramePr>
            <a:graphicFrameLocks noGrp="1"/>
          </p:cNvGraphicFramePr>
          <p:nvPr>
            <p:extLst>
              <p:ext uri="{D42A27DB-BD31-4B8C-83A1-F6EECF244321}">
                <p14:modId xmlns:p14="http://schemas.microsoft.com/office/powerpoint/2010/main" val="1579011935"/>
              </p:ext>
            </p:extLst>
          </p:nvPr>
        </p:nvGraphicFramePr>
        <p:xfrm>
          <a:off x="548640" y="1298448"/>
          <a:ext cx="11091672" cy="914400"/>
        </p:xfrm>
        <a:graphic>
          <a:graphicData uri="http://schemas.openxmlformats.org/drawingml/2006/table">
            <a:tbl>
              <a:tblPr/>
              <a:tblGrid>
                <a:gridCol w="2514600"/>
                <a:gridCol w="1417320"/>
                <a:gridCol w="2423160"/>
                <a:gridCol w="2514600"/>
                <a:gridCol w="1856232"/>
              </a:tblGrid>
              <a:tr h="329184">
                <a:tc>
                  <a:txBody>
                    <a:bodyPr/>
                    <a:lstStyle/>
                    <a:p>
                      <a:pPr indent="0" marL="0">
                        <a:buNone/>
                      </a:pPr>
                      <a:r>
                        <a:rPr lang="en-US" sz="1050" b="1" dirty="0">
                          <a:solidFill>
                            <a:srgbClr val="FFFFFF"/>
                          </a:solidFill>
                          <a:latin typeface="Calibri" pitchFamily="34" charset="0"/>
                          <a:ea typeface="Calibri" pitchFamily="34" charset="-122"/>
                          <a:cs typeface="Calibri" pitchFamily="34" charset="-120"/>
                        </a:rPr>
                        <a:t>Étude</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en-US" sz="1050" b="1" dirty="0">
                          <a:solidFill>
                            <a:srgbClr val="FFFFFF"/>
                          </a:solidFill>
                          <a:latin typeface="Calibri" pitchFamily="34" charset="0"/>
                          <a:ea typeface="Calibri" pitchFamily="34" charset="-122"/>
                          <a:cs typeface="Calibri" pitchFamily="34" charset="-120"/>
                        </a:rPr>
                        <a:t>Période · décès</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en-US" sz="1050" b="1" dirty="0">
                          <a:solidFill>
                            <a:srgbClr val="FFFFFF"/>
                          </a:solidFill>
                          <a:latin typeface="Calibri" pitchFamily="34" charset="0"/>
                          <a:ea typeface="Calibri" pitchFamily="34" charset="-122"/>
                          <a:cs typeface="Calibri" pitchFamily="34" charset="-120"/>
                        </a:rPr>
                        <a:t>Ce qui le déclenche</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en-US" sz="1050" b="1" dirty="0">
                          <a:solidFill>
                            <a:srgbClr val="FFFFFF"/>
                          </a:solidFill>
                          <a:latin typeface="Calibri" pitchFamily="34" charset="0"/>
                          <a:ea typeface="Calibri" pitchFamily="34" charset="-122"/>
                          <a:cs typeface="Calibri" pitchFamily="34" charset="-120"/>
                        </a:rPr>
                        <a:t>Ce qui le rend dangereux</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en-US" sz="1050" b="1" dirty="0">
                          <a:solidFill>
                            <a:srgbClr val="FFFFFF"/>
                          </a:solidFill>
                          <a:latin typeface="Calibri" pitchFamily="34" charset="0"/>
                          <a:ea typeface="Calibri" pitchFamily="34" charset="-122"/>
                          <a:cs typeface="Calibri" pitchFamily="34" charset="-120"/>
                        </a:rPr>
                        <a:t>Profil du plongeur</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r>
              <a:tr h="512064">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Denoble et al. · États-Unis et Canada [1]</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1992–2003 · 947</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Gaz insuffisant 41 %, piégeage 20 %</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Remontée d'urgence 55 %</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i="1" dirty="0">
                          <a:solidFill>
                            <a:srgbClr val="5A6B70"/>
                          </a:solidFill>
                          <a:latin typeface="Calibri" pitchFamily="34" charset="0"/>
                          <a:ea typeface="Calibri" pitchFamily="34" charset="-122"/>
                          <a:cs typeface="Calibri" pitchFamily="34" charset="-120"/>
                        </a:rPr>
                        <a:t>Base de comparaison</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12064">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Lippmann et Taylor · Australie [2]</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2001–2013 · 126</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Environnement 54 %, effort 18 %, gaz 12 %</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Médical 38 %, remontée 17 %, flottabilité 14 %</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Âge moyen 44 ; santé préalable en cause dans 47 %</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12064">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Lippmann et al. · Nouvelle-Zélande [3]</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2007–2016 · 48</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Gaz 35 %, environnement 35 %, effort 17 %</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Surtout médical (cardiaque) ; embolie après remontées sans air</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Âge moyen 47 ; facteurs de risque médicaux dans 77 %</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12064">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Lippmann et al. · Australie [4]</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2014–2018 · 42</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Surtout environnement et effort</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Surtout médical (cardiaque)</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Âge moyen 49,7 (6 ans de plus) ; obésité dans 54 %</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12064">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Casadesús et al. · Gérone, Espagne [5]</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2009–2018 · 25</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Effort, panique, flottabilité, désorientation</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Remontée rapide, accident cardiaque, panique</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Surtout des hommes de 50 à 69 ans</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12064">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BSAC · Royaume-Uni [6]</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2025 · 9</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Informations insuffisantes dans plus de la moitié</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Un cas confirmé d'œdème pulmonaire d'immersion</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Âge moyen 55</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bl>
          </a:graphicData>
        </a:graphic>
      </p:graphicFrame>
      <p:sp>
        <p:nvSpPr>
          <p:cNvPr id="5" name="lectura"/>
          <p:cNvSpPr/>
          <p:nvPr/>
        </p:nvSpPr>
        <p:spPr>
          <a:xfrm>
            <a:off x="548640" y="5074920"/>
            <a:ext cx="11091672" cy="530352"/>
          </a:xfrm>
          <a:prstGeom prst="roundRect">
            <a:avLst>
              <a:gd name="adj" fmla="val 27586"/>
            </a:avLst>
          </a:prstGeom>
          <a:solidFill>
            <a:srgbClr val="06202E"/>
          </a:solidFill>
          <a:ln w="12700">
            <a:solidFill>
              <a:srgbClr val="06202E"/>
            </a:solidFill>
            <a:prstDash val="solid"/>
          </a:ln>
        </p:spPr>
      </p:sp>
      <p:sp>
        <p:nvSpPr>
          <p:cNvPr id="6" name="Text 2"/>
          <p:cNvSpPr txBox="1"/>
          <p:nvPr/>
        </p:nvSpPr>
        <p:spPr>
          <a:xfrm>
            <a:off x="822960" y="5074920"/>
            <a:ext cx="10543032" cy="530352"/>
          </a:xfrm>
          <a:prstGeom prst="rect">
            <a:avLst/>
          </a:prstGeom>
          <a:noFill/>
          <a:ln/>
        </p:spPr>
        <p:txBody>
          <a:bodyPr wrap="square" lIns="0" tIns="0" rIns="0" bIns="0" rtlCol="0" anchor="ctr"/>
          <a:lstStyle/>
          <a:p>
            <a:pPr indent="0" marL="0">
              <a:buNone/>
            </a:pPr>
            <a:r>
              <a:rPr lang="en-US" sz="1050" b="1" spc="300" kern="0" dirty="0">
                <a:solidFill>
                  <a:srgbClr val="F2B544"/>
                </a:solidFill>
              </a:rPr>
              <a:t>LECTURE MDI   </a:t>
            </a:r>
            <a:pPr indent="0" marL="0">
              <a:buNone/>
            </a:pPr>
            <a:r>
              <a:rPr lang="en-US" sz="1400" i="1" dirty="0">
                <a:solidFill>
                  <a:srgbClr val="F8F5EF"/>
                </a:solidFill>
                <a:latin typeface="Cambria" pitchFamily="34" charset="0"/>
                <a:ea typeface="Cambria" pitchFamily="34" charset="-122"/>
                <a:cs typeface="Cambria" pitchFamily="34" charset="-120"/>
              </a:rPr>
              <a:t>Le profil change : plus âgé, plus cardiaque. La remontée et le gaz restent dans la chaîne, mais ce que le plongeur apporte dans l'eau compte aussi aujourd'hui.</a:t>
            </a:r>
            <a:endParaRPr lang="en-US" sz="1050" dirty="0"/>
          </a:p>
        </p:txBody>
      </p:sp>
      <p:sp>
        <p:nvSpPr>
          <p:cNvPr id="7"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8" name="Text 4"/>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SOURCES   </a:t>
            </a:r>
            <a:pPr indent="0" marL="0">
              <a:buNone/>
            </a:pPr>
            <a:r>
              <a:rPr lang="en-US" sz="1050" b="1" dirty="0">
                <a:solidFill>
                  <a:srgbClr val="5A6B70"/>
                </a:solidFill>
              </a:rPr>
              <a:t>[2] </a:t>
            </a:r>
            <a:pPr indent="0" marL="0">
              <a:buNone/>
            </a:pPr>
            <a:r>
              <a:rPr lang="en-US" sz="1050" u="sng" dirty="0">
                <a:solidFill>
                  <a:srgbClr val="0F6472"/>
                </a:solidFill>
                <a:hlinkClick r:id="rId1" invalidUrl="" action="" tgtFrame="" tooltip="Scuba diving fatalities in Australia 2001 to 2013: chain of events" history="1" highlightClick="0" endSnd="0">
                  <a:extLst>
                    <a:ext uri="{A12FA001-AC4F-418D-AE19-62706E023703}">
                      <ahyp:hlinkClr xmlns:ahyp="http://schemas.microsoft.com/office/drawing/2018/hyperlinkcolor" val="tx"/>
                    </a:ext>
                  </a:extLst>
                </a:hlinkClick>
              </a:rPr>
              <a:t>Lippmann et Taylor, 2020</a:t>
            </a:r>
            <a:pPr indent="0" marL="0">
              <a:buNone/>
            </a:pPr>
            <a:r>
              <a:rPr lang="en-US" sz="1050" dirty="0">
                <a:solidFill>
                  <a:srgbClr val="5A6B70"/>
                </a:solidFill>
              </a:rPr>
              <a:t>   ·   </a:t>
            </a:r>
            <a:pPr indent="0" marL="0">
              <a:buNone/>
            </a:pPr>
            <a:r>
              <a:rPr lang="en-US" sz="1050" b="1" dirty="0">
                <a:solidFill>
                  <a:srgbClr val="5A6B70"/>
                </a:solidFill>
              </a:rPr>
              <a:t>[3] </a:t>
            </a:r>
            <a:pPr indent="0" marL="0">
              <a:buNone/>
            </a:pPr>
            <a:r>
              <a:rPr lang="en-US" sz="1050" u="sng" dirty="0">
                <a:solidFill>
                  <a:srgbClr val="0F6472"/>
                </a:solidFill>
                <a:hlinkClick r:id="rId2" invalidUrl="" action="" tgtFrame="" tooltip="Scuba diving-related fatalities in New Zealand, 2007 to 2016" history="1" highlightClick="0" endSnd="0">
                  <a:extLst>
                    <a:ext uri="{A12FA001-AC4F-418D-AE19-62706E023703}">
                      <ahyp:hlinkClr xmlns:ahyp="http://schemas.microsoft.com/office/drawing/2018/hyperlinkcolor" val="tx"/>
                    </a:ext>
                  </a:extLst>
                </a:hlinkClick>
              </a:rPr>
              <a:t>Lippmann et al., 2021</a:t>
            </a:r>
            <a:pPr indent="0" marL="0">
              <a:buNone/>
            </a:pPr>
            <a:r>
              <a:rPr lang="en-US" sz="1050" dirty="0">
                <a:solidFill>
                  <a:srgbClr val="5A6B70"/>
                </a:solidFill>
              </a:rPr>
              <a:t>   ·   </a:t>
            </a:r>
            <a:pPr indent="0" marL="0">
              <a:buNone/>
            </a:pPr>
            <a:r>
              <a:rPr lang="en-US" sz="1050" b="1" dirty="0">
                <a:solidFill>
                  <a:srgbClr val="5A6B70"/>
                </a:solidFill>
              </a:rPr>
              <a:t>[4] </a:t>
            </a:r>
            <a:pPr indent="0" marL="0">
              <a:buNone/>
            </a:pPr>
            <a:r>
              <a:rPr lang="en-US" sz="1050" u="sng" dirty="0">
                <a:solidFill>
                  <a:srgbClr val="0F6472"/>
                </a:solidFill>
                <a:hlinkClick r:id="rId3" invalidUrl="" action="" tgtFrame="" tooltip="Compressed gas diving fatalities in Australian waters 2014 to 2018" history="1" highlightClick="0" endSnd="0">
                  <a:extLst>
                    <a:ext uri="{A12FA001-AC4F-418D-AE19-62706E023703}">
                      <ahyp:hlinkClr xmlns:ahyp="http://schemas.microsoft.com/office/drawing/2018/hyperlinkcolor" val="tx"/>
                    </a:ext>
                  </a:extLst>
                </a:hlinkClick>
              </a:rPr>
              <a:t>Lippmann et al., 2023</a:t>
            </a:r>
            <a:pPr indent="0" marL="0">
              <a:buNone/>
            </a:pPr>
            <a:r>
              <a:rPr lang="en-US" sz="1050" dirty="0">
                <a:solidFill>
                  <a:srgbClr val="5A6B70"/>
                </a:solidFill>
              </a:rPr>
              <a:t>   ·   </a:t>
            </a:r>
            <a:pPr indent="0" marL="0">
              <a:buNone/>
            </a:pPr>
            <a:r>
              <a:rPr lang="en-US" sz="1050" b="1" dirty="0">
                <a:solidFill>
                  <a:srgbClr val="5A6B70"/>
                </a:solidFill>
              </a:rPr>
              <a:t>[5] </a:t>
            </a:r>
            <a:pPr indent="0" marL="0">
              <a:buNone/>
            </a:pPr>
            <a:r>
              <a:rPr lang="en-US" sz="1050" u="sng" dirty="0">
                <a:solidFill>
                  <a:srgbClr val="0F6472"/>
                </a:solidFill>
                <a:hlinkClick r:id="rId4" invalidUrl="" action="" tgtFrame="" tooltip="Diving-related fatalities: multidisciplinary, experience-based investigation" history="1" highlightClick="0" endSnd="0">
                  <a:extLst>
                    <a:ext uri="{A12FA001-AC4F-418D-AE19-62706E023703}">
                      <ahyp:hlinkClr xmlns:ahyp="http://schemas.microsoft.com/office/drawing/2018/hyperlinkcolor" val="tx"/>
                    </a:ext>
                  </a:extLst>
                </a:hlinkClick>
              </a:rPr>
              <a:t>Casadesús et al., 2019</a:t>
            </a:r>
            <a:pPr indent="0" marL="0">
              <a:buNone/>
            </a:pPr>
            <a:r>
              <a:rPr lang="en-US" sz="1050" dirty="0">
                <a:solidFill>
                  <a:srgbClr val="5A6B70"/>
                </a:solidFill>
              </a:rPr>
              <a:t>   ·   </a:t>
            </a:r>
            <a:pPr indent="0" marL="0">
              <a:buNone/>
            </a:pPr>
            <a:r>
              <a:rPr lang="en-US" sz="1050" b="1" dirty="0">
                <a:solidFill>
                  <a:srgbClr val="5A6B70"/>
                </a:solidFill>
              </a:rPr>
              <a:t>[6] </a:t>
            </a:r>
            <a:pPr indent="0" marL="0">
              <a:buNone/>
            </a:pPr>
            <a:r>
              <a:rPr lang="en-US" sz="1050" u="sng" dirty="0">
                <a:solidFill>
                  <a:srgbClr val="0F6472"/>
                </a:solidFill>
                <a:hlinkClick r:id="rId5" invalidUrl="" action="" tgtFrame="" tooltip="BSAC Annual Diving Incident Report 2025" history="1" highlightClick="0" endSnd="0">
                  <a:extLst>
                    <a:ext uri="{A12FA001-AC4F-418D-AE19-62706E023703}">
                      <ahyp:hlinkClr xmlns:ahyp="http://schemas.microsoft.com/office/drawing/2018/hyperlinkcolor" val="tx"/>
                    </a:ext>
                  </a:extLst>
                </a:hlinkClick>
              </a:rPr>
              <a:t>BSAC, rapport d'incidents 2025</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3" name="Text 0"/>
          <p:cNvSpPr txBox="1"/>
          <p:nvPr/>
        </p:nvSpPr>
        <p:spPr>
          <a:xfrm>
            <a:off x="548640" y="868680"/>
            <a:ext cx="11091672" cy="365760"/>
          </a:xfrm>
          <a:prstGeom prst="rect">
            <a:avLst/>
          </a:prstGeom>
          <a:noFill/>
          <a:ln/>
        </p:spPr>
        <p:txBody>
          <a:bodyPr wrap="square" lIns="0" tIns="0" rIns="0" bIns="0" rtlCol="0" anchor="t"/>
          <a:lstStyle/>
          <a:p>
            <a:pPr algn="ctr" indent="0" marL="0">
              <a:buNone/>
            </a:pPr>
            <a:r>
              <a:rPr lang="en-US" sz="1300" b="1" spc="500" kern="0" dirty="0">
                <a:solidFill>
                  <a:schemeClr val="accent2"/>
                </a:solidFill>
              </a:rPr>
              <a:t>LA DONNÉE QUI CHANGE LA CONVERSATION</a:t>
            </a:r>
            <a:endParaRPr lang="en-US" sz="1300" dirty="0"/>
          </a:p>
        </p:txBody>
      </p:sp>
      <p:sp>
        <p:nvSpPr>
          <p:cNvPr id="4" name="Text 1"/>
          <p:cNvSpPr txBox="1"/>
          <p:nvPr/>
        </p:nvSpPr>
        <p:spPr>
          <a:xfrm>
            <a:off x="822960" y="1234440"/>
            <a:ext cx="10543032" cy="1965960"/>
          </a:xfrm>
          <a:prstGeom prst="rect">
            <a:avLst/>
          </a:prstGeom>
          <a:noFill/>
          <a:ln/>
        </p:spPr>
        <p:txBody>
          <a:bodyPr wrap="square" lIns="0" tIns="0" rIns="0" bIns="0" rtlCol="0" anchor="ctr"/>
          <a:lstStyle/>
          <a:p>
            <a:pPr algn="ctr" indent="0" marL="0">
              <a:buNone/>
            </a:pPr>
            <a:r>
              <a:rPr lang="en-US" sz="3600" b="1" dirty="0">
                <a:solidFill>
                  <a:schemeClr val="bg1"/>
                </a:solidFill>
                <a:latin typeface="Cambria" pitchFamily="34" charset="0"/>
                <a:ea typeface="Cambria" pitchFamily="34" charset="-122"/>
                <a:cs typeface="Cambria" pitchFamily="34" charset="-120"/>
              </a:rPr>
              <a:t>Dans 96 % des embolies gazeuses</a:t>
            </a:r>
            <a:endParaRPr lang="en-US" sz="3600" dirty="0"/>
          </a:p>
          <a:p>
            <a:pPr algn="ctr" indent="0" marL="0">
              <a:buNone/>
            </a:pPr>
            <a:r>
              <a:rPr lang="en-US" sz="3600" b="1" dirty="0">
                <a:solidFill>
                  <a:schemeClr val="bg1"/>
                </a:solidFill>
                <a:latin typeface="Cambria" pitchFamily="34" charset="0"/>
                <a:ea typeface="Cambria" pitchFamily="34" charset="-122"/>
                <a:cs typeface="Cambria" pitchFamily="34" charset="-120"/>
              </a:rPr>
              <a:t>artérielles, il y avait une remontée</a:t>
            </a:r>
            <a:endParaRPr lang="en-US" sz="3600" dirty="0"/>
          </a:p>
          <a:p>
            <a:pPr algn="ctr" indent="0" marL="0">
              <a:buNone/>
            </a:pPr>
            <a:r>
              <a:rPr lang="en-US" sz="3600" b="1" dirty="0">
                <a:solidFill>
                  <a:schemeClr val="accent3"/>
                </a:solidFill>
                <a:latin typeface="Cambria" pitchFamily="34" charset="0"/>
                <a:ea typeface="Cambria" pitchFamily="34" charset="-122"/>
                <a:cs typeface="Cambria" pitchFamily="34" charset="-120"/>
              </a:rPr>
              <a:t>d'urgence.</a:t>
            </a:r>
            <a:endParaRPr lang="en-US" sz="3600" dirty="0"/>
          </a:p>
        </p:txBody>
      </p:sp>
      <p:sp>
        <p:nvSpPr>
          <p:cNvPr id="5" name="Text 2"/>
          <p:cNvSpPr txBox="1"/>
          <p:nvPr/>
        </p:nvSpPr>
        <p:spPr>
          <a:xfrm>
            <a:off x="1280160" y="3200400"/>
            <a:ext cx="9628632" cy="320040"/>
          </a:xfrm>
          <a:prstGeom prst="rect">
            <a:avLst/>
          </a:prstGeom>
          <a:noFill/>
          <a:ln/>
        </p:spPr>
        <p:txBody>
          <a:bodyPr wrap="square" lIns="0" tIns="0" rIns="0" bIns="0" rtlCol="0" anchor="t"/>
          <a:lstStyle/>
          <a:p>
            <a:pPr algn="ctr" indent="0" marL="0">
              <a:buNone/>
            </a:pPr>
            <a:r>
              <a:rPr lang="en-US" sz="1200" i="1" dirty="0">
                <a:solidFill>
                  <a:schemeClr val="accent3"/>
                </a:solidFill>
              </a:rPr>
              <a:t>Denoble et al., 2008 · 947 décès, 1992–2003. Aucune étude ultérieure n'a reproduit ce chiffre précis.</a:t>
            </a:r>
            <a:endParaRPr lang="en-US" sz="1200" dirty="0"/>
          </a:p>
        </p:txBody>
      </p:sp>
      <p:sp>
        <p:nvSpPr>
          <p:cNvPr id="6" name="dato 2024"/>
          <p:cNvSpPr/>
          <p:nvPr/>
        </p:nvSpPr>
        <p:spPr>
          <a:xfrm>
            <a:off x="1280160" y="3611880"/>
            <a:ext cx="9628632" cy="777240"/>
          </a:xfrm>
          <a:prstGeom prst="roundRect">
            <a:avLst>
              <a:gd name="adj" fmla="val 18824"/>
            </a:avLst>
          </a:prstGeom>
          <a:solidFill>
            <a:srgbClr val="0E3A4A"/>
          </a:solidFill>
          <a:ln w="12700">
            <a:solidFill>
              <a:schemeClr val="accent1"/>
            </a:solidFill>
            <a:prstDash val="solid"/>
          </a:ln>
        </p:spPr>
      </p:sp>
      <p:sp>
        <p:nvSpPr>
          <p:cNvPr id="7" name="Text 4"/>
          <p:cNvSpPr txBox="1"/>
          <p:nvPr/>
        </p:nvSpPr>
        <p:spPr>
          <a:xfrm>
            <a:off x="1508760" y="3611880"/>
            <a:ext cx="9171432" cy="777240"/>
          </a:xfrm>
          <a:prstGeom prst="rect">
            <a:avLst/>
          </a:prstGeom>
          <a:noFill/>
          <a:ln/>
        </p:spPr>
        <p:txBody>
          <a:bodyPr wrap="square" lIns="0" tIns="0" rIns="0" bIns="0" rtlCol="0" anchor="ctr"/>
          <a:lstStyle/>
          <a:p>
            <a:pPr indent="0" marL="0">
              <a:buNone/>
            </a:pPr>
            <a:r>
              <a:rPr lang="en-US" sz="1350" b="1" dirty="0">
                <a:solidFill>
                  <a:srgbClr val="F2B544"/>
                </a:solidFill>
              </a:rPr>
              <a:t>2024  ·  </a:t>
            </a:r>
            <a:pPr indent="0" marL="0">
              <a:buNone/>
            </a:pPr>
            <a:r>
              <a:rPr lang="en-US" sz="1350" dirty="0">
                <a:solidFill>
                  <a:schemeClr val="bg1"/>
                </a:solidFill>
              </a:rPr>
              <a:t>Sur 288 accidents traités par la Marine néerlandaise (1966–2023), la remontée a été l'agent incapacitant le plus fréquent (52 %), surtout trop rapide, et l'embolie la lésion la plus mortelle.</a:t>
            </a:r>
            <a:endParaRPr lang="en-US" sz="1350" dirty="0"/>
          </a:p>
        </p:txBody>
      </p:sp>
      <p:sp>
        <p:nvSpPr>
          <p:cNvPr id="8" name="lectura"/>
          <p:cNvSpPr/>
          <p:nvPr/>
        </p:nvSpPr>
        <p:spPr>
          <a:xfrm>
            <a:off x="1280160" y="4553712"/>
            <a:ext cx="9628632" cy="868680"/>
          </a:xfrm>
          <a:prstGeom prst="roundRect">
            <a:avLst>
              <a:gd name="adj" fmla="val 16842"/>
            </a:avLst>
          </a:prstGeom>
          <a:solidFill>
            <a:srgbClr val="0E3A4A"/>
          </a:solidFill>
          <a:ln w="12700">
            <a:solidFill>
              <a:srgbClr val="0E3A4A"/>
            </a:solidFill>
            <a:prstDash val="solid"/>
          </a:ln>
        </p:spPr>
      </p:sp>
      <p:sp>
        <p:nvSpPr>
          <p:cNvPr id="9" name="Text 6"/>
          <p:cNvSpPr txBox="1"/>
          <p:nvPr/>
        </p:nvSpPr>
        <p:spPr>
          <a:xfrm>
            <a:off x="1554480" y="4553712"/>
            <a:ext cx="9079992" cy="868680"/>
          </a:xfrm>
          <a:prstGeom prst="rect">
            <a:avLst/>
          </a:prstGeom>
          <a:noFill/>
          <a:ln/>
        </p:spPr>
        <p:txBody>
          <a:bodyPr wrap="square" lIns="0" tIns="0" rIns="0" bIns="0" rtlCol="0" anchor="ctr"/>
          <a:lstStyle/>
          <a:p>
            <a:pPr indent="0" marL="0">
              <a:buNone/>
            </a:pPr>
            <a:r>
              <a:rPr lang="en-US" sz="1050" b="1" spc="300" kern="0" dirty="0">
                <a:solidFill>
                  <a:srgbClr val="F2B544"/>
                </a:solidFill>
              </a:rPr>
              <a:t>LECTURE MDI   </a:t>
            </a:r>
            <a:pPr indent="0" marL="0">
              <a:buNone/>
            </a:pPr>
            <a:r>
              <a:rPr lang="en-US" sz="1400" i="1" dirty="0">
                <a:solidFill>
                  <a:srgbClr val="F8F5EF"/>
                </a:solidFill>
                <a:latin typeface="Cambria" pitchFamily="34" charset="0"/>
                <a:ea typeface="Cambria" pitchFamily="34" charset="-122"/>
                <a:cs typeface="Cambria" pitchFamily="34" charset="-120"/>
              </a:rPr>
              <a:t>Ce qui transforme un problème en lésion, c'est souvent la réaction. Entre le stimulus et la réponse, il y a un espace, et cet espace s'entraîne.</a:t>
            </a:r>
            <a:endParaRPr lang="en-US" sz="1050" dirty="0"/>
          </a:p>
        </p:txBody>
      </p:sp>
      <p:sp>
        <p:nvSpPr>
          <p:cNvPr id="10"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11" name="Text 8"/>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SOURCES   </a:t>
            </a:r>
            <a:pPr indent="0" marL="0">
              <a:buNone/>
            </a:pPr>
            <a:r>
              <a:rPr lang="en-US" sz="1050" b="1" dirty="0">
                <a:solidFill>
                  <a:srgbClr val="5A6B70"/>
                </a:solidFill>
              </a:rPr>
              <a:t>[1] </a:t>
            </a:r>
            <a:pPr indent="0" marL="0">
              <a:buNone/>
            </a:pPr>
            <a:r>
              <a:rPr lang="en-US" sz="1050" u="sng" dirty="0">
                <a:solidFill>
                  <a:srgbClr val="0F6472"/>
                </a:solidFill>
                <a:hlinkClick r:id="rId1" invalidUrl="" action="" tgtFrame="" tooltip="Common causes of open-circuit recreational diving fatalities" history="1" highlightClick="0" endSnd="0">
                  <a:extLst>
                    <a:ext uri="{A12FA001-AC4F-418D-AE19-62706E023703}">
                      <ahyp:hlinkClr xmlns:ahyp="http://schemas.microsoft.com/office/drawing/2018/hyperlinkcolor" val="tx"/>
                    </a:ext>
                  </a:extLst>
                </a:hlinkClick>
              </a:rPr>
              <a:t>Denoble et al., 2008 · Undersea &amp; Hyperbaric Medicine</a:t>
            </a:r>
            <a:pPr indent="0" marL="0">
              <a:buNone/>
            </a:pPr>
            <a:r>
              <a:rPr lang="en-US" sz="1050" dirty="0">
                <a:solidFill>
                  <a:srgbClr val="5A6B70"/>
                </a:solidFill>
              </a:rPr>
              <a:t>   ·   </a:t>
            </a:r>
            <a:pPr indent="0" marL="0">
              <a:buNone/>
            </a:pPr>
            <a:r>
              <a:rPr lang="en-US" sz="1050" b="1" dirty="0">
                <a:solidFill>
                  <a:srgbClr val="5A6B70"/>
                </a:solidFill>
              </a:rPr>
              <a:t>[7] </a:t>
            </a:r>
            <a:pPr indent="0" marL="0">
              <a:buNone/>
            </a:pPr>
            <a:r>
              <a:rPr lang="en-US" sz="1050" u="sng" dirty="0">
                <a:solidFill>
                  <a:srgbClr val="0F6472"/>
                </a:solidFill>
                <a:hlinkClick r:id="rId2" invalidUrl="" action="" tgtFrame="" tooltip="Chain of events analysis in diving accidents treated by the Royal Netherlands Navy 1966–2023" history="1" highlightClick="0" endSnd="0">
                  <a:extLst>
                    <a:ext uri="{A12FA001-AC4F-418D-AE19-62706E023703}">
                      <ahyp:hlinkClr xmlns:ahyp="http://schemas.microsoft.com/office/drawing/2018/hyperlinkcolor" val="tx"/>
                    </a:ext>
                  </a:extLst>
                </a:hlinkClick>
              </a:rPr>
              <a:t>Turner et al., 2024 · Diving and Hyperbaric Medicine</a:t>
            </a:r>
            <a:endParaRPr lang="en-US" sz="1050" dirty="0"/>
          </a:p>
        </p:txBody>
      </p:sp>
      <p:sp>
        <p:nvSpPr>
          <p:cNvPr id="1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itle"/>
          <p:cNvSpPr txBox="1"/>
          <p:nvPr/>
        </p:nvSpPr>
        <p:spPr>
          <a:xfrm>
            <a:off x="548640" y="411480"/>
            <a:ext cx="11091672" cy="868680"/>
          </a:xfrm>
          <a:prstGeom prst="rect">
            <a:avLst/>
          </a:prstGeom>
          <a:noFill/>
          <a:ln/>
        </p:spPr>
        <p:txBody>
          <a:bodyPr wrap="square" lIns="0" tIns="0" rIns="0" bIns="0" rtlCol="0" anchor="ctr"/>
          <a:lstStyle/>
          <a:p>
            <a:pPr algn="ctr" indent="0" marL="0">
              <a:buNone/>
            </a:pPr>
            <a:r>
              <a:rPr lang="en-US" sz="2700" b="1" dirty="0">
                <a:solidFill>
                  <a:schemeClr val="tx1"/>
                </a:solidFill>
                <a:latin typeface="Cambria" pitchFamily="34" charset="0"/>
                <a:ea typeface="Cambria" pitchFamily="34" charset="-122"/>
                <a:cs typeface="Cambria" pitchFamily="34" charset="-120"/>
              </a:rPr>
              <a:t>Savoir ne suffit pas : tout se joue sur le moment</a:t>
            </a:r>
            <a:endParaRPr lang="en-US" sz="2700" dirty="0"/>
          </a:p>
        </p:txBody>
      </p:sp>
      <p:sp>
        <p:nvSpPr>
          <p:cNvPr id="4" name="chip"/>
          <p:cNvSpPr txBox="1"/>
          <p:nvPr/>
        </p:nvSpPr>
        <p:spPr>
          <a:xfrm>
            <a:off x="548640" y="1298448"/>
            <a:ext cx="2926080" cy="347472"/>
          </a:xfrm>
          <a:prstGeom prst="roundRect">
            <a:avLst>
              <a:gd name="adj" fmla="val 50000"/>
            </a:avLst>
          </a:prstGeom>
          <a:solidFill>
            <a:srgbClr val="0F6472"/>
          </a:solidFill>
          <a:ln/>
        </p:spPr>
        <p:txBody>
          <a:bodyPr wrap="square" lIns="0" tIns="0" rIns="0" bIns="0" rtlCol="0" anchor="ctr"/>
          <a:lstStyle/>
          <a:p>
            <a:pPr algn="ctr" indent="0" marL="0">
              <a:buNone/>
            </a:pPr>
            <a:r>
              <a:rPr lang="en-US" sz="1100" b="1" spc="200" kern="0" dirty="0">
                <a:solidFill>
                  <a:srgbClr val="FFFFFF"/>
                </a:solidFill>
              </a:rPr>
              <a:t>DONNÉES D'ACCIDENTS  ·  n = 122</a:t>
            </a:r>
            <a:endParaRPr lang="en-US" sz="1100" dirty="0"/>
          </a:p>
        </p:txBody>
      </p:sp>
      <p:sp>
        <p:nvSpPr>
          <p:cNvPr id="5" name="Text 2"/>
          <p:cNvSpPr txBox="1"/>
          <p:nvPr/>
        </p:nvSpPr>
        <p:spPr>
          <a:xfrm>
            <a:off x="3657600" y="1298448"/>
            <a:ext cx="7982712" cy="411480"/>
          </a:xfrm>
          <a:prstGeom prst="rect">
            <a:avLst/>
          </a:prstGeom>
          <a:noFill/>
          <a:ln/>
        </p:spPr>
        <p:txBody>
          <a:bodyPr wrap="square" lIns="0" tIns="0" rIns="0" bIns="0" rtlCol="0" anchor="ctr"/>
          <a:lstStyle/>
          <a:p>
            <a:pPr indent="0" marL="0">
              <a:buNone/>
            </a:pPr>
            <a:r>
              <a:rPr lang="en-US" sz="1300" dirty="0">
                <a:solidFill>
                  <a:schemeClr val="tx2"/>
                </a:solidFill>
              </a:rPr>
              <a:t>Décès de plongeurs hors formation en Amérique du Nord et dans les Caraïbes : les pratiques de sécurité reconnues avaient-elles été enfreintes ?</a:t>
            </a:r>
            <a:endParaRPr lang="en-US" sz="1300" dirty="0"/>
          </a:p>
        </p:txBody>
      </p:sp>
      <p:sp>
        <p:nvSpPr>
          <p:cNvPr id="6" name="dato 45%"/>
          <p:cNvSpPr/>
          <p:nvPr/>
        </p:nvSpPr>
        <p:spPr>
          <a:xfrm>
            <a:off x="548640" y="1920240"/>
            <a:ext cx="3544824" cy="2194560"/>
          </a:xfrm>
          <a:prstGeom prst="roundRect">
            <a:avLst>
              <a:gd name="adj" fmla="val 6667"/>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7" name="Text 4"/>
          <p:cNvSpPr txBox="1"/>
          <p:nvPr/>
        </p:nvSpPr>
        <p:spPr>
          <a:xfrm>
            <a:off x="822960" y="2148840"/>
            <a:ext cx="2996184" cy="731520"/>
          </a:xfrm>
          <a:prstGeom prst="rect">
            <a:avLst/>
          </a:prstGeom>
          <a:noFill/>
          <a:ln/>
        </p:spPr>
        <p:txBody>
          <a:bodyPr wrap="square" lIns="0" tIns="0" rIns="0" bIns="0" rtlCol="0" anchor="ctr"/>
          <a:lstStyle/>
          <a:p>
            <a:pPr indent="0" marL="0">
              <a:buNone/>
            </a:pPr>
            <a:r>
              <a:rPr lang="en-US" sz="4400" b="1" dirty="0">
                <a:solidFill>
                  <a:schemeClr val="accent1"/>
                </a:solidFill>
                <a:latin typeface="Cambria" pitchFamily="34" charset="0"/>
                <a:ea typeface="Cambria" pitchFamily="34" charset="-122"/>
                <a:cs typeface="Cambria" pitchFamily="34" charset="-120"/>
              </a:rPr>
              <a:t>45%</a:t>
            </a:r>
            <a:endParaRPr lang="en-US" sz="4400" dirty="0"/>
          </a:p>
        </p:txBody>
      </p:sp>
      <p:sp>
        <p:nvSpPr>
          <p:cNvPr id="8" name="Text 5"/>
          <p:cNvSpPr txBox="1"/>
          <p:nvPr/>
        </p:nvSpPr>
        <p:spPr>
          <a:xfrm>
            <a:off x="822960" y="2971800"/>
            <a:ext cx="2996184" cy="1051560"/>
          </a:xfrm>
          <a:prstGeom prst="rect">
            <a:avLst/>
          </a:prstGeom>
          <a:noFill/>
          <a:ln/>
        </p:spPr>
        <p:txBody>
          <a:bodyPr wrap="square" lIns="0" tIns="0" rIns="0" bIns="0" rtlCol="0" anchor="t"/>
          <a:lstStyle/>
          <a:p>
            <a:pPr indent="0" marL="0">
              <a:buNone/>
            </a:pPr>
            <a:r>
              <a:rPr lang="en-US" sz="1400" dirty="0">
                <a:solidFill>
                  <a:schemeClr val="tx1"/>
                </a:solidFill>
              </a:rPr>
              <a:t>de tous les décès comportaient au moins une infraction aux pratiques de plongée sûres.</a:t>
            </a:r>
            <a:endParaRPr lang="en-US" sz="1400" dirty="0"/>
          </a:p>
        </p:txBody>
      </p:sp>
      <p:sp>
        <p:nvSpPr>
          <p:cNvPr id="9" name="dato 75%"/>
          <p:cNvSpPr/>
          <p:nvPr/>
        </p:nvSpPr>
        <p:spPr>
          <a:xfrm>
            <a:off x="4322064" y="1920240"/>
            <a:ext cx="3544824" cy="2194560"/>
          </a:xfrm>
          <a:prstGeom prst="roundRect">
            <a:avLst>
              <a:gd name="adj" fmla="val 6667"/>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0" name="Text 7"/>
          <p:cNvSpPr txBox="1"/>
          <p:nvPr/>
        </p:nvSpPr>
        <p:spPr>
          <a:xfrm>
            <a:off x="4596384" y="2148840"/>
            <a:ext cx="2996184" cy="731520"/>
          </a:xfrm>
          <a:prstGeom prst="rect">
            <a:avLst/>
          </a:prstGeom>
          <a:noFill/>
          <a:ln/>
        </p:spPr>
        <p:txBody>
          <a:bodyPr wrap="square" lIns="0" tIns="0" rIns="0" bIns="0" rtlCol="0" anchor="ctr"/>
          <a:lstStyle/>
          <a:p>
            <a:pPr indent="0" marL="0">
              <a:buNone/>
            </a:pPr>
            <a:r>
              <a:rPr lang="en-US" sz="4400" b="1" dirty="0">
                <a:solidFill>
                  <a:schemeClr val="accent2"/>
                </a:solidFill>
                <a:latin typeface="Cambria" pitchFamily="34" charset="0"/>
                <a:ea typeface="Cambria" pitchFamily="34" charset="-122"/>
                <a:cs typeface="Cambria" pitchFamily="34" charset="-120"/>
              </a:rPr>
              <a:t>75%</a:t>
            </a:r>
            <a:endParaRPr lang="en-US" sz="4400" dirty="0"/>
          </a:p>
        </p:txBody>
      </p:sp>
      <p:sp>
        <p:nvSpPr>
          <p:cNvPr id="11" name="Text 8"/>
          <p:cNvSpPr txBox="1"/>
          <p:nvPr/>
        </p:nvSpPr>
        <p:spPr>
          <a:xfrm>
            <a:off x="4596384" y="2971800"/>
            <a:ext cx="2996184" cy="1051560"/>
          </a:xfrm>
          <a:prstGeom prst="rect">
            <a:avLst/>
          </a:prstGeom>
          <a:noFill/>
          <a:ln/>
        </p:spPr>
        <p:txBody>
          <a:bodyPr wrap="square" lIns="0" tIns="0" rIns="0" bIns="0" rtlCol="0" anchor="t"/>
          <a:lstStyle/>
          <a:p>
            <a:pPr indent="0" marL="0">
              <a:buNone/>
            </a:pPr>
            <a:r>
              <a:rPr lang="en-US" sz="1400" dirty="0">
                <a:solidFill>
                  <a:schemeClr val="tx1"/>
                </a:solidFill>
              </a:rPr>
              <a:t>des décès sans cause médicale comportaient des infractions, contre 23 % des décès avec cause médicale.</a:t>
            </a:r>
            <a:endParaRPr lang="en-US" sz="1400" dirty="0"/>
          </a:p>
        </p:txBody>
      </p:sp>
      <p:sp>
        <p:nvSpPr>
          <p:cNvPr id="12" name="dato ×7,3"/>
          <p:cNvSpPr/>
          <p:nvPr/>
        </p:nvSpPr>
        <p:spPr>
          <a:xfrm>
            <a:off x="8095488" y="1920240"/>
            <a:ext cx="3544824" cy="2194560"/>
          </a:xfrm>
          <a:prstGeom prst="roundRect">
            <a:avLst>
              <a:gd name="adj" fmla="val 6667"/>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3" name="Text 10"/>
          <p:cNvSpPr txBox="1"/>
          <p:nvPr/>
        </p:nvSpPr>
        <p:spPr>
          <a:xfrm>
            <a:off x="8369808" y="2148840"/>
            <a:ext cx="2996184" cy="731520"/>
          </a:xfrm>
          <a:prstGeom prst="rect">
            <a:avLst/>
          </a:prstGeom>
          <a:noFill/>
          <a:ln/>
        </p:spPr>
        <p:txBody>
          <a:bodyPr wrap="square" lIns="0" tIns="0" rIns="0" bIns="0" rtlCol="0" anchor="ctr"/>
          <a:lstStyle/>
          <a:p>
            <a:pPr indent="0" marL="0">
              <a:buNone/>
            </a:pPr>
            <a:r>
              <a:rPr lang="en-US" sz="4400" b="1" dirty="0">
                <a:solidFill>
                  <a:schemeClr val="accent1"/>
                </a:solidFill>
                <a:latin typeface="Cambria" pitchFamily="34" charset="0"/>
                <a:ea typeface="Cambria" pitchFamily="34" charset="-122"/>
                <a:cs typeface="Cambria" pitchFamily="34" charset="-120"/>
              </a:rPr>
              <a:t>×7,3</a:t>
            </a:r>
            <a:endParaRPr lang="en-US" sz="4400" dirty="0"/>
          </a:p>
        </p:txBody>
      </p:sp>
      <p:sp>
        <p:nvSpPr>
          <p:cNvPr id="14" name="Text 11"/>
          <p:cNvSpPr txBox="1"/>
          <p:nvPr/>
        </p:nvSpPr>
        <p:spPr>
          <a:xfrm>
            <a:off x="8369808" y="2971800"/>
            <a:ext cx="2996184" cy="1051560"/>
          </a:xfrm>
          <a:prstGeom prst="rect">
            <a:avLst/>
          </a:prstGeom>
          <a:noFill/>
          <a:ln/>
        </p:spPr>
        <p:txBody>
          <a:bodyPr wrap="square" lIns="0" tIns="0" rIns="0" bIns="0" rtlCol="0" anchor="t"/>
          <a:lstStyle/>
          <a:p>
            <a:pPr indent="0" marL="0">
              <a:buNone/>
            </a:pPr>
            <a:r>
              <a:rPr lang="en-US" sz="1400" dirty="0">
                <a:solidFill>
                  <a:schemeClr val="tx1"/>
                </a:solidFill>
              </a:rPr>
              <a:t>risque d'infraction plus élevé dans les décès sans cause médicale (IC 95 % : 2,3–23,2).</a:t>
            </a:r>
            <a:endParaRPr lang="en-US" sz="1400" dirty="0"/>
          </a:p>
        </p:txBody>
      </p:sp>
      <p:sp>
        <p:nvSpPr>
          <p:cNvPr id="15" name="lectura"/>
          <p:cNvSpPr/>
          <p:nvPr/>
        </p:nvSpPr>
        <p:spPr>
          <a:xfrm>
            <a:off x="548640" y="4343400"/>
            <a:ext cx="11091672" cy="1097280"/>
          </a:xfrm>
          <a:prstGeom prst="roundRect">
            <a:avLst>
              <a:gd name="adj" fmla="val 13333"/>
            </a:avLst>
          </a:prstGeom>
          <a:solidFill>
            <a:srgbClr val="06202E"/>
          </a:solidFill>
          <a:ln w="12700">
            <a:solidFill>
              <a:srgbClr val="06202E"/>
            </a:solidFill>
            <a:prstDash val="solid"/>
          </a:ln>
        </p:spPr>
      </p:sp>
      <p:sp>
        <p:nvSpPr>
          <p:cNvPr id="16" name="Text 13"/>
          <p:cNvSpPr txBox="1"/>
          <p:nvPr/>
        </p:nvSpPr>
        <p:spPr>
          <a:xfrm>
            <a:off x="822960" y="4343400"/>
            <a:ext cx="10543032" cy="1097280"/>
          </a:xfrm>
          <a:prstGeom prst="rect">
            <a:avLst/>
          </a:prstGeom>
          <a:noFill/>
          <a:ln/>
        </p:spPr>
        <p:txBody>
          <a:bodyPr wrap="square" lIns="0" tIns="0" rIns="0" bIns="0" rtlCol="0" anchor="ctr"/>
          <a:lstStyle/>
          <a:p>
            <a:pPr indent="0" marL="0">
              <a:buNone/>
            </a:pPr>
            <a:r>
              <a:rPr lang="en-US" sz="1050" b="1" spc="300" kern="0" dirty="0">
                <a:solidFill>
                  <a:srgbClr val="F2B544"/>
                </a:solidFill>
              </a:rPr>
              <a:t>LECTURE MDI   </a:t>
            </a:r>
            <a:pPr indent="0" marL="0">
              <a:buNone/>
            </a:pPr>
            <a:r>
              <a:rPr lang="en-US" sz="1400" i="1" dirty="0">
                <a:solidFill>
                  <a:srgbClr val="F8F5EF"/>
                </a:solidFill>
                <a:latin typeface="Cambria" pitchFamily="34" charset="0"/>
                <a:ea typeface="Cambria" pitchFamily="34" charset="-122"/>
                <a:cs typeface="Cambria" pitchFamily="34" charset="-120"/>
              </a:rPr>
              <a:t>Les règles s'apprennent en formation ; elles s'appliquent, ou non, sur le moment. La présence est le pont entre ce que l'on sait et ce que l'on fait sous l'eau.</a:t>
            </a:r>
            <a:endParaRPr lang="en-US" sz="1050" dirty="0"/>
          </a:p>
        </p:txBody>
      </p:sp>
      <p:sp>
        <p:nvSpPr>
          <p:cNvPr id="17"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18" name="Text 15"/>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SOURCE   </a:t>
            </a:r>
            <a:pPr indent="0" marL="0">
              <a:buNone/>
            </a:pPr>
            <a:r>
              <a:rPr lang="en-US" sz="1050" b="1" dirty="0">
                <a:solidFill>
                  <a:srgbClr val="5A6B70"/>
                </a:solidFill>
              </a:rPr>
              <a:t>[8] </a:t>
            </a:r>
            <a:pPr indent="0" marL="0">
              <a:buNone/>
            </a:pPr>
            <a:r>
              <a:rPr lang="en-US" sz="1050" u="sng" dirty="0">
                <a:solidFill>
                  <a:srgbClr val="0F6472"/>
                </a:solidFill>
                <a:hlinkClick r:id="rId1" invalidUrl="" action="" tgtFrame="" tooltip="Violations of safe diving practices among 122 diver fatalities" history="1" highlightClick="0" endSnd="0">
                  <a:extLst>
                    <a:ext uri="{A12FA001-AC4F-418D-AE19-62706E023703}">
                      <ahyp:hlinkClr xmlns:ahyp="http://schemas.microsoft.com/office/drawing/2018/hyperlinkcolor" val="tx"/>
                    </a:ext>
                  </a:extLst>
                </a:hlinkClick>
              </a:rPr>
              <a:t>Shreeves et al., 2018 · International Maritime Health</a:t>
            </a:r>
            <a:endParaRPr lang="en-US" sz="1050" dirty="0"/>
          </a:p>
        </p:txBody>
      </p:sp>
      <p:sp>
        <p:nvSpPr>
          <p:cNvPr id="19"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itle"/>
          <p:cNvSpPr txBox="1"/>
          <p:nvPr/>
        </p:nvSpPr>
        <p:spPr>
          <a:xfrm>
            <a:off x="548640" y="411480"/>
            <a:ext cx="11091672" cy="868680"/>
          </a:xfrm>
          <a:prstGeom prst="rect">
            <a:avLst/>
          </a:prstGeom>
          <a:noFill/>
          <a:ln/>
        </p:spPr>
        <p:txBody>
          <a:bodyPr wrap="square" lIns="0" tIns="0" rIns="0" bIns="0" rtlCol="0" anchor="ctr"/>
          <a:lstStyle/>
          <a:p>
            <a:pPr algn="ctr" indent="0" marL="0">
              <a:buNone/>
            </a:pPr>
            <a:r>
              <a:rPr lang="en-US" sz="2700" b="1" dirty="0">
                <a:solidFill>
                  <a:schemeClr val="bg1"/>
                </a:solidFill>
                <a:latin typeface="Cambria" pitchFamily="34" charset="0"/>
                <a:ea typeface="Cambria" pitchFamily="34" charset="-122"/>
                <a:cs typeface="Cambria" pitchFamily="34" charset="-120"/>
              </a:rPr>
              <a:t>Le nouveau front : cœur, âge et condition physique</a:t>
            </a:r>
            <a:endParaRPr lang="en-US" sz="2700" dirty="0"/>
          </a:p>
        </p:txBody>
      </p:sp>
      <p:sp>
        <p:nvSpPr>
          <p:cNvPr id="4" name="≥ 1 sur 4"/>
          <p:cNvSpPr/>
          <p:nvPr/>
        </p:nvSpPr>
        <p:spPr>
          <a:xfrm>
            <a:off x="548640" y="1371600"/>
            <a:ext cx="2622042" cy="2788920"/>
          </a:xfrm>
          <a:prstGeom prst="roundRect">
            <a:avLst>
              <a:gd name="adj" fmla="val 5580"/>
            </a:avLst>
          </a:prstGeom>
          <a:solidFill>
            <a:schemeClr val="tx2">
              <a:alpha val="85000"/>
            </a:schemeClr>
          </a:solidFill>
          <a:ln w="12700">
            <a:solidFill>
              <a:schemeClr val="accent1"/>
            </a:solidFill>
            <a:prstDash val="solid"/>
          </a:ln>
        </p:spPr>
      </p:sp>
      <p:sp>
        <p:nvSpPr>
          <p:cNvPr id="5" name="Text 2"/>
          <p:cNvSpPr txBox="1"/>
          <p:nvPr/>
        </p:nvSpPr>
        <p:spPr>
          <a:xfrm>
            <a:off x="777240" y="1554480"/>
            <a:ext cx="2164842" cy="731520"/>
          </a:xfrm>
          <a:prstGeom prst="rect">
            <a:avLst/>
          </a:prstGeom>
          <a:noFill/>
          <a:ln/>
        </p:spPr>
        <p:txBody>
          <a:bodyPr wrap="square" lIns="0" tIns="0" rIns="0" bIns="0" rtlCol="0" anchor="ctr"/>
          <a:lstStyle/>
          <a:p>
            <a:pPr indent="0" marL="0">
              <a:buNone/>
            </a:pPr>
            <a:r>
              <a:rPr lang="en-US" sz="3200" b="1" dirty="0">
                <a:solidFill>
                  <a:schemeClr val="accent2"/>
                </a:solidFill>
                <a:latin typeface="Cambria" pitchFamily="34" charset="0"/>
                <a:ea typeface="Cambria" pitchFamily="34" charset="-122"/>
                <a:cs typeface="Cambria" pitchFamily="34" charset="-120"/>
              </a:rPr>
              <a:t>≥ 1 sur 4</a:t>
            </a:r>
            <a:endParaRPr lang="en-US" sz="3200" dirty="0"/>
          </a:p>
        </p:txBody>
      </p:sp>
      <p:sp>
        <p:nvSpPr>
          <p:cNvPr id="6" name="Text 3"/>
          <p:cNvSpPr txBox="1"/>
          <p:nvPr/>
        </p:nvSpPr>
        <p:spPr>
          <a:xfrm>
            <a:off x="777240" y="2331720"/>
            <a:ext cx="2164842" cy="1371600"/>
          </a:xfrm>
          <a:prstGeom prst="rect">
            <a:avLst/>
          </a:prstGeom>
          <a:noFill/>
          <a:ln/>
        </p:spPr>
        <p:txBody>
          <a:bodyPr wrap="square" lIns="0" tIns="0" rIns="0" bIns="0" rtlCol="0" anchor="t"/>
          <a:lstStyle/>
          <a:p>
            <a:pPr indent="0" marL="0">
              <a:buNone/>
            </a:pPr>
            <a:r>
              <a:rPr lang="en-US" sz="1250" dirty="0">
                <a:solidFill>
                  <a:schemeClr val="bg1"/>
                </a:solidFill>
              </a:rPr>
              <a:t>décès en plongée est lié au cœur. Les maladies cardiovasculaires semblent augmenter chez les plongeurs.</a:t>
            </a:r>
            <a:endParaRPr lang="en-US" sz="1250" dirty="0"/>
          </a:p>
        </p:txBody>
      </p:sp>
      <p:sp>
        <p:nvSpPr>
          <p:cNvPr id="7" name="Text 4"/>
          <p:cNvSpPr txBox="1"/>
          <p:nvPr/>
        </p:nvSpPr>
        <p:spPr>
          <a:xfrm>
            <a:off x="777240" y="3749040"/>
            <a:ext cx="2164842" cy="274320"/>
          </a:xfrm>
          <a:prstGeom prst="rect">
            <a:avLst/>
          </a:prstGeom>
          <a:noFill/>
          <a:ln/>
        </p:spPr>
        <p:txBody>
          <a:bodyPr wrap="square" lIns="0" tIns="0" rIns="0" bIns="0" rtlCol="0" anchor="t"/>
          <a:lstStyle/>
          <a:p>
            <a:pPr indent="0" marL="0">
              <a:buNone/>
            </a:pPr>
            <a:r>
              <a:rPr lang="en-US" sz="1000" i="1" dirty="0">
                <a:solidFill>
                  <a:schemeClr val="accent3"/>
                </a:solidFill>
              </a:rPr>
              <a:t>[9] Lippmann et Caruso, 2024</a:t>
            </a:r>
            <a:endParaRPr lang="en-US" sz="1000" dirty="0"/>
          </a:p>
        </p:txBody>
      </p:sp>
      <p:sp>
        <p:nvSpPr>
          <p:cNvPr id="8" name="77 %"/>
          <p:cNvSpPr/>
          <p:nvPr/>
        </p:nvSpPr>
        <p:spPr>
          <a:xfrm>
            <a:off x="3371850" y="1371600"/>
            <a:ext cx="2622042" cy="2788920"/>
          </a:xfrm>
          <a:prstGeom prst="roundRect">
            <a:avLst>
              <a:gd name="adj" fmla="val 5580"/>
            </a:avLst>
          </a:prstGeom>
          <a:solidFill>
            <a:schemeClr val="tx2">
              <a:alpha val="85000"/>
            </a:schemeClr>
          </a:solidFill>
          <a:ln w="12700">
            <a:solidFill>
              <a:schemeClr val="accent1"/>
            </a:solidFill>
            <a:prstDash val="solid"/>
          </a:ln>
        </p:spPr>
      </p:sp>
      <p:sp>
        <p:nvSpPr>
          <p:cNvPr id="9" name="Text 6"/>
          <p:cNvSpPr txBox="1"/>
          <p:nvPr/>
        </p:nvSpPr>
        <p:spPr>
          <a:xfrm>
            <a:off x="3600450" y="1554480"/>
            <a:ext cx="2164842" cy="731520"/>
          </a:xfrm>
          <a:prstGeom prst="rect">
            <a:avLst/>
          </a:prstGeom>
          <a:noFill/>
          <a:ln/>
        </p:spPr>
        <p:txBody>
          <a:bodyPr wrap="square" lIns="0" tIns="0" rIns="0" bIns="0" rtlCol="0" anchor="ctr"/>
          <a:lstStyle/>
          <a:p>
            <a:pPr indent="0" marL="0">
              <a:buNone/>
            </a:pPr>
            <a:r>
              <a:rPr lang="en-US" sz="3200" b="1" dirty="0">
                <a:solidFill>
                  <a:schemeClr val="accent3"/>
                </a:solidFill>
                <a:latin typeface="Cambria" pitchFamily="34" charset="0"/>
                <a:ea typeface="Cambria" pitchFamily="34" charset="-122"/>
                <a:cs typeface="Cambria" pitchFamily="34" charset="-120"/>
              </a:rPr>
              <a:t>77 %</a:t>
            </a:r>
            <a:endParaRPr lang="en-US" sz="3200" dirty="0"/>
          </a:p>
        </p:txBody>
      </p:sp>
      <p:sp>
        <p:nvSpPr>
          <p:cNvPr id="10" name="Text 7"/>
          <p:cNvSpPr txBox="1"/>
          <p:nvPr/>
        </p:nvSpPr>
        <p:spPr>
          <a:xfrm>
            <a:off x="3600450" y="2331720"/>
            <a:ext cx="2164842" cy="1371600"/>
          </a:xfrm>
          <a:prstGeom prst="rect">
            <a:avLst/>
          </a:prstGeom>
          <a:noFill/>
          <a:ln/>
        </p:spPr>
        <p:txBody>
          <a:bodyPr wrap="square" lIns="0" tIns="0" rIns="0" bIns="0" rtlCol="0" anchor="t"/>
          <a:lstStyle/>
          <a:p>
            <a:pPr indent="0" marL="0">
              <a:buNone/>
            </a:pPr>
            <a:r>
              <a:rPr lang="en-US" sz="1250" dirty="0">
                <a:solidFill>
                  <a:schemeClr val="bg1"/>
                </a:solidFill>
              </a:rPr>
              <a:t>des personnes décédées en Nouvelle-Zélande (2007–2016) avaient des facteurs de risque médicaux, surtout une cardiopathie ischémique.</a:t>
            </a:r>
            <a:endParaRPr lang="en-US" sz="1250" dirty="0"/>
          </a:p>
        </p:txBody>
      </p:sp>
      <p:sp>
        <p:nvSpPr>
          <p:cNvPr id="11" name="Text 8"/>
          <p:cNvSpPr txBox="1"/>
          <p:nvPr/>
        </p:nvSpPr>
        <p:spPr>
          <a:xfrm>
            <a:off x="3600450" y="3749040"/>
            <a:ext cx="2164842" cy="274320"/>
          </a:xfrm>
          <a:prstGeom prst="rect">
            <a:avLst/>
          </a:prstGeom>
          <a:noFill/>
          <a:ln/>
        </p:spPr>
        <p:txBody>
          <a:bodyPr wrap="square" lIns="0" tIns="0" rIns="0" bIns="0" rtlCol="0" anchor="t"/>
          <a:lstStyle/>
          <a:p>
            <a:pPr indent="0" marL="0">
              <a:buNone/>
            </a:pPr>
            <a:r>
              <a:rPr lang="en-US" sz="1000" i="1" dirty="0">
                <a:solidFill>
                  <a:schemeClr val="accent3"/>
                </a:solidFill>
              </a:rPr>
              <a:t>[3] Lippmann et al., 2021</a:t>
            </a:r>
            <a:endParaRPr lang="en-US" sz="1000" dirty="0"/>
          </a:p>
        </p:txBody>
      </p:sp>
      <p:sp>
        <p:nvSpPr>
          <p:cNvPr id="12" name="54 %"/>
          <p:cNvSpPr/>
          <p:nvPr/>
        </p:nvSpPr>
        <p:spPr>
          <a:xfrm>
            <a:off x="6195060" y="1371600"/>
            <a:ext cx="2622042" cy="2788920"/>
          </a:xfrm>
          <a:prstGeom prst="roundRect">
            <a:avLst>
              <a:gd name="adj" fmla="val 5580"/>
            </a:avLst>
          </a:prstGeom>
          <a:solidFill>
            <a:schemeClr val="tx2">
              <a:alpha val="85000"/>
            </a:schemeClr>
          </a:solidFill>
          <a:ln w="12700">
            <a:solidFill>
              <a:schemeClr val="accent1"/>
            </a:solidFill>
            <a:prstDash val="solid"/>
          </a:ln>
        </p:spPr>
      </p:sp>
      <p:sp>
        <p:nvSpPr>
          <p:cNvPr id="13" name="Text 10"/>
          <p:cNvSpPr txBox="1"/>
          <p:nvPr/>
        </p:nvSpPr>
        <p:spPr>
          <a:xfrm>
            <a:off x="6423660" y="1554480"/>
            <a:ext cx="2164842" cy="731520"/>
          </a:xfrm>
          <a:prstGeom prst="rect">
            <a:avLst/>
          </a:prstGeom>
          <a:noFill/>
          <a:ln/>
        </p:spPr>
        <p:txBody>
          <a:bodyPr wrap="square" lIns="0" tIns="0" rIns="0" bIns="0" rtlCol="0" anchor="ctr"/>
          <a:lstStyle/>
          <a:p>
            <a:pPr indent="0" marL="0">
              <a:buNone/>
            </a:pPr>
            <a:r>
              <a:rPr lang="en-US" sz="3200" b="1" dirty="0">
                <a:solidFill>
                  <a:schemeClr val="accent3"/>
                </a:solidFill>
                <a:latin typeface="Cambria" pitchFamily="34" charset="0"/>
                <a:ea typeface="Cambria" pitchFamily="34" charset="-122"/>
                <a:cs typeface="Cambria" pitchFamily="34" charset="-120"/>
              </a:rPr>
              <a:t>54 %</a:t>
            </a:r>
            <a:endParaRPr lang="en-US" sz="3200" dirty="0"/>
          </a:p>
        </p:txBody>
      </p:sp>
      <p:sp>
        <p:nvSpPr>
          <p:cNvPr id="14" name="Text 11"/>
          <p:cNvSpPr txBox="1"/>
          <p:nvPr/>
        </p:nvSpPr>
        <p:spPr>
          <a:xfrm>
            <a:off x="6423660" y="2331720"/>
            <a:ext cx="2164842" cy="1371600"/>
          </a:xfrm>
          <a:prstGeom prst="rect">
            <a:avLst/>
          </a:prstGeom>
          <a:noFill/>
          <a:ln/>
        </p:spPr>
        <p:txBody>
          <a:bodyPr wrap="square" lIns="0" tIns="0" rIns="0" bIns="0" rtlCol="0" anchor="t"/>
          <a:lstStyle/>
          <a:p>
            <a:pPr indent="0" marL="0">
              <a:buNone/>
            </a:pPr>
            <a:r>
              <a:rPr lang="en-US" sz="1250" dirty="0">
                <a:solidFill>
                  <a:schemeClr val="bg1"/>
                </a:solidFill>
              </a:rPr>
              <a:t>des personnes décédées en Australie (2014–2018) étaient obèses ; tous les décès cardiaques identifiés avaient une maladie préexistante.</a:t>
            </a:r>
            <a:endParaRPr lang="en-US" sz="1250" dirty="0"/>
          </a:p>
        </p:txBody>
      </p:sp>
      <p:sp>
        <p:nvSpPr>
          <p:cNvPr id="15" name="Text 12"/>
          <p:cNvSpPr txBox="1"/>
          <p:nvPr/>
        </p:nvSpPr>
        <p:spPr>
          <a:xfrm>
            <a:off x="6423660" y="3749040"/>
            <a:ext cx="2164842" cy="274320"/>
          </a:xfrm>
          <a:prstGeom prst="rect">
            <a:avLst/>
          </a:prstGeom>
          <a:noFill/>
          <a:ln/>
        </p:spPr>
        <p:txBody>
          <a:bodyPr wrap="square" lIns="0" tIns="0" rIns="0" bIns="0" rtlCol="0" anchor="t"/>
          <a:lstStyle/>
          <a:p>
            <a:pPr indent="0" marL="0">
              <a:buNone/>
            </a:pPr>
            <a:r>
              <a:rPr lang="en-US" sz="1000" i="1" dirty="0">
                <a:solidFill>
                  <a:schemeClr val="accent3"/>
                </a:solidFill>
              </a:rPr>
              <a:t>[4] Lippmann et al., 2023</a:t>
            </a:r>
            <a:endParaRPr lang="en-US" sz="1000" dirty="0"/>
          </a:p>
        </p:txBody>
      </p:sp>
      <p:sp>
        <p:nvSpPr>
          <p:cNvPr id="16" name="55 ans"/>
          <p:cNvSpPr/>
          <p:nvPr/>
        </p:nvSpPr>
        <p:spPr>
          <a:xfrm>
            <a:off x="9018270" y="1371600"/>
            <a:ext cx="2622042" cy="2788920"/>
          </a:xfrm>
          <a:prstGeom prst="roundRect">
            <a:avLst>
              <a:gd name="adj" fmla="val 5580"/>
            </a:avLst>
          </a:prstGeom>
          <a:solidFill>
            <a:schemeClr val="tx2">
              <a:alpha val="85000"/>
            </a:schemeClr>
          </a:solidFill>
          <a:ln w="12700">
            <a:solidFill>
              <a:schemeClr val="accent1"/>
            </a:solidFill>
            <a:prstDash val="solid"/>
          </a:ln>
        </p:spPr>
      </p:sp>
      <p:sp>
        <p:nvSpPr>
          <p:cNvPr id="17" name="Text 14"/>
          <p:cNvSpPr txBox="1"/>
          <p:nvPr/>
        </p:nvSpPr>
        <p:spPr>
          <a:xfrm>
            <a:off x="9246870" y="1554480"/>
            <a:ext cx="2164842" cy="731520"/>
          </a:xfrm>
          <a:prstGeom prst="rect">
            <a:avLst/>
          </a:prstGeom>
          <a:noFill/>
          <a:ln/>
        </p:spPr>
        <p:txBody>
          <a:bodyPr wrap="square" lIns="0" tIns="0" rIns="0" bIns="0" rtlCol="0" anchor="ctr"/>
          <a:lstStyle/>
          <a:p>
            <a:pPr indent="0" marL="0">
              <a:buNone/>
            </a:pPr>
            <a:r>
              <a:rPr lang="en-US" sz="3200" b="1" dirty="0">
                <a:solidFill>
                  <a:schemeClr val="accent3"/>
                </a:solidFill>
                <a:latin typeface="Cambria" pitchFamily="34" charset="0"/>
                <a:ea typeface="Cambria" pitchFamily="34" charset="-122"/>
                <a:cs typeface="Cambria" pitchFamily="34" charset="-120"/>
              </a:rPr>
              <a:t>55 ans</a:t>
            </a:r>
            <a:endParaRPr lang="en-US" sz="3200" dirty="0"/>
          </a:p>
        </p:txBody>
      </p:sp>
      <p:sp>
        <p:nvSpPr>
          <p:cNvPr id="18" name="Text 15"/>
          <p:cNvSpPr txBox="1"/>
          <p:nvPr/>
        </p:nvSpPr>
        <p:spPr>
          <a:xfrm>
            <a:off x="9246870" y="2331720"/>
            <a:ext cx="2164842" cy="1371600"/>
          </a:xfrm>
          <a:prstGeom prst="rect">
            <a:avLst/>
          </a:prstGeom>
          <a:noFill/>
          <a:ln/>
        </p:spPr>
        <p:txBody>
          <a:bodyPr wrap="square" lIns="0" tIns="0" rIns="0" bIns="0" rtlCol="0" anchor="t"/>
          <a:lstStyle/>
          <a:p>
            <a:pPr indent="0" marL="0">
              <a:buNone/>
            </a:pPr>
            <a:r>
              <a:rPr lang="en-US" sz="1250" dirty="0">
                <a:solidFill>
                  <a:schemeClr val="bg1"/>
                </a:solidFill>
              </a:rPr>
              <a:t>était l'âge moyen des plongeurs décédés au Royaume-Uni en 2025.</a:t>
            </a:r>
            <a:endParaRPr lang="en-US" sz="1250" dirty="0"/>
          </a:p>
        </p:txBody>
      </p:sp>
      <p:sp>
        <p:nvSpPr>
          <p:cNvPr id="19" name="Text 16"/>
          <p:cNvSpPr txBox="1"/>
          <p:nvPr/>
        </p:nvSpPr>
        <p:spPr>
          <a:xfrm>
            <a:off x="9246870" y="3749040"/>
            <a:ext cx="2164842" cy="274320"/>
          </a:xfrm>
          <a:prstGeom prst="rect">
            <a:avLst/>
          </a:prstGeom>
          <a:noFill/>
          <a:ln/>
        </p:spPr>
        <p:txBody>
          <a:bodyPr wrap="square" lIns="0" tIns="0" rIns="0" bIns="0" rtlCol="0" anchor="t"/>
          <a:lstStyle/>
          <a:p>
            <a:pPr indent="0" marL="0">
              <a:buNone/>
            </a:pPr>
            <a:r>
              <a:rPr lang="en-US" sz="1000" i="1" dirty="0">
                <a:solidFill>
                  <a:schemeClr val="accent3"/>
                </a:solidFill>
              </a:rPr>
              <a:t>[6] BSAC, 2026</a:t>
            </a:r>
            <a:endParaRPr lang="en-US" sz="1000" dirty="0"/>
          </a:p>
        </p:txBody>
      </p:sp>
      <p:sp>
        <p:nvSpPr>
          <p:cNvPr id="20" name="lectura"/>
          <p:cNvSpPr/>
          <p:nvPr/>
        </p:nvSpPr>
        <p:spPr>
          <a:xfrm>
            <a:off x="548640" y="4343400"/>
            <a:ext cx="11091672" cy="1097280"/>
          </a:xfrm>
          <a:prstGeom prst="roundRect">
            <a:avLst>
              <a:gd name="adj" fmla="val 13333"/>
            </a:avLst>
          </a:prstGeom>
          <a:solidFill>
            <a:srgbClr val="0E3A4A"/>
          </a:solidFill>
          <a:ln w="12700">
            <a:solidFill>
              <a:srgbClr val="0E3A4A"/>
            </a:solidFill>
            <a:prstDash val="solid"/>
          </a:ln>
        </p:spPr>
      </p:sp>
      <p:sp>
        <p:nvSpPr>
          <p:cNvPr id="21" name="Text 18"/>
          <p:cNvSpPr txBox="1"/>
          <p:nvPr/>
        </p:nvSpPr>
        <p:spPr>
          <a:xfrm>
            <a:off x="822960" y="4343400"/>
            <a:ext cx="10543032" cy="1097280"/>
          </a:xfrm>
          <a:prstGeom prst="rect">
            <a:avLst/>
          </a:prstGeom>
          <a:noFill/>
          <a:ln/>
        </p:spPr>
        <p:txBody>
          <a:bodyPr wrap="square" lIns="0" tIns="0" rIns="0" bIns="0" rtlCol="0" anchor="ctr"/>
          <a:lstStyle/>
          <a:p>
            <a:pPr indent="0" marL="0">
              <a:buNone/>
            </a:pPr>
            <a:r>
              <a:rPr lang="en-US" sz="1050" b="1" spc="300" kern="0" dirty="0">
                <a:solidFill>
                  <a:srgbClr val="F2B544"/>
                </a:solidFill>
              </a:rPr>
              <a:t>LECTURE MDI   </a:t>
            </a:r>
            <a:pPr indent="0" marL="0">
              <a:buNone/>
            </a:pPr>
            <a:r>
              <a:rPr lang="en-US" sz="1400" i="1" dirty="0">
                <a:solidFill>
                  <a:srgbClr val="F8F5EF"/>
                </a:solidFill>
                <a:latin typeface="Cambria" pitchFamily="34" charset="0"/>
                <a:ea typeface="Cambria" pitchFamily="34" charset="-122"/>
                <a:cs typeface="Cambria" pitchFamily="34" charset="-120"/>
              </a:rPr>
              <a:t>La présence, c'est aussi l'honnêteté avec son corps. Le scan de préparation avant d'entrer (vert · ambre · rouge) permet de dire facilement « aujourd'hui, ambre ». Reporter, c'est bien aussi. Il ne remplace pas l'aptitude médicale : il s'y ajoute.</a:t>
            </a:r>
            <a:endParaRPr lang="en-US" sz="1050" dirty="0"/>
          </a:p>
        </p:txBody>
      </p:sp>
      <p:sp>
        <p:nvSpPr>
          <p:cNvPr id="22"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23" name="Text 20"/>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SOURCES   </a:t>
            </a:r>
            <a:pPr indent="0" marL="0">
              <a:buNone/>
            </a:pPr>
            <a:r>
              <a:rPr lang="en-US" sz="1050" b="1" dirty="0">
                <a:solidFill>
                  <a:srgbClr val="5A6B70"/>
                </a:solidFill>
              </a:rPr>
              <a:t>[9] </a:t>
            </a:r>
            <a:pPr indent="0" marL="0">
              <a:buNone/>
            </a:pPr>
            <a:r>
              <a:rPr lang="en-US" sz="1050" u="sng" dirty="0">
                <a:solidFill>
                  <a:srgbClr val="0F6472"/>
                </a:solidFill>
                <a:hlinkClick r:id="rId1" invalidUrl="" action="" tgtFrame="" tooltip="The investigation of diving accidents and fatalities" history="1" highlightClick="0" endSnd="0">
                  <a:extLst>
                    <a:ext uri="{A12FA001-AC4F-418D-AE19-62706E023703}">
                      <ahyp:hlinkClr xmlns:ahyp="http://schemas.microsoft.com/office/drawing/2018/hyperlinkcolor" val="tx"/>
                    </a:ext>
                  </a:extLst>
                </a:hlinkClick>
              </a:rPr>
              <a:t>Lippmann et Caruso, 2024</a:t>
            </a:r>
            <a:pPr indent="0" marL="0">
              <a:buNone/>
            </a:pPr>
            <a:r>
              <a:rPr lang="en-US" sz="1050" dirty="0">
                <a:solidFill>
                  <a:srgbClr val="5A6B70"/>
                </a:solidFill>
              </a:rPr>
              <a:t>   ·   </a:t>
            </a:r>
            <a:pPr indent="0" marL="0">
              <a:buNone/>
            </a:pPr>
            <a:r>
              <a:rPr lang="en-US" sz="1050" b="1" dirty="0">
                <a:solidFill>
                  <a:srgbClr val="5A6B70"/>
                </a:solidFill>
              </a:rPr>
              <a:t>[3] </a:t>
            </a:r>
            <a:pPr indent="0" marL="0">
              <a:buNone/>
            </a:pPr>
            <a:r>
              <a:rPr lang="en-US" sz="1050" u="sng" dirty="0">
                <a:solidFill>
                  <a:srgbClr val="0F6472"/>
                </a:solidFill>
                <a:hlinkClick r:id="rId2" invalidUrl="" action="" tgtFrame="" tooltip="Scuba diving-related fatalities in New Zealand, 2007 to 2016" history="1" highlightClick="0" endSnd="0">
                  <a:extLst>
                    <a:ext uri="{A12FA001-AC4F-418D-AE19-62706E023703}">
                      <ahyp:hlinkClr xmlns:ahyp="http://schemas.microsoft.com/office/drawing/2018/hyperlinkcolor" val="tx"/>
                    </a:ext>
                  </a:extLst>
                </a:hlinkClick>
              </a:rPr>
              <a:t>Lippmann et al., 2021</a:t>
            </a:r>
            <a:pPr indent="0" marL="0">
              <a:buNone/>
            </a:pPr>
            <a:r>
              <a:rPr lang="en-US" sz="1050" dirty="0">
                <a:solidFill>
                  <a:srgbClr val="5A6B70"/>
                </a:solidFill>
              </a:rPr>
              <a:t>   ·   </a:t>
            </a:r>
            <a:pPr indent="0" marL="0">
              <a:buNone/>
            </a:pPr>
            <a:r>
              <a:rPr lang="en-US" sz="1050" b="1" dirty="0">
                <a:solidFill>
                  <a:srgbClr val="5A6B70"/>
                </a:solidFill>
              </a:rPr>
              <a:t>[4] </a:t>
            </a:r>
            <a:pPr indent="0" marL="0">
              <a:buNone/>
            </a:pPr>
            <a:r>
              <a:rPr lang="en-US" sz="1050" u="sng" dirty="0">
                <a:solidFill>
                  <a:srgbClr val="0F6472"/>
                </a:solidFill>
                <a:hlinkClick r:id="rId3" invalidUrl="" action="" tgtFrame="" tooltip="Compressed gas diving fatalities in Australian waters 2014 to 2018" history="1" highlightClick="0" endSnd="0">
                  <a:extLst>
                    <a:ext uri="{A12FA001-AC4F-418D-AE19-62706E023703}">
                      <ahyp:hlinkClr xmlns:ahyp="http://schemas.microsoft.com/office/drawing/2018/hyperlinkcolor" val="tx"/>
                    </a:ext>
                  </a:extLst>
                </a:hlinkClick>
              </a:rPr>
              <a:t>Lippmann et al., 2023</a:t>
            </a:r>
            <a:pPr indent="0" marL="0">
              <a:buNone/>
            </a:pPr>
            <a:r>
              <a:rPr lang="en-US" sz="1050" dirty="0">
                <a:solidFill>
                  <a:srgbClr val="5A6B70"/>
                </a:solidFill>
              </a:rPr>
              <a:t>   ·   </a:t>
            </a:r>
            <a:pPr indent="0" marL="0">
              <a:buNone/>
            </a:pPr>
            <a:r>
              <a:rPr lang="en-US" sz="1050" b="1" dirty="0">
                <a:solidFill>
                  <a:srgbClr val="5A6B70"/>
                </a:solidFill>
              </a:rPr>
              <a:t>[6] </a:t>
            </a:r>
            <a:pPr indent="0" marL="0">
              <a:buNone/>
            </a:pPr>
            <a:r>
              <a:rPr lang="en-US" sz="1050" u="sng" dirty="0">
                <a:solidFill>
                  <a:srgbClr val="0F6472"/>
                </a:solidFill>
                <a:hlinkClick r:id="rId4" invalidUrl="" action="" tgtFrame="" tooltip="BSAC Annual Diving Incident Report 2025" history="1" highlightClick="0" endSnd="0">
                  <a:extLst>
                    <a:ext uri="{A12FA001-AC4F-418D-AE19-62706E023703}">
                      <ahyp:hlinkClr xmlns:ahyp="http://schemas.microsoft.com/office/drawing/2018/hyperlinkcolor" val="tx"/>
                    </a:ext>
                  </a:extLst>
                </a:hlinkClick>
              </a:rPr>
              <a:t>BSAC, rapport d'incidents 2025</a:t>
            </a:r>
            <a:endParaRPr lang="en-US" sz="1050" dirty="0"/>
          </a:p>
        </p:txBody>
      </p:sp>
      <p:sp>
        <p:nvSpPr>
          <p:cNvPr id="24"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bg1"/>
                </a:solidFill>
              </a:rPr>
              <a:t>La panique : fréquente, dangereuse et prévisible</a:t>
            </a:r>
            <a:endParaRPr lang="en-US" sz="3200" dirty="0"/>
          </a:p>
        </p:txBody>
      </p:sp>
      <p:sp>
        <p:nvSpPr>
          <p:cNvPr id="4" name="Text 1"/>
          <p:cNvSpPr txBox="1"/>
          <p:nvPr/>
        </p:nvSpPr>
        <p:spPr>
          <a:xfrm>
            <a:off x="548640" y="1463040"/>
            <a:ext cx="1737360" cy="731520"/>
          </a:xfrm>
          <a:prstGeom prst="rect">
            <a:avLst/>
          </a:prstGeom>
          <a:noFill/>
          <a:ln/>
        </p:spPr>
        <p:txBody>
          <a:bodyPr wrap="square" lIns="0" tIns="0" rIns="0" bIns="0" rtlCol="0" anchor="ctr"/>
          <a:lstStyle/>
          <a:p>
            <a:pPr indent="0" marL="0">
              <a:buNone/>
            </a:pPr>
            <a:r>
              <a:rPr lang="en-US" sz="3000" b="1" dirty="0">
                <a:solidFill>
                  <a:schemeClr val="accent2"/>
                </a:solidFill>
                <a:latin typeface="Cambria" pitchFamily="34" charset="0"/>
                <a:ea typeface="Cambria" pitchFamily="34" charset="-122"/>
                <a:cs typeface="Cambria" pitchFamily="34" charset="-120"/>
              </a:rPr>
              <a:t>24–37 %</a:t>
            </a:r>
            <a:endParaRPr lang="en-US" sz="3000" dirty="0"/>
          </a:p>
        </p:txBody>
      </p:sp>
      <p:sp>
        <p:nvSpPr>
          <p:cNvPr id="5" name="Text 2"/>
          <p:cNvSpPr txBox="1"/>
          <p:nvPr/>
        </p:nvSpPr>
        <p:spPr>
          <a:xfrm>
            <a:off x="2423160" y="1481328"/>
            <a:ext cx="5120640" cy="365760"/>
          </a:xfrm>
          <a:prstGeom prst="rect">
            <a:avLst/>
          </a:prstGeom>
          <a:noFill/>
          <a:ln/>
        </p:spPr>
        <p:txBody>
          <a:bodyPr wrap="square" lIns="0" tIns="0" rIns="0" bIns="0" rtlCol="0" anchor="t"/>
          <a:lstStyle/>
          <a:p>
            <a:pPr indent="0" marL="0">
              <a:buNone/>
            </a:pPr>
            <a:r>
              <a:rPr lang="en-US" sz="1700" b="1" dirty="0">
                <a:solidFill>
                  <a:schemeClr val="bg1"/>
                </a:solidFill>
              </a:rPr>
              <a:t>Un sur quatre l'a vécue</a:t>
            </a:r>
            <a:endParaRPr lang="en-US" sz="1700" dirty="0"/>
          </a:p>
        </p:txBody>
      </p:sp>
      <p:sp>
        <p:nvSpPr>
          <p:cNvPr id="6" name="Text 3"/>
          <p:cNvSpPr txBox="1"/>
          <p:nvPr/>
        </p:nvSpPr>
        <p:spPr>
          <a:xfrm>
            <a:off x="2423160" y="1847088"/>
            <a:ext cx="5120640" cy="868680"/>
          </a:xfrm>
          <a:prstGeom prst="rect">
            <a:avLst/>
          </a:prstGeom>
          <a:noFill/>
          <a:ln/>
        </p:spPr>
        <p:txBody>
          <a:bodyPr wrap="square" lIns="0" tIns="0" rIns="0" bIns="0" rtlCol="0" anchor="t"/>
          <a:lstStyle/>
          <a:p>
            <a:pPr indent="0" marL="0">
              <a:buNone/>
            </a:pPr>
            <a:r>
              <a:rPr lang="en-US" sz="1300" dirty="0">
                <a:solidFill>
                  <a:schemeClr val="accent3"/>
                </a:solidFill>
              </a:rPr>
              <a:t>Dans la plus grande enquête publiée (12 087 plongeurs), 24 % des hommes et 37 % des femmes avaient ressenti la panique en plongée. 15 % ont fait une remontée rapide ou incontrôlée lors du premier épisode.</a:t>
            </a:r>
            <a:endParaRPr lang="en-US" sz="1300" dirty="0"/>
          </a:p>
        </p:txBody>
      </p:sp>
      <p:sp>
        <p:nvSpPr>
          <p:cNvPr id="7" name="Text 4"/>
          <p:cNvSpPr txBox="1"/>
          <p:nvPr/>
        </p:nvSpPr>
        <p:spPr>
          <a:xfrm>
            <a:off x="548640" y="2807208"/>
            <a:ext cx="1737360" cy="731520"/>
          </a:xfrm>
          <a:prstGeom prst="rect">
            <a:avLst/>
          </a:prstGeom>
          <a:noFill/>
          <a:ln/>
        </p:spPr>
        <p:txBody>
          <a:bodyPr wrap="square" lIns="0" tIns="0" rIns="0" bIns="0" rtlCol="0" anchor="ctr"/>
          <a:lstStyle/>
          <a:p>
            <a:pPr indent="0" marL="0">
              <a:buNone/>
            </a:pPr>
            <a:r>
              <a:rPr lang="en-US" sz="4000" b="1" dirty="0">
                <a:solidFill>
                  <a:schemeClr val="accent3"/>
                </a:solidFill>
                <a:latin typeface="Cambria" pitchFamily="34" charset="0"/>
                <a:ea typeface="Cambria" pitchFamily="34" charset="-122"/>
                <a:cs typeface="Cambria" pitchFamily="34" charset="-120"/>
              </a:rPr>
              <a:t>83 %</a:t>
            </a:r>
            <a:endParaRPr lang="en-US" sz="4000" dirty="0"/>
          </a:p>
        </p:txBody>
      </p:sp>
      <p:sp>
        <p:nvSpPr>
          <p:cNvPr id="8" name="Text 5"/>
          <p:cNvSpPr txBox="1"/>
          <p:nvPr/>
        </p:nvSpPr>
        <p:spPr>
          <a:xfrm>
            <a:off x="2423160" y="2825496"/>
            <a:ext cx="5120640" cy="365760"/>
          </a:xfrm>
          <a:prstGeom prst="rect">
            <a:avLst/>
          </a:prstGeom>
          <a:noFill/>
          <a:ln/>
        </p:spPr>
        <p:txBody>
          <a:bodyPr wrap="square" lIns="0" tIns="0" rIns="0" bIns="0" rtlCol="0" anchor="t"/>
          <a:lstStyle/>
          <a:p>
            <a:pPr indent="0" marL="0">
              <a:buNone/>
            </a:pPr>
            <a:r>
              <a:rPr lang="en-US" sz="1700" b="1" dirty="0">
                <a:solidFill>
                  <a:schemeClr val="bg1"/>
                </a:solidFill>
              </a:rPr>
              <a:t>L'anxiété préalable l'annonce</a:t>
            </a:r>
            <a:endParaRPr lang="en-US" sz="1700" dirty="0"/>
          </a:p>
        </p:txBody>
      </p:sp>
      <p:sp>
        <p:nvSpPr>
          <p:cNvPr id="9" name="Text 6"/>
          <p:cNvSpPr txBox="1"/>
          <p:nvPr/>
        </p:nvSpPr>
        <p:spPr>
          <a:xfrm>
            <a:off x="2423160" y="3191256"/>
            <a:ext cx="5120640" cy="868680"/>
          </a:xfrm>
          <a:prstGeom prst="rect">
            <a:avLst/>
          </a:prstGeom>
          <a:noFill/>
          <a:ln/>
        </p:spPr>
        <p:txBody>
          <a:bodyPr wrap="square" lIns="0" tIns="0" rIns="0" bIns="0" rtlCol="0" anchor="t"/>
          <a:lstStyle/>
          <a:p>
            <a:pPr indent="0" marL="0">
              <a:buNone/>
            </a:pPr>
            <a:r>
              <a:rPr lang="en-US" sz="1300" dirty="0">
                <a:solidFill>
                  <a:schemeClr val="accent3"/>
                </a:solidFill>
              </a:rPr>
              <a:t>Mesurer l'anxiété-trait avant le cours a bien prédit qui montrerait des comportements de panique chez 35 élèves sur 42 ; 11 ont eu deux épisodes ou plus.</a:t>
            </a:r>
            <a:endParaRPr lang="en-US" sz="1300" dirty="0"/>
          </a:p>
        </p:txBody>
      </p:sp>
      <p:sp>
        <p:nvSpPr>
          <p:cNvPr id="10" name="Text 7"/>
          <p:cNvSpPr txBox="1"/>
          <p:nvPr/>
        </p:nvSpPr>
        <p:spPr>
          <a:xfrm>
            <a:off x="548640" y="4151376"/>
            <a:ext cx="1737360" cy="731520"/>
          </a:xfrm>
          <a:prstGeom prst="rect">
            <a:avLst/>
          </a:prstGeom>
          <a:noFill/>
          <a:ln/>
        </p:spPr>
        <p:txBody>
          <a:bodyPr wrap="square" lIns="0" tIns="0" rIns="0" bIns="0" rtlCol="0" anchor="ctr"/>
          <a:lstStyle/>
          <a:p>
            <a:pPr indent="0" marL="0">
              <a:buNone/>
            </a:pPr>
            <a:r>
              <a:rPr lang="en-US" sz="4000" b="1" dirty="0">
                <a:solidFill>
                  <a:schemeClr val="accent3"/>
                </a:solidFill>
                <a:latin typeface="Cambria" pitchFamily="34" charset="0"/>
                <a:ea typeface="Cambria" pitchFamily="34" charset="-122"/>
                <a:cs typeface="Cambria" pitchFamily="34" charset="-120"/>
              </a:rPr>
              <a:t>2025</a:t>
            </a:r>
            <a:endParaRPr lang="en-US" sz="4000" dirty="0"/>
          </a:p>
        </p:txBody>
      </p:sp>
      <p:sp>
        <p:nvSpPr>
          <p:cNvPr id="11" name="Text 8"/>
          <p:cNvSpPr txBox="1"/>
          <p:nvPr/>
        </p:nvSpPr>
        <p:spPr>
          <a:xfrm>
            <a:off x="2423160" y="4169664"/>
            <a:ext cx="5120640" cy="365760"/>
          </a:xfrm>
          <a:prstGeom prst="rect">
            <a:avLst/>
          </a:prstGeom>
          <a:noFill/>
          <a:ln/>
        </p:spPr>
        <p:txBody>
          <a:bodyPr wrap="square" lIns="0" tIns="0" rIns="0" bIns="0" rtlCol="0" anchor="t"/>
          <a:lstStyle/>
          <a:p>
            <a:pPr indent="0" marL="0">
              <a:buNone/>
            </a:pPr>
            <a:r>
              <a:rPr lang="en-US" sz="1700" b="1" dirty="0">
                <a:solidFill>
                  <a:schemeClr val="bg1"/>
                </a:solidFill>
              </a:rPr>
              <a:t>Toujours dans les rapports</a:t>
            </a:r>
            <a:endParaRPr lang="en-US" sz="1700" dirty="0"/>
          </a:p>
        </p:txBody>
      </p:sp>
      <p:sp>
        <p:nvSpPr>
          <p:cNvPr id="12" name="Text 9"/>
          <p:cNvSpPr txBox="1"/>
          <p:nvPr/>
        </p:nvSpPr>
        <p:spPr>
          <a:xfrm>
            <a:off x="2423160" y="4535424"/>
            <a:ext cx="5120640" cy="868680"/>
          </a:xfrm>
          <a:prstGeom prst="rect">
            <a:avLst/>
          </a:prstGeom>
          <a:noFill/>
          <a:ln/>
        </p:spPr>
        <p:txBody>
          <a:bodyPr wrap="square" lIns="0" tIns="0" rIns="0" bIns="0" rtlCol="0" anchor="t"/>
          <a:lstStyle/>
          <a:p>
            <a:pPr indent="0" marL="0">
              <a:buNone/>
            </a:pPr>
            <a:r>
              <a:rPr lang="en-US" sz="1300" dirty="0">
                <a:solidFill>
                  <a:schemeClr val="accent3"/>
                </a:solidFill>
              </a:rPr>
              <a:t>Le rapport britannique 2025 décrit encore des plongeurs qui « ont commencé à paniquer et se sont dirigés vers la surface ».</a:t>
            </a:r>
            <a:endParaRPr lang="en-US" sz="1300" dirty="0"/>
          </a:p>
        </p:txBody>
      </p:sp>
      <p:sp>
        <p:nvSpPr>
          <p:cNvPr id="13" name="hueco"/>
          <p:cNvSpPr/>
          <p:nvPr/>
        </p:nvSpPr>
        <p:spPr>
          <a:xfrm>
            <a:off x="7680960" y="1463040"/>
            <a:ext cx="3959352" cy="4023360"/>
          </a:xfrm>
          <a:prstGeom prst="roundRect">
            <a:avLst>
              <a:gd name="adj" fmla="val 3695"/>
            </a:avLst>
          </a:prstGeom>
          <a:solidFill>
            <a:srgbClr val="0E3A4A"/>
          </a:solidFill>
          <a:ln w="12700">
            <a:solidFill>
              <a:schemeClr val="accent1"/>
            </a:solidFill>
            <a:prstDash val="solid"/>
          </a:ln>
        </p:spPr>
      </p:sp>
      <p:sp>
        <p:nvSpPr>
          <p:cNvPr id="14" name="Text 11"/>
          <p:cNvSpPr txBox="1"/>
          <p:nvPr/>
        </p:nvSpPr>
        <p:spPr>
          <a:xfrm>
            <a:off x="7955280" y="1691640"/>
            <a:ext cx="3410712" cy="274320"/>
          </a:xfrm>
          <a:prstGeom prst="rect">
            <a:avLst/>
          </a:prstGeom>
          <a:noFill/>
          <a:ln/>
        </p:spPr>
        <p:txBody>
          <a:bodyPr wrap="square" lIns="0" tIns="0" rIns="0" bIns="0" rtlCol="0" anchor="t"/>
          <a:lstStyle/>
          <a:p>
            <a:pPr indent="0" marL="0">
              <a:buNone/>
            </a:pPr>
            <a:r>
              <a:rPr lang="en-US" sz="1100" b="1" spc="200" kern="0" dirty="0">
                <a:solidFill>
                  <a:srgbClr val="F2B544"/>
                </a:solidFill>
              </a:rPr>
              <a:t>LE VIDE SIGNALÉ PAR MORGAN</a:t>
            </a:r>
            <a:endParaRPr lang="en-US" sz="1100" dirty="0"/>
          </a:p>
        </p:txBody>
      </p:sp>
      <p:sp>
        <p:nvSpPr>
          <p:cNvPr id="15" name="Text 12"/>
          <p:cNvSpPr txBox="1"/>
          <p:nvPr/>
        </p:nvSpPr>
        <p:spPr>
          <a:xfrm>
            <a:off x="7955280" y="2057400"/>
            <a:ext cx="3410712" cy="1737360"/>
          </a:xfrm>
          <a:prstGeom prst="rect">
            <a:avLst/>
          </a:prstGeom>
          <a:noFill/>
          <a:ln/>
        </p:spPr>
        <p:txBody>
          <a:bodyPr wrap="square" lIns="0" tIns="0" rIns="0" bIns="0" rtlCol="0" anchor="t"/>
          <a:lstStyle/>
          <a:p>
            <a:pPr indent="0" marL="0">
              <a:buNone/>
            </a:pPr>
            <a:r>
              <a:rPr lang="en-US" sz="1900" b="1" dirty="0">
                <a:solidFill>
                  <a:schemeClr val="bg1"/>
                </a:solidFill>
                <a:latin typeface="Cambria" pitchFamily="34" charset="0"/>
                <a:ea typeface="Cambria" pitchFamily="34" charset="-122"/>
                <a:cs typeface="Cambria" pitchFamily="34" charset="-120"/>
              </a:rPr>
              <a:t>Relaxation, méditation, hypnose et imagerie ne donnaient pas encore de résultats constants chez les plongeurs anxieux.</a:t>
            </a:r>
            <a:endParaRPr lang="en-US" sz="1900" dirty="0"/>
          </a:p>
        </p:txBody>
      </p:sp>
      <p:sp>
        <p:nvSpPr>
          <p:cNvPr id="16" name="Text 13"/>
          <p:cNvSpPr txBox="1"/>
          <p:nvPr/>
        </p:nvSpPr>
        <p:spPr>
          <a:xfrm>
            <a:off x="7955280" y="3931920"/>
            <a:ext cx="3410712" cy="1371600"/>
          </a:xfrm>
          <a:prstGeom prst="rect">
            <a:avLst/>
          </a:prstGeom>
          <a:noFill/>
          <a:ln/>
        </p:spPr>
        <p:txBody>
          <a:bodyPr wrap="square" lIns="0" tIns="0" rIns="0" bIns="0" rtlCol="0" anchor="t"/>
          <a:lstStyle/>
          <a:p>
            <a:pPr indent="0" marL="0">
              <a:buNone/>
            </a:pPr>
            <a:r>
              <a:rPr lang="en-US" sz="1350" i="1" dirty="0">
                <a:solidFill>
                  <a:schemeClr val="accent3"/>
                </a:solidFill>
              </a:rPr>
              <a:t>Il a demandé une recherche systématique sur leur efficacité. C'est le vide que le MDI veut aider à combler : c'est pourquoi nous mesurons à chaque cours.</a:t>
            </a:r>
            <a:endParaRPr lang="en-US" sz="1350" dirty="0"/>
          </a:p>
        </p:txBody>
      </p:sp>
      <p:sp>
        <p:nvSpPr>
          <p:cNvPr id="17"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18" name="Text 15"/>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SOURCES   </a:t>
            </a:r>
            <a:pPr indent="0" marL="0">
              <a:buNone/>
            </a:pPr>
            <a:r>
              <a:rPr lang="en-US" sz="1050" b="1" dirty="0">
                <a:solidFill>
                  <a:srgbClr val="5A6B70"/>
                </a:solidFill>
              </a:rPr>
              <a:t>[10] </a:t>
            </a:r>
            <a:pPr indent="0" marL="0">
              <a:buNone/>
            </a:pPr>
            <a:r>
              <a:rPr lang="en-US" sz="1050" u="sng" dirty="0">
                <a:solidFill>
                  <a:srgbClr val="0F6472"/>
                </a:solidFill>
                <a:hlinkClick r:id="rId1" invalidUrl="" action="" tgtFrame="" tooltip="Une étude de la panique chez les plongeurs loisir (résumé : Panic in Recreational Scuba Divers)" history="1" highlightClick="0" endSnd="0">
                  <a:extLst>
                    <a:ext uri="{A12FA001-AC4F-418D-AE19-62706E023703}">
                      <ahyp:hlinkClr xmlns:ahyp="http://schemas.microsoft.com/office/drawing/2018/hyperlinkcolor" val="tx"/>
                    </a:ext>
                  </a:extLst>
                </a:hlinkClick>
              </a:rPr>
              <a:t>Colvard et Colvard, 2003</a:t>
            </a:r>
            <a:pPr indent="0" marL="0">
              <a:buNone/>
            </a:pPr>
            <a:r>
              <a:rPr lang="en-US" sz="1050" dirty="0">
                <a:solidFill>
                  <a:srgbClr val="5A6B70"/>
                </a:solidFill>
              </a:rPr>
              <a:t>   ·   </a:t>
            </a:r>
            <a:pPr indent="0" marL="0">
              <a:buNone/>
            </a:pPr>
            <a:r>
              <a:rPr lang="en-US" sz="1050" b="1" dirty="0">
                <a:solidFill>
                  <a:srgbClr val="5A6B70"/>
                </a:solidFill>
              </a:rPr>
              <a:t>[11] </a:t>
            </a:r>
            <a:pPr indent="0" marL="0">
              <a:buNone/>
            </a:pPr>
            <a:r>
              <a:rPr lang="en-US" sz="1050" u="sng" dirty="0">
                <a:solidFill>
                  <a:srgbClr val="0F6472"/>
                </a:solidFill>
                <a:hlinkClick r:id="rId2" invalidUrl="" action="" tgtFrame="" tooltip="Trait anxiety predicts panic behavior in beginning scuba students" history="1" highlightClick="0" endSnd="0">
                  <a:extLst>
                    <a:ext uri="{A12FA001-AC4F-418D-AE19-62706E023703}">
                      <ahyp:hlinkClr xmlns:ahyp="http://schemas.microsoft.com/office/drawing/2018/hyperlinkcolor" val="tx"/>
                    </a:ext>
                  </a:extLst>
                </a:hlinkClick>
              </a:rPr>
              <a:t>Morgan, Raglin et O'Connor, 2004</a:t>
            </a:r>
            <a:pPr indent="0" marL="0">
              <a:buNone/>
            </a:pPr>
            <a:r>
              <a:rPr lang="en-US" sz="1050" dirty="0">
                <a:solidFill>
                  <a:srgbClr val="5A6B70"/>
                </a:solidFill>
              </a:rPr>
              <a:t>   ·   </a:t>
            </a:r>
            <a:pPr indent="0" marL="0">
              <a:buNone/>
            </a:pPr>
            <a:r>
              <a:rPr lang="en-US" sz="1050" b="1" dirty="0">
                <a:solidFill>
                  <a:srgbClr val="5A6B70"/>
                </a:solidFill>
              </a:rPr>
              <a:t>[6] </a:t>
            </a:r>
            <a:pPr indent="0" marL="0">
              <a:buNone/>
            </a:pPr>
            <a:r>
              <a:rPr lang="en-US" sz="1050" u="sng" dirty="0">
                <a:solidFill>
                  <a:srgbClr val="0F6472"/>
                </a:solidFill>
                <a:hlinkClick r:id="rId3" invalidUrl="" action="" tgtFrame="" tooltip="BSAC Annual Diving Incident Report 2025" history="1" highlightClick="0" endSnd="0">
                  <a:extLst>
                    <a:ext uri="{A12FA001-AC4F-418D-AE19-62706E023703}">
                      <ahyp:hlinkClr xmlns:ahyp="http://schemas.microsoft.com/office/drawing/2018/hyperlinkcolor" val="tx"/>
                    </a:ext>
                  </a:extLst>
                </a:hlinkClick>
              </a:rPr>
              <a:t>BSAC, rapport d'incidents 2025</a:t>
            </a:r>
            <a:pPr indent="0" marL="0">
              <a:buNone/>
            </a:pPr>
            <a:r>
              <a:rPr lang="en-US" sz="1050" dirty="0">
                <a:solidFill>
                  <a:srgbClr val="5A6B70"/>
                </a:solidFill>
              </a:rPr>
              <a:t>   ·   </a:t>
            </a:r>
            <a:pPr indent="0" marL="0">
              <a:buNone/>
            </a:pPr>
            <a:r>
              <a:rPr lang="en-US" sz="1050" b="1" dirty="0">
                <a:solidFill>
                  <a:srgbClr val="5A6B70"/>
                </a:solidFill>
              </a:rPr>
              <a:t>[12] </a:t>
            </a:r>
            <a:pPr indent="0" marL="0">
              <a:buNone/>
            </a:pPr>
            <a:r>
              <a:rPr lang="en-US" sz="1050" u="sng" dirty="0">
                <a:solidFill>
                  <a:srgbClr val="0F6472"/>
                </a:solidFill>
                <a:hlinkClick r:id="rId4" invalidUrl="" action="" tgtFrame="" tooltip="Anxiety and panic in recreational scuba divers" history="1" highlightClick="0" endSnd="0">
                  <a:extLst>
                    <a:ext uri="{A12FA001-AC4F-418D-AE19-62706E023703}">
                      <ahyp:hlinkClr xmlns:ahyp="http://schemas.microsoft.com/office/drawing/2018/hyperlinkcolor" val="tx"/>
                    </a:ext>
                  </a:extLst>
                </a:hlinkClick>
              </a:rPr>
              <a:t>Morgan, 1995</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Sous stress, l'attention se rétrécit</a:t>
            </a:r>
            <a:endParaRPr lang="en-US" sz="3200" dirty="0"/>
          </a:p>
        </p:txBody>
      </p:sp>
      <p:sp>
        <p:nvSpPr>
          <p:cNvPr id="4" name="Shape 1"/>
          <p:cNvSpPr/>
          <p:nvPr/>
        </p:nvSpPr>
        <p:spPr>
          <a:xfrm>
            <a:off x="731520" y="1554480"/>
            <a:ext cx="3749040" cy="3749040"/>
          </a:xfrm>
          <a:prstGeom prst="ellipse">
            <a:avLst/>
          </a:prstGeom>
          <a:solidFill>
            <a:srgbClr val="8FCFC4">
              <a:alpha val="45000"/>
            </a:srgbClr>
          </a:solidFill>
          <a:ln w="12700">
            <a:solidFill>
              <a:srgbClr val="8FCFC4"/>
            </a:solidFill>
            <a:prstDash val="solid"/>
          </a:ln>
        </p:spPr>
      </p:sp>
      <p:sp>
        <p:nvSpPr>
          <p:cNvPr id="5" name="Shape 2"/>
          <p:cNvSpPr/>
          <p:nvPr/>
        </p:nvSpPr>
        <p:spPr>
          <a:xfrm>
            <a:off x="1828800" y="2651760"/>
            <a:ext cx="1554480" cy="1554480"/>
          </a:xfrm>
          <a:prstGeom prst="ellipse">
            <a:avLst/>
          </a:prstGeom>
          <a:solidFill>
            <a:srgbClr val="E7674A"/>
          </a:solidFill>
          <a:ln w="12700">
            <a:solidFill>
              <a:srgbClr val="E7674A"/>
            </a:solidFill>
            <a:prstDash val="solid"/>
          </a:ln>
        </p:spPr>
      </p:sp>
      <p:sp>
        <p:nvSpPr>
          <p:cNvPr id="6" name="Text 3"/>
          <p:cNvSpPr txBox="1"/>
          <p:nvPr/>
        </p:nvSpPr>
        <p:spPr>
          <a:xfrm>
            <a:off x="1828800" y="3154680"/>
            <a:ext cx="1554480" cy="548640"/>
          </a:xfrm>
          <a:prstGeom prst="rect">
            <a:avLst/>
          </a:prstGeom>
          <a:noFill/>
          <a:ln/>
        </p:spPr>
        <p:txBody>
          <a:bodyPr wrap="square" lIns="0" tIns="0" rIns="0" bIns="0" rtlCol="0" anchor="ctr"/>
          <a:lstStyle/>
          <a:p>
            <a:pPr algn="ctr" indent="0" marL="0">
              <a:buNone/>
            </a:pPr>
            <a:r>
              <a:rPr lang="en-US" sz="1300" b="1" dirty="0">
                <a:solidFill>
                  <a:srgbClr val="FFFFFF"/>
                </a:solidFill>
              </a:rPr>
              <a:t>Sous stress</a:t>
            </a:r>
            <a:endParaRPr lang="en-US" sz="1300" dirty="0"/>
          </a:p>
        </p:txBody>
      </p:sp>
      <p:sp>
        <p:nvSpPr>
          <p:cNvPr id="7" name="Text 4"/>
          <p:cNvSpPr txBox="1"/>
          <p:nvPr/>
        </p:nvSpPr>
        <p:spPr>
          <a:xfrm>
            <a:off x="960120" y="1828800"/>
            <a:ext cx="3291840" cy="365760"/>
          </a:xfrm>
          <a:prstGeom prst="rect">
            <a:avLst/>
          </a:prstGeom>
          <a:noFill/>
          <a:ln/>
        </p:spPr>
        <p:txBody>
          <a:bodyPr wrap="square" lIns="0" tIns="0" rIns="0" bIns="0" rtlCol="0" anchor="t"/>
          <a:lstStyle/>
          <a:p>
            <a:pPr algn="ctr" indent="0" marL="0">
              <a:buNone/>
            </a:pPr>
            <a:r>
              <a:rPr lang="en-US" sz="1200" b="1" dirty="0">
                <a:solidFill>
                  <a:srgbClr val="0F6472"/>
                </a:solidFill>
              </a:rPr>
              <a:t>Champ d'attention au calme</a:t>
            </a:r>
            <a:endParaRPr lang="en-US" sz="1200" dirty="0"/>
          </a:p>
        </p:txBody>
      </p:sp>
      <p:sp>
        <p:nvSpPr>
          <p:cNvPr id="8" name="dot"/>
          <p:cNvSpPr/>
          <p:nvPr/>
        </p:nvSpPr>
        <p:spPr>
          <a:xfrm>
            <a:off x="3840480" y="4297680"/>
            <a:ext cx="292608" cy="292608"/>
          </a:xfrm>
          <a:prstGeom prst="ellipse">
            <a:avLst/>
          </a:prstGeom>
          <a:solidFill>
            <a:srgbClr val="F2B544"/>
          </a:solidFill>
          <a:ln w="12700">
            <a:solidFill>
              <a:srgbClr val="F2B544"/>
            </a:solidFill>
            <a:prstDash val="solid"/>
          </a:ln>
        </p:spPr>
      </p:sp>
      <p:sp>
        <p:nvSpPr>
          <p:cNvPr id="9" name="Text 6"/>
          <p:cNvSpPr txBox="1"/>
          <p:nvPr/>
        </p:nvSpPr>
        <p:spPr>
          <a:xfrm>
            <a:off x="3108960" y="4636008"/>
            <a:ext cx="1737360" cy="274320"/>
          </a:xfrm>
          <a:prstGeom prst="rect">
            <a:avLst/>
          </a:prstGeom>
          <a:noFill/>
          <a:ln/>
        </p:spPr>
        <p:txBody>
          <a:bodyPr wrap="square" lIns="0" tIns="0" rIns="0" bIns="0" rtlCol="0" anchor="t"/>
          <a:lstStyle/>
          <a:p>
            <a:pPr algn="ctr" indent="0" marL="0">
              <a:buNone/>
            </a:pPr>
            <a:r>
              <a:rPr lang="en-US" sz="1100" b="1" dirty="0">
                <a:solidFill>
                  <a:srgbClr val="06202E"/>
                </a:solidFill>
              </a:rPr>
              <a:t>Signal périphérique</a:t>
            </a:r>
            <a:endParaRPr lang="en-US" sz="1100" dirty="0"/>
          </a:p>
        </p:txBody>
      </p:sp>
      <p:sp>
        <p:nvSpPr>
          <p:cNvPr id="10" name="chip"/>
          <p:cNvSpPr txBox="1"/>
          <p:nvPr/>
        </p:nvSpPr>
        <p:spPr>
          <a:xfrm>
            <a:off x="4983480" y="1325880"/>
            <a:ext cx="3108960" cy="347472"/>
          </a:xfrm>
          <a:prstGeom prst="roundRect">
            <a:avLst>
              <a:gd name="adj" fmla="val 50000"/>
            </a:avLst>
          </a:prstGeom>
          <a:solidFill>
            <a:srgbClr val="F2B544"/>
          </a:solidFill>
          <a:ln/>
        </p:spPr>
        <p:txBody>
          <a:bodyPr wrap="square" lIns="0" tIns="0" rIns="0" bIns="0" rtlCol="0" anchor="ctr"/>
          <a:lstStyle/>
          <a:p>
            <a:pPr algn="ctr" indent="0" marL="0">
              <a:buNone/>
            </a:pPr>
            <a:r>
              <a:rPr lang="en-US" sz="1100" b="1" spc="200" kern="0" dirty="0">
                <a:solidFill>
                  <a:srgbClr val="06202E"/>
                </a:solidFill>
              </a:rPr>
              <a:t>EXPÉRIENCE CLASSIQUE  ·  1966</a:t>
            </a:r>
            <a:endParaRPr lang="en-US" sz="1100" dirty="0"/>
          </a:p>
        </p:txBody>
      </p:sp>
      <p:sp>
        <p:nvSpPr>
          <p:cNvPr id="11" name="Text 8"/>
          <p:cNvSpPr txBox="1"/>
          <p:nvPr/>
        </p:nvSpPr>
        <p:spPr>
          <a:xfrm>
            <a:off x="4983480" y="1755648"/>
            <a:ext cx="6656832" cy="457200"/>
          </a:xfrm>
          <a:prstGeom prst="rect">
            <a:avLst/>
          </a:prstGeom>
          <a:noFill/>
          <a:ln/>
        </p:spPr>
        <p:txBody>
          <a:bodyPr wrap="square" lIns="0" tIns="0" rIns="0" bIns="0" rtlCol="0" anchor="t"/>
          <a:lstStyle/>
          <a:p>
            <a:pPr indent="0" marL="0">
              <a:buNone/>
            </a:pPr>
            <a:r>
              <a:rPr lang="en-US" sz="2200" b="1" dirty="0">
                <a:solidFill>
                  <a:schemeClr val="tx1"/>
                </a:solidFill>
                <a:latin typeface="Cambria" pitchFamily="34" charset="0"/>
                <a:ea typeface="Cambria" pitchFamily="34" charset="-122"/>
                <a:cs typeface="Cambria" pitchFamily="34" charset="-120"/>
              </a:rPr>
              <a:t>Rétrécissement perceptif</a:t>
            </a:r>
            <a:endParaRPr lang="en-US" sz="2200" dirty="0"/>
          </a:p>
        </p:txBody>
      </p:sp>
      <p:sp>
        <p:nvSpPr>
          <p:cNvPr id="12" name="Text 9"/>
          <p:cNvSpPr txBox="1"/>
          <p:nvPr/>
        </p:nvSpPr>
        <p:spPr>
          <a:xfrm>
            <a:off x="4983480" y="2286000"/>
            <a:ext cx="6656832" cy="914400"/>
          </a:xfrm>
          <a:prstGeom prst="rect">
            <a:avLst/>
          </a:prstGeom>
          <a:noFill/>
          <a:ln/>
        </p:spPr>
        <p:txBody>
          <a:bodyPr wrap="square" lIns="0" tIns="0" rIns="0" bIns="0" rtlCol="0" anchor="t"/>
          <a:lstStyle/>
          <a:p>
            <a:pPr indent="0" marL="0">
              <a:buNone/>
            </a:pPr>
            <a:r>
              <a:rPr lang="en-US" sz="1350" dirty="0">
                <a:solidFill>
                  <a:schemeClr val="tx2"/>
                </a:solidFill>
              </a:rPr>
              <a:t>Des plongeurs débutants devaient détecter une lumière périphérique tout en effectuant une tâche centrale. En surface, cela ne gênait pas ; sous l'eau, un sous-groupe réagissait beaucoup plus lentement à la lumière périphérique.</a:t>
            </a:r>
            <a:endParaRPr lang="en-US" sz="1350" dirty="0"/>
          </a:p>
        </p:txBody>
      </p:sp>
      <p:sp>
        <p:nvSpPr>
          <p:cNvPr id="13" name="chip"/>
          <p:cNvSpPr txBox="1"/>
          <p:nvPr/>
        </p:nvSpPr>
        <p:spPr>
          <a:xfrm>
            <a:off x="4983480" y="3246120"/>
            <a:ext cx="3383280" cy="347472"/>
          </a:xfrm>
          <a:prstGeom prst="roundRect">
            <a:avLst>
              <a:gd name="adj" fmla="val 50000"/>
            </a:avLst>
          </a:prstGeom>
          <a:solidFill>
            <a:srgbClr val="F2B544"/>
          </a:solidFill>
          <a:ln/>
        </p:spPr>
        <p:txBody>
          <a:bodyPr wrap="square" lIns="0" tIns="0" rIns="0" bIns="0" rtlCol="0" anchor="ctr"/>
          <a:lstStyle/>
          <a:p>
            <a:pPr algn="ctr" indent="0" marL="0">
              <a:buNone/>
            </a:pPr>
            <a:r>
              <a:rPr lang="en-US" sz="1100" b="1" spc="200" kern="0" dirty="0">
                <a:solidFill>
                  <a:srgbClr val="06202E"/>
                </a:solidFill>
              </a:rPr>
              <a:t>2020  ·  27 PLONGEURS  ·  À 5 MÈTRES</a:t>
            </a:r>
            <a:endParaRPr lang="en-US" sz="1100" dirty="0"/>
          </a:p>
        </p:txBody>
      </p:sp>
      <p:sp>
        <p:nvSpPr>
          <p:cNvPr id="14" name="Text 11"/>
          <p:cNvSpPr txBox="1"/>
          <p:nvPr/>
        </p:nvSpPr>
        <p:spPr>
          <a:xfrm>
            <a:off x="4983480" y="3639312"/>
            <a:ext cx="6656832" cy="868680"/>
          </a:xfrm>
          <a:prstGeom prst="rect">
            <a:avLst/>
          </a:prstGeom>
          <a:noFill/>
          <a:ln/>
        </p:spPr>
        <p:txBody>
          <a:bodyPr wrap="square" lIns="0" tIns="0" rIns="0" bIns="0" rtlCol="0" anchor="t"/>
          <a:lstStyle/>
          <a:p>
            <a:pPr indent="0" marL="0">
              <a:buNone/>
            </a:pPr>
            <a:r>
              <a:rPr lang="en-US" sz="1350" dirty="0">
                <a:solidFill>
                  <a:schemeClr val="tx2"/>
                </a:solidFill>
              </a:rPr>
              <a:t>Avec une anxiété-trait élevée, plus lents sous l'eau : 72,5 s contre 64,4 s à un test d'attention (Stroop) et 10,8 s contre 7,1 s pour vider le masque.</a:t>
            </a:r>
            <a:endParaRPr lang="en-US" sz="1350" dirty="0"/>
          </a:p>
        </p:txBody>
      </p:sp>
      <p:sp>
        <p:nvSpPr>
          <p:cNvPr id="15" name="lectura"/>
          <p:cNvSpPr/>
          <p:nvPr/>
        </p:nvSpPr>
        <p:spPr>
          <a:xfrm>
            <a:off x="4983480" y="4572000"/>
            <a:ext cx="6656832" cy="914400"/>
          </a:xfrm>
          <a:prstGeom prst="roundRect">
            <a:avLst>
              <a:gd name="adj" fmla="val 16000"/>
            </a:avLst>
          </a:prstGeom>
          <a:solidFill>
            <a:srgbClr val="06202E"/>
          </a:solidFill>
          <a:ln w="12700">
            <a:solidFill>
              <a:srgbClr val="06202E"/>
            </a:solidFill>
            <a:prstDash val="solid"/>
          </a:ln>
        </p:spPr>
      </p:sp>
      <p:sp>
        <p:nvSpPr>
          <p:cNvPr id="16" name="Text 13"/>
          <p:cNvSpPr txBox="1"/>
          <p:nvPr/>
        </p:nvSpPr>
        <p:spPr>
          <a:xfrm>
            <a:off x="5257800" y="4572000"/>
            <a:ext cx="6108192" cy="914400"/>
          </a:xfrm>
          <a:prstGeom prst="rect">
            <a:avLst/>
          </a:prstGeom>
          <a:noFill/>
          <a:ln/>
        </p:spPr>
        <p:txBody>
          <a:bodyPr wrap="square" lIns="0" tIns="0" rIns="0" bIns="0" rtlCol="0" anchor="ctr"/>
          <a:lstStyle/>
          <a:p>
            <a:pPr indent="0" marL="0">
              <a:buNone/>
            </a:pPr>
            <a:r>
              <a:rPr lang="en-US" sz="1050" b="1" spc="300" kern="0" dirty="0">
                <a:solidFill>
                  <a:srgbClr val="F2B544"/>
                </a:solidFill>
              </a:rPr>
              <a:t>LECTURE MDI   </a:t>
            </a:r>
            <a:pPr indent="0" marL="0">
              <a:buNone/>
            </a:pPr>
            <a:r>
              <a:rPr lang="en-US" sz="1400" i="1" dirty="0">
                <a:solidFill>
                  <a:srgbClr val="F8F5EF"/>
                </a:solidFill>
                <a:latin typeface="Cambria" pitchFamily="34" charset="0"/>
                <a:ea typeface="Cambria" pitchFamily="34" charset="-122"/>
                <a:cs typeface="Cambria" pitchFamily="34" charset="-120"/>
              </a:rPr>
              <a:t>Sous l'eau, la périphérie, c'est ton binôme, ton instrument et l'environnement. Le MDI entraîne une attention large et stable : une seule consigne et un regard ouvert.</a:t>
            </a:r>
            <a:endParaRPr lang="en-US" sz="1050" dirty="0"/>
          </a:p>
        </p:txBody>
      </p:sp>
      <p:sp>
        <p:nvSpPr>
          <p:cNvPr id="17"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18" name="Text 15"/>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SOURCES   </a:t>
            </a:r>
            <a:pPr indent="0" marL="0">
              <a:buNone/>
            </a:pPr>
            <a:r>
              <a:rPr lang="en-US" sz="1050" b="1" dirty="0">
                <a:solidFill>
                  <a:srgbClr val="5A6B70"/>
                </a:solidFill>
              </a:rPr>
              <a:t>[13] </a:t>
            </a:r>
            <a:pPr indent="0" marL="0">
              <a:buNone/>
            </a:pPr>
            <a:r>
              <a:rPr lang="en-US" sz="1050" u="sng" dirty="0">
                <a:solidFill>
                  <a:srgbClr val="0F6472"/>
                </a:solidFill>
                <a:hlinkClick r:id="rId1" invalidUrl="" action="" tgtFrame="" tooltip="Perceptual narrowing in novice divers" history="1" highlightClick="0" endSnd="0">
                  <a:extLst>
                    <a:ext uri="{A12FA001-AC4F-418D-AE19-62706E023703}">
                      <ahyp:hlinkClr xmlns:ahyp="http://schemas.microsoft.com/office/drawing/2018/hyperlinkcolor" val="tx"/>
                    </a:ext>
                  </a:extLst>
                </a:hlinkClick>
              </a:rPr>
              <a:t>Weltman et Egstrom, 1966 · Human Factors</a:t>
            </a:r>
            <a:pPr indent="0" marL="0">
              <a:buNone/>
            </a:pPr>
            <a:r>
              <a:rPr lang="en-US" sz="1050" dirty="0">
                <a:solidFill>
                  <a:srgbClr val="5A6B70"/>
                </a:solidFill>
              </a:rPr>
              <a:t>   ·   </a:t>
            </a:r>
            <a:pPr indent="0" marL="0">
              <a:buNone/>
            </a:pPr>
            <a:r>
              <a:rPr lang="en-US" sz="1050" b="1" dirty="0">
                <a:solidFill>
                  <a:srgbClr val="5A6B70"/>
                </a:solidFill>
              </a:rPr>
              <a:t>[14] </a:t>
            </a:r>
            <a:pPr indent="0" marL="0">
              <a:buNone/>
            </a:pPr>
            <a:r>
              <a:rPr lang="en-US" sz="1050" u="sng" dirty="0">
                <a:solidFill>
                  <a:srgbClr val="0F6472"/>
                </a:solidFill>
                <a:hlinkClick r:id="rId2" invalidUrl="" action="" tgtFrame="" tooltip="Anxiety impact on scuba performance and underwater cognitive processing ability" history="1" highlightClick="0" endSnd="0">
                  <a:extLst>
                    <a:ext uri="{A12FA001-AC4F-418D-AE19-62706E023703}">
                      <ahyp:hlinkClr xmlns:ahyp="http://schemas.microsoft.com/office/drawing/2018/hyperlinkcolor" val="tx"/>
                    </a:ext>
                  </a:extLst>
                </a:hlinkClick>
              </a:rPr>
              <a:t>Tsai et al., 2020 · Diving and Hyperbaric Medicine</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itle"/>
          <p:cNvSpPr txBox="1"/>
          <p:nvPr/>
        </p:nvSpPr>
        <p:spPr>
          <a:xfrm>
            <a:off x="548640" y="411480"/>
            <a:ext cx="11091672" cy="868680"/>
          </a:xfrm>
          <a:prstGeom prst="rect">
            <a:avLst/>
          </a:prstGeom>
          <a:noFill/>
          <a:ln/>
        </p:spPr>
        <p:txBody>
          <a:bodyPr wrap="square" lIns="0" tIns="0" rIns="0" bIns="0" rtlCol="0" anchor="ctr"/>
          <a:lstStyle/>
          <a:p>
            <a:pPr algn="ctr" indent="0" marL="0">
              <a:buNone/>
            </a:pPr>
            <a:r>
              <a:rPr lang="en-US" sz="2700" b="1" dirty="0">
                <a:solidFill>
                  <a:schemeClr val="bg1"/>
                </a:solidFill>
                <a:latin typeface="Cambria" pitchFamily="34" charset="0"/>
                <a:ea typeface="Cambria" pitchFamily="34" charset="-122"/>
                <a:cs typeface="Cambria" pitchFamily="34" charset="-120"/>
              </a:rPr>
              <a:t>Respirer en continu : de la physique, pas du style</a:t>
            </a:r>
            <a:endParaRPr lang="en-US" sz="2700" dirty="0"/>
          </a:p>
        </p:txBody>
      </p:sp>
      <p:sp>
        <p:nvSpPr>
          <p:cNvPr id="4" name="Text 1"/>
          <p:cNvSpPr txBox="1"/>
          <p:nvPr/>
        </p:nvSpPr>
        <p:spPr>
          <a:xfrm>
            <a:off x="548640" y="1417320"/>
            <a:ext cx="2377440" cy="731520"/>
          </a:xfrm>
          <a:prstGeom prst="rect">
            <a:avLst/>
          </a:prstGeom>
          <a:noFill/>
          <a:ln/>
        </p:spPr>
        <p:txBody>
          <a:bodyPr wrap="square" lIns="0" tIns="0" rIns="0" bIns="0" rtlCol="0" anchor="ctr"/>
          <a:lstStyle/>
          <a:p>
            <a:pPr indent="0" marL="0">
              <a:buNone/>
            </a:pPr>
            <a:r>
              <a:rPr lang="en-US" sz="4400" b="1" dirty="0">
                <a:solidFill>
                  <a:schemeClr val="accent2"/>
                </a:solidFill>
                <a:latin typeface="Cambria" pitchFamily="34" charset="0"/>
                <a:ea typeface="Cambria" pitchFamily="34" charset="-122"/>
                <a:cs typeface="Cambria" pitchFamily="34" charset="-120"/>
              </a:rPr>
              <a:t>1,5 m</a:t>
            </a:r>
            <a:endParaRPr lang="en-US" sz="4400" dirty="0"/>
          </a:p>
        </p:txBody>
      </p:sp>
      <p:sp>
        <p:nvSpPr>
          <p:cNvPr id="5" name="Text 2"/>
          <p:cNvSpPr txBox="1"/>
          <p:nvPr/>
        </p:nvSpPr>
        <p:spPr>
          <a:xfrm>
            <a:off x="3063240" y="1463040"/>
            <a:ext cx="4206240" cy="1005840"/>
          </a:xfrm>
          <a:prstGeom prst="rect">
            <a:avLst/>
          </a:prstGeom>
          <a:noFill/>
          <a:ln/>
        </p:spPr>
        <p:txBody>
          <a:bodyPr wrap="square" lIns="0" tIns="0" rIns="0" bIns="0" rtlCol="0" anchor="t"/>
          <a:lstStyle/>
          <a:p>
            <a:pPr indent="0" marL="0">
              <a:buNone/>
            </a:pPr>
            <a:r>
              <a:rPr lang="en-US" sz="1450" dirty="0">
                <a:solidFill>
                  <a:schemeClr val="bg1"/>
                </a:solidFill>
              </a:rPr>
              <a:t>Une remontée en apnée de seulement 5 pieds (≈ 1,5 m) en eau peu profonde peut suffire à provoquer une embolie gazeuse artérielle.</a:t>
            </a:r>
            <a:endParaRPr lang="en-US" sz="1450" dirty="0"/>
          </a:p>
        </p:txBody>
      </p:sp>
      <p:sp>
        <p:nvSpPr>
          <p:cNvPr id="6" name="Text 3"/>
          <p:cNvSpPr txBox="1"/>
          <p:nvPr/>
        </p:nvSpPr>
        <p:spPr>
          <a:xfrm>
            <a:off x="548640" y="2697480"/>
            <a:ext cx="2377440" cy="731520"/>
          </a:xfrm>
          <a:prstGeom prst="rect">
            <a:avLst/>
          </a:prstGeom>
          <a:noFill/>
          <a:ln/>
        </p:spPr>
        <p:txBody>
          <a:bodyPr wrap="square" lIns="0" tIns="0" rIns="0" bIns="0" rtlCol="0" anchor="ctr"/>
          <a:lstStyle/>
          <a:p>
            <a:pPr indent="0" marL="0">
              <a:buNone/>
            </a:pPr>
            <a:r>
              <a:rPr lang="en-US" sz="4400" b="1" dirty="0">
                <a:solidFill>
                  <a:schemeClr val="accent3"/>
                </a:solidFill>
                <a:latin typeface="Cambria" pitchFamily="34" charset="0"/>
                <a:ea typeface="Cambria" pitchFamily="34" charset="-122"/>
                <a:cs typeface="Cambria" pitchFamily="34" charset="-120"/>
              </a:rPr>
              <a:t>≈ ⅓</a:t>
            </a:r>
            <a:endParaRPr lang="en-US" sz="4400" dirty="0"/>
          </a:p>
        </p:txBody>
      </p:sp>
      <p:sp>
        <p:nvSpPr>
          <p:cNvPr id="7" name="Text 4"/>
          <p:cNvSpPr txBox="1"/>
          <p:nvPr/>
        </p:nvSpPr>
        <p:spPr>
          <a:xfrm>
            <a:off x="3063240" y="2743200"/>
            <a:ext cx="4206240" cy="1005840"/>
          </a:xfrm>
          <a:prstGeom prst="rect">
            <a:avLst/>
          </a:prstGeom>
          <a:noFill/>
          <a:ln/>
        </p:spPr>
        <p:txBody>
          <a:bodyPr wrap="square" lIns="0" tIns="0" rIns="0" bIns="0" rtlCol="0" anchor="t"/>
          <a:lstStyle/>
          <a:p>
            <a:pPr indent="0" marL="0">
              <a:buNone/>
            </a:pPr>
            <a:r>
              <a:rPr lang="en-US" sz="1450" dirty="0">
                <a:solidFill>
                  <a:schemeClr val="bg1"/>
                </a:solidFill>
              </a:rPr>
              <a:t>À 3,4 m, on respire un gaz à 1,33 ATA : s'il est retenu pendant la remontée, il se dilate d'environ un tiers.</a:t>
            </a:r>
            <a:endParaRPr lang="en-US" sz="1450" dirty="0"/>
          </a:p>
        </p:txBody>
      </p:sp>
      <p:sp>
        <p:nvSpPr>
          <p:cNvPr id="8" name="cita DAN"/>
          <p:cNvSpPr/>
          <p:nvPr/>
        </p:nvSpPr>
        <p:spPr>
          <a:xfrm>
            <a:off x="548640" y="4069080"/>
            <a:ext cx="6400800" cy="1325880"/>
          </a:xfrm>
          <a:prstGeom prst="roundRect">
            <a:avLst>
              <a:gd name="adj" fmla="val 11034"/>
            </a:avLst>
          </a:prstGeom>
          <a:solidFill>
            <a:srgbClr val="F2B544"/>
          </a:solidFill>
          <a:ln w="12700">
            <a:solidFill>
              <a:srgbClr val="F2B544"/>
            </a:solidFill>
            <a:prstDash val="solid"/>
          </a:ln>
        </p:spPr>
      </p:sp>
      <p:sp>
        <p:nvSpPr>
          <p:cNvPr id="9" name="Text 6"/>
          <p:cNvSpPr txBox="1"/>
          <p:nvPr/>
        </p:nvSpPr>
        <p:spPr>
          <a:xfrm>
            <a:off x="822960" y="4160520"/>
            <a:ext cx="5852160" cy="731520"/>
          </a:xfrm>
          <a:prstGeom prst="rect">
            <a:avLst/>
          </a:prstGeom>
          <a:noFill/>
          <a:ln/>
        </p:spPr>
        <p:txBody>
          <a:bodyPr wrap="square" lIns="0" tIns="0" rIns="0" bIns="0" rtlCol="0" anchor="ctr"/>
          <a:lstStyle/>
          <a:p>
            <a:pPr indent="0" marL="0">
              <a:buNone/>
            </a:pPr>
            <a:r>
              <a:rPr lang="en-US" sz="2000" b="1" i="1" dirty="0">
                <a:solidFill>
                  <a:srgbClr val="06202E"/>
                </a:solidFill>
                <a:latin typeface="Cambria" pitchFamily="34" charset="0"/>
                <a:ea typeface="Cambria" pitchFamily="34" charset="-122"/>
                <a:cs typeface="Cambria" pitchFamily="34" charset="-120"/>
              </a:rPr>
              <a:t>« Respirez en continu, surtout en eau peu profonde. »</a:t>
            </a:r>
            <a:endParaRPr lang="en-US" sz="2000" dirty="0"/>
          </a:p>
        </p:txBody>
      </p:sp>
      <p:sp>
        <p:nvSpPr>
          <p:cNvPr id="10" name="Text 7"/>
          <p:cNvSpPr txBox="1"/>
          <p:nvPr/>
        </p:nvSpPr>
        <p:spPr>
          <a:xfrm>
            <a:off x="822960" y="4892040"/>
            <a:ext cx="5852160" cy="320040"/>
          </a:xfrm>
          <a:prstGeom prst="rect">
            <a:avLst/>
          </a:prstGeom>
          <a:noFill/>
          <a:ln/>
        </p:spPr>
        <p:txBody>
          <a:bodyPr wrap="square" lIns="0" tIns="0" rIns="0" bIns="0" rtlCol="0" anchor="t"/>
          <a:lstStyle/>
          <a:p>
            <a:pPr indent="0" marL="0">
              <a:buNone/>
            </a:pPr>
            <a:r>
              <a:rPr lang="en-US" sz="1150" dirty="0">
                <a:solidFill>
                  <a:srgbClr val="06202E"/>
                </a:solidFill>
              </a:rPr>
              <a:t>Conclusion de l'article de DAN</a:t>
            </a:r>
            <a:endParaRPr lang="en-US" sz="1150" dirty="0"/>
          </a:p>
        </p:txBody>
      </p:sp>
      <p:sp>
        <p:nvSpPr>
          <p:cNvPr id="11" name="canon"/>
          <p:cNvSpPr/>
          <p:nvPr/>
        </p:nvSpPr>
        <p:spPr>
          <a:xfrm>
            <a:off x="7360920" y="1417320"/>
            <a:ext cx="4279392" cy="3977640"/>
          </a:xfrm>
          <a:prstGeom prst="roundRect">
            <a:avLst>
              <a:gd name="adj" fmla="val 3678"/>
            </a:avLst>
          </a:prstGeom>
          <a:solidFill>
            <a:schemeClr val="tx2">
              <a:alpha val="85000"/>
            </a:schemeClr>
          </a:solidFill>
          <a:ln w="12700">
            <a:solidFill>
              <a:schemeClr val="accent1"/>
            </a:solidFill>
            <a:prstDash val="solid"/>
          </a:ln>
        </p:spPr>
      </p:sp>
      <p:sp>
        <p:nvSpPr>
          <p:cNvPr id="12" name="Text 9"/>
          <p:cNvSpPr txBox="1"/>
          <p:nvPr/>
        </p:nvSpPr>
        <p:spPr>
          <a:xfrm>
            <a:off x="7635240" y="1645920"/>
            <a:ext cx="3730752" cy="274320"/>
          </a:xfrm>
          <a:prstGeom prst="rect">
            <a:avLst/>
          </a:prstGeom>
          <a:noFill/>
          <a:ln/>
        </p:spPr>
        <p:txBody>
          <a:bodyPr wrap="square" lIns="0" tIns="0" rIns="0" bIns="0" rtlCol="0" anchor="t"/>
          <a:lstStyle/>
          <a:p>
            <a:pPr indent="0" marL="0">
              <a:buNone/>
            </a:pPr>
            <a:r>
              <a:rPr lang="en-US" sz="1100" b="1" spc="200" kern="0" dirty="0">
                <a:solidFill>
                  <a:schemeClr val="accent3"/>
                </a:solidFill>
              </a:rPr>
              <a:t>C'EST POURQUOI LE CANON MDI PRÉVOIT</a:t>
            </a:r>
            <a:endParaRPr lang="en-US" sz="1100" dirty="0"/>
          </a:p>
        </p:txBody>
      </p:sp>
      <p:pic>
        <p:nvPicPr>
          <p:cNvPr id="13" name="Image 0" descr="/home/claude/mdi/assets/ic_check_co.png">    </p:cNvPr>
          <p:cNvPicPr>
            <a:picLocks noChangeAspect="1"/>
          </p:cNvPicPr>
          <p:nvPr/>
        </p:nvPicPr>
        <p:blipFill>
          <a:blip r:embed="rId1"/>
          <a:stretch>
            <a:fillRect/>
          </a:stretch>
        </p:blipFill>
        <p:spPr>
          <a:xfrm>
            <a:off x="7635240" y="2103120"/>
            <a:ext cx="256032" cy="256032"/>
          </a:xfrm>
          <a:prstGeom prst="rect">
            <a:avLst/>
          </a:prstGeom>
        </p:spPr>
      </p:pic>
      <p:sp>
        <p:nvSpPr>
          <p:cNvPr id="14" name="Text 10"/>
          <p:cNvSpPr txBox="1"/>
          <p:nvPr/>
        </p:nvSpPr>
        <p:spPr>
          <a:xfrm>
            <a:off x="8019288" y="2057400"/>
            <a:ext cx="3364992" cy="777240"/>
          </a:xfrm>
          <a:prstGeom prst="rect">
            <a:avLst/>
          </a:prstGeom>
          <a:noFill/>
          <a:ln/>
        </p:spPr>
        <p:txBody>
          <a:bodyPr wrap="square" lIns="0" tIns="0" rIns="0" bIns="0" rtlCol="0" anchor="t"/>
          <a:lstStyle/>
          <a:p>
            <a:pPr indent="0" marL="0">
              <a:buNone/>
            </a:pPr>
            <a:r>
              <a:rPr lang="en-US" sz="1350" dirty="0">
                <a:solidFill>
                  <a:schemeClr val="bg1"/>
                </a:solidFill>
              </a:rPr>
              <a:t>Une respiration habituelle et continue, à tout moment.</a:t>
            </a:r>
            <a:endParaRPr lang="en-US" sz="1350" dirty="0"/>
          </a:p>
        </p:txBody>
      </p:sp>
      <p:pic>
        <p:nvPicPr>
          <p:cNvPr id="15" name="Image 1" descr="/home/claude/mdi/assets/ic_check_co.png">    </p:cNvPr>
          <p:cNvPicPr>
            <a:picLocks noChangeAspect="1"/>
          </p:cNvPicPr>
          <p:nvPr/>
        </p:nvPicPr>
        <p:blipFill>
          <a:blip r:embed="rId2"/>
          <a:stretch>
            <a:fillRect/>
          </a:stretch>
        </p:blipFill>
        <p:spPr>
          <a:xfrm>
            <a:off x="7635240" y="2926080"/>
            <a:ext cx="256032" cy="256032"/>
          </a:xfrm>
          <a:prstGeom prst="rect">
            <a:avLst/>
          </a:prstGeom>
        </p:spPr>
      </p:pic>
      <p:sp>
        <p:nvSpPr>
          <p:cNvPr id="16" name="Text 11"/>
          <p:cNvSpPr txBox="1"/>
          <p:nvPr/>
        </p:nvSpPr>
        <p:spPr>
          <a:xfrm>
            <a:off x="8019288" y="2880360"/>
            <a:ext cx="3364992" cy="777240"/>
          </a:xfrm>
          <a:prstGeom prst="rect">
            <a:avLst/>
          </a:prstGeom>
          <a:noFill/>
          <a:ln/>
        </p:spPr>
        <p:txBody>
          <a:bodyPr wrap="square" lIns="0" tIns="0" rIns="0" bIns="0" rtlCol="0" anchor="t"/>
          <a:lstStyle/>
          <a:p>
            <a:pPr indent="0" marL="0">
              <a:buNone/>
            </a:pPr>
            <a:r>
              <a:rPr lang="en-US" sz="1350" dirty="0">
                <a:solidFill>
                  <a:schemeClr val="bg1"/>
                </a:solidFill>
              </a:rPr>
              <a:t>Pas d'apnée, pas de respiration rythmée, pas d'expiration prolongée.</a:t>
            </a:r>
            <a:endParaRPr lang="en-US" sz="1350" dirty="0"/>
          </a:p>
        </p:txBody>
      </p:sp>
      <p:pic>
        <p:nvPicPr>
          <p:cNvPr id="17" name="Image 2" descr="/home/claude/mdi/assets/ic_check_co.png">    </p:cNvPr>
          <p:cNvPicPr>
            <a:picLocks noChangeAspect="1"/>
          </p:cNvPicPr>
          <p:nvPr/>
        </p:nvPicPr>
        <p:blipFill>
          <a:blip r:embed="rId3"/>
          <a:stretch>
            <a:fillRect/>
          </a:stretch>
        </p:blipFill>
        <p:spPr>
          <a:xfrm>
            <a:off x="7635240" y="3749040"/>
            <a:ext cx="256032" cy="256032"/>
          </a:xfrm>
          <a:prstGeom prst="rect">
            <a:avLst/>
          </a:prstGeom>
        </p:spPr>
      </p:pic>
      <p:sp>
        <p:nvSpPr>
          <p:cNvPr id="18" name="Text 12"/>
          <p:cNvSpPr txBox="1"/>
          <p:nvPr/>
        </p:nvSpPr>
        <p:spPr>
          <a:xfrm>
            <a:off x="8019288" y="3703320"/>
            <a:ext cx="3364992" cy="777240"/>
          </a:xfrm>
          <a:prstGeom prst="rect">
            <a:avLst/>
          </a:prstGeom>
          <a:noFill/>
          <a:ln/>
        </p:spPr>
        <p:txBody>
          <a:bodyPr wrap="square" lIns="0" tIns="0" rIns="0" bIns="0" rtlCol="0" anchor="t"/>
          <a:lstStyle/>
          <a:p>
            <a:pPr indent="0" marL="0">
              <a:buNone/>
            </a:pPr>
            <a:r>
              <a:rPr lang="en-US" sz="1350" dirty="0">
                <a:solidFill>
                  <a:schemeClr val="bg1"/>
                </a:solidFill>
              </a:rPr>
              <a:t>TRES : trois respirations normales, simplement observées, une fois neutre et stable.</a:t>
            </a:r>
            <a:endParaRPr lang="en-US" sz="1350" dirty="0"/>
          </a:p>
        </p:txBody>
      </p:sp>
      <p:pic>
        <p:nvPicPr>
          <p:cNvPr id="19" name="Image 3" descr="/home/claude/mdi/assets/ic_check_co.png">    </p:cNvPr>
          <p:cNvPicPr>
            <a:picLocks noChangeAspect="1"/>
          </p:cNvPicPr>
          <p:nvPr/>
        </p:nvPicPr>
        <p:blipFill>
          <a:blip r:embed="rId4"/>
          <a:stretch>
            <a:fillRect/>
          </a:stretch>
        </p:blipFill>
        <p:spPr>
          <a:xfrm>
            <a:off x="7635240" y="4572000"/>
            <a:ext cx="256032" cy="256032"/>
          </a:xfrm>
          <a:prstGeom prst="rect">
            <a:avLst/>
          </a:prstGeom>
        </p:spPr>
      </p:pic>
      <p:sp>
        <p:nvSpPr>
          <p:cNvPr id="20" name="Text 13"/>
          <p:cNvSpPr txBox="1"/>
          <p:nvPr/>
        </p:nvSpPr>
        <p:spPr>
          <a:xfrm>
            <a:off x="8019288" y="4526280"/>
            <a:ext cx="3364992" cy="777240"/>
          </a:xfrm>
          <a:prstGeom prst="rect">
            <a:avLst/>
          </a:prstGeom>
          <a:noFill/>
          <a:ln/>
        </p:spPr>
        <p:txBody>
          <a:bodyPr wrap="square" lIns="0" tIns="0" rIns="0" bIns="0" rtlCol="0" anchor="t"/>
          <a:lstStyle/>
          <a:p>
            <a:pPr indent="0" marL="0">
              <a:buNone/>
            </a:pPr>
            <a:r>
              <a:rPr lang="en-US" sz="1350" dirty="0">
                <a:solidFill>
                  <a:schemeClr val="bg1"/>
                </a:solidFill>
              </a:rPr>
              <a:t>Rien d'ajouté pendant la descente, la remontée ou les phases critiques.</a:t>
            </a:r>
            <a:endParaRPr lang="en-US" sz="1350" dirty="0"/>
          </a:p>
        </p:txBody>
      </p:sp>
      <p:sp>
        <p:nvSpPr>
          <p:cNvPr id="21"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22" name="Text 15"/>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SOURCE   </a:t>
            </a:r>
            <a:pPr indent="0" marL="0">
              <a:buNone/>
            </a:pPr>
            <a:r>
              <a:rPr lang="en-US" sz="1050" b="1" dirty="0">
                <a:solidFill>
                  <a:srgbClr val="5A6B70"/>
                </a:solidFill>
              </a:rPr>
              <a:t>[15] </a:t>
            </a:r>
            <a:pPr indent="0" marL="0">
              <a:buNone/>
            </a:pPr>
            <a:r>
              <a:rPr lang="en-US" sz="1050" u="sng" dirty="0">
                <a:solidFill>
                  <a:srgbClr val="0F6472"/>
                </a:solidFill>
                <a:hlinkClick r:id="rId5" invalidUrl="" action="" tgtFrame="" tooltip="Shallow-water arterial gas embolisms" history="1" highlightClick="0" endSnd="0">
                  <a:extLst>
                    <a:ext uri="{A12FA001-AC4F-418D-AE19-62706E023703}">
                      <ahyp:hlinkClr xmlns:ahyp="http://schemas.microsoft.com/office/drawing/2018/hyperlinkcolor" val="tx"/>
                    </a:ext>
                  </a:extLst>
                </a:hlinkClick>
              </a:rPr>
              <a:t>Gessert, 2021 · DAN Alert Diver</a:t>
            </a:r>
            <a:endParaRPr lang="en-US" sz="1050" dirty="0"/>
          </a:p>
        </p:txBody>
      </p:sp>
      <p:sp>
        <p:nvSpPr>
          <p:cNvPr id="23"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pic>
        <p:nvPicPr>
          <p:cNvPr id="3" name="Image 0" descr="/home/claude/mdi/assets/logo3.png">    </p:cNvPr>
          <p:cNvPicPr>
            <a:picLocks noChangeAspect="1"/>
          </p:cNvPicPr>
          <p:nvPr/>
        </p:nvPicPr>
        <p:blipFill>
          <a:blip r:embed="rId1"/>
          <a:stretch>
            <a:fillRect/>
          </a:stretch>
        </p:blipFill>
        <p:spPr>
          <a:xfrm>
            <a:off x="1463040" y="1600200"/>
            <a:ext cx="1920240" cy="3310128"/>
          </a:xfrm>
          <a:prstGeom prst="rect">
            <a:avLst/>
          </a:prstGeom>
        </p:spPr>
      </p:pic>
      <p:sp>
        <p:nvSpPr>
          <p:cNvPr id="4" name="Text 0"/>
          <p:cNvSpPr txBox="1"/>
          <p:nvPr/>
        </p:nvSpPr>
        <p:spPr>
          <a:xfrm>
            <a:off x="4480560" y="2057400"/>
            <a:ext cx="6858000" cy="365760"/>
          </a:xfrm>
          <a:prstGeom prst="rect">
            <a:avLst/>
          </a:prstGeom>
          <a:noFill/>
          <a:ln/>
        </p:spPr>
        <p:txBody>
          <a:bodyPr wrap="square" lIns="0" tIns="0" rIns="0" bIns="0" rtlCol="0" anchor="t"/>
          <a:lstStyle/>
          <a:p>
            <a:pPr indent="0" marL="0">
              <a:buNone/>
            </a:pPr>
            <a:r>
              <a:rPr lang="en-US" sz="1300" b="1" spc="500" kern="0" dirty="0">
                <a:solidFill>
                  <a:schemeClr val="accent2"/>
                </a:solidFill>
              </a:rPr>
              <a:t>PARTIE 2</a:t>
            </a:r>
            <a:endParaRPr lang="en-US" sz="1300" dirty="0"/>
          </a:p>
        </p:txBody>
      </p:sp>
      <p:sp>
        <p:nvSpPr>
          <p:cNvPr id="5" name="Text 1"/>
          <p:cNvSpPr txBox="1"/>
          <p:nvPr/>
        </p:nvSpPr>
        <p:spPr>
          <a:xfrm>
            <a:off x="4480560" y="2423160"/>
            <a:ext cx="7223760" cy="1188720"/>
          </a:xfrm>
          <a:prstGeom prst="rect">
            <a:avLst/>
          </a:prstGeom>
          <a:noFill/>
          <a:ln/>
        </p:spPr>
        <p:txBody>
          <a:bodyPr wrap="square" lIns="0" tIns="0" rIns="0" bIns="0" rtlCol="0" anchor="ctr"/>
          <a:lstStyle/>
          <a:p>
            <a:pPr indent="0" marL="0">
              <a:buNone/>
            </a:pPr>
            <a:r>
              <a:rPr lang="en-US" sz="4000" b="1" dirty="0">
                <a:solidFill>
                  <a:schemeClr val="bg1"/>
                </a:solidFill>
                <a:latin typeface="Cambria" pitchFamily="34" charset="0"/>
                <a:ea typeface="Cambria" pitchFamily="34" charset="-122"/>
                <a:cs typeface="Cambria" pitchFamily="34" charset="-120"/>
              </a:rPr>
              <a:t>Ce qu'entraîne la pleine conscience</a:t>
            </a:r>
            <a:endParaRPr lang="en-US" sz="4000" dirty="0"/>
          </a:p>
        </p:txBody>
      </p:sp>
      <p:sp>
        <p:nvSpPr>
          <p:cNvPr id="6" name="Text 2"/>
          <p:cNvSpPr txBox="1"/>
          <p:nvPr/>
        </p:nvSpPr>
        <p:spPr>
          <a:xfrm>
            <a:off x="4480560" y="3657600"/>
            <a:ext cx="7132320" cy="914400"/>
          </a:xfrm>
          <a:prstGeom prst="rect">
            <a:avLst/>
          </a:prstGeom>
          <a:noFill/>
          <a:ln/>
        </p:spPr>
        <p:txBody>
          <a:bodyPr wrap="square" lIns="0" tIns="0" rIns="0" bIns="0" rtlCol="0" anchor="t"/>
          <a:lstStyle/>
          <a:p>
            <a:pPr indent="0" marL="0">
              <a:buNone/>
            </a:pPr>
            <a:r>
              <a:rPr lang="en-US" sz="2000" i="1" dirty="0">
                <a:solidFill>
                  <a:schemeClr val="accent3"/>
                </a:solidFill>
                <a:latin typeface="Cambria" pitchFamily="34" charset="0"/>
                <a:ea typeface="Cambria" pitchFamily="34" charset="-122"/>
                <a:cs typeface="Cambria" pitchFamily="34" charset="-120"/>
              </a:rPr>
              <a:t>Ce que la recherche a mesuré hors de l'eau : attention, anxiété et récupération après le stress.</a:t>
            </a:r>
            <a:endParaRPr lang="en-US" sz="2000" dirty="0"/>
          </a:p>
        </p:txBody>
      </p:sp>
      <p:sp>
        <p:nvSpPr>
          <p:cNvPr id="7"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La pleine conscience, en termes opérationnels</a:t>
            </a:r>
            <a:endParaRPr lang="en-US" sz="3200" dirty="0"/>
          </a:p>
        </p:txBody>
      </p:sp>
      <p:sp>
        <p:nvSpPr>
          <p:cNvPr id="4" name="definición"/>
          <p:cNvSpPr/>
          <p:nvPr/>
        </p:nvSpPr>
        <p:spPr>
          <a:xfrm>
            <a:off x="548640" y="1371600"/>
            <a:ext cx="4663440" cy="4114800"/>
          </a:xfrm>
          <a:prstGeom prst="roundRect">
            <a:avLst>
              <a:gd name="adj" fmla="val 3556"/>
            </a:avLst>
          </a:prstGeom>
          <a:solidFill>
            <a:srgbClr val="06202E"/>
          </a:solidFill>
          <a:ln w="12700">
            <a:solidFill>
              <a:srgbClr val="06202E"/>
            </a:solidFill>
            <a:prstDash val="solid"/>
          </a:ln>
          <a:effectLst>
            <a:outerShdw sx="100000" sy="100000" kx="0" ky="0" algn="bl" rotWithShape="0" blurRad="127000" dist="38100" dir="5400000">
              <a:srgbClr val="06202E">
                <a:alpha val="18000"/>
              </a:srgbClr>
            </a:outerShdw>
          </a:effectLst>
        </p:spPr>
      </p:sp>
      <p:sp>
        <p:nvSpPr>
          <p:cNvPr id="5" name="Text 2"/>
          <p:cNvSpPr txBox="1"/>
          <p:nvPr/>
        </p:nvSpPr>
        <p:spPr>
          <a:xfrm>
            <a:off x="868680" y="1600200"/>
            <a:ext cx="4023360" cy="274320"/>
          </a:xfrm>
          <a:prstGeom prst="rect">
            <a:avLst/>
          </a:prstGeom>
          <a:noFill/>
          <a:ln/>
        </p:spPr>
        <p:txBody>
          <a:bodyPr wrap="square" lIns="0" tIns="0" rIns="0" bIns="0" rtlCol="0" anchor="t"/>
          <a:lstStyle/>
          <a:p>
            <a:pPr indent="0" marL="0">
              <a:buNone/>
            </a:pPr>
            <a:r>
              <a:rPr lang="en-US" sz="1100" b="1" spc="200" kern="0" dirty="0">
                <a:solidFill>
                  <a:schemeClr val="accent2"/>
                </a:solidFill>
              </a:rPr>
              <a:t>DÉFINITION OPÉRATIONNELLE  ·  [16]</a:t>
            </a:r>
            <a:endParaRPr lang="en-US" sz="1100" dirty="0"/>
          </a:p>
        </p:txBody>
      </p:sp>
      <p:sp>
        <p:nvSpPr>
          <p:cNvPr id="6" name="dot"/>
          <p:cNvSpPr/>
          <p:nvPr/>
        </p:nvSpPr>
        <p:spPr>
          <a:xfrm>
            <a:off x="868680" y="2103120"/>
            <a:ext cx="502920" cy="502920"/>
          </a:xfrm>
          <a:prstGeom prst="ellipse">
            <a:avLst/>
          </a:prstGeom>
          <a:solidFill>
            <a:schemeClr val="accent2"/>
          </a:solidFill>
          <a:ln w="12700">
            <a:solidFill>
              <a:schemeClr val="accent2"/>
            </a:solidFill>
            <a:prstDash val="solid"/>
          </a:ln>
        </p:spPr>
      </p:sp>
      <p:sp>
        <p:nvSpPr>
          <p:cNvPr id="7" name="Text 4"/>
          <p:cNvSpPr txBox="1"/>
          <p:nvPr/>
        </p:nvSpPr>
        <p:spPr>
          <a:xfrm>
            <a:off x="868680" y="2103120"/>
            <a:ext cx="502920" cy="502920"/>
          </a:xfrm>
          <a:prstGeom prst="rect">
            <a:avLst/>
          </a:prstGeom>
          <a:noFill/>
          <a:ln/>
        </p:spPr>
        <p:txBody>
          <a:bodyPr wrap="square" lIns="0" tIns="0" rIns="0" bIns="0" rtlCol="0" anchor="ctr"/>
          <a:lstStyle/>
          <a:p>
            <a:pPr algn="ctr" indent="0" marL="0">
              <a:buNone/>
            </a:pPr>
            <a:r>
              <a:rPr lang="en-US" sz="1700" b="1" dirty="0">
                <a:solidFill>
                  <a:schemeClr val="bg1"/>
                </a:solidFill>
                <a:latin typeface="Cambria" pitchFamily="34" charset="0"/>
                <a:ea typeface="Cambria" pitchFamily="34" charset="-122"/>
                <a:cs typeface="Cambria" pitchFamily="34" charset="-120"/>
              </a:rPr>
              <a:t>1</a:t>
            </a:r>
            <a:endParaRPr lang="en-US" sz="1700" dirty="0"/>
          </a:p>
        </p:txBody>
      </p:sp>
      <p:sp>
        <p:nvSpPr>
          <p:cNvPr id="8" name="Text 5"/>
          <p:cNvSpPr txBox="1"/>
          <p:nvPr/>
        </p:nvSpPr>
        <p:spPr>
          <a:xfrm>
            <a:off x="1554480" y="2029968"/>
            <a:ext cx="3383280" cy="1188720"/>
          </a:xfrm>
          <a:prstGeom prst="rect">
            <a:avLst/>
          </a:prstGeom>
          <a:noFill/>
          <a:ln/>
        </p:spPr>
        <p:txBody>
          <a:bodyPr wrap="square" lIns="0" tIns="0" rIns="0" bIns="0" rtlCol="0" anchor="t"/>
          <a:lstStyle/>
          <a:p>
            <a:pPr indent="0" marL="0">
              <a:buNone/>
            </a:pPr>
            <a:r>
              <a:rPr lang="en-US" sz="1800" b="1" dirty="0">
                <a:solidFill>
                  <a:schemeClr val="bg1"/>
                </a:solidFill>
                <a:latin typeface="Cambria" pitchFamily="34" charset="0"/>
                <a:ea typeface="Cambria" pitchFamily="34" charset="-122"/>
                <a:cs typeface="Cambria" pitchFamily="34" charset="-120"/>
              </a:rPr>
              <a:t>Autoréguler son attention pour la maintenir sur l'expérience immédiate.</a:t>
            </a:r>
            <a:endParaRPr lang="en-US" sz="1800" dirty="0"/>
          </a:p>
        </p:txBody>
      </p:sp>
      <p:sp>
        <p:nvSpPr>
          <p:cNvPr id="9" name="dot"/>
          <p:cNvSpPr/>
          <p:nvPr/>
        </p:nvSpPr>
        <p:spPr>
          <a:xfrm>
            <a:off x="868680" y="3429000"/>
            <a:ext cx="502920" cy="502920"/>
          </a:xfrm>
          <a:prstGeom prst="ellipse">
            <a:avLst/>
          </a:prstGeom>
          <a:solidFill>
            <a:schemeClr val="accent2"/>
          </a:solidFill>
          <a:ln w="12700">
            <a:solidFill>
              <a:schemeClr val="accent2"/>
            </a:solidFill>
            <a:prstDash val="solid"/>
          </a:ln>
        </p:spPr>
      </p:sp>
      <p:sp>
        <p:nvSpPr>
          <p:cNvPr id="10" name="Text 7"/>
          <p:cNvSpPr txBox="1"/>
          <p:nvPr/>
        </p:nvSpPr>
        <p:spPr>
          <a:xfrm>
            <a:off x="868680" y="3429000"/>
            <a:ext cx="502920" cy="502920"/>
          </a:xfrm>
          <a:prstGeom prst="rect">
            <a:avLst/>
          </a:prstGeom>
          <a:noFill/>
          <a:ln/>
        </p:spPr>
        <p:txBody>
          <a:bodyPr wrap="square" lIns="0" tIns="0" rIns="0" bIns="0" rtlCol="0" anchor="ctr"/>
          <a:lstStyle/>
          <a:p>
            <a:pPr algn="ctr" indent="0" marL="0">
              <a:buNone/>
            </a:pPr>
            <a:r>
              <a:rPr lang="en-US" sz="1700" b="1" dirty="0">
                <a:solidFill>
                  <a:schemeClr val="bg1"/>
                </a:solidFill>
                <a:latin typeface="Cambria" pitchFamily="34" charset="0"/>
                <a:ea typeface="Cambria" pitchFamily="34" charset="-122"/>
                <a:cs typeface="Cambria" pitchFamily="34" charset="-120"/>
              </a:rPr>
              <a:t>2</a:t>
            </a:r>
            <a:endParaRPr lang="en-US" sz="1700" dirty="0"/>
          </a:p>
        </p:txBody>
      </p:sp>
      <p:sp>
        <p:nvSpPr>
          <p:cNvPr id="11" name="Text 8"/>
          <p:cNvSpPr txBox="1"/>
          <p:nvPr/>
        </p:nvSpPr>
        <p:spPr>
          <a:xfrm>
            <a:off x="1554480" y="3355848"/>
            <a:ext cx="3383280" cy="1188720"/>
          </a:xfrm>
          <a:prstGeom prst="rect">
            <a:avLst/>
          </a:prstGeom>
          <a:noFill/>
          <a:ln/>
        </p:spPr>
        <p:txBody>
          <a:bodyPr wrap="square" lIns="0" tIns="0" rIns="0" bIns="0" rtlCol="0" anchor="t"/>
          <a:lstStyle/>
          <a:p>
            <a:pPr indent="0" marL="0">
              <a:buNone/>
            </a:pPr>
            <a:r>
              <a:rPr lang="en-US" sz="1800" b="1" dirty="0">
                <a:solidFill>
                  <a:schemeClr val="bg1"/>
                </a:solidFill>
                <a:latin typeface="Cambria" pitchFamily="34" charset="0"/>
                <a:ea typeface="Cambria" pitchFamily="34" charset="-122"/>
                <a:cs typeface="Cambria" pitchFamily="34" charset="-120"/>
              </a:rPr>
              <a:t>Le faire avec une attitude de curiosité, d'ouverture et d'acceptation.</a:t>
            </a:r>
            <a:endParaRPr lang="en-US" sz="1800" dirty="0"/>
          </a:p>
        </p:txBody>
      </p:sp>
      <p:sp>
        <p:nvSpPr>
          <p:cNvPr id="12" name="Text 9"/>
          <p:cNvSpPr txBox="1"/>
          <p:nvPr/>
        </p:nvSpPr>
        <p:spPr>
          <a:xfrm>
            <a:off x="868680" y="4709160"/>
            <a:ext cx="4023360" cy="640080"/>
          </a:xfrm>
          <a:prstGeom prst="rect">
            <a:avLst/>
          </a:prstGeom>
          <a:noFill/>
          <a:ln/>
        </p:spPr>
        <p:txBody>
          <a:bodyPr wrap="square" lIns="0" tIns="0" rIns="0" bIns="0" rtlCol="0" anchor="t"/>
          <a:lstStyle/>
          <a:p>
            <a:pPr indent="0" marL="0">
              <a:buNone/>
            </a:pPr>
            <a:r>
              <a:rPr lang="en-US" sz="1300" i="1" dirty="0">
                <a:solidFill>
                  <a:schemeClr val="accent3"/>
                </a:solidFill>
              </a:rPr>
              <a:t>Ce n'est pas se détendre ni vider son esprit : c'est une attention entraînée.</a:t>
            </a:r>
            <a:endParaRPr lang="en-US" sz="1300" dirty="0"/>
          </a:p>
        </p:txBody>
      </p:sp>
      <p:sp>
        <p:nvSpPr>
          <p:cNvPr id="13" name="Text 10"/>
          <p:cNvSpPr txBox="1"/>
          <p:nvPr/>
        </p:nvSpPr>
        <p:spPr>
          <a:xfrm>
            <a:off x="5486400" y="1371600"/>
            <a:ext cx="6153912" cy="274320"/>
          </a:xfrm>
          <a:prstGeom prst="rect">
            <a:avLst/>
          </a:prstGeom>
          <a:noFill/>
          <a:ln/>
        </p:spPr>
        <p:txBody>
          <a:bodyPr wrap="square" lIns="0" tIns="0" rIns="0" bIns="0" rtlCol="0" anchor="t"/>
          <a:lstStyle/>
          <a:p>
            <a:pPr indent="0" marL="0">
              <a:buNone/>
            </a:pPr>
            <a:r>
              <a:rPr lang="en-US" sz="1100" b="1" spc="200" kern="0" dirty="0">
                <a:solidFill>
                  <a:schemeClr val="accent1"/>
                </a:solidFill>
              </a:rPr>
              <a:t>QUATRE MÉCANISMES  ·  [17]   →   DANS L'EAU (TRANSPOSITION MDI)</a:t>
            </a:r>
            <a:endParaRPr lang="en-US" sz="1100" dirty="0"/>
          </a:p>
        </p:txBody>
      </p:sp>
      <p:sp>
        <p:nvSpPr>
          <p:cNvPr id="14" name="dot"/>
          <p:cNvSpPr/>
          <p:nvPr/>
        </p:nvSpPr>
        <p:spPr>
          <a:xfrm>
            <a:off x="5486400" y="1828800"/>
            <a:ext cx="502920" cy="502920"/>
          </a:xfrm>
          <a:prstGeom prst="ellipse">
            <a:avLst/>
          </a:prstGeom>
          <a:solidFill>
            <a:schemeClr val="accent1"/>
          </a:solidFill>
          <a:ln w="12700">
            <a:solidFill>
              <a:schemeClr val="accent1"/>
            </a:solidFill>
            <a:prstDash val="solid"/>
          </a:ln>
        </p:spPr>
      </p:sp>
      <p:sp>
        <p:nvSpPr>
          <p:cNvPr id="15" name="Text 12"/>
          <p:cNvSpPr txBox="1"/>
          <p:nvPr/>
        </p:nvSpPr>
        <p:spPr>
          <a:xfrm>
            <a:off x="5486400" y="1828800"/>
            <a:ext cx="502920" cy="502920"/>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1</a:t>
            </a:r>
            <a:endParaRPr lang="en-US" sz="1600" dirty="0"/>
          </a:p>
        </p:txBody>
      </p:sp>
      <p:sp>
        <p:nvSpPr>
          <p:cNvPr id="16" name="Text 13"/>
          <p:cNvSpPr txBox="1"/>
          <p:nvPr/>
        </p:nvSpPr>
        <p:spPr>
          <a:xfrm>
            <a:off x="6172200" y="1792224"/>
            <a:ext cx="5468112" cy="822960"/>
          </a:xfrm>
          <a:prstGeom prst="rect">
            <a:avLst/>
          </a:prstGeom>
          <a:noFill/>
          <a:ln/>
        </p:spPr>
        <p:txBody>
          <a:bodyPr wrap="square" lIns="0" tIns="0" rIns="0" bIns="0" rtlCol="0" anchor="t"/>
          <a:lstStyle/>
          <a:p>
            <a:pPr indent="0" marL="0">
              <a:buNone/>
            </a:pPr>
            <a:r>
              <a:rPr lang="en-US" sz="1600" b="1" dirty="0">
                <a:solidFill>
                  <a:schemeClr val="tx1"/>
                </a:solidFill>
              </a:rPr>
              <a:t>Régulation de l'attention</a:t>
            </a:r>
            <a:endParaRPr lang="en-US" sz="1600" dirty="0"/>
          </a:p>
          <a:p>
            <a:pPr indent="0" marL="0">
              <a:buNone/>
            </a:pPr>
            <a:r>
              <a:rPr lang="en-US" sz="1350" dirty="0">
                <a:solidFill>
                  <a:schemeClr val="tx2"/>
                </a:solidFill>
              </a:rPr>
              <a:t>Sous l'eau : garder le plan, la consigne et ton binôme.</a:t>
            </a:r>
            <a:endParaRPr lang="en-US" sz="1600" dirty="0"/>
          </a:p>
        </p:txBody>
      </p:sp>
      <p:sp>
        <p:nvSpPr>
          <p:cNvPr id="17" name="dot"/>
          <p:cNvSpPr/>
          <p:nvPr/>
        </p:nvSpPr>
        <p:spPr>
          <a:xfrm>
            <a:off x="5486400" y="2743200"/>
            <a:ext cx="502920" cy="502920"/>
          </a:xfrm>
          <a:prstGeom prst="ellipse">
            <a:avLst/>
          </a:prstGeom>
          <a:solidFill>
            <a:schemeClr val="accent1"/>
          </a:solidFill>
          <a:ln w="12700">
            <a:solidFill>
              <a:schemeClr val="accent1"/>
            </a:solidFill>
            <a:prstDash val="solid"/>
          </a:ln>
        </p:spPr>
      </p:sp>
      <p:sp>
        <p:nvSpPr>
          <p:cNvPr id="18" name="Text 15"/>
          <p:cNvSpPr txBox="1"/>
          <p:nvPr/>
        </p:nvSpPr>
        <p:spPr>
          <a:xfrm>
            <a:off x="5486400" y="2743200"/>
            <a:ext cx="502920" cy="502920"/>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2</a:t>
            </a:r>
            <a:endParaRPr lang="en-US" sz="1600" dirty="0"/>
          </a:p>
        </p:txBody>
      </p:sp>
      <p:sp>
        <p:nvSpPr>
          <p:cNvPr id="19" name="Text 16"/>
          <p:cNvSpPr txBox="1"/>
          <p:nvPr/>
        </p:nvSpPr>
        <p:spPr>
          <a:xfrm>
            <a:off x="6172200" y="2706624"/>
            <a:ext cx="5468112" cy="822960"/>
          </a:xfrm>
          <a:prstGeom prst="rect">
            <a:avLst/>
          </a:prstGeom>
          <a:noFill/>
          <a:ln/>
        </p:spPr>
        <p:txBody>
          <a:bodyPr wrap="square" lIns="0" tIns="0" rIns="0" bIns="0" rtlCol="0" anchor="t"/>
          <a:lstStyle/>
          <a:p>
            <a:pPr indent="0" marL="0">
              <a:buNone/>
            </a:pPr>
            <a:r>
              <a:rPr lang="en-US" sz="1600" b="1" dirty="0">
                <a:solidFill>
                  <a:schemeClr val="tx1"/>
                </a:solidFill>
              </a:rPr>
              <a:t>Conscience du corps</a:t>
            </a:r>
            <a:endParaRPr lang="en-US" sz="1600" dirty="0"/>
          </a:p>
          <a:p>
            <a:pPr indent="0" marL="0">
              <a:buNone/>
            </a:pPr>
            <a:r>
              <a:rPr lang="en-US" sz="1350" dirty="0">
                <a:solidFill>
                  <a:schemeClr val="tx2"/>
                </a:solidFill>
              </a:rPr>
              <a:t>Sous l'eau : remarquer plus tôt la tension, le froid ou la fatigue.</a:t>
            </a:r>
            <a:endParaRPr lang="en-US" sz="1600" dirty="0"/>
          </a:p>
        </p:txBody>
      </p:sp>
      <p:sp>
        <p:nvSpPr>
          <p:cNvPr id="20" name="dot"/>
          <p:cNvSpPr/>
          <p:nvPr/>
        </p:nvSpPr>
        <p:spPr>
          <a:xfrm>
            <a:off x="5486400" y="3657600"/>
            <a:ext cx="502920" cy="502920"/>
          </a:xfrm>
          <a:prstGeom prst="ellipse">
            <a:avLst/>
          </a:prstGeom>
          <a:solidFill>
            <a:schemeClr val="accent1"/>
          </a:solidFill>
          <a:ln w="12700">
            <a:solidFill>
              <a:schemeClr val="accent1"/>
            </a:solidFill>
            <a:prstDash val="solid"/>
          </a:ln>
        </p:spPr>
      </p:sp>
      <p:sp>
        <p:nvSpPr>
          <p:cNvPr id="21" name="Text 18"/>
          <p:cNvSpPr txBox="1"/>
          <p:nvPr/>
        </p:nvSpPr>
        <p:spPr>
          <a:xfrm>
            <a:off x="5486400" y="3657600"/>
            <a:ext cx="502920" cy="502920"/>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3</a:t>
            </a:r>
            <a:endParaRPr lang="en-US" sz="1600" dirty="0"/>
          </a:p>
        </p:txBody>
      </p:sp>
      <p:sp>
        <p:nvSpPr>
          <p:cNvPr id="22" name="Text 19"/>
          <p:cNvSpPr txBox="1"/>
          <p:nvPr/>
        </p:nvSpPr>
        <p:spPr>
          <a:xfrm>
            <a:off x="6172200" y="3621024"/>
            <a:ext cx="5468112" cy="822960"/>
          </a:xfrm>
          <a:prstGeom prst="rect">
            <a:avLst/>
          </a:prstGeom>
          <a:noFill/>
          <a:ln/>
        </p:spPr>
        <p:txBody>
          <a:bodyPr wrap="square" lIns="0" tIns="0" rIns="0" bIns="0" rtlCol="0" anchor="t"/>
          <a:lstStyle/>
          <a:p>
            <a:pPr indent="0" marL="0">
              <a:buNone/>
            </a:pPr>
            <a:r>
              <a:rPr lang="en-US" sz="1600" b="1" dirty="0">
                <a:solidFill>
                  <a:schemeClr val="tx1"/>
                </a:solidFill>
              </a:rPr>
              <a:t>Régulation des émotions</a:t>
            </a:r>
            <a:endParaRPr lang="en-US" sz="1600" dirty="0"/>
          </a:p>
          <a:p>
            <a:pPr indent="0" marL="0">
              <a:buNone/>
            </a:pPr>
            <a:r>
              <a:rPr lang="en-US" sz="1350" dirty="0">
                <a:solidFill>
                  <a:schemeClr val="tx2"/>
                </a:solidFill>
              </a:rPr>
              <a:t>Sous l'eau : sentir l'alarme sans obéir à la première impulsion.</a:t>
            </a:r>
            <a:endParaRPr lang="en-US" sz="1600" dirty="0"/>
          </a:p>
        </p:txBody>
      </p:sp>
      <p:sp>
        <p:nvSpPr>
          <p:cNvPr id="23" name="dot"/>
          <p:cNvSpPr/>
          <p:nvPr/>
        </p:nvSpPr>
        <p:spPr>
          <a:xfrm>
            <a:off x="5486400" y="4572000"/>
            <a:ext cx="502920" cy="502920"/>
          </a:xfrm>
          <a:prstGeom prst="ellipse">
            <a:avLst/>
          </a:prstGeom>
          <a:solidFill>
            <a:schemeClr val="accent1"/>
          </a:solidFill>
          <a:ln w="12700">
            <a:solidFill>
              <a:schemeClr val="accent1"/>
            </a:solidFill>
            <a:prstDash val="solid"/>
          </a:ln>
        </p:spPr>
      </p:sp>
      <p:sp>
        <p:nvSpPr>
          <p:cNvPr id="24" name="Text 21"/>
          <p:cNvSpPr txBox="1"/>
          <p:nvPr/>
        </p:nvSpPr>
        <p:spPr>
          <a:xfrm>
            <a:off x="5486400" y="4572000"/>
            <a:ext cx="502920" cy="502920"/>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4</a:t>
            </a:r>
            <a:endParaRPr lang="en-US" sz="1600" dirty="0"/>
          </a:p>
        </p:txBody>
      </p:sp>
      <p:sp>
        <p:nvSpPr>
          <p:cNvPr id="25" name="Text 22"/>
          <p:cNvSpPr txBox="1"/>
          <p:nvPr/>
        </p:nvSpPr>
        <p:spPr>
          <a:xfrm>
            <a:off x="6172200" y="4535424"/>
            <a:ext cx="5468112" cy="822960"/>
          </a:xfrm>
          <a:prstGeom prst="rect">
            <a:avLst/>
          </a:prstGeom>
          <a:noFill/>
          <a:ln/>
        </p:spPr>
        <p:txBody>
          <a:bodyPr wrap="square" lIns="0" tIns="0" rIns="0" bIns="0" rtlCol="0" anchor="t"/>
          <a:lstStyle/>
          <a:p>
            <a:pPr indent="0" marL="0">
              <a:buNone/>
            </a:pPr>
            <a:r>
              <a:rPr lang="en-US" sz="1600" b="1" dirty="0">
                <a:solidFill>
                  <a:schemeClr val="tx1"/>
                </a:solidFill>
              </a:rPr>
              <a:t>Changement de regard sur soi</a:t>
            </a:r>
            <a:endParaRPr lang="en-US" sz="1600" dirty="0"/>
          </a:p>
          <a:p>
            <a:pPr indent="0" marL="0">
              <a:buNone/>
            </a:pPr>
            <a:r>
              <a:rPr lang="en-US" sz="1350" dirty="0">
                <a:solidFill>
                  <a:schemeClr val="tx2"/>
                </a:solidFill>
              </a:rPr>
              <a:t>Sous l'eau : « je ressens de la peur » plutôt que « je suis la peur ».</a:t>
            </a:r>
            <a:endParaRPr lang="en-US" sz="1600" dirty="0"/>
          </a:p>
        </p:txBody>
      </p:sp>
      <p:sp>
        <p:nvSpPr>
          <p:cNvPr id="26"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27" name="Text 24"/>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SOURCES   </a:t>
            </a:r>
            <a:pPr indent="0" marL="0">
              <a:buNone/>
            </a:pPr>
            <a:r>
              <a:rPr lang="en-US" sz="1050" b="1" dirty="0">
                <a:solidFill>
                  <a:srgbClr val="5A6B70"/>
                </a:solidFill>
              </a:rPr>
              <a:t>[16] </a:t>
            </a:r>
            <a:pPr indent="0" marL="0">
              <a:buNone/>
            </a:pPr>
            <a:r>
              <a:rPr lang="en-US" sz="1050" u="sng" dirty="0">
                <a:solidFill>
                  <a:srgbClr val="0F6472"/>
                </a:solidFill>
                <a:hlinkClick r:id="rId1" invalidUrl="" action="" tgtFrame="" tooltip="Mindfulness: a proposed operational definition" history="1" highlightClick="0" endSnd="0">
                  <a:extLst>
                    <a:ext uri="{A12FA001-AC4F-418D-AE19-62706E023703}">
                      <ahyp:hlinkClr xmlns:ahyp="http://schemas.microsoft.com/office/drawing/2018/hyperlinkcolor" val="tx"/>
                    </a:ext>
                  </a:extLst>
                </a:hlinkClick>
              </a:rPr>
              <a:t>Bishop et al., 2004 · Clin Psychol Sci Pract</a:t>
            </a:r>
            <a:pPr indent="0" marL="0">
              <a:buNone/>
            </a:pPr>
            <a:r>
              <a:rPr lang="en-US" sz="1050" dirty="0">
                <a:solidFill>
                  <a:srgbClr val="5A6B70"/>
                </a:solidFill>
              </a:rPr>
              <a:t>   ·   </a:t>
            </a:r>
            <a:pPr indent="0" marL="0">
              <a:buNone/>
            </a:pPr>
            <a:r>
              <a:rPr lang="en-US" sz="1050" b="1" dirty="0">
                <a:solidFill>
                  <a:srgbClr val="5A6B70"/>
                </a:solidFill>
              </a:rPr>
              <a:t>[17] </a:t>
            </a:r>
            <a:pPr indent="0" marL="0">
              <a:buNone/>
            </a:pPr>
            <a:r>
              <a:rPr lang="en-US" sz="1050" u="sng" dirty="0">
                <a:solidFill>
                  <a:srgbClr val="0F6472"/>
                </a:solidFill>
                <a:hlinkClick r:id="rId2" invalidUrl="" action="" tgtFrame="" tooltip="How does mindfulness meditation work? Proposing mechanisms of action from a conceptual and neural perspective" history="1" highlightClick="0" endSnd="0">
                  <a:extLst>
                    <a:ext uri="{A12FA001-AC4F-418D-AE19-62706E023703}">
                      <ahyp:hlinkClr xmlns:ahyp="http://schemas.microsoft.com/office/drawing/2018/hyperlinkcolor" val="tx"/>
                    </a:ext>
                  </a:extLst>
                </a:hlinkClick>
              </a:rPr>
              <a:t>Hölzel et al., 2011 · Perspectives on Psychological Science</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bg1"/>
                </a:solidFill>
              </a:rPr>
              <a:t>Anxiété et stress : les preuves les plus solides</a:t>
            </a:r>
            <a:endParaRPr lang="en-US" sz="3200" dirty="0"/>
          </a:p>
        </p:txBody>
      </p:sp>
      <p:sp>
        <p:nvSpPr>
          <p:cNvPr id="4" name="chip"/>
          <p:cNvSpPr txBox="1"/>
          <p:nvPr/>
        </p:nvSpPr>
        <p:spPr>
          <a:xfrm>
            <a:off x="548640" y="1298448"/>
            <a:ext cx="6035040" cy="347472"/>
          </a:xfrm>
          <a:prstGeom prst="roundRect">
            <a:avLst>
              <a:gd name="adj" fmla="val 50000"/>
            </a:avLst>
          </a:prstGeom>
          <a:solidFill>
            <a:srgbClr val="2E9E6B"/>
          </a:solidFill>
          <a:ln/>
        </p:spPr>
        <p:txBody>
          <a:bodyPr wrap="square" lIns="0" tIns="0" rIns="0" bIns="0" rtlCol="0" anchor="ctr"/>
          <a:lstStyle/>
          <a:p>
            <a:pPr algn="ctr" indent="0" marL="0">
              <a:buNone/>
            </a:pPr>
            <a:r>
              <a:rPr lang="en-US" sz="1100" b="1" spc="200" kern="0" dirty="0">
                <a:solidFill>
                  <a:srgbClr val="FFFFFF"/>
                </a:solidFill>
              </a:rPr>
              <a:t>PREUVES SOLIDES  ·  ESSAI RANDOMISÉ ET MÉTA-ANALYSES</a:t>
            </a:r>
            <a:endParaRPr lang="en-US" sz="1100" dirty="0"/>
          </a:p>
        </p:txBody>
      </p:sp>
      <p:sp>
        <p:nvSpPr>
          <p:cNvPr id="5" name="HOGE ET AL., 2023  ·  JAMA PSYCHIATRY  ·  [18]"/>
          <p:cNvSpPr/>
          <p:nvPr/>
        </p:nvSpPr>
        <p:spPr>
          <a:xfrm>
            <a:off x="548640" y="1783080"/>
            <a:ext cx="3544824" cy="2880360"/>
          </a:xfrm>
          <a:prstGeom prst="roundRect">
            <a:avLst>
              <a:gd name="adj" fmla="val 5079"/>
            </a:avLst>
          </a:prstGeom>
          <a:solidFill>
            <a:srgbClr val="0E3A4A"/>
          </a:solidFill>
          <a:ln w="12700">
            <a:solidFill>
              <a:schemeClr val="accent1"/>
            </a:solidFill>
            <a:prstDash val="solid"/>
          </a:ln>
        </p:spPr>
      </p:sp>
      <p:sp>
        <p:nvSpPr>
          <p:cNvPr id="6" name="Text 3"/>
          <p:cNvSpPr txBox="1"/>
          <p:nvPr/>
        </p:nvSpPr>
        <p:spPr>
          <a:xfrm>
            <a:off x="804672" y="1947672"/>
            <a:ext cx="3032760" cy="457200"/>
          </a:xfrm>
          <a:prstGeom prst="rect">
            <a:avLst/>
          </a:prstGeom>
          <a:noFill/>
          <a:ln/>
        </p:spPr>
        <p:txBody>
          <a:bodyPr wrap="square" lIns="0" tIns="0" rIns="0" bIns="0" rtlCol="0" anchor="t"/>
          <a:lstStyle/>
          <a:p>
            <a:pPr indent="0" marL="0">
              <a:buNone/>
            </a:pPr>
            <a:r>
              <a:rPr lang="en-US" sz="1000" b="1" spc="100" kern="0" dirty="0">
                <a:solidFill>
                  <a:schemeClr val="accent3"/>
                </a:solidFill>
              </a:rPr>
              <a:t>HOGE ET AL., 2023  ·  JAMA PSYCHIATRY  ·  [18]</a:t>
            </a:r>
            <a:endParaRPr lang="en-US" sz="1000" dirty="0"/>
          </a:p>
        </p:txBody>
      </p:sp>
      <p:sp>
        <p:nvSpPr>
          <p:cNvPr id="7" name="Text 4"/>
          <p:cNvSpPr txBox="1"/>
          <p:nvPr/>
        </p:nvSpPr>
        <p:spPr>
          <a:xfrm>
            <a:off x="804672" y="2350008"/>
            <a:ext cx="3032760" cy="731520"/>
          </a:xfrm>
          <a:prstGeom prst="rect">
            <a:avLst/>
          </a:prstGeom>
          <a:noFill/>
          <a:ln/>
        </p:spPr>
        <p:txBody>
          <a:bodyPr wrap="square" lIns="0" tIns="0" rIns="0" bIns="0" rtlCol="0" anchor="ctr"/>
          <a:lstStyle/>
          <a:p>
            <a:pPr indent="0" marL="0">
              <a:buNone/>
            </a:pPr>
            <a:r>
              <a:rPr lang="en-US" sz="2600" b="1" dirty="0">
                <a:solidFill>
                  <a:schemeClr val="accent2"/>
                </a:solidFill>
                <a:latin typeface="Cambria" pitchFamily="34" charset="0"/>
                <a:ea typeface="Cambria" pitchFamily="34" charset="-122"/>
                <a:cs typeface="Cambria" pitchFamily="34" charset="-120"/>
              </a:rPr>
              <a:t>= médicament</a:t>
            </a:r>
            <a:endParaRPr lang="en-US" sz="2600" dirty="0"/>
          </a:p>
        </p:txBody>
      </p:sp>
      <p:sp>
        <p:nvSpPr>
          <p:cNvPr id="8" name="Text 5"/>
          <p:cNvSpPr txBox="1"/>
          <p:nvPr/>
        </p:nvSpPr>
        <p:spPr>
          <a:xfrm>
            <a:off x="804672" y="3081528"/>
            <a:ext cx="3032760" cy="1051560"/>
          </a:xfrm>
          <a:prstGeom prst="rect">
            <a:avLst/>
          </a:prstGeom>
          <a:noFill/>
          <a:ln/>
        </p:spPr>
        <p:txBody>
          <a:bodyPr wrap="square" lIns="0" tIns="0" rIns="0" bIns="0" rtlCol="0" anchor="t"/>
          <a:lstStyle/>
          <a:p>
            <a:pPr indent="0" marL="0">
              <a:buNone/>
            </a:pPr>
            <a:r>
              <a:rPr lang="en-US" sz="1300" dirty="0">
                <a:solidFill>
                  <a:schemeClr val="bg1"/>
                </a:solidFill>
              </a:rPr>
              <a:t>276 adultes souffrant de troubles anxieux, randomisés : 8 semaines de MBSR ont été aussi efficaces que l'escitalopram, un médicament de première intention.</a:t>
            </a:r>
            <a:endParaRPr lang="en-US" sz="1300" dirty="0"/>
          </a:p>
        </p:txBody>
      </p:sp>
      <p:sp>
        <p:nvSpPr>
          <p:cNvPr id="9" name="Text 6"/>
          <p:cNvSpPr txBox="1"/>
          <p:nvPr/>
        </p:nvSpPr>
        <p:spPr>
          <a:xfrm>
            <a:off x="804672" y="4114800"/>
            <a:ext cx="3032760" cy="457200"/>
          </a:xfrm>
          <a:prstGeom prst="rect">
            <a:avLst/>
          </a:prstGeom>
          <a:noFill/>
          <a:ln/>
        </p:spPr>
        <p:txBody>
          <a:bodyPr wrap="square" lIns="0" tIns="0" rIns="0" bIns="0" rtlCol="0" anchor="t"/>
          <a:lstStyle/>
          <a:p>
            <a:pPr indent="0" marL="0">
              <a:buNone/>
            </a:pPr>
            <a:r>
              <a:rPr lang="en-US" sz="1200" b="1" dirty="0">
                <a:solidFill>
                  <a:schemeClr val="accent3"/>
                </a:solidFill>
              </a:rPr>
              <a:t>Effets indésirables : 15 % avec la MBSR contre 79 % avec le médicament.</a:t>
            </a:r>
            <a:endParaRPr lang="en-US" sz="1200" dirty="0"/>
          </a:p>
        </p:txBody>
      </p:sp>
      <p:sp>
        <p:nvSpPr>
          <p:cNvPr id="10" name="GALANTE ET AL., 2021  ·  PLOS MEDICINE  ·  [19]"/>
          <p:cNvSpPr/>
          <p:nvPr/>
        </p:nvSpPr>
        <p:spPr>
          <a:xfrm>
            <a:off x="4322064" y="1783080"/>
            <a:ext cx="3544824" cy="2880360"/>
          </a:xfrm>
          <a:prstGeom prst="roundRect">
            <a:avLst>
              <a:gd name="adj" fmla="val 5079"/>
            </a:avLst>
          </a:prstGeom>
          <a:solidFill>
            <a:srgbClr val="0E3A4A"/>
          </a:solidFill>
          <a:ln w="12700">
            <a:solidFill>
              <a:schemeClr val="accent1"/>
            </a:solidFill>
            <a:prstDash val="solid"/>
          </a:ln>
        </p:spPr>
      </p:sp>
      <p:sp>
        <p:nvSpPr>
          <p:cNvPr id="11" name="Text 8"/>
          <p:cNvSpPr txBox="1"/>
          <p:nvPr/>
        </p:nvSpPr>
        <p:spPr>
          <a:xfrm>
            <a:off x="4578096" y="1947672"/>
            <a:ext cx="3032760" cy="457200"/>
          </a:xfrm>
          <a:prstGeom prst="rect">
            <a:avLst/>
          </a:prstGeom>
          <a:noFill/>
          <a:ln/>
        </p:spPr>
        <p:txBody>
          <a:bodyPr wrap="square" lIns="0" tIns="0" rIns="0" bIns="0" rtlCol="0" anchor="t"/>
          <a:lstStyle/>
          <a:p>
            <a:pPr indent="0" marL="0">
              <a:buNone/>
            </a:pPr>
            <a:r>
              <a:rPr lang="en-US" sz="1000" b="1" spc="100" kern="0" dirty="0">
                <a:solidFill>
                  <a:schemeClr val="accent3"/>
                </a:solidFill>
              </a:rPr>
              <a:t>GALANTE ET AL., 2021  ·  PLOS MEDICINE  ·  [19]</a:t>
            </a:r>
            <a:endParaRPr lang="en-US" sz="1000" dirty="0"/>
          </a:p>
        </p:txBody>
      </p:sp>
      <p:sp>
        <p:nvSpPr>
          <p:cNvPr id="12" name="Text 9"/>
          <p:cNvSpPr txBox="1"/>
          <p:nvPr/>
        </p:nvSpPr>
        <p:spPr>
          <a:xfrm>
            <a:off x="4578096" y="2350008"/>
            <a:ext cx="3032760" cy="731520"/>
          </a:xfrm>
          <a:prstGeom prst="rect">
            <a:avLst/>
          </a:prstGeom>
          <a:noFill/>
          <a:ln/>
        </p:spPr>
        <p:txBody>
          <a:bodyPr wrap="square" lIns="0" tIns="0" rIns="0" bIns="0" rtlCol="0" anchor="ctr"/>
          <a:lstStyle/>
          <a:p>
            <a:pPr indent="0" marL="0">
              <a:buNone/>
            </a:pPr>
            <a:r>
              <a:rPr lang="en-US" sz="3400" b="1" dirty="0">
                <a:solidFill>
                  <a:srgbClr val="F2B544"/>
                </a:solidFill>
                <a:latin typeface="Cambria" pitchFamily="34" charset="0"/>
                <a:ea typeface="Cambria" pitchFamily="34" charset="-122"/>
                <a:cs typeface="Cambria" pitchFamily="34" charset="-120"/>
              </a:rPr>
              <a:t>g = 0,56</a:t>
            </a:r>
            <a:endParaRPr lang="en-US" sz="3400" dirty="0"/>
          </a:p>
        </p:txBody>
      </p:sp>
      <p:sp>
        <p:nvSpPr>
          <p:cNvPr id="13" name="Text 10"/>
          <p:cNvSpPr txBox="1"/>
          <p:nvPr/>
        </p:nvSpPr>
        <p:spPr>
          <a:xfrm>
            <a:off x="4578096" y="3081528"/>
            <a:ext cx="3032760" cy="1051560"/>
          </a:xfrm>
          <a:prstGeom prst="rect">
            <a:avLst/>
          </a:prstGeom>
          <a:noFill/>
          <a:ln/>
        </p:spPr>
        <p:txBody>
          <a:bodyPr wrap="square" lIns="0" tIns="0" rIns="0" bIns="0" rtlCol="0" anchor="t"/>
          <a:lstStyle/>
          <a:p>
            <a:pPr indent="0" marL="0">
              <a:buNone/>
            </a:pPr>
            <a:r>
              <a:rPr lang="en-US" sz="1300" dirty="0">
                <a:solidFill>
                  <a:schemeClr val="bg1"/>
                </a:solidFill>
              </a:rPr>
              <a:t>136 essais et 11 605 adultes sans diagnostic : moins d'anxiété que sans intervention (effet modéré).</a:t>
            </a:r>
            <a:endParaRPr lang="en-US" sz="1300" dirty="0"/>
          </a:p>
        </p:txBody>
      </p:sp>
      <p:sp>
        <p:nvSpPr>
          <p:cNvPr id="14" name="Text 11"/>
          <p:cNvSpPr txBox="1"/>
          <p:nvPr/>
        </p:nvSpPr>
        <p:spPr>
          <a:xfrm>
            <a:off x="4578096" y="4114800"/>
            <a:ext cx="3032760" cy="457200"/>
          </a:xfrm>
          <a:prstGeom prst="rect">
            <a:avLst/>
          </a:prstGeom>
          <a:noFill/>
          <a:ln/>
        </p:spPr>
        <p:txBody>
          <a:bodyPr wrap="square" lIns="0" tIns="0" rIns="0" bIns="0" rtlCol="0" anchor="t"/>
          <a:lstStyle/>
          <a:p>
            <a:pPr indent="0" marL="0">
              <a:buNone/>
            </a:pPr>
            <a:r>
              <a:rPr lang="en-US" sz="1200" b="1" dirty="0">
                <a:solidFill>
                  <a:schemeClr val="accent3"/>
                </a:solidFill>
              </a:rPr>
              <a:t>Face à des activités témoins non spécifiques : g = 0,47.</a:t>
            </a:r>
            <a:endParaRPr lang="en-US" sz="1200" dirty="0"/>
          </a:p>
        </p:txBody>
      </p:sp>
      <p:sp>
        <p:nvSpPr>
          <p:cNvPr id="15" name="GOLDBERG ET AL., 2022  ·  [20]"/>
          <p:cNvSpPr/>
          <p:nvPr/>
        </p:nvSpPr>
        <p:spPr>
          <a:xfrm>
            <a:off x="8095488" y="1783080"/>
            <a:ext cx="3544824" cy="2880360"/>
          </a:xfrm>
          <a:prstGeom prst="roundRect">
            <a:avLst>
              <a:gd name="adj" fmla="val 5079"/>
            </a:avLst>
          </a:prstGeom>
          <a:solidFill>
            <a:srgbClr val="0E3A4A"/>
          </a:solidFill>
          <a:ln w="12700">
            <a:solidFill>
              <a:schemeClr val="accent1"/>
            </a:solidFill>
            <a:prstDash val="solid"/>
          </a:ln>
        </p:spPr>
      </p:sp>
      <p:sp>
        <p:nvSpPr>
          <p:cNvPr id="16" name="Text 13"/>
          <p:cNvSpPr txBox="1"/>
          <p:nvPr/>
        </p:nvSpPr>
        <p:spPr>
          <a:xfrm>
            <a:off x="8351520" y="1947672"/>
            <a:ext cx="3032760" cy="457200"/>
          </a:xfrm>
          <a:prstGeom prst="rect">
            <a:avLst/>
          </a:prstGeom>
          <a:noFill/>
          <a:ln/>
        </p:spPr>
        <p:txBody>
          <a:bodyPr wrap="square" lIns="0" tIns="0" rIns="0" bIns="0" rtlCol="0" anchor="t"/>
          <a:lstStyle/>
          <a:p>
            <a:pPr indent="0" marL="0">
              <a:buNone/>
            </a:pPr>
            <a:r>
              <a:rPr lang="en-US" sz="1000" b="1" spc="100" kern="0" dirty="0">
                <a:solidFill>
                  <a:schemeClr val="accent3"/>
                </a:solidFill>
              </a:rPr>
              <a:t>GOLDBERG ET AL., 2022  ·  [20]</a:t>
            </a:r>
            <a:endParaRPr lang="en-US" sz="1000" dirty="0"/>
          </a:p>
        </p:txBody>
      </p:sp>
      <p:sp>
        <p:nvSpPr>
          <p:cNvPr id="17" name="Text 14"/>
          <p:cNvSpPr txBox="1"/>
          <p:nvPr/>
        </p:nvSpPr>
        <p:spPr>
          <a:xfrm>
            <a:off x="8351520" y="2350008"/>
            <a:ext cx="3032760" cy="731520"/>
          </a:xfrm>
          <a:prstGeom prst="rect">
            <a:avLst/>
          </a:prstGeom>
          <a:noFill/>
          <a:ln/>
        </p:spPr>
        <p:txBody>
          <a:bodyPr wrap="square" lIns="0" tIns="0" rIns="0" bIns="0" rtlCol="0" anchor="ctr"/>
          <a:lstStyle/>
          <a:p>
            <a:pPr indent="0" marL="0">
              <a:buNone/>
            </a:pPr>
            <a:r>
              <a:rPr lang="en-US" sz="2200" b="1" dirty="0">
                <a:solidFill>
                  <a:srgbClr val="F2B544"/>
                </a:solidFill>
                <a:latin typeface="Cambria" pitchFamily="34" charset="0"/>
                <a:ea typeface="Cambria" pitchFamily="34" charset="-122"/>
                <a:cs typeface="Cambria" pitchFamily="34" charset="-120"/>
              </a:rPr>
              <a:t>44 méta-analyses</a:t>
            </a:r>
            <a:endParaRPr lang="en-US" sz="2200" dirty="0"/>
          </a:p>
        </p:txBody>
      </p:sp>
      <p:sp>
        <p:nvSpPr>
          <p:cNvPr id="18" name="Text 15"/>
          <p:cNvSpPr txBox="1"/>
          <p:nvPr/>
        </p:nvSpPr>
        <p:spPr>
          <a:xfrm>
            <a:off x="8351520" y="3081528"/>
            <a:ext cx="3032760" cy="1051560"/>
          </a:xfrm>
          <a:prstGeom prst="rect">
            <a:avLst/>
          </a:prstGeom>
          <a:noFill/>
          <a:ln/>
        </p:spPr>
        <p:txBody>
          <a:bodyPr wrap="square" lIns="0" tIns="0" rIns="0" bIns="0" rtlCol="0" anchor="t"/>
          <a:lstStyle/>
          <a:p>
            <a:pPr indent="0" marL="0">
              <a:buNone/>
            </a:pPr>
            <a:r>
              <a:rPr lang="en-US" sz="1300" dirty="0">
                <a:solidFill>
                  <a:schemeClr val="bg1"/>
                </a:solidFill>
              </a:rPr>
              <a:t>336 essais et 30 483 personnes : mieux que l'absence d'intervention dans presque toutes les comparaisons, et comparable aux traitements validés.</a:t>
            </a:r>
            <a:endParaRPr lang="en-US" sz="1300" dirty="0"/>
          </a:p>
        </p:txBody>
      </p:sp>
      <p:sp>
        <p:nvSpPr>
          <p:cNvPr id="19" name="Text 16"/>
          <p:cNvSpPr txBox="1"/>
          <p:nvPr/>
        </p:nvSpPr>
        <p:spPr>
          <a:xfrm>
            <a:off x="8351520" y="4114800"/>
            <a:ext cx="3032760" cy="457200"/>
          </a:xfrm>
          <a:prstGeom prst="rect">
            <a:avLst/>
          </a:prstGeom>
          <a:noFill/>
          <a:ln/>
        </p:spPr>
        <p:txBody>
          <a:bodyPr wrap="square" lIns="0" tIns="0" rIns="0" bIns="0" rtlCol="0" anchor="t"/>
          <a:lstStyle/>
          <a:p>
            <a:pPr indent="0" marL="0">
              <a:buNone/>
            </a:pPr>
            <a:r>
              <a:rPr lang="en-US" sz="1200" b="1" dirty="0">
                <a:solidFill>
                  <a:schemeClr val="accent3"/>
                </a:solidFill>
              </a:rPr>
              <a:t>La plus vaste revue de revues à ce jour.</a:t>
            </a:r>
            <a:endParaRPr lang="en-US" sz="1200" dirty="0"/>
          </a:p>
        </p:txBody>
      </p:sp>
      <p:sp>
        <p:nvSpPr>
          <p:cNvPr id="20" name="Text 17"/>
          <p:cNvSpPr txBox="1"/>
          <p:nvPr/>
        </p:nvSpPr>
        <p:spPr>
          <a:xfrm>
            <a:off x="548640" y="4846320"/>
            <a:ext cx="5486400" cy="320040"/>
          </a:xfrm>
          <a:prstGeom prst="rect">
            <a:avLst/>
          </a:prstGeom>
          <a:noFill/>
          <a:ln/>
        </p:spPr>
        <p:txBody>
          <a:bodyPr wrap="square" lIns="0" tIns="0" rIns="0" bIns="0" rtlCol="0" anchor="t"/>
          <a:lstStyle/>
          <a:p>
            <a:pPr indent="0" marL="0">
              <a:buNone/>
            </a:pPr>
            <a:r>
              <a:rPr lang="en-US" sz="1200" i="1" dirty="0">
                <a:solidFill>
                  <a:schemeClr val="accent3"/>
                </a:solidFill>
              </a:rPr>
              <a:t>Lire g :  ≈ 0,2 petit effet   ·   ≈ 0,5 modéré   ·   ≈ 0,8 grand</a:t>
            </a:r>
            <a:endParaRPr lang="en-US" sz="1200" dirty="0"/>
          </a:p>
        </p:txBody>
      </p:sp>
      <p:sp>
        <p:nvSpPr>
          <p:cNvPr id="21" name="Text 18"/>
          <p:cNvSpPr txBox="1"/>
          <p:nvPr/>
        </p:nvSpPr>
        <p:spPr>
          <a:xfrm>
            <a:off x="6035040" y="4773168"/>
            <a:ext cx="5605272" cy="548640"/>
          </a:xfrm>
          <a:prstGeom prst="rect">
            <a:avLst/>
          </a:prstGeom>
          <a:noFill/>
          <a:ln/>
        </p:spPr>
        <p:txBody>
          <a:bodyPr wrap="square" lIns="0" tIns="0" rIns="0" bIns="0" rtlCol="0" anchor="t"/>
          <a:lstStyle/>
          <a:p>
            <a:pPr algn="r" indent="0" marL="0">
              <a:buNone/>
            </a:pPr>
            <a:r>
              <a:rPr lang="en-US" sz="1300" b="1" dirty="0">
                <a:solidFill>
                  <a:srgbClr val="F2B544"/>
                </a:solidFill>
              </a:rPr>
              <a:t>Lecture MDI : si l'anxiété préalable annonce la panique, entraîner l'anxiété, c'est entraîner la sécurité.</a:t>
            </a:r>
            <a:endParaRPr lang="en-US" sz="1300" dirty="0"/>
          </a:p>
        </p:txBody>
      </p:sp>
      <p:sp>
        <p:nvSpPr>
          <p:cNvPr id="22"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23" name="Text 20"/>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SOURCES   </a:t>
            </a:r>
            <a:pPr indent="0" marL="0">
              <a:buNone/>
            </a:pPr>
            <a:r>
              <a:rPr lang="en-US" sz="1050" b="1" dirty="0">
                <a:solidFill>
                  <a:srgbClr val="5A6B70"/>
                </a:solidFill>
              </a:rPr>
              <a:t>[18] </a:t>
            </a:r>
            <a:pPr indent="0" marL="0">
              <a:buNone/>
            </a:pPr>
            <a:r>
              <a:rPr lang="en-US" sz="1050" u="sng" dirty="0">
                <a:solidFill>
                  <a:srgbClr val="0F6472"/>
                </a:solidFill>
                <a:hlinkClick r:id="rId1" invalidUrl="" action="" tgtFrame="" tooltip="Mindfulness-based stress reduction vs escitalopram for the treatment of adults with anxiety disorders: a randomized clinical trial" history="1" highlightClick="0" endSnd="0">
                  <a:extLst>
                    <a:ext uri="{A12FA001-AC4F-418D-AE19-62706E023703}">
                      <ahyp:hlinkClr xmlns:ahyp="http://schemas.microsoft.com/office/drawing/2018/hyperlinkcolor" val="tx"/>
                    </a:ext>
                  </a:extLst>
                </a:hlinkClick>
              </a:rPr>
              <a:t>Hoge et al., 2023 · JAMA Psychiatry</a:t>
            </a:r>
            <a:pPr indent="0" marL="0">
              <a:buNone/>
            </a:pPr>
            <a:r>
              <a:rPr lang="en-US" sz="1050" dirty="0">
                <a:solidFill>
                  <a:srgbClr val="5A6B70"/>
                </a:solidFill>
              </a:rPr>
              <a:t>   ·   </a:t>
            </a:r>
            <a:pPr indent="0" marL="0">
              <a:buNone/>
            </a:pPr>
            <a:r>
              <a:rPr lang="en-US" sz="1050" b="1" dirty="0">
                <a:solidFill>
                  <a:srgbClr val="5A6B70"/>
                </a:solidFill>
              </a:rPr>
              <a:t>[19] </a:t>
            </a:r>
            <a:pPr indent="0" marL="0">
              <a:buNone/>
            </a:pPr>
            <a:r>
              <a:rPr lang="en-US" sz="1050" u="sng" dirty="0">
                <a:solidFill>
                  <a:srgbClr val="0F6472"/>
                </a:solidFill>
                <a:hlinkClick r:id="rId2" invalidUrl="" action="" tgtFrame="" tooltip="Mindfulness-based programmes for mental health promotion in adults in nonclinical settings: a systematic review and meta-analysis of randomised controlled trials" history="1" highlightClick="0" endSnd="0">
                  <a:extLst>
                    <a:ext uri="{A12FA001-AC4F-418D-AE19-62706E023703}">
                      <ahyp:hlinkClr xmlns:ahyp="http://schemas.microsoft.com/office/drawing/2018/hyperlinkcolor" val="tx"/>
                    </a:ext>
                  </a:extLst>
                </a:hlinkClick>
              </a:rPr>
              <a:t>Galante et al., 2021 · PLoS Medicine</a:t>
            </a:r>
            <a:pPr indent="0" marL="0">
              <a:buNone/>
            </a:pPr>
            <a:r>
              <a:rPr lang="en-US" sz="1050" dirty="0">
                <a:solidFill>
                  <a:srgbClr val="5A6B70"/>
                </a:solidFill>
              </a:rPr>
              <a:t>   ·   </a:t>
            </a:r>
            <a:pPr indent="0" marL="0">
              <a:buNone/>
            </a:pPr>
            <a:r>
              <a:rPr lang="en-US" sz="1050" b="1" dirty="0">
                <a:solidFill>
                  <a:srgbClr val="5A6B70"/>
                </a:solidFill>
              </a:rPr>
              <a:t>[20] </a:t>
            </a:r>
            <a:pPr indent="0" marL="0">
              <a:buNone/>
            </a:pPr>
            <a:r>
              <a:rPr lang="en-US" sz="1050" u="sng" dirty="0">
                <a:solidFill>
                  <a:srgbClr val="0F6472"/>
                </a:solidFill>
                <a:hlinkClick r:id="rId3" invalidUrl="" action="" tgtFrame="" tooltip="The empirical status of mindfulness-based interventions: a systematic review of 44 meta-analyses of randomized controlled trials" history="1" highlightClick="0" endSnd="0">
                  <a:extLst>
                    <a:ext uri="{A12FA001-AC4F-418D-AE19-62706E023703}">
                      <ahyp:hlinkClr xmlns:ahyp="http://schemas.microsoft.com/office/drawing/2018/hyperlinkcolor" val="tx"/>
                    </a:ext>
                  </a:extLst>
                </a:hlinkClick>
              </a:rPr>
              <a:t>Goldberg et al., 2022 · Perspectives on Psychological Science</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itle"/>
          <p:cNvSpPr txBox="1"/>
          <p:nvPr/>
        </p:nvSpPr>
        <p:spPr>
          <a:xfrm>
            <a:off x="548640" y="411480"/>
            <a:ext cx="11091672" cy="868680"/>
          </a:xfrm>
          <a:prstGeom prst="rect">
            <a:avLst/>
          </a:prstGeom>
          <a:noFill/>
          <a:ln/>
        </p:spPr>
        <p:txBody>
          <a:bodyPr wrap="square" lIns="0" tIns="0" rIns="0" bIns="0" rtlCol="0" anchor="ctr"/>
          <a:lstStyle/>
          <a:p>
            <a:pPr algn="ctr" indent="0" marL="0">
              <a:buNone/>
            </a:pPr>
            <a:r>
              <a:rPr lang="en-US" sz="2700" b="1" dirty="0">
                <a:solidFill>
                  <a:schemeClr val="tx1"/>
                </a:solidFill>
                <a:latin typeface="Cambria" pitchFamily="34" charset="0"/>
                <a:ea typeface="Cambria" pitchFamily="34" charset="-122"/>
                <a:cs typeface="Cambria" pitchFamily="34" charset="-120"/>
              </a:rPr>
              <a:t>L'attention sous pression : la protéger s'entraîne</a:t>
            </a:r>
            <a:endParaRPr lang="en-US" sz="2700" dirty="0"/>
          </a:p>
        </p:txBody>
      </p:sp>
      <p:sp>
        <p:nvSpPr>
          <p:cNvPr id="4" name="Une meilleure attention, mesurée"/>
          <p:cNvSpPr/>
          <p:nvPr/>
        </p:nvSpPr>
        <p:spPr>
          <a:xfrm>
            <a:off x="548640" y="1371600"/>
            <a:ext cx="3544824" cy="4114800"/>
          </a:xfrm>
          <a:prstGeom prst="roundRect">
            <a:avLst>
              <a:gd name="adj" fmla="val 4127"/>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5" name="chip"/>
          <p:cNvSpPr txBox="1"/>
          <p:nvPr/>
        </p:nvSpPr>
        <p:spPr>
          <a:xfrm>
            <a:off x="777240" y="1600200"/>
            <a:ext cx="3087624" cy="347472"/>
          </a:xfrm>
          <a:prstGeom prst="roundRect">
            <a:avLst>
              <a:gd name="adj" fmla="val 50000"/>
            </a:avLst>
          </a:prstGeom>
          <a:solidFill>
            <a:srgbClr val="2E9E6B"/>
          </a:solidFill>
          <a:ln/>
        </p:spPr>
        <p:txBody>
          <a:bodyPr wrap="square" lIns="0" tIns="0" rIns="0" bIns="0" rtlCol="0" anchor="ctr"/>
          <a:lstStyle/>
          <a:p>
            <a:pPr algn="ctr" indent="0" marL="0">
              <a:buNone/>
            </a:pPr>
            <a:r>
              <a:rPr lang="en-US" sz="1100" b="1" spc="200" kern="0" dirty="0">
                <a:solidFill>
                  <a:srgbClr val="FFFFFF"/>
                </a:solidFill>
              </a:rPr>
              <a:t>MÉTA-ANALYSE  ·  111 ESSAIS</a:t>
            </a:r>
            <a:endParaRPr lang="en-US" sz="1100" dirty="0"/>
          </a:p>
        </p:txBody>
      </p:sp>
      <p:sp>
        <p:nvSpPr>
          <p:cNvPr id="6" name="Text 3"/>
          <p:cNvSpPr txBox="1"/>
          <p:nvPr/>
        </p:nvSpPr>
        <p:spPr>
          <a:xfrm>
            <a:off x="777240" y="2103120"/>
            <a:ext cx="3087624" cy="777240"/>
          </a:xfrm>
          <a:prstGeom prst="rect">
            <a:avLst/>
          </a:prstGeom>
          <a:noFill/>
          <a:ln/>
        </p:spPr>
        <p:txBody>
          <a:bodyPr wrap="square" lIns="0" tIns="0" rIns="0" bIns="0" rtlCol="0" anchor="t"/>
          <a:lstStyle/>
          <a:p>
            <a:pPr indent="0" marL="0">
              <a:buNone/>
            </a:pPr>
            <a:r>
              <a:rPr lang="en-US" sz="1800" b="1" dirty="0">
                <a:solidFill>
                  <a:schemeClr val="tx1"/>
                </a:solidFill>
                <a:latin typeface="Cambria" pitchFamily="34" charset="0"/>
                <a:ea typeface="Cambria" pitchFamily="34" charset="-122"/>
                <a:cs typeface="Cambria" pitchFamily="34" charset="-120"/>
              </a:rPr>
              <a:t>Une meilleure attention, mesurée</a:t>
            </a:r>
            <a:endParaRPr lang="en-US" sz="1800" dirty="0"/>
          </a:p>
        </p:txBody>
      </p:sp>
      <p:sp>
        <p:nvSpPr>
          <p:cNvPr id="7" name="Text 4"/>
          <p:cNvSpPr txBox="1"/>
          <p:nvPr/>
        </p:nvSpPr>
        <p:spPr>
          <a:xfrm>
            <a:off x="777240" y="2852928"/>
            <a:ext cx="3087624" cy="274320"/>
          </a:xfrm>
          <a:prstGeom prst="rect">
            <a:avLst/>
          </a:prstGeom>
          <a:noFill/>
          <a:ln/>
        </p:spPr>
        <p:txBody>
          <a:bodyPr wrap="square" lIns="0" tIns="0" rIns="0" bIns="0" rtlCol="0" anchor="t"/>
          <a:lstStyle/>
          <a:p>
            <a:pPr indent="0" marL="0">
              <a:buNone/>
            </a:pPr>
            <a:r>
              <a:rPr lang="en-US" sz="1150" b="1" dirty="0">
                <a:solidFill>
                  <a:schemeClr val="accent1"/>
                </a:solidFill>
              </a:rPr>
              <a:t>Zainal et Newman, 2024 · [21]</a:t>
            </a:r>
            <a:endParaRPr lang="en-US" sz="1150" dirty="0"/>
          </a:p>
        </p:txBody>
      </p:sp>
      <p:sp>
        <p:nvSpPr>
          <p:cNvPr id="8" name="Text 5"/>
          <p:cNvSpPr txBox="1"/>
          <p:nvPr/>
        </p:nvSpPr>
        <p:spPr>
          <a:xfrm>
            <a:off x="777240" y="3200400"/>
            <a:ext cx="3087624" cy="1691640"/>
          </a:xfrm>
          <a:prstGeom prst="rect">
            <a:avLst/>
          </a:prstGeom>
          <a:noFill/>
          <a:ln/>
        </p:spPr>
        <p:txBody>
          <a:bodyPr wrap="square" lIns="0" tIns="0" rIns="0" bIns="0" rtlCol="0" anchor="t"/>
          <a:lstStyle/>
          <a:p>
            <a:pPr indent="0" marL="0">
              <a:buNone/>
            </a:pPr>
            <a:r>
              <a:rPr lang="en-US" sz="1350" dirty="0">
                <a:solidFill>
                  <a:schemeClr val="tx1"/>
                </a:solidFill>
              </a:rPr>
              <a:t>9 538 personnes. La pleine conscience a amélioré l'attention exécutive, l'attention soutenue et la précision de la mémoire de travail, y compris face à des groupes témoins actifs (g = 0,19 à 0,39).</a:t>
            </a:r>
            <a:endParaRPr lang="en-US" sz="1350" dirty="0"/>
          </a:p>
        </p:txBody>
      </p:sp>
      <p:sp>
        <p:nvSpPr>
          <p:cNvPr id="9" name="Text 6"/>
          <p:cNvSpPr txBox="1"/>
          <p:nvPr/>
        </p:nvSpPr>
        <p:spPr>
          <a:xfrm>
            <a:off x="777240" y="4937760"/>
            <a:ext cx="3087624" cy="411480"/>
          </a:xfrm>
          <a:prstGeom prst="rect">
            <a:avLst/>
          </a:prstGeom>
          <a:noFill/>
          <a:ln/>
        </p:spPr>
        <p:txBody>
          <a:bodyPr wrap="square" lIns="0" tIns="0" rIns="0" bIns="0" rtlCol="0" anchor="t"/>
          <a:lstStyle/>
          <a:p>
            <a:pPr indent="0" marL="0">
              <a:buNone/>
            </a:pPr>
            <a:r>
              <a:rPr lang="en-US" sz="1100" i="1" dirty="0">
                <a:solidFill>
                  <a:schemeClr val="tx2"/>
                </a:solidFill>
              </a:rPr>
              <a:t>Effet faible à modéré, constant</a:t>
            </a:r>
            <a:endParaRPr lang="en-US" sz="1100" dirty="0"/>
          </a:p>
        </p:txBody>
      </p:sp>
      <p:sp>
        <p:nvSpPr>
          <p:cNvPr id="10" name="Elle protège l'esprit sous stress"/>
          <p:cNvSpPr/>
          <p:nvPr/>
        </p:nvSpPr>
        <p:spPr>
          <a:xfrm>
            <a:off x="4322064" y="1371600"/>
            <a:ext cx="3544824" cy="4114800"/>
          </a:xfrm>
          <a:prstGeom prst="roundRect">
            <a:avLst>
              <a:gd name="adj" fmla="val 4127"/>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1" name="chip"/>
          <p:cNvSpPr txBox="1"/>
          <p:nvPr/>
        </p:nvSpPr>
        <p:spPr>
          <a:xfrm>
            <a:off x="4550664" y="1600200"/>
            <a:ext cx="3087624" cy="347472"/>
          </a:xfrm>
          <a:prstGeom prst="roundRect">
            <a:avLst>
              <a:gd name="adj" fmla="val 50000"/>
            </a:avLst>
          </a:prstGeom>
          <a:solidFill>
            <a:srgbClr val="F2B544"/>
          </a:solidFill>
          <a:ln/>
        </p:spPr>
        <p:txBody>
          <a:bodyPr wrap="square" lIns="0" tIns="0" rIns="0" bIns="0" rtlCol="0" anchor="ctr"/>
          <a:lstStyle/>
          <a:p>
            <a:pPr algn="ctr" indent="0" marL="0">
              <a:buNone/>
            </a:pPr>
            <a:r>
              <a:rPr lang="en-US" sz="1100" b="1" spc="200" kern="0" dirty="0">
                <a:solidFill>
                  <a:srgbClr val="06202E"/>
                </a:solidFill>
              </a:rPr>
              <a:t>ESSAIS CONTRÔLÉS</a:t>
            </a:r>
            <a:endParaRPr lang="en-US" sz="1100" dirty="0"/>
          </a:p>
        </p:txBody>
      </p:sp>
      <p:sp>
        <p:nvSpPr>
          <p:cNvPr id="12" name="Text 9"/>
          <p:cNvSpPr txBox="1"/>
          <p:nvPr/>
        </p:nvSpPr>
        <p:spPr>
          <a:xfrm>
            <a:off x="4550664" y="2103120"/>
            <a:ext cx="3087624" cy="777240"/>
          </a:xfrm>
          <a:prstGeom prst="rect">
            <a:avLst/>
          </a:prstGeom>
          <a:noFill/>
          <a:ln/>
        </p:spPr>
        <p:txBody>
          <a:bodyPr wrap="square" lIns="0" tIns="0" rIns="0" bIns="0" rtlCol="0" anchor="t"/>
          <a:lstStyle/>
          <a:p>
            <a:pPr indent="0" marL="0">
              <a:buNone/>
            </a:pPr>
            <a:r>
              <a:rPr lang="en-US" sz="1800" b="1" dirty="0">
                <a:solidFill>
                  <a:schemeClr val="tx1"/>
                </a:solidFill>
                <a:latin typeface="Cambria" pitchFamily="34" charset="0"/>
                <a:ea typeface="Cambria" pitchFamily="34" charset="-122"/>
                <a:cs typeface="Cambria" pitchFamily="34" charset="-120"/>
              </a:rPr>
              <a:t>Elle protège l'esprit sous stress</a:t>
            </a:r>
            <a:endParaRPr lang="en-US" sz="1800" dirty="0"/>
          </a:p>
        </p:txBody>
      </p:sp>
      <p:sp>
        <p:nvSpPr>
          <p:cNvPr id="13" name="Text 10"/>
          <p:cNvSpPr txBox="1"/>
          <p:nvPr/>
        </p:nvSpPr>
        <p:spPr>
          <a:xfrm>
            <a:off x="4550664" y="2852928"/>
            <a:ext cx="3087624" cy="274320"/>
          </a:xfrm>
          <a:prstGeom prst="rect">
            <a:avLst/>
          </a:prstGeom>
          <a:noFill/>
          <a:ln/>
        </p:spPr>
        <p:txBody>
          <a:bodyPr wrap="square" lIns="0" tIns="0" rIns="0" bIns="0" rtlCol="0" anchor="t"/>
          <a:lstStyle/>
          <a:p>
            <a:pPr indent="0" marL="0">
              <a:buNone/>
            </a:pPr>
            <a:r>
              <a:rPr lang="en-US" sz="1150" b="1" dirty="0">
                <a:solidFill>
                  <a:schemeClr val="accent1"/>
                </a:solidFill>
              </a:rPr>
              <a:t>Jha et al., 2010 et 2020 · [22] [23]</a:t>
            </a:r>
            <a:endParaRPr lang="en-US" sz="1150" dirty="0"/>
          </a:p>
        </p:txBody>
      </p:sp>
      <p:sp>
        <p:nvSpPr>
          <p:cNvPr id="14" name="Text 11"/>
          <p:cNvSpPr txBox="1"/>
          <p:nvPr/>
        </p:nvSpPr>
        <p:spPr>
          <a:xfrm>
            <a:off x="4550664" y="3200400"/>
            <a:ext cx="3087624" cy="1691640"/>
          </a:xfrm>
          <a:prstGeom prst="rect">
            <a:avLst/>
          </a:prstGeom>
          <a:noFill/>
          <a:ln/>
        </p:spPr>
        <p:txBody>
          <a:bodyPr wrap="square" lIns="0" tIns="0" rIns="0" bIns="0" rtlCol="0" anchor="t"/>
          <a:lstStyle/>
          <a:p>
            <a:pPr indent="0" marL="0">
              <a:buNone/>
            </a:pPr>
            <a:r>
              <a:rPr lang="en-US" sz="1350" dirty="0">
                <a:solidFill>
                  <a:schemeClr val="tx1"/>
                </a:solidFill>
              </a:rPr>
              <a:t>Militaires pendant des semaines de stress intense : sans entraînement, la mémoire de travail et l'attention baissaient. Avec la pleine conscience, elles baissaient moins, et en 2010 elles augmentaient chez ceux qui pratiquaient le plus.</a:t>
            </a:r>
            <a:endParaRPr lang="en-US" sz="1350" dirty="0"/>
          </a:p>
        </p:txBody>
      </p:sp>
      <p:sp>
        <p:nvSpPr>
          <p:cNvPr id="15" name="Text 12"/>
          <p:cNvSpPr txBox="1"/>
          <p:nvPr/>
        </p:nvSpPr>
        <p:spPr>
          <a:xfrm>
            <a:off x="4550664" y="4937760"/>
            <a:ext cx="3087624" cy="411480"/>
          </a:xfrm>
          <a:prstGeom prst="rect">
            <a:avLst/>
          </a:prstGeom>
          <a:noFill/>
          <a:ln/>
        </p:spPr>
        <p:txBody>
          <a:bodyPr wrap="square" lIns="0" tIns="0" rIns="0" bIns="0" rtlCol="0" anchor="t"/>
          <a:lstStyle/>
          <a:p>
            <a:pPr indent="0" marL="0">
              <a:buNone/>
            </a:pPr>
            <a:r>
              <a:rPr lang="en-US" sz="1100" i="1" dirty="0">
                <a:solidFill>
                  <a:schemeClr val="tx2"/>
                </a:solidFill>
              </a:rPr>
              <a:t>48 et 80 militaires · 8 semaines</a:t>
            </a:r>
            <a:endParaRPr lang="en-US" sz="1100" dirty="0"/>
          </a:p>
        </p:txBody>
      </p:sp>
      <p:sp>
        <p:nvSpPr>
          <p:cNvPr id="16" name="L'esprit vagabonde presque la moitié du temps"/>
          <p:cNvSpPr/>
          <p:nvPr/>
        </p:nvSpPr>
        <p:spPr>
          <a:xfrm>
            <a:off x="8095488" y="1371600"/>
            <a:ext cx="3544824" cy="4114800"/>
          </a:xfrm>
          <a:prstGeom prst="roundRect">
            <a:avLst>
              <a:gd name="adj" fmla="val 4127"/>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7" name="chip"/>
          <p:cNvSpPr txBox="1"/>
          <p:nvPr/>
        </p:nvSpPr>
        <p:spPr>
          <a:xfrm>
            <a:off x="8324088" y="1600200"/>
            <a:ext cx="3087624" cy="347472"/>
          </a:xfrm>
          <a:prstGeom prst="roundRect">
            <a:avLst>
              <a:gd name="adj" fmla="val 50000"/>
            </a:avLst>
          </a:prstGeom>
          <a:solidFill>
            <a:srgbClr val="5A6B70"/>
          </a:solidFill>
          <a:ln/>
        </p:spPr>
        <p:txBody>
          <a:bodyPr wrap="square" lIns="0" tIns="0" rIns="0" bIns="0" rtlCol="0" anchor="ctr"/>
          <a:lstStyle/>
          <a:p>
            <a:pPr algn="ctr" indent="0" marL="0">
              <a:buNone/>
            </a:pPr>
            <a:r>
              <a:rPr lang="en-US" sz="1100" b="1" spc="200" kern="0" dirty="0">
                <a:solidFill>
                  <a:srgbClr val="FFFFFF"/>
                </a:solidFill>
              </a:rPr>
              <a:t>ÉCHANTILLONNAGE D'EXPÉRIENCE</a:t>
            </a:r>
            <a:endParaRPr lang="en-US" sz="1100" dirty="0"/>
          </a:p>
        </p:txBody>
      </p:sp>
      <p:sp>
        <p:nvSpPr>
          <p:cNvPr id="18" name="Text 15"/>
          <p:cNvSpPr txBox="1"/>
          <p:nvPr/>
        </p:nvSpPr>
        <p:spPr>
          <a:xfrm>
            <a:off x="8324088" y="2103120"/>
            <a:ext cx="3087624" cy="777240"/>
          </a:xfrm>
          <a:prstGeom prst="rect">
            <a:avLst/>
          </a:prstGeom>
          <a:noFill/>
          <a:ln/>
        </p:spPr>
        <p:txBody>
          <a:bodyPr wrap="square" lIns="0" tIns="0" rIns="0" bIns="0" rtlCol="0" anchor="t"/>
          <a:lstStyle/>
          <a:p>
            <a:pPr indent="0" marL="0">
              <a:buNone/>
            </a:pPr>
            <a:r>
              <a:rPr lang="en-US" sz="1800" b="1" dirty="0">
                <a:solidFill>
                  <a:schemeClr val="tx1"/>
                </a:solidFill>
                <a:latin typeface="Cambria" pitchFamily="34" charset="0"/>
                <a:ea typeface="Cambria" pitchFamily="34" charset="-122"/>
                <a:cs typeface="Cambria" pitchFamily="34" charset="-120"/>
              </a:rPr>
              <a:t>L'esprit vagabonde presque la moitié du temps</a:t>
            </a:r>
            <a:endParaRPr lang="en-US" sz="1800" dirty="0"/>
          </a:p>
        </p:txBody>
      </p:sp>
      <p:sp>
        <p:nvSpPr>
          <p:cNvPr id="19" name="Text 16"/>
          <p:cNvSpPr txBox="1"/>
          <p:nvPr/>
        </p:nvSpPr>
        <p:spPr>
          <a:xfrm>
            <a:off x="8324088" y="2852928"/>
            <a:ext cx="3087624" cy="274320"/>
          </a:xfrm>
          <a:prstGeom prst="rect">
            <a:avLst/>
          </a:prstGeom>
          <a:noFill/>
          <a:ln/>
        </p:spPr>
        <p:txBody>
          <a:bodyPr wrap="square" lIns="0" tIns="0" rIns="0" bIns="0" rtlCol="0" anchor="t"/>
          <a:lstStyle/>
          <a:p>
            <a:pPr indent="0" marL="0">
              <a:buNone/>
            </a:pPr>
            <a:r>
              <a:rPr lang="en-US" sz="1150" b="1" dirty="0">
                <a:solidFill>
                  <a:schemeClr val="accent1"/>
                </a:solidFill>
              </a:rPr>
              <a:t>Killingsworth et Gilbert, 2010 · [24]</a:t>
            </a:r>
            <a:endParaRPr lang="en-US" sz="1150" dirty="0"/>
          </a:p>
        </p:txBody>
      </p:sp>
      <p:sp>
        <p:nvSpPr>
          <p:cNvPr id="20" name="Text 17"/>
          <p:cNvSpPr txBox="1"/>
          <p:nvPr/>
        </p:nvSpPr>
        <p:spPr>
          <a:xfrm>
            <a:off x="8324088" y="3200400"/>
            <a:ext cx="3087624" cy="1691640"/>
          </a:xfrm>
          <a:prstGeom prst="rect">
            <a:avLst/>
          </a:prstGeom>
          <a:noFill/>
          <a:ln/>
        </p:spPr>
        <p:txBody>
          <a:bodyPr wrap="square" lIns="0" tIns="0" rIns="0" bIns="0" rtlCol="0" anchor="t"/>
          <a:lstStyle/>
          <a:p>
            <a:pPr indent="0" marL="0">
              <a:buNone/>
            </a:pPr>
            <a:r>
              <a:rPr lang="en-US" sz="1350" dirty="0">
                <a:solidFill>
                  <a:schemeClr val="tx1"/>
                </a:solidFill>
              </a:rPr>
              <a:t>Chez 2 250 adultes, l'esprit était ailleurs dans 46,9 % des moments échantillonnés, et les gens se sentaient moins bien pendant ces vagabondages.</a:t>
            </a:r>
            <a:endParaRPr lang="en-US" sz="1350" dirty="0"/>
          </a:p>
        </p:txBody>
      </p:sp>
      <p:sp>
        <p:nvSpPr>
          <p:cNvPr id="21" name="Text 18"/>
          <p:cNvSpPr txBox="1"/>
          <p:nvPr/>
        </p:nvSpPr>
        <p:spPr>
          <a:xfrm>
            <a:off x="8324088" y="4937760"/>
            <a:ext cx="3087624" cy="411480"/>
          </a:xfrm>
          <a:prstGeom prst="rect">
            <a:avLst/>
          </a:prstGeom>
          <a:noFill/>
          <a:ln/>
        </p:spPr>
        <p:txBody>
          <a:bodyPr wrap="square" lIns="0" tIns="0" rIns="0" bIns="0" rtlCol="0" anchor="t"/>
          <a:lstStyle/>
          <a:p>
            <a:pPr indent="0" marL="0">
              <a:buNone/>
            </a:pPr>
            <a:r>
              <a:rPr lang="en-US" sz="1100" i="1" dirty="0">
                <a:solidFill>
                  <a:schemeClr val="tx2"/>
                </a:solidFill>
              </a:rPr>
              <a:t>Échantillons recueillis par téléphone dans la vie quotidienne</a:t>
            </a:r>
            <a:endParaRPr lang="en-US" sz="1100" dirty="0"/>
          </a:p>
        </p:txBody>
      </p:sp>
      <p:sp>
        <p:nvSpPr>
          <p:cNvPr id="22"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23" name="Text 20"/>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SOURCES   </a:t>
            </a:r>
            <a:pPr indent="0" marL="0">
              <a:buNone/>
            </a:pPr>
            <a:r>
              <a:rPr lang="en-US" sz="1050" b="1" dirty="0">
                <a:solidFill>
                  <a:srgbClr val="5A6B70"/>
                </a:solidFill>
              </a:rPr>
              <a:t>[21] </a:t>
            </a:r>
            <a:pPr indent="0" marL="0">
              <a:buNone/>
            </a:pPr>
            <a:r>
              <a:rPr lang="en-US" sz="1050" u="sng" dirty="0">
                <a:solidFill>
                  <a:srgbClr val="0F6472"/>
                </a:solidFill>
                <a:hlinkClick r:id="rId1" invalidUrl="" action="" tgtFrame="" tooltip="Mindfulness enhances cognitive functioning: a meta-analysis of 111 randomized controlled trials" history="1" highlightClick="0" endSnd="0">
                  <a:extLst>
                    <a:ext uri="{A12FA001-AC4F-418D-AE19-62706E023703}">
                      <ahyp:hlinkClr xmlns:ahyp="http://schemas.microsoft.com/office/drawing/2018/hyperlinkcolor" val="tx"/>
                    </a:ext>
                  </a:extLst>
                </a:hlinkClick>
              </a:rPr>
              <a:t>Zainal et Newman, 2024</a:t>
            </a:r>
            <a:pPr indent="0" marL="0">
              <a:buNone/>
            </a:pPr>
            <a:r>
              <a:rPr lang="en-US" sz="1050" dirty="0">
                <a:solidFill>
                  <a:srgbClr val="5A6B70"/>
                </a:solidFill>
              </a:rPr>
              <a:t>   ·   </a:t>
            </a:r>
            <a:pPr indent="0" marL="0">
              <a:buNone/>
            </a:pPr>
            <a:r>
              <a:rPr lang="en-US" sz="1050" b="1" dirty="0">
                <a:solidFill>
                  <a:srgbClr val="5A6B70"/>
                </a:solidFill>
              </a:rPr>
              <a:t>[22] </a:t>
            </a:r>
            <a:pPr indent="0" marL="0">
              <a:buNone/>
            </a:pPr>
            <a:r>
              <a:rPr lang="en-US" sz="1050" u="sng" dirty="0">
                <a:solidFill>
                  <a:srgbClr val="0F6472"/>
                </a:solidFill>
                <a:hlinkClick r:id="rId2" invalidUrl="" action="" tgtFrame="" tooltip="Examining the protective effects of mindfulness training on working memory capacity and affective experience" history="1" highlightClick="0" endSnd="0">
                  <a:extLst>
                    <a:ext uri="{A12FA001-AC4F-418D-AE19-62706E023703}">
                      <ahyp:hlinkClr xmlns:ahyp="http://schemas.microsoft.com/office/drawing/2018/hyperlinkcolor" val="tx"/>
                    </a:ext>
                  </a:extLst>
                </a:hlinkClick>
              </a:rPr>
              <a:t>Jha et al., 2010</a:t>
            </a:r>
            <a:pPr indent="0" marL="0">
              <a:buNone/>
            </a:pPr>
            <a:r>
              <a:rPr lang="en-US" sz="1050" dirty="0">
                <a:solidFill>
                  <a:srgbClr val="5A6B70"/>
                </a:solidFill>
              </a:rPr>
              <a:t>   ·   </a:t>
            </a:r>
            <a:pPr indent="0" marL="0">
              <a:buNone/>
            </a:pPr>
            <a:r>
              <a:rPr lang="en-US" sz="1050" b="1" dirty="0">
                <a:solidFill>
                  <a:srgbClr val="5A6B70"/>
                </a:solidFill>
              </a:rPr>
              <a:t>[23] </a:t>
            </a:r>
            <a:pPr indent="0" marL="0">
              <a:buNone/>
            </a:pPr>
            <a:r>
              <a:rPr lang="en-US" sz="1050" u="sng" dirty="0">
                <a:solidFill>
                  <a:srgbClr val="0F6472"/>
                </a:solidFill>
                <a:hlinkClick r:id="rId3" invalidUrl="" action="" tgtFrame="" tooltip="Comparing mindfulness and positivity trainings in high-demand cohorts" history="1" highlightClick="0" endSnd="0">
                  <a:extLst>
                    <a:ext uri="{A12FA001-AC4F-418D-AE19-62706E023703}">
                      <ahyp:hlinkClr xmlns:ahyp="http://schemas.microsoft.com/office/drawing/2018/hyperlinkcolor" val="tx"/>
                    </a:ext>
                  </a:extLst>
                </a:hlinkClick>
              </a:rPr>
              <a:t>Jha et al., 2020</a:t>
            </a:r>
            <a:pPr indent="0" marL="0">
              <a:buNone/>
            </a:pPr>
            <a:r>
              <a:rPr lang="en-US" sz="1050" dirty="0">
                <a:solidFill>
                  <a:srgbClr val="5A6B70"/>
                </a:solidFill>
              </a:rPr>
              <a:t>   ·   </a:t>
            </a:r>
            <a:pPr indent="0" marL="0">
              <a:buNone/>
            </a:pPr>
            <a:r>
              <a:rPr lang="en-US" sz="1050" b="1" dirty="0">
                <a:solidFill>
                  <a:srgbClr val="5A6B70"/>
                </a:solidFill>
              </a:rPr>
              <a:t>[24] </a:t>
            </a:r>
            <a:pPr indent="0" marL="0">
              <a:buNone/>
            </a:pPr>
            <a:r>
              <a:rPr lang="en-US" sz="1050" u="sng" dirty="0">
                <a:solidFill>
                  <a:srgbClr val="0F6472"/>
                </a:solidFill>
                <a:hlinkClick r:id="rId4" invalidUrl="" action="" tgtFrame="" tooltip="A wandering mind is an unhappy mind" history="1" highlightClick="0" endSnd="0">
                  <a:extLst>
                    <a:ext uri="{A12FA001-AC4F-418D-AE19-62706E023703}">
                      <ahyp:hlinkClr xmlns:ahyp="http://schemas.microsoft.com/office/drawing/2018/hyperlinkcolor" val="tx"/>
                    </a:ext>
                  </a:extLst>
                </a:hlinkClick>
              </a:rPr>
              <a:t>Killingsworth et Gilbert, 2010</a:t>
            </a:r>
            <a:endParaRPr lang="en-US" sz="1050" dirty="0"/>
          </a:p>
        </p:txBody>
      </p:sp>
      <p:sp>
        <p:nvSpPr>
          <p:cNvPr id="24"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15</a:t>
            </a:fld>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title"/>
          <p:cNvSpPr txBox="1"/>
          <p:nvPr/>
        </p:nvSpPr>
        <p:spPr>
          <a:xfrm>
            <a:off x="548640" y="411480"/>
            <a:ext cx="11091672" cy="868680"/>
          </a:xfrm>
          <a:prstGeom prst="rect">
            <a:avLst/>
          </a:prstGeom>
          <a:noFill/>
          <a:ln/>
        </p:spPr>
        <p:txBody>
          <a:bodyPr wrap="square" lIns="0" tIns="0" rIns="0" bIns="0" rtlCol="0" anchor="ctr"/>
          <a:lstStyle/>
          <a:p>
            <a:pPr algn="ctr" indent="0" marL="0">
              <a:buNone/>
            </a:pPr>
            <a:r>
              <a:rPr lang="en-US" sz="2700" b="1" dirty="0">
                <a:solidFill>
                  <a:schemeClr val="bg1"/>
                </a:solidFill>
                <a:latin typeface="Cambria" pitchFamily="34" charset="0"/>
                <a:ea typeface="Cambria" pitchFamily="34" charset="-122"/>
                <a:cs typeface="Cambria" pitchFamily="34" charset="-120"/>
              </a:rPr>
              <a:t>Elle ne coupe pas l'alarme : elle accélère le retour</a:t>
            </a:r>
            <a:endParaRPr lang="en-US" sz="2700" dirty="0"/>
          </a:p>
        </p:txBody>
      </p:sp>
      <p:sp>
        <p:nvSpPr>
          <p:cNvPr id="4" name="marines"/>
          <p:cNvSpPr/>
          <p:nvPr/>
        </p:nvSpPr>
        <p:spPr>
          <a:xfrm>
            <a:off x="548640" y="1371600"/>
            <a:ext cx="6446520" cy="4114800"/>
          </a:xfrm>
          <a:prstGeom prst="roundRect">
            <a:avLst>
              <a:gd name="adj" fmla="val 3556"/>
            </a:avLst>
          </a:prstGeom>
          <a:solidFill>
            <a:schemeClr val="tx2">
              <a:alpha val="85000"/>
            </a:schemeClr>
          </a:solidFill>
          <a:ln w="12700">
            <a:solidFill>
              <a:schemeClr val="accent1"/>
            </a:solidFill>
            <a:prstDash val="solid"/>
          </a:ln>
        </p:spPr>
      </p:sp>
      <p:sp>
        <p:nvSpPr>
          <p:cNvPr id="5" name="chip"/>
          <p:cNvSpPr txBox="1"/>
          <p:nvPr/>
        </p:nvSpPr>
        <p:spPr>
          <a:xfrm>
            <a:off x="822960" y="1600200"/>
            <a:ext cx="2926080" cy="347472"/>
          </a:xfrm>
          <a:prstGeom prst="roundRect">
            <a:avLst>
              <a:gd name="adj" fmla="val 50000"/>
            </a:avLst>
          </a:prstGeom>
          <a:solidFill>
            <a:srgbClr val="F2B544"/>
          </a:solidFill>
          <a:ln/>
        </p:spPr>
        <p:txBody>
          <a:bodyPr wrap="square" lIns="0" tIns="0" rIns="0" bIns="0" rtlCol="0" anchor="ctr"/>
          <a:lstStyle/>
          <a:p>
            <a:pPr algn="ctr" indent="0" marL="0">
              <a:buNone/>
            </a:pPr>
            <a:r>
              <a:rPr lang="en-US" sz="1100" b="1" spc="200" kern="0" dirty="0">
                <a:solidFill>
                  <a:srgbClr val="06202E"/>
                </a:solidFill>
              </a:rPr>
              <a:t>ESSAI CONTRÔLÉ  ·  n = 281</a:t>
            </a:r>
            <a:endParaRPr lang="en-US" sz="1100" dirty="0"/>
          </a:p>
        </p:txBody>
      </p:sp>
      <p:sp>
        <p:nvSpPr>
          <p:cNvPr id="6" name="Text 3"/>
          <p:cNvSpPr txBox="1"/>
          <p:nvPr/>
        </p:nvSpPr>
        <p:spPr>
          <a:xfrm>
            <a:off x="822960" y="2057400"/>
            <a:ext cx="5897880" cy="731520"/>
          </a:xfrm>
          <a:prstGeom prst="rect">
            <a:avLst/>
          </a:prstGeom>
          <a:noFill/>
          <a:ln/>
        </p:spPr>
        <p:txBody>
          <a:bodyPr wrap="square" lIns="0" tIns="0" rIns="0" bIns="0" rtlCol="0" anchor="t"/>
          <a:lstStyle/>
          <a:p>
            <a:pPr indent="0" marL="0">
              <a:buNone/>
            </a:pPr>
            <a:r>
              <a:rPr lang="en-US" sz="1400" dirty="0">
                <a:solidFill>
                  <a:schemeClr val="bg1"/>
                </a:solidFill>
              </a:rPr>
              <a:t>Marines : 8 semaines de pleine conscience (20 h) avant un entraînement au combat très stressant. Par rapport au groupe témoin :</a:t>
            </a:r>
            <a:endParaRPr lang="en-US" sz="1400" dirty="0"/>
          </a:p>
        </p:txBody>
      </p:sp>
      <p:sp>
        <p:nvSpPr>
          <p:cNvPr id="7" name="Text 4"/>
          <p:cNvSpPr txBox="1"/>
          <p:nvPr/>
        </p:nvSpPr>
        <p:spPr>
          <a:xfrm>
            <a:off x="822960" y="2834640"/>
            <a:ext cx="1737360" cy="502920"/>
          </a:xfrm>
          <a:prstGeom prst="rect">
            <a:avLst/>
          </a:prstGeom>
          <a:noFill/>
          <a:ln/>
        </p:spPr>
        <p:txBody>
          <a:bodyPr wrap="square" lIns="0" tIns="0" rIns="0" bIns="0" rtlCol="0" anchor="ctr"/>
          <a:lstStyle/>
          <a:p>
            <a:pPr indent="0" marL="0">
              <a:buNone/>
            </a:pPr>
            <a:r>
              <a:rPr lang="en-US" sz="2200" b="1" dirty="0">
                <a:solidFill>
                  <a:schemeClr val="accent3"/>
                </a:solidFill>
                <a:latin typeface="Cambria" pitchFamily="34" charset="0"/>
                <a:ea typeface="Cambria" pitchFamily="34" charset="-122"/>
                <a:cs typeface="Cambria" pitchFamily="34" charset="-120"/>
              </a:rPr>
              <a:t>d = 0,43</a:t>
            </a:r>
            <a:endParaRPr lang="en-US" sz="2200" dirty="0"/>
          </a:p>
        </p:txBody>
      </p:sp>
      <p:sp>
        <p:nvSpPr>
          <p:cNvPr id="8" name="Text 5"/>
          <p:cNvSpPr txBox="1"/>
          <p:nvPr/>
        </p:nvSpPr>
        <p:spPr>
          <a:xfrm>
            <a:off x="2606040" y="2834640"/>
            <a:ext cx="4114800" cy="502920"/>
          </a:xfrm>
          <a:prstGeom prst="rect">
            <a:avLst/>
          </a:prstGeom>
          <a:noFill/>
          <a:ln/>
        </p:spPr>
        <p:txBody>
          <a:bodyPr wrap="square" lIns="0" tIns="0" rIns="0" bIns="0" rtlCol="0" anchor="ctr"/>
          <a:lstStyle/>
          <a:p>
            <a:pPr indent="0" marL="0">
              <a:buNone/>
            </a:pPr>
            <a:r>
              <a:rPr lang="en-US" sz="1400" dirty="0">
                <a:solidFill>
                  <a:schemeClr val="bg1"/>
                </a:solidFill>
              </a:rPr>
              <a:t>ont réagi un peu plus fortement (fréquence cardiaque)</a:t>
            </a:r>
            <a:endParaRPr lang="en-US" sz="1400" dirty="0"/>
          </a:p>
        </p:txBody>
      </p:sp>
      <p:sp>
        <p:nvSpPr>
          <p:cNvPr id="9" name="Text 6"/>
          <p:cNvSpPr txBox="1"/>
          <p:nvPr/>
        </p:nvSpPr>
        <p:spPr>
          <a:xfrm>
            <a:off x="822960" y="3456432"/>
            <a:ext cx="1737360" cy="502920"/>
          </a:xfrm>
          <a:prstGeom prst="rect">
            <a:avLst/>
          </a:prstGeom>
          <a:noFill/>
          <a:ln/>
        </p:spPr>
        <p:txBody>
          <a:bodyPr wrap="square" lIns="0" tIns="0" rIns="0" bIns="0" rtlCol="0" anchor="ctr"/>
          <a:lstStyle/>
          <a:p>
            <a:pPr indent="0" marL="0">
              <a:buNone/>
            </a:pPr>
            <a:r>
              <a:rPr lang="en-US" sz="2200" b="1" dirty="0">
                <a:solidFill>
                  <a:srgbClr val="F2B544"/>
                </a:solidFill>
                <a:latin typeface="Cambria" pitchFamily="34" charset="0"/>
                <a:ea typeface="Cambria" pitchFamily="34" charset="-122"/>
                <a:cs typeface="Cambria" pitchFamily="34" charset="-120"/>
              </a:rPr>
              <a:t>d = 0,67</a:t>
            </a:r>
            <a:endParaRPr lang="en-US" sz="2200" dirty="0"/>
          </a:p>
        </p:txBody>
      </p:sp>
      <p:sp>
        <p:nvSpPr>
          <p:cNvPr id="10" name="Text 7"/>
          <p:cNvSpPr txBox="1"/>
          <p:nvPr/>
        </p:nvSpPr>
        <p:spPr>
          <a:xfrm>
            <a:off x="2606040" y="3456432"/>
            <a:ext cx="4114800" cy="502920"/>
          </a:xfrm>
          <a:prstGeom prst="rect">
            <a:avLst/>
          </a:prstGeom>
          <a:noFill/>
          <a:ln/>
        </p:spPr>
        <p:txBody>
          <a:bodyPr wrap="square" lIns="0" tIns="0" rIns="0" bIns="0" rtlCol="0" anchor="ctr"/>
          <a:lstStyle/>
          <a:p>
            <a:pPr indent="0" marL="0">
              <a:buNone/>
            </a:pPr>
            <a:r>
              <a:rPr lang="en-US" sz="1400" dirty="0">
                <a:solidFill>
                  <a:schemeClr val="bg1"/>
                </a:solidFill>
              </a:rPr>
              <a:t>la fréquence cardiaque s'est rétablie plus vite</a:t>
            </a:r>
            <a:endParaRPr lang="en-US" sz="1400" dirty="0"/>
          </a:p>
        </p:txBody>
      </p:sp>
      <p:sp>
        <p:nvSpPr>
          <p:cNvPr id="11" name="Text 8"/>
          <p:cNvSpPr txBox="1"/>
          <p:nvPr/>
        </p:nvSpPr>
        <p:spPr>
          <a:xfrm>
            <a:off x="822960" y="4078224"/>
            <a:ext cx="1737360" cy="502920"/>
          </a:xfrm>
          <a:prstGeom prst="rect">
            <a:avLst/>
          </a:prstGeom>
          <a:noFill/>
          <a:ln/>
        </p:spPr>
        <p:txBody>
          <a:bodyPr wrap="square" lIns="0" tIns="0" rIns="0" bIns="0" rtlCol="0" anchor="ctr"/>
          <a:lstStyle/>
          <a:p>
            <a:pPr indent="0" marL="0">
              <a:buNone/>
            </a:pPr>
            <a:r>
              <a:rPr lang="en-US" sz="2200" b="1" dirty="0">
                <a:solidFill>
                  <a:srgbClr val="F2B544"/>
                </a:solidFill>
                <a:latin typeface="Cambria" pitchFamily="34" charset="0"/>
                <a:ea typeface="Cambria" pitchFamily="34" charset="-122"/>
                <a:cs typeface="Cambria" pitchFamily="34" charset="-120"/>
              </a:rPr>
              <a:t>d = 0,93</a:t>
            </a:r>
            <a:endParaRPr lang="en-US" sz="2200" dirty="0"/>
          </a:p>
        </p:txBody>
      </p:sp>
      <p:sp>
        <p:nvSpPr>
          <p:cNvPr id="12" name="Text 9"/>
          <p:cNvSpPr txBox="1"/>
          <p:nvPr/>
        </p:nvSpPr>
        <p:spPr>
          <a:xfrm>
            <a:off x="2606040" y="4078224"/>
            <a:ext cx="4114800" cy="502920"/>
          </a:xfrm>
          <a:prstGeom prst="rect">
            <a:avLst/>
          </a:prstGeom>
          <a:noFill/>
          <a:ln/>
        </p:spPr>
        <p:txBody>
          <a:bodyPr wrap="square" lIns="0" tIns="0" rIns="0" bIns="0" rtlCol="0" anchor="ctr"/>
          <a:lstStyle/>
          <a:p>
            <a:pPr indent="0" marL="0">
              <a:buNone/>
            </a:pPr>
            <a:r>
              <a:rPr lang="en-US" sz="1400" dirty="0">
                <a:solidFill>
                  <a:schemeClr val="bg1"/>
                </a:solidFill>
              </a:rPr>
              <a:t>la fréquence respiratoire s'est rétablie plus vite</a:t>
            </a:r>
            <a:endParaRPr lang="en-US" sz="1400" dirty="0"/>
          </a:p>
        </p:txBody>
      </p:sp>
      <p:sp>
        <p:nvSpPr>
          <p:cNvPr id="13" name="Text 10"/>
          <p:cNvSpPr txBox="1"/>
          <p:nvPr/>
        </p:nvSpPr>
        <p:spPr>
          <a:xfrm>
            <a:off x="822960" y="4709160"/>
            <a:ext cx="5897880" cy="685800"/>
          </a:xfrm>
          <a:prstGeom prst="rect">
            <a:avLst/>
          </a:prstGeom>
          <a:noFill/>
          <a:ln/>
        </p:spPr>
        <p:txBody>
          <a:bodyPr wrap="square" lIns="0" tIns="0" rIns="0" bIns="0" rtlCol="0" anchor="t"/>
          <a:lstStyle/>
          <a:p>
            <a:pPr indent="0" marL="0">
              <a:buNone/>
            </a:pPr>
            <a:r>
              <a:rPr lang="en-US" sz="1200" i="1" dirty="0">
                <a:solidFill>
                  <a:schemeClr val="accent3"/>
                </a:solidFill>
              </a:rPr>
              <a:t>Ils montraient aussi une moindre activation de l'insula droite et du cortex cingulaire antérieur. C'est un résultat mesuré, pas une technique : sous l'eau, respiration habituelle et continue.</a:t>
            </a:r>
            <a:endParaRPr lang="en-US" sz="1200" dirty="0"/>
          </a:p>
        </p:txBody>
      </p:sp>
      <p:sp>
        <p:nvSpPr>
          <p:cNvPr id="14" name="amígdala"/>
          <p:cNvSpPr/>
          <p:nvPr/>
        </p:nvSpPr>
        <p:spPr>
          <a:xfrm>
            <a:off x="7269480" y="1371600"/>
            <a:ext cx="4370832" cy="4114800"/>
          </a:xfrm>
          <a:prstGeom prst="roundRect">
            <a:avLst>
              <a:gd name="adj" fmla="val 3556"/>
            </a:avLst>
          </a:prstGeom>
          <a:solidFill>
            <a:srgbClr val="06202E"/>
          </a:solidFill>
          <a:ln w="12700">
            <a:solidFill>
              <a:schemeClr val="accent1"/>
            </a:solidFill>
            <a:prstDash val="solid"/>
          </a:ln>
        </p:spPr>
      </p:sp>
      <p:sp>
        <p:nvSpPr>
          <p:cNvPr id="15" name="chip"/>
          <p:cNvSpPr txBox="1"/>
          <p:nvPr/>
        </p:nvSpPr>
        <p:spPr>
          <a:xfrm>
            <a:off x="7543800" y="1600200"/>
            <a:ext cx="2834640" cy="347472"/>
          </a:xfrm>
          <a:prstGeom prst="roundRect">
            <a:avLst>
              <a:gd name="adj" fmla="val 50000"/>
            </a:avLst>
          </a:prstGeom>
          <a:solidFill>
            <a:srgbClr val="2E9E6B"/>
          </a:solidFill>
          <a:ln/>
        </p:spPr>
        <p:txBody>
          <a:bodyPr wrap="square" lIns="0" tIns="0" rIns="0" bIns="0" rtlCol="0" anchor="ctr"/>
          <a:lstStyle/>
          <a:p>
            <a:pPr algn="ctr" indent="0" marL="0">
              <a:buNone/>
            </a:pPr>
            <a:r>
              <a:rPr lang="en-US" sz="1100" b="1" spc="200" kern="0" dirty="0">
                <a:solidFill>
                  <a:srgbClr val="FFFFFF"/>
                </a:solidFill>
              </a:rPr>
              <a:t>MÉTA-ANALYSE  ·  45 ÉTUDES</a:t>
            </a:r>
            <a:endParaRPr lang="en-US" sz="1100" dirty="0"/>
          </a:p>
        </p:txBody>
      </p:sp>
      <p:sp>
        <p:nvSpPr>
          <p:cNvPr id="16" name="Text 13"/>
          <p:cNvSpPr txBox="1"/>
          <p:nvPr/>
        </p:nvSpPr>
        <p:spPr>
          <a:xfrm>
            <a:off x="7543800" y="2057400"/>
            <a:ext cx="3822192" cy="457200"/>
          </a:xfrm>
          <a:prstGeom prst="rect">
            <a:avLst/>
          </a:prstGeom>
          <a:noFill/>
          <a:ln/>
        </p:spPr>
        <p:txBody>
          <a:bodyPr wrap="square" lIns="0" tIns="0" rIns="0" bIns="0" rtlCol="0" anchor="t"/>
          <a:lstStyle/>
          <a:p>
            <a:pPr indent="0" marL="0">
              <a:buNone/>
            </a:pPr>
            <a:r>
              <a:rPr lang="en-US" sz="2000" b="1" dirty="0">
                <a:solidFill>
                  <a:schemeClr val="bg1"/>
                </a:solidFill>
                <a:latin typeface="Cambria" pitchFamily="34" charset="0"/>
                <a:ea typeface="Cambria" pitchFamily="34" charset="-122"/>
                <a:cs typeface="Cambria" pitchFamily="34" charset="-120"/>
              </a:rPr>
              <a:t>Le corps le remarque aussi</a:t>
            </a:r>
            <a:endParaRPr lang="en-US" sz="2000" dirty="0"/>
          </a:p>
        </p:txBody>
      </p:sp>
      <p:sp>
        <p:nvSpPr>
          <p:cNvPr id="17" name="Text 14"/>
          <p:cNvSpPr txBox="1"/>
          <p:nvPr/>
        </p:nvSpPr>
        <p:spPr>
          <a:xfrm>
            <a:off x="7543800" y="2606040"/>
            <a:ext cx="3822192" cy="2286000"/>
          </a:xfrm>
          <a:prstGeom prst="rect">
            <a:avLst/>
          </a:prstGeom>
          <a:noFill/>
          <a:ln/>
        </p:spPr>
        <p:txBody>
          <a:bodyPr wrap="square" lIns="0" tIns="0" rIns="0" bIns="0" rtlCol="0" anchor="t"/>
          <a:lstStyle/>
          <a:p>
            <a:pPr indent="0" marL="0">
              <a:buNone/>
            </a:pPr>
            <a:r>
              <a:rPr lang="en-US" sz="1350" dirty="0">
                <a:solidFill>
                  <a:schemeClr val="accent3"/>
                </a:solidFill>
              </a:rPr>
              <a:t>Globalement, la pratique de la méditation a abaissé les marqueurs physiques du stress : cortisol, tension artérielle systolique, fréquence cardiaque et protéine C-réactive, dans des populations très différentes.</a:t>
            </a:r>
            <a:endParaRPr lang="en-US" sz="1350" dirty="0"/>
          </a:p>
        </p:txBody>
      </p:sp>
      <p:sp>
        <p:nvSpPr>
          <p:cNvPr id="18"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19" name="Text 16"/>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SOURCES   </a:t>
            </a:r>
            <a:pPr indent="0" marL="0">
              <a:buNone/>
            </a:pPr>
            <a:r>
              <a:rPr lang="en-US" sz="1050" b="1" dirty="0">
                <a:solidFill>
                  <a:srgbClr val="5A6B70"/>
                </a:solidFill>
              </a:rPr>
              <a:t>[25] </a:t>
            </a:r>
            <a:pPr indent="0" marL="0">
              <a:buNone/>
            </a:pPr>
            <a:r>
              <a:rPr lang="en-US" sz="1050" u="sng" dirty="0">
                <a:solidFill>
                  <a:srgbClr val="0F6472"/>
                </a:solidFill>
                <a:hlinkClick r:id="rId1" invalidUrl="" action="" tgtFrame="" tooltip="Modifying resilience mechanisms in at-risk individuals: a controlled study of mindfulness training in Marines preparing for deployment" history="1" highlightClick="0" endSnd="0">
                  <a:extLst>
                    <a:ext uri="{A12FA001-AC4F-418D-AE19-62706E023703}">
                      <ahyp:hlinkClr xmlns:ahyp="http://schemas.microsoft.com/office/drawing/2018/hyperlinkcolor" val="tx"/>
                    </a:ext>
                  </a:extLst>
                </a:hlinkClick>
              </a:rPr>
              <a:t>Johnson et al., 2014 · American Journal of Psychiatry</a:t>
            </a:r>
            <a:pPr indent="0" marL="0">
              <a:buNone/>
            </a:pPr>
            <a:r>
              <a:rPr lang="en-US" sz="1050" dirty="0">
                <a:solidFill>
                  <a:srgbClr val="5A6B70"/>
                </a:solidFill>
              </a:rPr>
              <a:t>   ·   </a:t>
            </a:r>
            <a:pPr indent="0" marL="0">
              <a:buNone/>
            </a:pPr>
            <a:r>
              <a:rPr lang="en-US" sz="1050" b="1" dirty="0">
                <a:solidFill>
                  <a:srgbClr val="5A6B70"/>
                </a:solidFill>
              </a:rPr>
              <a:t>[26] </a:t>
            </a:r>
            <a:pPr indent="0" marL="0">
              <a:buNone/>
            </a:pPr>
            <a:r>
              <a:rPr lang="en-US" sz="1050" u="sng" dirty="0">
                <a:solidFill>
                  <a:srgbClr val="0F6472"/>
                </a:solidFill>
                <a:hlinkClick r:id="rId2" invalidUrl="" action="" tgtFrame="" tooltip="Mindfulness mediates the physiological markers of stress: systematic review and meta-analysis" history="1" highlightClick="0" endSnd="0">
                  <a:extLst>
                    <a:ext uri="{A12FA001-AC4F-418D-AE19-62706E023703}">
                      <ahyp:hlinkClr xmlns:ahyp="http://schemas.microsoft.com/office/drawing/2018/hyperlinkcolor" val="tx"/>
                    </a:ext>
                  </a:extLst>
                </a:hlinkClick>
              </a:rPr>
              <a:t>Pascoe et al., 2017 · Journal of Psychiatric Research</a:t>
            </a:r>
            <a:endParaRPr lang="en-US" sz="1050" dirty="0"/>
          </a:p>
        </p:txBody>
      </p:sp>
      <p:sp>
        <p:nvSpPr>
          <p:cNvPr id="20"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16</a:t>
            </a:fld>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title"/>
          <p:cNvSpPr txBox="1"/>
          <p:nvPr/>
        </p:nvSpPr>
        <p:spPr>
          <a:xfrm>
            <a:off x="548640" y="411480"/>
            <a:ext cx="11091672" cy="868680"/>
          </a:xfrm>
          <a:prstGeom prst="rect">
            <a:avLst/>
          </a:prstGeom>
          <a:noFill/>
          <a:ln/>
        </p:spPr>
        <p:txBody>
          <a:bodyPr wrap="square" lIns="0" tIns="0" rIns="0" bIns="0" rtlCol="0" anchor="ctr"/>
          <a:lstStyle/>
          <a:p>
            <a:pPr algn="ctr" indent="0" marL="0">
              <a:buNone/>
            </a:pPr>
            <a:r>
              <a:rPr lang="en-US" sz="2400" b="1" dirty="0">
                <a:solidFill>
                  <a:schemeClr val="tx1"/>
                </a:solidFill>
                <a:latin typeface="Cambria" pitchFamily="34" charset="0"/>
                <a:ea typeface="Cambria" pitchFamily="34" charset="-122"/>
                <a:cs typeface="Cambria" pitchFamily="34" charset="-120"/>
              </a:rPr>
              <a:t>Sport de précision : meilleure performance, pas seulement du calme</a:t>
            </a:r>
            <a:endParaRPr lang="en-US" sz="2400" dirty="0"/>
          </a:p>
        </p:txBody>
      </p:sp>
      <p:sp>
        <p:nvSpPr>
          <p:cNvPr id="4" name="chip"/>
          <p:cNvSpPr txBox="1"/>
          <p:nvPr/>
        </p:nvSpPr>
        <p:spPr>
          <a:xfrm>
            <a:off x="548640" y="1371600"/>
            <a:ext cx="4206240" cy="347472"/>
          </a:xfrm>
          <a:prstGeom prst="roundRect">
            <a:avLst>
              <a:gd name="adj" fmla="val 50000"/>
            </a:avLst>
          </a:prstGeom>
          <a:solidFill>
            <a:srgbClr val="F2B544"/>
          </a:solidFill>
          <a:ln/>
        </p:spPr>
        <p:txBody>
          <a:bodyPr wrap="square" lIns="0" tIns="0" rIns="0" bIns="0" rtlCol="0" anchor="ctr"/>
          <a:lstStyle/>
          <a:p>
            <a:pPr algn="ctr" indent="0" marL="0">
              <a:buNone/>
            </a:pPr>
            <a:r>
              <a:rPr lang="en-US" sz="1100" b="1" spc="200" kern="0" dirty="0">
                <a:solidFill>
                  <a:srgbClr val="06202E"/>
                </a:solidFill>
              </a:rPr>
              <a:t>DEUX MÉTA-ANALYSES  ·  2017 ET 2024</a:t>
            </a:r>
            <a:endParaRPr lang="en-US" sz="1100" dirty="0"/>
          </a:p>
        </p:txBody>
      </p:sp>
      <p:sp>
        <p:nvSpPr>
          <p:cNvPr id="5" name="Sports de précision (2017)"/>
          <p:cNvSpPr/>
          <p:nvPr/>
        </p:nvSpPr>
        <p:spPr>
          <a:xfrm>
            <a:off x="548640" y="1920240"/>
            <a:ext cx="6309360" cy="1600200"/>
          </a:xfrm>
          <a:prstGeom prst="roundRect">
            <a:avLst>
              <a:gd name="adj" fmla="val 9143"/>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6" name="Text 3"/>
          <p:cNvSpPr txBox="1"/>
          <p:nvPr/>
        </p:nvSpPr>
        <p:spPr>
          <a:xfrm>
            <a:off x="822960" y="2331720"/>
            <a:ext cx="1737360" cy="731520"/>
          </a:xfrm>
          <a:prstGeom prst="rect">
            <a:avLst/>
          </a:prstGeom>
          <a:noFill/>
          <a:ln/>
        </p:spPr>
        <p:txBody>
          <a:bodyPr wrap="square" lIns="0" tIns="0" rIns="0" bIns="0" rtlCol="0" anchor="ctr"/>
          <a:lstStyle/>
          <a:p>
            <a:pPr indent="0" marL="0">
              <a:buNone/>
            </a:pPr>
            <a:r>
              <a:rPr lang="en-US" sz="4200" b="1" dirty="0">
                <a:solidFill>
                  <a:schemeClr val="accent2"/>
                </a:solidFill>
                <a:latin typeface="Cambria" pitchFamily="34" charset="0"/>
                <a:ea typeface="Cambria" pitchFamily="34" charset="-122"/>
                <a:cs typeface="Cambria" pitchFamily="34" charset="-120"/>
              </a:rPr>
              <a:t>1,35</a:t>
            </a:r>
            <a:endParaRPr lang="en-US" sz="4200" dirty="0"/>
          </a:p>
        </p:txBody>
      </p:sp>
      <p:sp>
        <p:nvSpPr>
          <p:cNvPr id="7" name="Text 4"/>
          <p:cNvSpPr txBox="1"/>
          <p:nvPr/>
        </p:nvSpPr>
        <p:spPr>
          <a:xfrm>
            <a:off x="2606040" y="2121408"/>
            <a:ext cx="4023360" cy="411480"/>
          </a:xfrm>
          <a:prstGeom prst="rect">
            <a:avLst/>
          </a:prstGeom>
          <a:noFill/>
          <a:ln/>
        </p:spPr>
        <p:txBody>
          <a:bodyPr wrap="square" lIns="0" tIns="0" rIns="0" bIns="0" rtlCol="0" anchor="t"/>
          <a:lstStyle/>
          <a:p>
            <a:pPr indent="0" marL="0">
              <a:buNone/>
            </a:pPr>
            <a:r>
              <a:rPr lang="en-US" sz="1650" b="1" dirty="0">
                <a:solidFill>
                  <a:schemeClr val="tx1"/>
                </a:solidFill>
                <a:latin typeface="Cambria" pitchFamily="34" charset="0"/>
                <a:ea typeface="Cambria" pitchFamily="34" charset="-122"/>
                <a:cs typeface="Cambria" pitchFamily="34" charset="-120"/>
              </a:rPr>
              <a:t>Sports de précision (2017)</a:t>
            </a:r>
            <a:endParaRPr lang="en-US" sz="1650" dirty="0"/>
          </a:p>
        </p:txBody>
      </p:sp>
      <p:sp>
        <p:nvSpPr>
          <p:cNvPr id="8" name="Text 5"/>
          <p:cNvSpPr txBox="1"/>
          <p:nvPr/>
        </p:nvSpPr>
        <p:spPr>
          <a:xfrm>
            <a:off x="2606040" y="2560320"/>
            <a:ext cx="4023360" cy="868680"/>
          </a:xfrm>
          <a:prstGeom prst="rect">
            <a:avLst/>
          </a:prstGeom>
          <a:noFill/>
          <a:ln/>
        </p:spPr>
        <p:txBody>
          <a:bodyPr wrap="square" lIns="0" tIns="0" rIns="0" bIns="0" rtlCol="0" anchor="t"/>
          <a:lstStyle/>
          <a:p>
            <a:pPr indent="0" marL="0">
              <a:buNone/>
            </a:pPr>
            <a:r>
              <a:rPr lang="en-US" sz="1250" dirty="0">
                <a:solidFill>
                  <a:schemeClr val="tx2"/>
                </a:solidFill>
              </a:rPr>
              <a:t>Tir et fléchettes : 9 essais, 290 athlètes. Forte variabilité entre les études (I² = 82 %).</a:t>
            </a:r>
            <a:endParaRPr lang="en-US" sz="1250" dirty="0"/>
          </a:p>
        </p:txBody>
      </p:sp>
      <p:sp>
        <p:nvSpPr>
          <p:cNvPr id="9" name="Performance sportive (2024)"/>
          <p:cNvSpPr/>
          <p:nvPr/>
        </p:nvSpPr>
        <p:spPr>
          <a:xfrm>
            <a:off x="548640" y="3703320"/>
            <a:ext cx="6309360" cy="1600200"/>
          </a:xfrm>
          <a:prstGeom prst="roundRect">
            <a:avLst>
              <a:gd name="adj" fmla="val 9143"/>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0" name="Text 7"/>
          <p:cNvSpPr txBox="1"/>
          <p:nvPr/>
        </p:nvSpPr>
        <p:spPr>
          <a:xfrm>
            <a:off x="822960" y="4114800"/>
            <a:ext cx="1737360" cy="731520"/>
          </a:xfrm>
          <a:prstGeom prst="rect">
            <a:avLst/>
          </a:prstGeom>
          <a:noFill/>
          <a:ln/>
        </p:spPr>
        <p:txBody>
          <a:bodyPr wrap="square" lIns="0" tIns="0" rIns="0" bIns="0" rtlCol="0" anchor="ctr"/>
          <a:lstStyle/>
          <a:p>
            <a:pPr indent="0" marL="0">
              <a:buNone/>
            </a:pPr>
            <a:r>
              <a:rPr lang="en-US" sz="4200" b="1" dirty="0">
                <a:solidFill>
                  <a:schemeClr val="accent1"/>
                </a:solidFill>
                <a:latin typeface="Cambria" pitchFamily="34" charset="0"/>
                <a:ea typeface="Cambria" pitchFamily="34" charset="-122"/>
                <a:cs typeface="Cambria" pitchFamily="34" charset="-120"/>
              </a:rPr>
              <a:t>0,55</a:t>
            </a:r>
            <a:endParaRPr lang="en-US" sz="4200" dirty="0"/>
          </a:p>
        </p:txBody>
      </p:sp>
      <p:sp>
        <p:nvSpPr>
          <p:cNvPr id="11" name="Text 8"/>
          <p:cNvSpPr txBox="1"/>
          <p:nvPr/>
        </p:nvSpPr>
        <p:spPr>
          <a:xfrm>
            <a:off x="2606040" y="3904488"/>
            <a:ext cx="4023360" cy="411480"/>
          </a:xfrm>
          <a:prstGeom prst="rect">
            <a:avLst/>
          </a:prstGeom>
          <a:noFill/>
          <a:ln/>
        </p:spPr>
        <p:txBody>
          <a:bodyPr wrap="square" lIns="0" tIns="0" rIns="0" bIns="0" rtlCol="0" anchor="t"/>
          <a:lstStyle/>
          <a:p>
            <a:pPr indent="0" marL="0">
              <a:buNone/>
            </a:pPr>
            <a:r>
              <a:rPr lang="en-US" sz="1650" b="1" dirty="0">
                <a:solidFill>
                  <a:schemeClr val="tx1"/>
                </a:solidFill>
                <a:latin typeface="Cambria" pitchFamily="34" charset="0"/>
                <a:ea typeface="Cambria" pitchFamily="34" charset="-122"/>
                <a:cs typeface="Cambria" pitchFamily="34" charset="-120"/>
              </a:rPr>
              <a:t>Performance sportive (2024)</a:t>
            </a:r>
            <a:endParaRPr lang="en-US" sz="1650" dirty="0"/>
          </a:p>
        </p:txBody>
      </p:sp>
      <p:sp>
        <p:nvSpPr>
          <p:cNvPr id="12" name="Text 9"/>
          <p:cNvSpPr txBox="1"/>
          <p:nvPr/>
        </p:nvSpPr>
        <p:spPr>
          <a:xfrm>
            <a:off x="2606040" y="4343400"/>
            <a:ext cx="4023360" cy="868680"/>
          </a:xfrm>
          <a:prstGeom prst="rect">
            <a:avLst/>
          </a:prstGeom>
          <a:noFill/>
          <a:ln/>
        </p:spPr>
        <p:txBody>
          <a:bodyPr wrap="square" lIns="0" tIns="0" rIns="0" bIns="0" rtlCol="0" anchor="t"/>
          <a:lstStyle/>
          <a:p>
            <a:pPr indent="0" marL="0">
              <a:buNone/>
            </a:pPr>
            <a:r>
              <a:rPr lang="en-US" sz="1250" dirty="0">
                <a:solidFill>
                  <a:schemeClr val="tx2"/>
                </a:solidFill>
              </a:rPr>
              <a:t>18 études et 922 athlètes : l'approche pleine conscience-acceptation a amélioré la performance (g = 0,55).</a:t>
            </a:r>
            <a:endParaRPr lang="en-US" sz="1250" dirty="0"/>
          </a:p>
        </p:txBody>
      </p:sp>
      <p:sp>
        <p:nvSpPr>
          <p:cNvPr id="13" name="lectura"/>
          <p:cNvSpPr/>
          <p:nvPr/>
        </p:nvSpPr>
        <p:spPr>
          <a:xfrm>
            <a:off x="7132320" y="1371600"/>
            <a:ext cx="4507992" cy="4114800"/>
          </a:xfrm>
          <a:prstGeom prst="roundRect">
            <a:avLst>
              <a:gd name="adj" fmla="val 3556"/>
            </a:avLst>
          </a:prstGeom>
          <a:solidFill>
            <a:srgbClr val="06202E"/>
          </a:solidFill>
          <a:ln w="12700">
            <a:solidFill>
              <a:srgbClr val="06202E"/>
            </a:solidFill>
            <a:prstDash val="solid"/>
          </a:ln>
          <a:effectLst>
            <a:outerShdw sx="100000" sy="100000" kx="0" ky="0" algn="bl" rotWithShape="0" blurRad="127000" dist="38100" dir="5400000">
              <a:srgbClr val="06202E">
                <a:alpha val="18000"/>
              </a:srgbClr>
            </a:outerShdw>
          </a:effectLst>
        </p:spPr>
      </p:sp>
      <p:sp>
        <p:nvSpPr>
          <p:cNvPr id="14" name="Text 11"/>
          <p:cNvSpPr txBox="1"/>
          <p:nvPr/>
        </p:nvSpPr>
        <p:spPr>
          <a:xfrm>
            <a:off x="7406640" y="1645920"/>
            <a:ext cx="3931920" cy="274320"/>
          </a:xfrm>
          <a:prstGeom prst="rect">
            <a:avLst/>
          </a:prstGeom>
          <a:noFill/>
          <a:ln/>
        </p:spPr>
        <p:txBody>
          <a:bodyPr wrap="square" lIns="0" tIns="0" rIns="0" bIns="0" rtlCol="0" anchor="t"/>
          <a:lstStyle/>
          <a:p>
            <a:pPr indent="0" marL="0">
              <a:buNone/>
            </a:pPr>
            <a:r>
              <a:rPr lang="en-US" sz="1100" b="1" spc="300" kern="0" dirty="0">
                <a:solidFill>
                  <a:srgbClr val="F2B544"/>
                </a:solidFill>
              </a:rPr>
              <a:t>LECTURE MDI</a:t>
            </a:r>
            <a:endParaRPr lang="en-US" sz="1100" dirty="0"/>
          </a:p>
        </p:txBody>
      </p:sp>
      <p:sp>
        <p:nvSpPr>
          <p:cNvPr id="15" name="Text 12"/>
          <p:cNvSpPr txBox="1"/>
          <p:nvPr/>
        </p:nvSpPr>
        <p:spPr>
          <a:xfrm>
            <a:off x="7406640" y="2011680"/>
            <a:ext cx="3931920" cy="1097280"/>
          </a:xfrm>
          <a:prstGeom prst="rect">
            <a:avLst/>
          </a:prstGeom>
          <a:noFill/>
          <a:ln/>
        </p:spPr>
        <p:txBody>
          <a:bodyPr wrap="square" lIns="0" tIns="0" rIns="0" bIns="0" rtlCol="0" anchor="t"/>
          <a:lstStyle/>
          <a:p>
            <a:pPr indent="0" marL="0">
              <a:buNone/>
            </a:pPr>
            <a:r>
              <a:rPr lang="en-US" sz="2200" b="1" dirty="0">
                <a:solidFill>
                  <a:schemeClr val="bg1"/>
                </a:solidFill>
                <a:latin typeface="Cambria" pitchFamily="34" charset="0"/>
                <a:ea typeface="Cambria" pitchFamily="34" charset="-122"/>
                <a:cs typeface="Cambria" pitchFamily="34" charset="-120"/>
              </a:rPr>
              <a:t>Le contrôle de la flottabilité est un sport de précision.</a:t>
            </a:r>
            <a:endParaRPr lang="en-US" sz="2200" dirty="0"/>
          </a:p>
        </p:txBody>
      </p:sp>
      <p:sp>
        <p:nvSpPr>
          <p:cNvPr id="16" name="Text 13"/>
          <p:cNvSpPr txBox="1"/>
          <p:nvPr/>
        </p:nvSpPr>
        <p:spPr>
          <a:xfrm>
            <a:off x="7406640" y="3246120"/>
            <a:ext cx="3931920" cy="2011680"/>
          </a:xfrm>
          <a:prstGeom prst="rect">
            <a:avLst/>
          </a:prstGeom>
          <a:noFill/>
          <a:ln/>
        </p:spPr>
        <p:txBody>
          <a:bodyPr wrap="square" lIns="0" tIns="0" rIns="0" bIns="0" rtlCol="0" anchor="t"/>
          <a:lstStyle/>
          <a:p>
            <a:pPr indent="0" marL="0">
              <a:buNone/>
            </a:pPr>
            <a:r>
              <a:rPr lang="en-US" sz="1400" dirty="0">
                <a:solidFill>
                  <a:schemeClr val="accent3"/>
                </a:solidFill>
              </a:rPr>
              <a:t>Petits ajustements, attention stable, sans hâte. C'est le type de tâche où la pleine conscience a déjà montré un effet dans d'autres sports. Un résultat prometteur, pas définitif.</a:t>
            </a:r>
            <a:endParaRPr lang="en-US" sz="1400" dirty="0"/>
          </a:p>
        </p:txBody>
      </p:sp>
      <p:sp>
        <p:nvSpPr>
          <p:cNvPr id="17"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18" name="Text 15"/>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SOURCES   </a:t>
            </a:r>
            <a:pPr indent="0" marL="0">
              <a:buNone/>
            </a:pPr>
            <a:r>
              <a:rPr lang="en-US" sz="1050" b="1" dirty="0">
                <a:solidFill>
                  <a:srgbClr val="5A6B70"/>
                </a:solidFill>
              </a:rPr>
              <a:t>[27] </a:t>
            </a:r>
            <a:pPr indent="0" marL="0">
              <a:buNone/>
            </a:pPr>
            <a:r>
              <a:rPr lang="en-US" sz="1050" u="sng" dirty="0">
                <a:solidFill>
                  <a:srgbClr val="0F6472"/>
                </a:solidFill>
                <a:hlinkClick r:id="rId1" invalidUrl="" action="" tgtFrame="" tooltip="Effects of mindfulness practice on performance-relevant parameters and performance outcomes in sports: a meta-analytical review" history="1" highlightClick="0" endSnd="0">
                  <a:extLst>
                    <a:ext uri="{A12FA001-AC4F-418D-AE19-62706E023703}">
                      <ahyp:hlinkClr xmlns:ahyp="http://schemas.microsoft.com/office/drawing/2018/hyperlinkcolor" val="tx"/>
                    </a:ext>
                  </a:extLst>
                </a:hlinkClick>
              </a:rPr>
              <a:t>Bühlmayer et al., 2017 · Sports Medicine</a:t>
            </a:r>
            <a:pPr indent="0" marL="0">
              <a:buNone/>
            </a:pPr>
            <a:r>
              <a:rPr lang="en-US" sz="1050" dirty="0">
                <a:solidFill>
                  <a:srgbClr val="5A6B70"/>
                </a:solidFill>
              </a:rPr>
              <a:t>   ·   </a:t>
            </a:r>
            <a:pPr indent="0" marL="0">
              <a:buNone/>
            </a:pPr>
            <a:r>
              <a:rPr lang="en-US" sz="1050" b="1" dirty="0">
                <a:solidFill>
                  <a:srgbClr val="5A6B70"/>
                </a:solidFill>
              </a:rPr>
              <a:t>[28] </a:t>
            </a:r>
            <a:pPr indent="0" marL="0">
              <a:buNone/>
            </a:pPr>
            <a:r>
              <a:rPr lang="en-US" sz="1050" u="sng" dirty="0">
                <a:solidFill>
                  <a:srgbClr val="0F6472"/>
                </a:solidFill>
                <a:hlinkClick r:id="rId2" invalidUrl="" action="" tgtFrame="" tooltip="Exploring mindfulness interventions across cultures: a comparative meta-analysis of mindfulness interventions for athletes in Western and Eastern contexts" history="1" highlightClick="0" endSnd="0">
                  <a:extLst>
                    <a:ext uri="{A12FA001-AC4F-418D-AE19-62706E023703}">
                      <ahyp:hlinkClr xmlns:ahyp="http://schemas.microsoft.com/office/drawing/2018/hyperlinkcolor" val="tx"/>
                    </a:ext>
                  </a:extLst>
                </a:hlinkClick>
              </a:rPr>
              <a:t>Du et Ning, 2024 · Frontiers in Psychology</a:t>
            </a:r>
            <a:endParaRPr lang="en-US" sz="1050" dirty="0"/>
          </a:p>
        </p:txBody>
      </p:sp>
      <p:sp>
        <p:nvSpPr>
          <p:cNvPr id="19"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17</a:t>
            </a:fld>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pic>
        <p:nvPicPr>
          <p:cNvPr id="3" name="Image 0" descr="/home/claude/mdi/assets/logo3.png">    </p:cNvPr>
          <p:cNvPicPr>
            <a:picLocks noChangeAspect="1"/>
          </p:cNvPicPr>
          <p:nvPr/>
        </p:nvPicPr>
        <p:blipFill>
          <a:blip r:embed="rId1"/>
          <a:stretch>
            <a:fillRect/>
          </a:stretch>
        </p:blipFill>
        <p:spPr>
          <a:xfrm>
            <a:off x="1463040" y="1600200"/>
            <a:ext cx="1920240" cy="3310128"/>
          </a:xfrm>
          <a:prstGeom prst="rect">
            <a:avLst/>
          </a:prstGeom>
        </p:spPr>
      </p:pic>
      <p:sp>
        <p:nvSpPr>
          <p:cNvPr id="4" name="Text 0"/>
          <p:cNvSpPr txBox="1"/>
          <p:nvPr/>
        </p:nvSpPr>
        <p:spPr>
          <a:xfrm>
            <a:off x="4480560" y="2057400"/>
            <a:ext cx="6858000" cy="365760"/>
          </a:xfrm>
          <a:prstGeom prst="rect">
            <a:avLst/>
          </a:prstGeom>
          <a:noFill/>
          <a:ln/>
        </p:spPr>
        <p:txBody>
          <a:bodyPr wrap="square" lIns="0" tIns="0" rIns="0" bIns="0" rtlCol="0" anchor="t"/>
          <a:lstStyle/>
          <a:p>
            <a:pPr indent="0" marL="0">
              <a:buNone/>
            </a:pPr>
            <a:r>
              <a:rPr lang="en-US" sz="1300" b="1" spc="500" kern="0" dirty="0">
                <a:solidFill>
                  <a:schemeClr val="accent2"/>
                </a:solidFill>
              </a:rPr>
              <a:t>PARTIE 3</a:t>
            </a:r>
            <a:endParaRPr lang="en-US" sz="1300" dirty="0"/>
          </a:p>
        </p:txBody>
      </p:sp>
      <p:sp>
        <p:nvSpPr>
          <p:cNvPr id="5" name="Text 1"/>
          <p:cNvSpPr txBox="1"/>
          <p:nvPr/>
        </p:nvSpPr>
        <p:spPr>
          <a:xfrm>
            <a:off x="4480560" y="2423160"/>
            <a:ext cx="7223760" cy="1188720"/>
          </a:xfrm>
          <a:prstGeom prst="rect">
            <a:avLst/>
          </a:prstGeom>
          <a:noFill/>
          <a:ln/>
        </p:spPr>
        <p:txBody>
          <a:bodyPr wrap="square" lIns="0" tIns="0" rIns="0" bIns="0" rtlCol="0" anchor="ctr"/>
          <a:lstStyle/>
          <a:p>
            <a:pPr indent="0" marL="0">
              <a:buNone/>
            </a:pPr>
            <a:r>
              <a:rPr lang="en-US" sz="5000" b="1" dirty="0">
                <a:solidFill>
                  <a:schemeClr val="bg1"/>
                </a:solidFill>
                <a:latin typeface="Cambria" pitchFamily="34" charset="0"/>
                <a:ea typeface="Cambria" pitchFamily="34" charset="-122"/>
                <a:cs typeface="Cambria" pitchFamily="34" charset="-120"/>
              </a:rPr>
              <a:t>Plongée et esprit</a:t>
            </a:r>
            <a:endParaRPr lang="en-US" sz="5000" dirty="0"/>
          </a:p>
        </p:txBody>
      </p:sp>
      <p:sp>
        <p:nvSpPr>
          <p:cNvPr id="6" name="Text 2"/>
          <p:cNvSpPr txBox="1"/>
          <p:nvPr/>
        </p:nvSpPr>
        <p:spPr>
          <a:xfrm>
            <a:off x="4480560" y="3657600"/>
            <a:ext cx="7132320" cy="914400"/>
          </a:xfrm>
          <a:prstGeom prst="rect">
            <a:avLst/>
          </a:prstGeom>
          <a:noFill/>
          <a:ln/>
        </p:spPr>
        <p:txBody>
          <a:bodyPr wrap="square" lIns="0" tIns="0" rIns="0" bIns="0" rtlCol="0" anchor="t"/>
          <a:lstStyle/>
          <a:p>
            <a:pPr indent="0" marL="0">
              <a:buNone/>
            </a:pPr>
            <a:r>
              <a:rPr lang="en-US" sz="2000" i="1" dirty="0">
                <a:solidFill>
                  <a:schemeClr val="accent3"/>
                </a:solidFill>
                <a:latin typeface="Cambria" pitchFamily="34" charset="0"/>
                <a:ea typeface="Cambria" pitchFamily="34" charset="-122"/>
                <a:cs typeface="Cambria" pitchFamily="34" charset="-120"/>
              </a:rPr>
              <a:t>Ce qui a déjà été mesuré chez les plongeurs : de petites études prometteuses.</a:t>
            </a:r>
            <a:endParaRPr lang="en-US" sz="2000" dirty="0"/>
          </a:p>
        </p:txBody>
      </p:sp>
      <p:sp>
        <p:nvSpPr>
          <p:cNvPr id="7"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18</a:t>
            </a:fld>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2" name="title"/>
          <p:cNvSpPr txBox="1"/>
          <p:nvPr/>
        </p:nvSpPr>
        <p:spPr>
          <a:xfrm>
            <a:off x="548640" y="411480"/>
            <a:ext cx="11091672" cy="868680"/>
          </a:xfrm>
          <a:prstGeom prst="rect">
            <a:avLst/>
          </a:prstGeom>
          <a:noFill/>
          <a:ln/>
        </p:spPr>
        <p:txBody>
          <a:bodyPr wrap="square" lIns="0" tIns="0" rIns="0" bIns="0" rtlCol="0" anchor="ctr"/>
          <a:lstStyle/>
          <a:p>
            <a:pPr algn="ctr" indent="0" marL="0">
              <a:buNone/>
            </a:pPr>
            <a:r>
              <a:rPr lang="en-US" sz="2400" b="1" dirty="0">
                <a:solidFill>
                  <a:schemeClr val="tx1"/>
                </a:solidFill>
                <a:latin typeface="Cambria" pitchFamily="34" charset="0"/>
                <a:ea typeface="Cambria" pitchFamily="34" charset="-122"/>
                <a:cs typeface="Cambria" pitchFamily="34" charset="-120"/>
              </a:rPr>
              <a:t>Études avec des plongeurs : des signaux, et un essai de 2026</a:t>
            </a:r>
            <a:endParaRPr lang="en-US" sz="2400" dirty="0"/>
          </a:p>
        </p:txBody>
      </p:sp>
      <p:graphicFrame>
        <p:nvGraphicFramePr>
          <p:cNvPr id="20" name="Table 0"/>
          <p:cNvGraphicFramePr>
            <a:graphicFrameLocks noGrp="1"/>
          </p:cNvGraphicFramePr>
          <p:nvPr>
            <p:extLst>
              <p:ext uri="{D42A27DB-BD31-4B8C-83A1-F6EECF244321}">
                <p14:modId xmlns:p14="http://schemas.microsoft.com/office/powerpoint/2010/main" val="1579011935"/>
              </p:ext>
            </p:extLst>
          </p:nvPr>
        </p:nvGraphicFramePr>
        <p:xfrm>
          <a:off x="548640" y="1371600"/>
          <a:ext cx="11091672" cy="914400"/>
        </p:xfrm>
        <a:graphic>
          <a:graphicData uri="http://schemas.openxmlformats.org/drawingml/2006/table">
            <a:tbl>
              <a:tblPr/>
              <a:tblGrid>
                <a:gridCol w="2148840"/>
                <a:gridCol w="3246120"/>
                <a:gridCol w="4160520"/>
                <a:gridCol w="1170432"/>
              </a:tblGrid>
              <a:tr h="347472">
                <a:tc>
                  <a:txBody>
                    <a:bodyPr/>
                    <a:lstStyle/>
                    <a:p>
                      <a:pPr indent="0" marL="0">
                        <a:buNone/>
                      </a:pPr>
                      <a:r>
                        <a:rPr lang="en-US" sz="1100" b="1" dirty="0">
                          <a:solidFill>
                            <a:srgbClr val="FFFFFF"/>
                          </a:solidFill>
                          <a:latin typeface="Calibri" pitchFamily="34" charset="0"/>
                          <a:ea typeface="Calibri" pitchFamily="34" charset="-122"/>
                          <a:cs typeface="Calibri" pitchFamily="34" charset="-120"/>
                        </a:rPr>
                        <a:t>Étude</a:t>
                      </a:r>
                      <a:endParaRPr lang="en-US" sz="11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en-US" sz="1100" b="1" dirty="0">
                          <a:solidFill>
                            <a:srgbClr val="FFFFFF"/>
                          </a:solidFill>
                          <a:latin typeface="Calibri" pitchFamily="34" charset="0"/>
                          <a:ea typeface="Calibri" pitchFamily="34" charset="-122"/>
                          <a:cs typeface="Calibri" pitchFamily="34" charset="-120"/>
                        </a:rPr>
                        <a:t>Protocole et échantillon</a:t>
                      </a:r>
                      <a:endParaRPr lang="en-US" sz="11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en-US" sz="1100" b="1" dirty="0">
                          <a:solidFill>
                            <a:srgbClr val="FFFFFF"/>
                          </a:solidFill>
                          <a:latin typeface="Calibri" pitchFamily="34" charset="0"/>
                          <a:ea typeface="Calibri" pitchFamily="34" charset="-122"/>
                          <a:cs typeface="Calibri" pitchFamily="34" charset="-120"/>
                        </a:rPr>
                        <a:t>Résultat</a:t>
                      </a:r>
                      <a:endParaRPr lang="en-US" sz="11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en-US" sz="1100" b="1" dirty="0">
                          <a:solidFill>
                            <a:srgbClr val="FFFFFF"/>
                          </a:solidFill>
                          <a:latin typeface="Calibri" pitchFamily="34" charset="0"/>
                          <a:ea typeface="Calibri" pitchFamily="34" charset="-122"/>
                          <a:cs typeface="Calibri" pitchFamily="34" charset="-120"/>
                        </a:rPr>
                        <a:t>Niveau</a:t>
                      </a:r>
                      <a:endParaRPr lang="en-US" sz="11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r>
              <a:tr h="731520">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Beneton et al., 2017 [29]</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Stage de plongée d'une semaine (37) contre stage multisport (30). Non randomisé.</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Le stress perçu a baissé chez les plongeurs et restait plus bas à un mois ; les scores de pleine conscience ont augmenté. La différence entre groupes n'était pas significative.</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algn="ctr" indent="0" marL="0">
                        <a:buNone/>
                      </a:pPr>
                      <a:r>
                        <a:rPr lang="en-US" sz="1000" b="1" dirty="0">
                          <a:solidFill>
                            <a:srgbClr val="FFFFFF"/>
                          </a:solidFill>
                          <a:latin typeface="Calibri" pitchFamily="34" charset="0"/>
                          <a:ea typeface="Calibri" pitchFamily="34" charset="-122"/>
                          <a:cs typeface="Calibri" pitchFamily="34" charset="-120"/>
                        </a:rPr>
                        <a:t>PRÉLIMINAIRE</a:t>
                      </a:r>
                      <a:endParaRPr lang="en-US" sz="10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E7674A"/>
                    </a:solidFill>
                  </a:tcPr>
                </a:tc>
              </a:tr>
              <a:tr h="731520">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Gibert et al., 2022 [30]</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Pilote randomisé : plongée méditative (10 plongées) contre multisport. 34 adultes avec TSPT.</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À un mois, moins de souvenirs intrusifs avec la plongée (−5,1 contre −2,2). Les autres différences n'étaient pas significatives et ne duraient pas jusqu'à 3 mois.</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algn="ctr" indent="0" marL="0">
                        <a:buNone/>
                      </a:pPr>
                      <a:r>
                        <a:rPr lang="en-US" sz="1000" b="1" dirty="0">
                          <a:solidFill>
                            <a:srgbClr val="FFFFFF"/>
                          </a:solidFill>
                          <a:latin typeface="Calibri" pitchFamily="34" charset="0"/>
                          <a:ea typeface="Calibri" pitchFamily="34" charset="-122"/>
                          <a:cs typeface="Calibri" pitchFamily="34" charset="-120"/>
                        </a:rPr>
                        <a:t>PRÉLIMINAIRE</a:t>
                      </a:r>
                      <a:endParaRPr lang="en-US" sz="10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E7674A"/>
                    </a:solidFill>
                  </a:tcPr>
                </a:tc>
              </a:tr>
              <a:tr h="731520">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Griffiths et al., 2026 [31]</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Essai randomisé en France : plongée avec exercices de pleine conscience (10 séances) contre prise en charge habituelle. 63 adultes en situation d'obésité.</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Moins d'alimentation émotionnelle (−0,82 contre −0,27), moins de stress perçu et une meilleure qualité de vie. Aucun incident de plongée.</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algn="ctr" indent="0" marL="0">
                        <a:buNone/>
                      </a:pPr>
                      <a:r>
                        <a:rPr lang="en-US" sz="1000" b="1" dirty="0">
                          <a:solidFill>
                            <a:srgbClr val="06202E"/>
                          </a:solidFill>
                          <a:latin typeface="Calibri" pitchFamily="34" charset="0"/>
                          <a:ea typeface="Calibri" pitchFamily="34" charset="-122"/>
                          <a:cs typeface="Calibri" pitchFamily="34" charset="-120"/>
                        </a:rPr>
                        <a:t>MODÉRÉ</a:t>
                      </a:r>
                      <a:endParaRPr lang="en-US" sz="10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2B544"/>
                    </a:solidFill>
                  </a:tcPr>
                </a:tc>
              </a:tr>
              <a:tr h="658368">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Zec et al., 2022 [32]</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29 plongeurs (loisir et militaires), plongée à 30 m. Cortisol salivaire et questionnaires.</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Les émotions négatives préalables prédisaient le cortisol avant la plongée. Les plongeurs loisir avaient un cortisol plus élevé que les plongeurs militaires.</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algn="ctr" indent="0" marL="0">
                        <a:buNone/>
                      </a:pPr>
                      <a:r>
                        <a:rPr lang="en-US" sz="1000" b="1" dirty="0">
                          <a:solidFill>
                            <a:srgbClr val="FFFFFF"/>
                          </a:solidFill>
                          <a:latin typeface="Calibri" pitchFamily="34" charset="0"/>
                          <a:ea typeface="Calibri" pitchFamily="34" charset="-122"/>
                          <a:cs typeface="Calibri" pitchFamily="34" charset="-120"/>
                        </a:rPr>
                        <a:t>PRÉLIMINAIRE</a:t>
                      </a:r>
                      <a:endParaRPr lang="en-US" sz="10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E7674A"/>
                    </a:solidFill>
                  </a:tcPr>
                </a:tc>
              </a:tr>
              <a:tr h="658368">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Carreño et al., 2020 [33]</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176 plongeurs contre 70 usagers de la plage au Cap de Creus. Avant et après l'activité.</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L'humeur s'est améliorée dans les deux groupes ; après ajustement, aucune différence significative entre plonger et être à la plage.</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algn="ctr" indent="0" marL="0">
                        <a:buNone/>
                      </a:pPr>
                      <a:r>
                        <a:rPr lang="en-US" sz="1000" b="1" dirty="0">
                          <a:solidFill>
                            <a:srgbClr val="06202E"/>
                          </a:solidFill>
                          <a:latin typeface="Calibri" pitchFamily="34" charset="0"/>
                          <a:ea typeface="Calibri" pitchFamily="34" charset="-122"/>
                          <a:cs typeface="Calibri" pitchFamily="34" charset="-120"/>
                        </a:rPr>
                        <a:t>MODÉRÉ</a:t>
                      </a:r>
                      <a:endParaRPr lang="en-US" sz="10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2B544"/>
                    </a:solidFill>
                  </a:tcPr>
                </a:tc>
              </a:tr>
            </a:tbl>
          </a:graphicData>
        </a:graphic>
      </p:graphicFrame>
      <p:sp>
        <p:nvSpPr>
          <p:cNvPr id="5"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6" name="Text 2"/>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SOURCES   </a:t>
            </a:r>
            <a:pPr indent="0" marL="0">
              <a:buNone/>
            </a:pPr>
            <a:r>
              <a:rPr lang="en-US" sz="1050" b="1" dirty="0">
                <a:solidFill>
                  <a:srgbClr val="5A6B70"/>
                </a:solidFill>
              </a:rPr>
              <a:t>[29] </a:t>
            </a:r>
            <a:pPr indent="0" marL="0">
              <a:buNone/>
            </a:pPr>
            <a:r>
              <a:rPr lang="en-US" sz="1050" u="sng" dirty="0">
                <a:solidFill>
                  <a:srgbClr val="0F6472"/>
                </a:solidFill>
                <a:hlinkClick r:id="rId1" invalidUrl="" action="" tgtFrame="" tooltip="Recreational diving practice for stress management: an exploratory trial" history="1" highlightClick="0" endSnd="0">
                  <a:extLst>
                    <a:ext uri="{A12FA001-AC4F-418D-AE19-62706E023703}">
                      <ahyp:hlinkClr xmlns:ahyp="http://schemas.microsoft.com/office/drawing/2018/hyperlinkcolor" val="tx"/>
                    </a:ext>
                  </a:extLst>
                </a:hlinkClick>
              </a:rPr>
              <a:t>Beneton et al., 2017</a:t>
            </a:r>
            <a:pPr indent="0" marL="0">
              <a:buNone/>
            </a:pPr>
            <a:r>
              <a:rPr lang="en-US" sz="1050" dirty="0">
                <a:solidFill>
                  <a:srgbClr val="5A6B70"/>
                </a:solidFill>
              </a:rPr>
              <a:t>   ·   </a:t>
            </a:r>
            <a:pPr indent="0" marL="0">
              <a:buNone/>
            </a:pPr>
            <a:r>
              <a:rPr lang="en-US" sz="1050" b="1" dirty="0">
                <a:solidFill>
                  <a:srgbClr val="5A6B70"/>
                </a:solidFill>
              </a:rPr>
              <a:t>[30] </a:t>
            </a:r>
            <a:pPr indent="0" marL="0">
              <a:buNone/>
            </a:pPr>
            <a:r>
              <a:rPr lang="en-US" sz="1050" u="sng" dirty="0">
                <a:solidFill>
                  <a:srgbClr val="0F6472"/>
                </a:solidFill>
                <a:hlinkClick r:id="rId2" invalidUrl="" action="" tgtFrame="" tooltip="Comparing meditative scuba diving versus multisport activities to improve PTSD symptoms: a pilot, randomized controlled clinical trial" history="1" highlightClick="0" endSnd="0">
                  <a:extLst>
                    <a:ext uri="{A12FA001-AC4F-418D-AE19-62706E023703}">
                      <ahyp:hlinkClr xmlns:ahyp="http://schemas.microsoft.com/office/drawing/2018/hyperlinkcolor" val="tx"/>
                    </a:ext>
                  </a:extLst>
                </a:hlinkClick>
              </a:rPr>
              <a:t>Gibert et al., 2022</a:t>
            </a:r>
            <a:pPr indent="0" marL="0">
              <a:buNone/>
            </a:pPr>
            <a:r>
              <a:rPr lang="en-US" sz="1050" dirty="0">
                <a:solidFill>
                  <a:srgbClr val="5A6B70"/>
                </a:solidFill>
              </a:rPr>
              <a:t>   ·   </a:t>
            </a:r>
            <a:pPr indent="0" marL="0">
              <a:buNone/>
            </a:pPr>
            <a:r>
              <a:rPr lang="en-US" sz="1050" b="1" dirty="0">
                <a:solidFill>
                  <a:srgbClr val="5A6B70"/>
                </a:solidFill>
              </a:rPr>
              <a:t>[31] </a:t>
            </a:r>
            <a:pPr indent="0" marL="0">
              <a:buNone/>
            </a:pPr>
            <a:r>
              <a:rPr lang="en-US" sz="1050" u="sng" dirty="0">
                <a:solidFill>
                  <a:srgbClr val="0F6472"/>
                </a:solidFill>
                <a:hlinkClick r:id="rId3" invalidUrl="" action="" tgtFrame="" tooltip="Efficacy of a combined diving and mindfulness program on emotional eating in adults with obesity: randomised controlled trial with standard care" history="1" highlightClick="0" endSnd="0">
                  <a:extLst>
                    <a:ext uri="{A12FA001-AC4F-418D-AE19-62706E023703}">
                      <ahyp:hlinkClr xmlns:ahyp="http://schemas.microsoft.com/office/drawing/2018/hyperlinkcolor" val="tx"/>
                    </a:ext>
                  </a:extLst>
                </a:hlinkClick>
              </a:rPr>
              <a:t>Griffiths et al., 2026</a:t>
            </a:r>
            <a:pPr indent="0" marL="0">
              <a:buNone/>
            </a:pPr>
            <a:r>
              <a:rPr lang="en-US" sz="1050" dirty="0">
                <a:solidFill>
                  <a:srgbClr val="5A6B70"/>
                </a:solidFill>
              </a:rPr>
              <a:t>   ·   </a:t>
            </a:r>
            <a:pPr indent="0" marL="0">
              <a:buNone/>
            </a:pPr>
            <a:r>
              <a:rPr lang="en-US" sz="1050" b="1" dirty="0">
                <a:solidFill>
                  <a:srgbClr val="5A6B70"/>
                </a:solidFill>
              </a:rPr>
              <a:t>[32] </a:t>
            </a:r>
            <a:pPr indent="0" marL="0">
              <a:buNone/>
            </a:pPr>
            <a:r>
              <a:rPr lang="en-US" sz="1050" u="sng" dirty="0">
                <a:solidFill>
                  <a:srgbClr val="0F6472"/>
                </a:solidFill>
                <a:hlinkClick r:id="rId4" invalidUrl="" action="" tgtFrame="" tooltip="Psychophysiological stress response in SCUBA divers: the contribution of negative automatic thoughts and negative emotions" history="1" highlightClick="0" endSnd="0">
                  <a:extLst>
                    <a:ext uri="{A12FA001-AC4F-418D-AE19-62706E023703}">
                      <ahyp:hlinkClr xmlns:ahyp="http://schemas.microsoft.com/office/drawing/2018/hyperlinkcolor" val="tx"/>
                    </a:ext>
                  </a:extLst>
                </a:hlinkClick>
              </a:rPr>
              <a:t>Zec et al., 2022</a:t>
            </a:r>
            <a:pPr indent="0" marL="0">
              <a:buNone/>
            </a:pPr>
            <a:r>
              <a:rPr lang="en-US" sz="1050" dirty="0">
                <a:solidFill>
                  <a:srgbClr val="5A6B70"/>
                </a:solidFill>
              </a:rPr>
              <a:t>   ·   </a:t>
            </a:r>
            <a:pPr indent="0" marL="0">
              <a:buNone/>
            </a:pPr>
            <a:r>
              <a:rPr lang="en-US" sz="1050" b="1" dirty="0">
                <a:solidFill>
                  <a:srgbClr val="5A6B70"/>
                </a:solidFill>
              </a:rPr>
              <a:t>[33] </a:t>
            </a:r>
            <a:pPr indent="0" marL="0">
              <a:buNone/>
            </a:pPr>
            <a:r>
              <a:rPr lang="en-US" sz="1050" u="sng" dirty="0">
                <a:solidFill>
                  <a:srgbClr val="0F6472"/>
                </a:solidFill>
                <a:hlinkClick r:id="rId5" invalidUrl="" action="" tgtFrame="" tooltip="The beneficial effects of short-term exposure to scuba diving on human mental health" history="1" highlightClick="0" endSnd="0">
                  <a:extLst>
                    <a:ext uri="{A12FA001-AC4F-418D-AE19-62706E023703}">
                      <ahyp:hlinkClr xmlns:ahyp="http://schemas.microsoft.com/office/drawing/2018/hyperlinkcolor" val="tx"/>
                    </a:ext>
                  </a:extLst>
                </a:hlinkClick>
              </a:rPr>
              <a:t>Carreño et al., 2020</a:t>
            </a:r>
            <a:endParaRPr lang="en-US" sz="1050" dirty="0"/>
          </a:p>
        </p:txBody>
      </p:sp>
      <p:sp>
        <p:nvSpPr>
          <p:cNvPr id="7"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19</a:t>
            </a:fld>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bg1"/>
                </a:solidFill>
              </a:rPr>
              <a:t>L'eau compte aussi</a:t>
            </a:r>
            <a:endParaRPr lang="en-US" sz="3200" dirty="0"/>
          </a:p>
        </p:txBody>
      </p:sp>
      <p:sp>
        <p:nvSpPr>
          <p:cNvPr id="4" name="White et al., 2019 · [34]"/>
          <p:cNvSpPr/>
          <p:nvPr/>
        </p:nvSpPr>
        <p:spPr>
          <a:xfrm>
            <a:off x="548640" y="1371600"/>
            <a:ext cx="5408676" cy="3108960"/>
          </a:xfrm>
          <a:prstGeom prst="roundRect">
            <a:avLst>
              <a:gd name="adj" fmla="val 4706"/>
            </a:avLst>
          </a:prstGeom>
          <a:solidFill>
            <a:srgbClr val="0E3A4A"/>
          </a:solidFill>
          <a:ln w="12700">
            <a:solidFill>
              <a:schemeClr val="accent1"/>
            </a:solidFill>
            <a:prstDash val="solid"/>
          </a:ln>
        </p:spPr>
      </p:sp>
      <p:sp>
        <p:nvSpPr>
          <p:cNvPr id="5" name="chip"/>
          <p:cNvSpPr txBox="1"/>
          <p:nvPr/>
        </p:nvSpPr>
        <p:spPr>
          <a:xfrm>
            <a:off x="822960" y="1600200"/>
            <a:ext cx="3291840" cy="347472"/>
          </a:xfrm>
          <a:prstGeom prst="roundRect">
            <a:avLst>
              <a:gd name="adj" fmla="val 50000"/>
            </a:avLst>
          </a:prstGeom>
          <a:solidFill>
            <a:srgbClr val="F2B544"/>
          </a:solidFill>
          <a:ln/>
        </p:spPr>
        <p:txBody>
          <a:bodyPr wrap="square" lIns="0" tIns="0" rIns="0" bIns="0" rtlCol="0" anchor="ctr"/>
          <a:lstStyle/>
          <a:p>
            <a:pPr algn="ctr" indent="0" marL="0">
              <a:buNone/>
            </a:pPr>
            <a:r>
              <a:rPr lang="en-US" sz="1100" b="1" spc="200" kern="0" dirty="0">
                <a:solidFill>
                  <a:srgbClr val="06202E"/>
                </a:solidFill>
              </a:rPr>
              <a:t>OBSERVATIONNEL  ·  n = 19 806</a:t>
            </a:r>
            <a:endParaRPr lang="en-US" sz="1100" dirty="0"/>
          </a:p>
        </p:txBody>
      </p:sp>
      <p:sp>
        <p:nvSpPr>
          <p:cNvPr id="6" name="Text 3"/>
          <p:cNvSpPr txBox="1"/>
          <p:nvPr/>
        </p:nvSpPr>
        <p:spPr>
          <a:xfrm>
            <a:off x="822960" y="2057400"/>
            <a:ext cx="4860036" cy="731520"/>
          </a:xfrm>
          <a:prstGeom prst="rect">
            <a:avLst/>
          </a:prstGeom>
          <a:noFill/>
          <a:ln/>
        </p:spPr>
        <p:txBody>
          <a:bodyPr wrap="square" lIns="0" tIns="0" rIns="0" bIns="0" rtlCol="0" anchor="ctr"/>
          <a:lstStyle/>
          <a:p>
            <a:pPr indent="0" marL="0">
              <a:buNone/>
            </a:pPr>
            <a:r>
              <a:rPr lang="en-US" sz="4000" b="1" dirty="0">
                <a:solidFill>
                  <a:schemeClr val="accent2"/>
                </a:solidFill>
                <a:latin typeface="Cambria" pitchFamily="34" charset="0"/>
                <a:ea typeface="Cambria" pitchFamily="34" charset="-122"/>
                <a:cs typeface="Cambria" pitchFamily="34" charset="-120"/>
              </a:rPr>
              <a:t>×1,59</a:t>
            </a:r>
            <a:endParaRPr lang="en-US" sz="4000" dirty="0"/>
          </a:p>
        </p:txBody>
      </p:sp>
      <p:sp>
        <p:nvSpPr>
          <p:cNvPr id="7" name="Text 4"/>
          <p:cNvSpPr txBox="1"/>
          <p:nvPr/>
        </p:nvSpPr>
        <p:spPr>
          <a:xfrm>
            <a:off x="822960" y="2834640"/>
            <a:ext cx="4860036" cy="777240"/>
          </a:xfrm>
          <a:prstGeom prst="rect">
            <a:avLst/>
          </a:prstGeom>
          <a:noFill/>
          <a:ln/>
        </p:spPr>
        <p:txBody>
          <a:bodyPr wrap="square" lIns="0" tIns="0" rIns="0" bIns="0" rtlCol="0" anchor="t"/>
          <a:lstStyle/>
          <a:p>
            <a:pPr indent="0" marL="0">
              <a:buNone/>
            </a:pPr>
            <a:r>
              <a:rPr lang="en-US" sz="1400" dirty="0">
                <a:solidFill>
                  <a:schemeClr val="bg1"/>
                </a:solidFill>
              </a:rPr>
              <a:t>de chances d'être en bonne santé avec 120 à 179 minutes par semaine dans la nature, par rapport à aucune.</a:t>
            </a:r>
            <a:endParaRPr lang="en-US" sz="1400" dirty="0"/>
          </a:p>
        </p:txBody>
      </p:sp>
      <p:sp>
        <p:nvSpPr>
          <p:cNvPr id="8" name="Text 5"/>
          <p:cNvSpPr txBox="1"/>
          <p:nvPr/>
        </p:nvSpPr>
        <p:spPr>
          <a:xfrm>
            <a:off x="822960" y="3611880"/>
            <a:ext cx="4860036" cy="411480"/>
          </a:xfrm>
          <a:prstGeom prst="rect">
            <a:avLst/>
          </a:prstGeom>
          <a:noFill/>
          <a:ln/>
        </p:spPr>
        <p:txBody>
          <a:bodyPr wrap="square" lIns="0" tIns="0" rIns="0" bIns="0" rtlCol="0" anchor="t"/>
          <a:lstStyle/>
          <a:p>
            <a:pPr indent="0" marL="0">
              <a:buNone/>
            </a:pPr>
            <a:r>
              <a:rPr lang="en-US" sz="1250" b="1" dirty="0">
                <a:solidFill>
                  <a:schemeClr val="accent3"/>
                </a:solidFill>
              </a:rPr>
              <a:t>Bien-être élevé : ×1,23. Le bénéfice plafonne entre 200 et 300 minutes.</a:t>
            </a:r>
            <a:endParaRPr lang="en-US" sz="1250" dirty="0"/>
          </a:p>
        </p:txBody>
      </p:sp>
      <p:sp>
        <p:nvSpPr>
          <p:cNvPr id="9" name="Text 6"/>
          <p:cNvSpPr txBox="1"/>
          <p:nvPr/>
        </p:nvSpPr>
        <p:spPr>
          <a:xfrm>
            <a:off x="822960" y="4023360"/>
            <a:ext cx="4860036" cy="320040"/>
          </a:xfrm>
          <a:prstGeom prst="rect">
            <a:avLst/>
          </a:prstGeom>
          <a:noFill/>
          <a:ln/>
        </p:spPr>
        <p:txBody>
          <a:bodyPr wrap="square" lIns="0" tIns="0" rIns="0" bIns="0" rtlCol="0" anchor="t"/>
          <a:lstStyle/>
          <a:p>
            <a:pPr indent="0" marL="0">
              <a:buNone/>
            </a:pPr>
            <a:r>
              <a:rPr lang="en-US" sz="1100" i="1" dirty="0">
                <a:solidFill>
                  <a:schemeClr val="accent3"/>
                </a:solidFill>
              </a:rPr>
              <a:t>White et al., 2019 · [34]</a:t>
            </a:r>
            <a:endParaRPr lang="en-US" sz="1100" dirty="0"/>
          </a:p>
        </p:txBody>
      </p:sp>
      <p:sp>
        <p:nvSpPr>
          <p:cNvPr id="10" name="Georgiou et al., 2021 · [35]"/>
          <p:cNvSpPr/>
          <p:nvPr/>
        </p:nvSpPr>
        <p:spPr>
          <a:xfrm>
            <a:off x="6231636" y="1371600"/>
            <a:ext cx="5408676" cy="3108960"/>
          </a:xfrm>
          <a:prstGeom prst="roundRect">
            <a:avLst>
              <a:gd name="adj" fmla="val 4706"/>
            </a:avLst>
          </a:prstGeom>
          <a:solidFill>
            <a:srgbClr val="0E3A4A"/>
          </a:solidFill>
          <a:ln w="12700">
            <a:solidFill>
              <a:schemeClr val="accent1"/>
            </a:solidFill>
            <a:prstDash val="solid"/>
          </a:ln>
        </p:spPr>
      </p:sp>
      <p:sp>
        <p:nvSpPr>
          <p:cNvPr id="11" name="chip"/>
          <p:cNvSpPr txBox="1"/>
          <p:nvPr/>
        </p:nvSpPr>
        <p:spPr>
          <a:xfrm>
            <a:off x="6505956" y="1600200"/>
            <a:ext cx="3291840" cy="347472"/>
          </a:xfrm>
          <a:prstGeom prst="roundRect">
            <a:avLst>
              <a:gd name="adj" fmla="val 50000"/>
            </a:avLst>
          </a:prstGeom>
          <a:solidFill>
            <a:srgbClr val="F2B544"/>
          </a:solidFill>
          <a:ln/>
        </p:spPr>
        <p:txBody>
          <a:bodyPr wrap="square" lIns="0" tIns="0" rIns="0" bIns="0" rtlCol="0" anchor="ctr"/>
          <a:lstStyle/>
          <a:p>
            <a:pPr algn="ctr" indent="0" marL="0">
              <a:buNone/>
            </a:pPr>
            <a:r>
              <a:rPr lang="en-US" sz="1100" b="1" spc="200" kern="0" dirty="0">
                <a:solidFill>
                  <a:srgbClr val="06202E"/>
                </a:solidFill>
              </a:rPr>
              <a:t>MÉTA-ANALYSE  ·  ESPACES BLEUS</a:t>
            </a:r>
            <a:endParaRPr lang="en-US" sz="1100" dirty="0"/>
          </a:p>
        </p:txBody>
      </p:sp>
      <p:sp>
        <p:nvSpPr>
          <p:cNvPr id="12" name="Text 9"/>
          <p:cNvSpPr txBox="1"/>
          <p:nvPr/>
        </p:nvSpPr>
        <p:spPr>
          <a:xfrm>
            <a:off x="6505956" y="2057400"/>
            <a:ext cx="4860036" cy="731520"/>
          </a:xfrm>
          <a:prstGeom prst="rect">
            <a:avLst/>
          </a:prstGeom>
          <a:noFill/>
          <a:ln/>
        </p:spPr>
        <p:txBody>
          <a:bodyPr wrap="square" lIns="0" tIns="0" rIns="0" bIns="0" rtlCol="0" anchor="ctr"/>
          <a:lstStyle/>
          <a:p>
            <a:pPr indent="0" marL="0">
              <a:buNone/>
            </a:pPr>
            <a:r>
              <a:rPr lang="en-US" sz="4000" b="1" dirty="0">
                <a:solidFill>
                  <a:schemeClr val="accent3"/>
                </a:solidFill>
                <a:latin typeface="Cambria" pitchFamily="34" charset="0"/>
                <a:ea typeface="Cambria" pitchFamily="34" charset="-122"/>
                <a:cs typeface="Cambria" pitchFamily="34" charset="-120"/>
              </a:rPr>
              <a:t>d = 0,19</a:t>
            </a:r>
            <a:endParaRPr lang="en-US" sz="4000" dirty="0"/>
          </a:p>
        </p:txBody>
      </p:sp>
      <p:sp>
        <p:nvSpPr>
          <p:cNvPr id="13" name="Text 10"/>
          <p:cNvSpPr txBox="1"/>
          <p:nvPr/>
        </p:nvSpPr>
        <p:spPr>
          <a:xfrm>
            <a:off x="6505956" y="2834640"/>
            <a:ext cx="4860036" cy="777240"/>
          </a:xfrm>
          <a:prstGeom prst="rect">
            <a:avLst/>
          </a:prstGeom>
          <a:noFill/>
          <a:ln/>
        </p:spPr>
        <p:txBody>
          <a:bodyPr wrap="square" lIns="0" tIns="0" rIns="0" bIns="0" rtlCol="0" anchor="t"/>
          <a:lstStyle/>
          <a:p>
            <a:pPr indent="0" marL="0">
              <a:buNone/>
            </a:pPr>
            <a:r>
              <a:rPr lang="en-US" sz="1400" dirty="0">
                <a:solidFill>
                  <a:schemeClr val="bg1"/>
                </a:solidFill>
              </a:rPr>
              <a:t>effet du contact avec les espaces bleus (mer, rivières, lacs) sur la restauration psychologique : stress, humeur et bien-être.</a:t>
            </a:r>
            <a:endParaRPr lang="en-US" sz="1400" dirty="0"/>
          </a:p>
        </p:txBody>
      </p:sp>
      <p:sp>
        <p:nvSpPr>
          <p:cNvPr id="14" name="Text 11"/>
          <p:cNvSpPr txBox="1"/>
          <p:nvPr/>
        </p:nvSpPr>
        <p:spPr>
          <a:xfrm>
            <a:off x="6505956" y="3611880"/>
            <a:ext cx="4860036" cy="411480"/>
          </a:xfrm>
          <a:prstGeom prst="rect">
            <a:avLst/>
          </a:prstGeom>
          <a:noFill/>
          <a:ln/>
        </p:spPr>
        <p:txBody>
          <a:bodyPr wrap="square" lIns="0" tIns="0" rIns="0" bIns="0" rtlCol="0" anchor="t"/>
          <a:lstStyle/>
          <a:p>
            <a:pPr indent="0" marL="0">
              <a:buNone/>
            </a:pPr>
            <a:r>
              <a:rPr lang="en-US" sz="1250" b="1" dirty="0">
                <a:solidFill>
                  <a:schemeClr val="accent3"/>
                </a:solidFill>
              </a:rPr>
              <a:t>Plus d'espaces bleus à proximité : d = 0,34.</a:t>
            </a:r>
            <a:endParaRPr lang="en-US" sz="1250" dirty="0"/>
          </a:p>
        </p:txBody>
      </p:sp>
      <p:sp>
        <p:nvSpPr>
          <p:cNvPr id="15" name="Text 12"/>
          <p:cNvSpPr txBox="1"/>
          <p:nvPr/>
        </p:nvSpPr>
        <p:spPr>
          <a:xfrm>
            <a:off x="6505956" y="4023360"/>
            <a:ext cx="4860036" cy="320040"/>
          </a:xfrm>
          <a:prstGeom prst="rect">
            <a:avLst/>
          </a:prstGeom>
          <a:noFill/>
          <a:ln/>
        </p:spPr>
        <p:txBody>
          <a:bodyPr wrap="square" lIns="0" tIns="0" rIns="0" bIns="0" rtlCol="0" anchor="t"/>
          <a:lstStyle/>
          <a:p>
            <a:pPr indent="0" marL="0">
              <a:buNone/>
            </a:pPr>
            <a:r>
              <a:rPr lang="en-US" sz="1100" i="1" dirty="0">
                <a:solidFill>
                  <a:schemeClr val="accent3"/>
                </a:solidFill>
              </a:rPr>
              <a:t>Georgiou et al., 2021 · [35]</a:t>
            </a:r>
            <a:endParaRPr lang="en-US" sz="1100" dirty="0"/>
          </a:p>
        </p:txBody>
      </p:sp>
      <p:sp>
        <p:nvSpPr>
          <p:cNvPr id="16" name="lectura"/>
          <p:cNvSpPr/>
          <p:nvPr/>
        </p:nvSpPr>
        <p:spPr>
          <a:xfrm>
            <a:off x="548640" y="4663440"/>
            <a:ext cx="11091672" cy="777240"/>
          </a:xfrm>
          <a:prstGeom prst="roundRect">
            <a:avLst>
              <a:gd name="adj" fmla="val 18824"/>
            </a:avLst>
          </a:prstGeom>
          <a:solidFill>
            <a:srgbClr val="0E3A4A"/>
          </a:solidFill>
          <a:ln w="12700">
            <a:solidFill>
              <a:srgbClr val="0E3A4A"/>
            </a:solidFill>
            <a:prstDash val="solid"/>
          </a:ln>
        </p:spPr>
      </p:sp>
      <p:sp>
        <p:nvSpPr>
          <p:cNvPr id="17" name="Text 14"/>
          <p:cNvSpPr txBox="1"/>
          <p:nvPr/>
        </p:nvSpPr>
        <p:spPr>
          <a:xfrm>
            <a:off x="822960" y="4663440"/>
            <a:ext cx="10543032" cy="777240"/>
          </a:xfrm>
          <a:prstGeom prst="rect">
            <a:avLst/>
          </a:prstGeom>
          <a:noFill/>
          <a:ln/>
        </p:spPr>
        <p:txBody>
          <a:bodyPr wrap="square" lIns="0" tIns="0" rIns="0" bIns="0" rtlCol="0" anchor="ctr"/>
          <a:lstStyle/>
          <a:p>
            <a:pPr indent="0" marL="0">
              <a:buNone/>
            </a:pPr>
            <a:r>
              <a:rPr lang="en-US" sz="1050" b="1" spc="300" kern="0" dirty="0">
                <a:solidFill>
                  <a:srgbClr val="F2B544"/>
                </a:solidFill>
              </a:rPr>
              <a:t>LECTURE MDI   </a:t>
            </a:r>
            <a:pPr indent="0" marL="0">
              <a:buNone/>
            </a:pPr>
            <a:r>
              <a:rPr lang="en-US" sz="1400" i="1" dirty="0">
                <a:solidFill>
                  <a:srgbClr val="F8F5EF"/>
                </a:solidFill>
                <a:latin typeface="Cambria" pitchFamily="34" charset="0"/>
                <a:ea typeface="Cambria" pitchFamily="34" charset="-122"/>
                <a:cs typeface="Cambria" pitchFamily="34" charset="-120"/>
              </a:rPr>
              <a:t>La plongée réunit deux choses que les preuves associent au bien-être : le temps dans l'eau et l'attention entraînée.</a:t>
            </a:r>
            <a:endParaRPr lang="en-US" sz="1050" dirty="0"/>
          </a:p>
        </p:txBody>
      </p:sp>
      <p:sp>
        <p:nvSpPr>
          <p:cNvPr id="18"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19" name="Text 16"/>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SOURCES   </a:t>
            </a:r>
            <a:pPr indent="0" marL="0">
              <a:buNone/>
            </a:pPr>
            <a:r>
              <a:rPr lang="en-US" sz="1050" b="1" dirty="0">
                <a:solidFill>
                  <a:srgbClr val="5A6B70"/>
                </a:solidFill>
              </a:rPr>
              <a:t>[34] </a:t>
            </a:r>
            <a:pPr indent="0" marL="0">
              <a:buNone/>
            </a:pPr>
            <a:r>
              <a:rPr lang="en-US" sz="1050" u="sng" dirty="0">
                <a:solidFill>
                  <a:srgbClr val="0F6472"/>
                </a:solidFill>
                <a:hlinkClick r:id="rId1" invalidUrl="" action="" tgtFrame="" tooltip="Spending at least 120 minutes a week in nature is associated with good health and wellbeing" history="1" highlightClick="0" endSnd="0">
                  <a:extLst>
                    <a:ext uri="{A12FA001-AC4F-418D-AE19-62706E023703}">
                      <ahyp:hlinkClr xmlns:ahyp="http://schemas.microsoft.com/office/drawing/2018/hyperlinkcolor" val="tx"/>
                    </a:ext>
                  </a:extLst>
                </a:hlinkClick>
              </a:rPr>
              <a:t>White et al., 2019 · Scientific Reports</a:t>
            </a:r>
            <a:pPr indent="0" marL="0">
              <a:buNone/>
            </a:pPr>
            <a:r>
              <a:rPr lang="en-US" sz="1050" dirty="0">
                <a:solidFill>
                  <a:srgbClr val="5A6B70"/>
                </a:solidFill>
              </a:rPr>
              <a:t>   ·   </a:t>
            </a:r>
            <a:pPr indent="0" marL="0">
              <a:buNone/>
            </a:pPr>
            <a:r>
              <a:rPr lang="en-US" sz="1050" b="1" dirty="0">
                <a:solidFill>
                  <a:srgbClr val="5A6B70"/>
                </a:solidFill>
              </a:rPr>
              <a:t>[35] </a:t>
            </a:r>
            <a:pPr indent="0" marL="0">
              <a:buNone/>
            </a:pPr>
            <a:r>
              <a:rPr lang="en-US" sz="1050" u="sng" dirty="0">
                <a:solidFill>
                  <a:srgbClr val="0F6472"/>
                </a:solidFill>
                <a:hlinkClick r:id="rId2" invalidUrl="" action="" tgtFrame="" tooltip="Mechanisms of impact of blue spaces on human health: a systematic literature review and meta-analysis" history="1" highlightClick="0" endSnd="0">
                  <a:extLst>
                    <a:ext uri="{A12FA001-AC4F-418D-AE19-62706E023703}">
                      <ahyp:hlinkClr xmlns:ahyp="http://schemas.microsoft.com/office/drawing/2018/hyperlinkcolor" val="tx"/>
                    </a:ext>
                  </a:extLst>
                </a:hlinkClick>
              </a:rPr>
              <a:t>Georgiou et al., 2021 · IJERPH</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20</a:t>
            </a:fld>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De la donnée à la pratique</a:t>
            </a:r>
            <a:endParaRPr lang="en-US" sz="3200" dirty="0"/>
          </a:p>
        </p:txBody>
      </p:sp>
      <p:sp>
        <p:nvSpPr>
          <p:cNvPr id="4" name="chip"/>
          <p:cNvSpPr txBox="1"/>
          <p:nvPr/>
        </p:nvSpPr>
        <p:spPr>
          <a:xfrm>
            <a:off x="548640" y="1298448"/>
            <a:ext cx="3566160" cy="347472"/>
          </a:xfrm>
          <a:prstGeom prst="roundRect">
            <a:avLst>
              <a:gd name="adj" fmla="val 50000"/>
            </a:avLst>
          </a:prstGeom>
          <a:solidFill>
            <a:srgbClr val="0F6472"/>
          </a:solidFill>
          <a:ln/>
        </p:spPr>
        <p:txBody>
          <a:bodyPr wrap="square" lIns="0" tIns="0" rIns="0" bIns="0" rtlCol="0" anchor="ctr"/>
          <a:lstStyle/>
          <a:p>
            <a:pPr algn="ctr" indent="0" marL="0">
              <a:buNone/>
            </a:pPr>
            <a:r>
              <a:rPr lang="en-US" sz="1100" b="1" spc="200" kern="0" dirty="0">
                <a:solidFill>
                  <a:srgbClr val="FFFFFF"/>
                </a:solidFill>
              </a:rPr>
              <a:t>LECTURE MDI  ·  HYPOTHÈSE DE TRAVAIL</a:t>
            </a:r>
            <a:endParaRPr lang="en-US" sz="1100" dirty="0"/>
          </a:p>
        </p:txBody>
      </p:sp>
      <p:graphicFrame>
        <p:nvGraphicFramePr>
          <p:cNvPr id="22" name="Table 0"/>
          <p:cNvGraphicFramePr>
            <a:graphicFrameLocks noGrp="1"/>
          </p:cNvGraphicFramePr>
          <p:nvPr>
            <p:extLst>
              <p:ext uri="{D42A27DB-BD31-4B8C-83A1-F6EECF244321}">
                <p14:modId xmlns:p14="http://schemas.microsoft.com/office/powerpoint/2010/main" val="1579011935"/>
              </p:ext>
            </p:extLst>
          </p:nvPr>
        </p:nvGraphicFramePr>
        <p:xfrm>
          <a:off x="548640" y="1737360"/>
          <a:ext cx="11091672" cy="914400"/>
        </p:xfrm>
        <a:graphic>
          <a:graphicData uri="http://schemas.openxmlformats.org/drawingml/2006/table">
            <a:tbl>
              <a:tblPr/>
              <a:tblGrid>
                <a:gridCol w="3657600"/>
                <a:gridCol w="3429000"/>
                <a:gridCol w="3639312"/>
              </a:tblGrid>
              <a:tr h="329184">
                <a:tc>
                  <a:txBody>
                    <a:bodyPr/>
                    <a:lstStyle/>
                    <a:p>
                      <a:pPr indent="0" marL="0">
                        <a:buNone/>
                      </a:pPr>
                      <a:r>
                        <a:rPr lang="en-US" sz="1150" b="1" dirty="0">
                          <a:solidFill>
                            <a:srgbClr val="FFFFFF"/>
                          </a:solidFill>
                          <a:latin typeface="Calibri" pitchFamily="34" charset="0"/>
                          <a:ea typeface="Calibri" pitchFamily="34" charset="-122"/>
                          <a:cs typeface="Calibri" pitchFamily="34" charset="-120"/>
                        </a:rPr>
                        <a:t>Ce qui échoue (donnée)</a:t>
                      </a:r>
                      <a:endParaRPr lang="en-US" sz="11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en-US" sz="1150" b="1" dirty="0">
                          <a:solidFill>
                            <a:srgbClr val="FFFFFF"/>
                          </a:solidFill>
                          <a:latin typeface="Calibri" pitchFamily="34" charset="0"/>
                          <a:ea typeface="Calibri" pitchFamily="34" charset="-122"/>
                          <a:cs typeface="Calibri" pitchFamily="34" charset="-120"/>
                        </a:rPr>
                        <a:t>Ce qu'entraîne la pleine conscience (donnée)</a:t>
                      </a:r>
                      <a:endParaRPr lang="en-US" sz="11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en-US" sz="1150" b="1" dirty="0">
                          <a:solidFill>
                            <a:srgbClr val="FFFFFF"/>
                          </a:solidFill>
                          <a:latin typeface="Calibri" pitchFamily="34" charset="0"/>
                          <a:ea typeface="Calibri" pitchFamily="34" charset="-122"/>
                          <a:cs typeface="Calibri" pitchFamily="34" charset="-120"/>
                        </a:rPr>
                        <a:t>Comment le MDI le pratique</a:t>
                      </a:r>
                      <a:endParaRPr lang="en-US" sz="11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r>
              <a:tr h="603504">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Remontée d'urgence : agent incapacitant le plus fréquent en 1992–2003 [1] et dans les accidents traités par la Marine néerlandaise [7]</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Récupération cardiaque et respiratoire plus rapide après le stress [25]</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b="1" dirty="0">
                          <a:solidFill>
                            <a:srgbClr val="0F6472"/>
                          </a:solidFill>
                          <a:latin typeface="Calibri" pitchFamily="34" charset="0"/>
                          <a:ea typeface="Calibri" pitchFamily="34" charset="-122"/>
                          <a:cs typeface="Calibri" pitchFamily="34" charset="-120"/>
                        </a:rPr>
                        <a:t>S'arrêter, réfléchir et agir selon ta formation d'agence ; droit d'arrêt dans la palanquée</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30352">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Cœur et âge : au moins 1 décès sur 4 est cardiaque [9]</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Conscience corporelle : remarquer plus tôt tension, fatigue ou froid [17]</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b="1" dirty="0">
                          <a:solidFill>
                            <a:srgbClr val="0F6472"/>
                          </a:solidFill>
                          <a:latin typeface="Calibri" pitchFamily="34" charset="0"/>
                          <a:ea typeface="Calibri" pitchFamily="34" charset="-122"/>
                          <a:cs typeface="Calibri" pitchFamily="34" charset="-120"/>
                        </a:rPr>
                        <a:t>Scan de préparation (vert · ambre · rouge) ; reporter, c'est bien aussi</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30352">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Panique : 24 % à 37 % l'ont vécue, et l'anxiété préalable la prédit [10] [11]</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Moins d'anxiété, aussi efficace qu'un médicament de première intention [18]</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b="1" dirty="0">
                          <a:solidFill>
                            <a:srgbClr val="0F6472"/>
                          </a:solidFill>
                          <a:latin typeface="Calibri" pitchFamily="34" charset="0"/>
                          <a:ea typeface="Calibri" pitchFamily="34" charset="-122"/>
                          <a:cs typeface="Calibri" pitchFamily="34" charset="-120"/>
                        </a:rPr>
                        <a:t>ARRIVE avant d'entrer : « Accueillir » son état</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30352">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Vision tunnel ; avec l'anxiété, traitement plus lent sous l'eau [13] [14]</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Meilleures attention soutenue et mémoire de travail, même sous stress [21] [23]</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b="1" dirty="0">
                          <a:solidFill>
                            <a:srgbClr val="0F6472"/>
                          </a:solidFill>
                          <a:latin typeface="Calibri" pitchFamily="34" charset="0"/>
                          <a:ea typeface="Calibri" pitchFamily="34" charset="-122"/>
                          <a:cs typeface="Calibri" pitchFamily="34" charset="-120"/>
                        </a:rPr>
                        <a:t>Une seule consigne par plongée et le regard ouvert</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30352">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Infractions dans 75 % des décès sans cause médicale [8]</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Moins de vagabondage mental, plus d'attention à la tâche [24]</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b="1" dirty="0">
                          <a:solidFill>
                            <a:srgbClr val="0F6472"/>
                          </a:solidFill>
                          <a:latin typeface="Calibri" pitchFamily="34" charset="0"/>
                          <a:ea typeface="Calibri" pitchFamily="34" charset="-122"/>
                          <a:cs typeface="Calibri" pitchFamily="34" charset="-120"/>
                        </a:rPr>
                        <a:t>« Vérifie » : plan, signes et retour avec ton binôme</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475488">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Retenir sa respiration en remontant peut causer une embolie [15]</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i="1" dirty="0">
                          <a:solidFill>
                            <a:srgbClr val="5A6B70"/>
                          </a:solidFill>
                          <a:latin typeface="Calibri" pitchFamily="34" charset="0"/>
                          <a:ea typeface="Calibri" pitchFamily="34" charset="-122"/>
                          <a:cs typeface="Calibri" pitchFamily="34" charset="-120"/>
                        </a:rPr>
                        <a:t>La respiration ne s'entraîne pas : elle s'observe seulement</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b="1" dirty="0">
                          <a:solidFill>
                            <a:srgbClr val="0F6472"/>
                          </a:solidFill>
                          <a:latin typeface="Calibri" pitchFamily="34" charset="0"/>
                          <a:ea typeface="Calibri" pitchFamily="34" charset="-122"/>
                          <a:cs typeface="Calibri" pitchFamily="34" charset="-120"/>
                        </a:rPr>
                        <a:t>Respiration habituelle et continue ; TRES ne fait qu'observer</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bl>
          </a:graphicData>
        </a:graphic>
      </p:graphicFrame>
      <p:sp>
        <p:nvSpPr>
          <p:cNvPr id="6" name="Text 2"/>
          <p:cNvSpPr txBox="1"/>
          <p:nvPr/>
        </p:nvSpPr>
        <p:spPr>
          <a:xfrm>
            <a:off x="548640" y="5669280"/>
            <a:ext cx="11091672" cy="274320"/>
          </a:xfrm>
          <a:prstGeom prst="rect">
            <a:avLst/>
          </a:prstGeom>
          <a:noFill/>
          <a:ln/>
        </p:spPr>
        <p:txBody>
          <a:bodyPr wrap="square" lIns="0" tIns="0" rIns="0" bIns="0" rtlCol="0" anchor="t"/>
          <a:lstStyle/>
          <a:p>
            <a:pPr indent="0" marL="0">
              <a:buNone/>
            </a:pPr>
            <a:r>
              <a:rPr lang="en-US" sz="1100" i="1" dirty="0">
                <a:solidFill>
                  <a:schemeClr val="tx2"/>
                </a:solidFill>
              </a:rPr>
              <a:t>Les numéros entre crochets renvoient à la liste des sources à la fin.</a:t>
            </a:r>
            <a:endParaRPr lang="en-US" sz="11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21</a:t>
            </a:fld>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2">
    <p:spTree>
      <p:nvGrpSpPr>
        <p:cNvPr id="1" name=""/>
        <p:cNvGrpSpPr/>
        <p:nvPr/>
      </p:nvGrpSpPr>
      <p:grpSpPr>
        <a:xfrm>
          <a:off x="0" y="0"/>
          <a:ext cx="0" cy="0"/>
          <a:chOff x="0" y="0"/>
          <a:chExt cx="0" cy="0"/>
        </a:xfrm>
      </p:grpSpPr>
      <p:sp>
        <p:nvSpPr>
          <p:cNvPr id="2" name="title"/>
          <p:cNvSpPr txBox="1"/>
          <p:nvPr/>
        </p:nvSpPr>
        <p:spPr>
          <a:xfrm>
            <a:off x="548640" y="411480"/>
            <a:ext cx="11091672" cy="868680"/>
          </a:xfrm>
          <a:prstGeom prst="rect">
            <a:avLst/>
          </a:prstGeom>
          <a:noFill/>
          <a:ln/>
        </p:spPr>
        <p:txBody>
          <a:bodyPr wrap="square" lIns="0" tIns="0" rIns="0" bIns="0" rtlCol="0" anchor="ctr"/>
          <a:lstStyle/>
          <a:p>
            <a:pPr algn="ctr" indent="0" marL="0">
              <a:buNone/>
            </a:pPr>
            <a:r>
              <a:rPr lang="en-US" sz="2400" b="1" dirty="0">
                <a:solidFill>
                  <a:schemeClr val="bg1"/>
                </a:solidFill>
                <a:latin typeface="Cambria" pitchFamily="34" charset="0"/>
                <a:ea typeface="Cambria" pitchFamily="34" charset="-122"/>
                <a:cs typeface="Cambria" pitchFamily="34" charset="-120"/>
              </a:rPr>
              <a:t>Ce que nous ne savons pas encore, et comment nous le mesurons</a:t>
            </a:r>
            <a:endParaRPr lang="en-US" sz="2400" dirty="0"/>
          </a:p>
        </p:txBody>
      </p:sp>
      <p:sp>
        <p:nvSpPr>
          <p:cNvPr id="4" name="dot"/>
          <p:cNvSpPr/>
          <p:nvPr/>
        </p:nvSpPr>
        <p:spPr>
          <a:xfrm>
            <a:off x="548640" y="1508760"/>
            <a:ext cx="457200" cy="457200"/>
          </a:xfrm>
          <a:prstGeom prst="ellipse">
            <a:avLst/>
          </a:prstGeom>
          <a:solidFill>
            <a:schemeClr val="accent1"/>
          </a:solidFill>
          <a:ln w="12700">
            <a:solidFill>
              <a:schemeClr val="accent1"/>
            </a:solidFill>
            <a:prstDash val="solid"/>
          </a:ln>
        </p:spPr>
      </p:sp>
      <p:sp>
        <p:nvSpPr>
          <p:cNvPr id="5" name="Text 2"/>
          <p:cNvSpPr txBox="1"/>
          <p:nvPr/>
        </p:nvSpPr>
        <p:spPr>
          <a:xfrm>
            <a:off x="548640" y="1508760"/>
            <a:ext cx="457200" cy="457200"/>
          </a:xfrm>
          <a:prstGeom prst="rect">
            <a:avLst/>
          </a:prstGeom>
          <a:noFill/>
          <a:ln/>
        </p:spPr>
        <p:txBody>
          <a:bodyPr wrap="square" lIns="0" tIns="0" rIns="0" bIns="0" rtlCol="0" anchor="ctr"/>
          <a:lstStyle/>
          <a:p>
            <a:pPr algn="ctr" indent="0" marL="0">
              <a:buNone/>
            </a:pPr>
            <a:r>
              <a:rPr lang="en-US" sz="1500" b="1" dirty="0">
                <a:solidFill>
                  <a:schemeClr val="bg1"/>
                </a:solidFill>
                <a:latin typeface="Cambria" pitchFamily="34" charset="0"/>
                <a:ea typeface="Cambria" pitchFamily="34" charset="-122"/>
                <a:cs typeface="Cambria" pitchFamily="34" charset="-120"/>
              </a:rPr>
              <a:t>1</a:t>
            </a:r>
            <a:endParaRPr lang="en-US" sz="1500" dirty="0"/>
          </a:p>
        </p:txBody>
      </p:sp>
      <p:sp>
        <p:nvSpPr>
          <p:cNvPr id="6" name="Text 3"/>
          <p:cNvSpPr txBox="1"/>
          <p:nvPr/>
        </p:nvSpPr>
        <p:spPr>
          <a:xfrm>
            <a:off x="1234440" y="1463040"/>
            <a:ext cx="6035040" cy="868680"/>
          </a:xfrm>
          <a:prstGeom prst="rect">
            <a:avLst/>
          </a:prstGeom>
          <a:noFill/>
          <a:ln/>
        </p:spPr>
        <p:txBody>
          <a:bodyPr wrap="square" lIns="0" tIns="0" rIns="0" bIns="0" rtlCol="0" anchor="t"/>
          <a:lstStyle/>
          <a:p>
            <a:pPr indent="0" marL="0">
              <a:buNone/>
            </a:pPr>
            <a:r>
              <a:rPr lang="en-US" sz="1500" dirty="0">
                <a:solidFill>
                  <a:schemeClr val="bg1"/>
                </a:solidFill>
              </a:rPr>
              <a:t>Il n'existe pas encore de grand essai mesurant l'effet de la pleine conscience sur les accidents de plongée.</a:t>
            </a:r>
            <a:endParaRPr lang="en-US" sz="1500" dirty="0"/>
          </a:p>
        </p:txBody>
      </p:sp>
      <p:sp>
        <p:nvSpPr>
          <p:cNvPr id="7" name="dot"/>
          <p:cNvSpPr/>
          <p:nvPr/>
        </p:nvSpPr>
        <p:spPr>
          <a:xfrm>
            <a:off x="548640" y="2496312"/>
            <a:ext cx="457200" cy="457200"/>
          </a:xfrm>
          <a:prstGeom prst="ellipse">
            <a:avLst/>
          </a:prstGeom>
          <a:solidFill>
            <a:schemeClr val="accent1"/>
          </a:solidFill>
          <a:ln w="12700">
            <a:solidFill>
              <a:schemeClr val="accent1"/>
            </a:solidFill>
            <a:prstDash val="solid"/>
          </a:ln>
        </p:spPr>
      </p:sp>
      <p:sp>
        <p:nvSpPr>
          <p:cNvPr id="8" name="Text 5"/>
          <p:cNvSpPr txBox="1"/>
          <p:nvPr/>
        </p:nvSpPr>
        <p:spPr>
          <a:xfrm>
            <a:off x="548640" y="2496312"/>
            <a:ext cx="457200" cy="457200"/>
          </a:xfrm>
          <a:prstGeom prst="rect">
            <a:avLst/>
          </a:prstGeom>
          <a:noFill/>
          <a:ln/>
        </p:spPr>
        <p:txBody>
          <a:bodyPr wrap="square" lIns="0" tIns="0" rIns="0" bIns="0" rtlCol="0" anchor="ctr"/>
          <a:lstStyle/>
          <a:p>
            <a:pPr algn="ctr" indent="0" marL="0">
              <a:buNone/>
            </a:pPr>
            <a:r>
              <a:rPr lang="en-US" sz="1500" b="1" dirty="0">
                <a:solidFill>
                  <a:schemeClr val="bg1"/>
                </a:solidFill>
                <a:latin typeface="Cambria" pitchFamily="34" charset="0"/>
                <a:ea typeface="Cambria" pitchFamily="34" charset="-122"/>
                <a:cs typeface="Cambria" pitchFamily="34" charset="-120"/>
              </a:rPr>
              <a:t>2</a:t>
            </a:r>
            <a:endParaRPr lang="en-US" sz="1500" dirty="0"/>
          </a:p>
        </p:txBody>
      </p:sp>
      <p:sp>
        <p:nvSpPr>
          <p:cNvPr id="9" name="Text 6"/>
          <p:cNvSpPr txBox="1"/>
          <p:nvPr/>
        </p:nvSpPr>
        <p:spPr>
          <a:xfrm>
            <a:off x="1234440" y="2450592"/>
            <a:ext cx="6035040" cy="868680"/>
          </a:xfrm>
          <a:prstGeom prst="rect">
            <a:avLst/>
          </a:prstGeom>
          <a:noFill/>
          <a:ln/>
        </p:spPr>
        <p:txBody>
          <a:bodyPr wrap="square" lIns="0" tIns="0" rIns="0" bIns="0" rtlCol="0" anchor="t"/>
          <a:lstStyle/>
          <a:p>
            <a:pPr indent="0" marL="0">
              <a:buNone/>
            </a:pPr>
            <a:r>
              <a:rPr lang="en-US" sz="1500" dirty="0">
                <a:solidFill>
                  <a:schemeClr val="bg1"/>
                </a:solidFill>
              </a:rPr>
              <a:t>Les études avec des plongeurs sont petites, souvent non randomisées, avec des participants volontaires.</a:t>
            </a:r>
            <a:endParaRPr lang="en-US" sz="1500" dirty="0"/>
          </a:p>
        </p:txBody>
      </p:sp>
      <p:sp>
        <p:nvSpPr>
          <p:cNvPr id="10" name="dot"/>
          <p:cNvSpPr/>
          <p:nvPr/>
        </p:nvSpPr>
        <p:spPr>
          <a:xfrm>
            <a:off x="548640" y="3483864"/>
            <a:ext cx="457200" cy="457200"/>
          </a:xfrm>
          <a:prstGeom prst="ellipse">
            <a:avLst/>
          </a:prstGeom>
          <a:solidFill>
            <a:schemeClr val="accent1"/>
          </a:solidFill>
          <a:ln w="12700">
            <a:solidFill>
              <a:schemeClr val="accent1"/>
            </a:solidFill>
            <a:prstDash val="solid"/>
          </a:ln>
        </p:spPr>
      </p:sp>
      <p:sp>
        <p:nvSpPr>
          <p:cNvPr id="11" name="Text 8"/>
          <p:cNvSpPr txBox="1"/>
          <p:nvPr/>
        </p:nvSpPr>
        <p:spPr>
          <a:xfrm>
            <a:off x="548640" y="3483864"/>
            <a:ext cx="457200" cy="457200"/>
          </a:xfrm>
          <a:prstGeom prst="rect">
            <a:avLst/>
          </a:prstGeom>
          <a:noFill/>
          <a:ln/>
        </p:spPr>
        <p:txBody>
          <a:bodyPr wrap="square" lIns="0" tIns="0" rIns="0" bIns="0" rtlCol="0" anchor="ctr"/>
          <a:lstStyle/>
          <a:p>
            <a:pPr algn="ctr" indent="0" marL="0">
              <a:buNone/>
            </a:pPr>
            <a:r>
              <a:rPr lang="en-US" sz="1500" b="1" dirty="0">
                <a:solidFill>
                  <a:schemeClr val="bg1"/>
                </a:solidFill>
                <a:latin typeface="Cambria" pitchFamily="34" charset="0"/>
                <a:ea typeface="Cambria" pitchFamily="34" charset="-122"/>
                <a:cs typeface="Cambria" pitchFamily="34" charset="-120"/>
              </a:rPr>
              <a:t>3</a:t>
            </a:r>
            <a:endParaRPr lang="en-US" sz="1500" dirty="0"/>
          </a:p>
        </p:txBody>
      </p:sp>
      <p:sp>
        <p:nvSpPr>
          <p:cNvPr id="12" name="Text 9"/>
          <p:cNvSpPr txBox="1"/>
          <p:nvPr/>
        </p:nvSpPr>
        <p:spPr>
          <a:xfrm>
            <a:off x="1234440" y="3438144"/>
            <a:ext cx="6035040" cy="868680"/>
          </a:xfrm>
          <a:prstGeom prst="rect">
            <a:avLst/>
          </a:prstGeom>
          <a:noFill/>
          <a:ln/>
        </p:spPr>
        <p:txBody>
          <a:bodyPr wrap="square" lIns="0" tIns="0" rIns="0" bIns="0" rtlCol="0" anchor="t"/>
          <a:lstStyle/>
          <a:p>
            <a:pPr indent="0" marL="0">
              <a:buNone/>
            </a:pPr>
            <a:r>
              <a:rPr lang="en-US" sz="1500" dirty="0">
                <a:solidFill>
                  <a:schemeClr val="bg1"/>
                </a:solidFill>
              </a:rPr>
              <a:t>La pleine conscience ne remplace ni ta formation d'agence, ni le plan de plongée, ni l'équipement, ni l'aptitude médicale : elle s'y ajoute.</a:t>
            </a:r>
            <a:endParaRPr lang="en-US" sz="1500" dirty="0"/>
          </a:p>
        </p:txBody>
      </p:sp>
      <p:sp>
        <p:nvSpPr>
          <p:cNvPr id="13" name="dot"/>
          <p:cNvSpPr/>
          <p:nvPr/>
        </p:nvSpPr>
        <p:spPr>
          <a:xfrm>
            <a:off x="548640" y="4471416"/>
            <a:ext cx="457200" cy="457200"/>
          </a:xfrm>
          <a:prstGeom prst="ellipse">
            <a:avLst/>
          </a:prstGeom>
          <a:solidFill>
            <a:schemeClr val="accent1"/>
          </a:solidFill>
          <a:ln w="12700">
            <a:solidFill>
              <a:schemeClr val="accent1"/>
            </a:solidFill>
            <a:prstDash val="solid"/>
          </a:ln>
        </p:spPr>
      </p:sp>
      <p:sp>
        <p:nvSpPr>
          <p:cNvPr id="14" name="Text 11"/>
          <p:cNvSpPr txBox="1"/>
          <p:nvPr/>
        </p:nvSpPr>
        <p:spPr>
          <a:xfrm>
            <a:off x="548640" y="4471416"/>
            <a:ext cx="457200" cy="457200"/>
          </a:xfrm>
          <a:prstGeom prst="rect">
            <a:avLst/>
          </a:prstGeom>
          <a:noFill/>
          <a:ln/>
        </p:spPr>
        <p:txBody>
          <a:bodyPr wrap="square" lIns="0" tIns="0" rIns="0" bIns="0" rtlCol="0" anchor="ctr"/>
          <a:lstStyle/>
          <a:p>
            <a:pPr algn="ctr" indent="0" marL="0">
              <a:buNone/>
            </a:pPr>
            <a:r>
              <a:rPr lang="en-US" sz="1500" b="1" dirty="0">
                <a:solidFill>
                  <a:schemeClr val="bg1"/>
                </a:solidFill>
                <a:latin typeface="Cambria" pitchFamily="34" charset="0"/>
                <a:ea typeface="Cambria" pitchFamily="34" charset="-122"/>
                <a:cs typeface="Cambria" pitchFamily="34" charset="-120"/>
              </a:rPr>
              <a:t>4</a:t>
            </a:r>
            <a:endParaRPr lang="en-US" sz="1500" dirty="0"/>
          </a:p>
        </p:txBody>
      </p:sp>
      <p:sp>
        <p:nvSpPr>
          <p:cNvPr id="15" name="Text 12"/>
          <p:cNvSpPr txBox="1"/>
          <p:nvPr/>
        </p:nvSpPr>
        <p:spPr>
          <a:xfrm>
            <a:off x="1234440" y="4425696"/>
            <a:ext cx="6035040" cy="868680"/>
          </a:xfrm>
          <a:prstGeom prst="rect">
            <a:avLst/>
          </a:prstGeom>
          <a:noFill/>
          <a:ln/>
        </p:spPr>
        <p:txBody>
          <a:bodyPr wrap="square" lIns="0" tIns="0" rIns="0" bIns="0" rtlCol="0" anchor="t"/>
          <a:lstStyle/>
          <a:p>
            <a:pPr indent="0" marL="0">
              <a:buNone/>
            </a:pPr>
            <a:r>
              <a:rPr lang="en-US" sz="1500" dirty="0">
                <a:solidFill>
                  <a:schemeClr val="bg1"/>
                </a:solidFill>
              </a:rPr>
              <a:t>Beaucoup de décès ne peuvent pas être reconstitués : dans le rapport britannique de 2025, les informations manquaient pour plus de la moitié. Les données d'accidents sont imparfaites.</a:t>
            </a:r>
            <a:endParaRPr lang="en-US" sz="1500" dirty="0"/>
          </a:p>
        </p:txBody>
      </p:sp>
      <p:sp>
        <p:nvSpPr>
          <p:cNvPr id="16" name="FP20"/>
          <p:cNvSpPr/>
          <p:nvPr/>
        </p:nvSpPr>
        <p:spPr>
          <a:xfrm>
            <a:off x="7498080" y="1417320"/>
            <a:ext cx="4142232" cy="4206240"/>
          </a:xfrm>
          <a:prstGeom prst="roundRect">
            <a:avLst>
              <a:gd name="adj" fmla="val 3532"/>
            </a:avLst>
          </a:prstGeom>
          <a:solidFill>
            <a:schemeClr val="accent2"/>
          </a:solidFill>
          <a:ln w="12700">
            <a:solidFill>
              <a:schemeClr val="accent2"/>
            </a:solidFill>
            <a:prstDash val="solid"/>
          </a:ln>
          <a:effectLst>
            <a:outerShdw sx="100000" sy="100000" kx="0" ky="0" algn="bl" rotWithShape="0" blurRad="127000" dist="38100" dir="5400000">
              <a:srgbClr val="06202E">
                <a:alpha val="18000"/>
              </a:srgbClr>
            </a:outerShdw>
          </a:effectLst>
        </p:spPr>
      </p:sp>
      <p:sp>
        <p:nvSpPr>
          <p:cNvPr id="17" name="Text 14"/>
          <p:cNvSpPr txBox="1"/>
          <p:nvPr/>
        </p:nvSpPr>
        <p:spPr>
          <a:xfrm>
            <a:off x="7772400" y="1691640"/>
            <a:ext cx="3593592" cy="274320"/>
          </a:xfrm>
          <a:prstGeom prst="rect">
            <a:avLst/>
          </a:prstGeom>
          <a:noFill/>
          <a:ln/>
        </p:spPr>
        <p:txBody>
          <a:bodyPr wrap="square" lIns="0" tIns="0" rIns="0" bIns="0" rtlCol="0" anchor="t"/>
          <a:lstStyle/>
          <a:p>
            <a:pPr indent="0" marL="0">
              <a:buNone/>
            </a:pPr>
            <a:r>
              <a:rPr lang="en-US" sz="1100" b="1" spc="300" kern="0" dirty="0">
                <a:solidFill>
                  <a:srgbClr val="06202E"/>
                </a:solidFill>
              </a:rPr>
              <a:t>C'EST POURQUOI NOUS MESURONS</a:t>
            </a:r>
            <a:endParaRPr lang="en-US" sz="1100" dirty="0"/>
          </a:p>
        </p:txBody>
      </p:sp>
      <p:sp>
        <p:nvSpPr>
          <p:cNvPr id="18" name="Text 15"/>
          <p:cNvSpPr txBox="1"/>
          <p:nvPr/>
        </p:nvSpPr>
        <p:spPr>
          <a:xfrm>
            <a:off x="7772400" y="2057400"/>
            <a:ext cx="3593592" cy="548640"/>
          </a:xfrm>
          <a:prstGeom prst="rect">
            <a:avLst/>
          </a:prstGeom>
          <a:noFill/>
          <a:ln/>
        </p:spPr>
        <p:txBody>
          <a:bodyPr wrap="square" lIns="0" tIns="0" rIns="0" bIns="0" rtlCol="0" anchor="t"/>
          <a:lstStyle/>
          <a:p>
            <a:pPr indent="0" marL="0">
              <a:buNone/>
            </a:pPr>
            <a:r>
              <a:rPr lang="en-US" sz="2400" b="1" dirty="0">
                <a:solidFill>
                  <a:srgbClr val="FFFFFF"/>
                </a:solidFill>
                <a:latin typeface="Cambria" pitchFamily="34" charset="0"/>
                <a:ea typeface="Cambria" pitchFamily="34" charset="-122"/>
                <a:cs typeface="Cambria" pitchFamily="34" charset="-120"/>
              </a:rPr>
              <a:t>FP20 · Fundamental Peace</a:t>
            </a:r>
            <a:endParaRPr lang="en-US" sz="2400" dirty="0"/>
          </a:p>
        </p:txBody>
      </p:sp>
      <p:sp>
        <p:nvSpPr>
          <p:cNvPr id="19" name="Text 16"/>
          <p:cNvSpPr txBox="1"/>
          <p:nvPr/>
        </p:nvSpPr>
        <p:spPr>
          <a:xfrm>
            <a:off x="7772400" y="2743200"/>
            <a:ext cx="3593592" cy="1188720"/>
          </a:xfrm>
          <a:prstGeom prst="rect">
            <a:avLst/>
          </a:prstGeom>
          <a:noFill/>
          <a:ln/>
        </p:spPr>
        <p:txBody>
          <a:bodyPr wrap="square" lIns="0" tIns="0" rIns="0" bIns="0" rtlCol="0" anchor="t"/>
          <a:lstStyle/>
          <a:p>
            <a:pPr indent="0" marL="0">
              <a:buNone/>
            </a:pPr>
            <a:r>
              <a:rPr lang="en-US" sz="1400" dirty="0">
                <a:solidFill>
                  <a:srgbClr val="FFFFFF"/>
                </a:solidFill>
              </a:rPr>
              <a:t>Un questionnaire de 20 items avant et après chaque formation, avec ton code personnel et un consentement facultatif à la recherche.</a:t>
            </a:r>
            <a:endParaRPr lang="en-US" sz="1400" dirty="0"/>
          </a:p>
        </p:txBody>
      </p:sp>
      <p:sp>
        <p:nvSpPr>
          <p:cNvPr id="20" name="Text 17"/>
          <p:cNvSpPr txBox="1"/>
          <p:nvPr/>
        </p:nvSpPr>
        <p:spPr>
          <a:xfrm>
            <a:off x="7772400" y="3977640"/>
            <a:ext cx="3593592" cy="914400"/>
          </a:xfrm>
          <a:prstGeom prst="rect">
            <a:avLst/>
          </a:prstGeom>
          <a:noFill/>
          <a:ln/>
        </p:spPr>
        <p:txBody>
          <a:bodyPr wrap="square" lIns="0" tIns="0" rIns="0" bIns="0" rtlCol="0" anchor="t"/>
          <a:lstStyle/>
          <a:p>
            <a:pPr indent="0" marL="0">
              <a:buNone/>
            </a:pPr>
            <a:r>
              <a:rPr lang="en-US" sz="1300" b="1" dirty="0">
                <a:solidFill>
                  <a:srgbClr val="06202E"/>
                </a:solidFill>
              </a:rPr>
              <a:t>La recherche est menée avec la Chaire de sciences contemplatives de l'Université de Saragosse.</a:t>
            </a:r>
            <a:endParaRPr lang="en-US" sz="1300" dirty="0"/>
          </a:p>
        </p:txBody>
      </p:sp>
      <p:sp>
        <p:nvSpPr>
          <p:cNvPr id="21" name="Text 18"/>
          <p:cNvSpPr txBox="1"/>
          <p:nvPr/>
        </p:nvSpPr>
        <p:spPr>
          <a:xfrm>
            <a:off x="7772400" y="5029200"/>
            <a:ext cx="3593592" cy="365760"/>
          </a:xfrm>
          <a:prstGeom prst="rect">
            <a:avLst/>
          </a:prstGeom>
          <a:noFill/>
          <a:ln/>
        </p:spPr>
        <p:txBody>
          <a:bodyPr wrap="square" lIns="0" tIns="0" rIns="0" bIns="0" rtlCol="0" anchor="t"/>
          <a:lstStyle/>
          <a:p>
            <a:pPr indent="0" marL="0">
              <a:buNone/>
            </a:pPr>
            <a:r>
              <a:rPr lang="en-US" sz="1150" i="1" dirty="0">
                <a:solidFill>
                  <a:srgbClr val="FFFFFF"/>
                </a:solidFill>
              </a:rPr>
              <a:t>mindfuldivinginstitute.com/learn/profile</a:t>
            </a:r>
            <a:endParaRPr lang="en-US" sz="1150" dirty="0"/>
          </a:p>
        </p:txBody>
      </p:sp>
      <p:sp>
        <p:nvSpPr>
          <p:cNvPr id="2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22</a:t>
            </a:fld>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3">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Sources (1/3)</a:t>
            </a:r>
            <a:endParaRPr lang="en-US" sz="3200" dirty="0"/>
          </a:p>
        </p:txBody>
      </p:sp>
      <p:sp>
        <p:nvSpPr>
          <p:cNvPr id="4" name="Text 1"/>
          <p:cNvSpPr txBox="1"/>
          <p:nvPr/>
        </p:nvSpPr>
        <p:spPr>
          <a:xfrm>
            <a:off x="548640" y="1325880"/>
            <a:ext cx="11091672" cy="4526280"/>
          </a:xfrm>
          <a:prstGeom prst="rect">
            <a:avLst/>
          </a:prstGeom>
          <a:noFill/>
          <a:ln/>
        </p:spPr>
        <p:txBody>
          <a:bodyPr wrap="square" lIns="0" tIns="0" rIns="0" bIns="0" rtlCol="0" anchor="t"/>
          <a:lstStyle/>
          <a:p>
            <a:pPr indent="0" marL="0">
              <a:spcAft>
                <a:spcPts val="700"/>
              </a:spcAft>
              <a:buNone/>
            </a:pPr>
            <a:r>
              <a:rPr lang="en-US" sz="1150" b="1" dirty="0">
                <a:solidFill>
                  <a:schemeClr val="accent2"/>
                </a:solidFill>
              </a:rPr>
              <a:t>[1]  </a:t>
            </a:r>
            <a:pPr indent="0" marL="0">
              <a:spcAft>
                <a:spcPts val="700"/>
              </a:spcAft>
              <a:buNone/>
            </a:pPr>
            <a:r>
              <a:rPr lang="en-US" sz="1150" dirty="0">
                <a:solidFill>
                  <a:srgbClr val="06202E"/>
                </a:solidFill>
              </a:rPr>
              <a:t>Denoble PJ, Caruso JL, Dear GdeL, Pieper CF, Vann RD (2008). </a:t>
            </a:r>
            <a:pPr indent="0" marL="0">
              <a:spcAft>
                <a:spcPts val="700"/>
              </a:spcAft>
              <a:buNone/>
            </a:pPr>
            <a:r>
              <a:rPr lang="en-US" sz="1150" u="sng" dirty="0">
                <a:solidFill>
                  <a:srgbClr val="0F6472"/>
                </a:solidFill>
                <a:hlinkClick r:id="rId1" invalidUrl="" action="" tgtFrame="" tooltip="https://pubmed.ncbi.nlm.nih.gov/19175195/" history="1" highlightClick="0" endSnd="0">
                  <a:extLst>
                    <a:ext uri="{A12FA001-AC4F-418D-AE19-62706E023703}">
                      <ahyp:hlinkClr xmlns:ahyp="http://schemas.microsoft.com/office/drawing/2018/hyperlinkcolor" val="tx"/>
                    </a:ext>
                  </a:extLst>
                </a:hlinkClick>
              </a:rPr>
              <a:t>Common causes of open-circuit recreational diving fatalities</a:t>
            </a:r>
            <a:pPr indent="0" marL="0">
              <a:spcAft>
                <a:spcPts val="700"/>
              </a:spcAft>
              <a:buNone/>
            </a:pPr>
            <a:r>
              <a:rPr lang="en-US" sz="1150" dirty="0">
                <a:solidFill>
                  <a:srgbClr val="5A6B70"/>
                </a:solidFill>
              </a:rPr>
              <a:t>. Undersea &amp; Hyperbaric Medicine 35(6):393–406.</a:t>
            </a:r>
            <a:endParaRPr lang="en-US" sz="1150" dirty="0"/>
          </a:p>
          <a:p>
            <a:pPr indent="0" marL="0">
              <a:spcAft>
                <a:spcPts val="700"/>
              </a:spcAft>
              <a:buNone/>
            </a:pPr>
            <a:r>
              <a:rPr lang="en-US" sz="1150" b="1" dirty="0">
                <a:solidFill>
                  <a:schemeClr val="accent2"/>
                </a:solidFill>
              </a:rPr>
              <a:t>[2]  </a:t>
            </a:r>
            <a:pPr indent="0" marL="0">
              <a:spcAft>
                <a:spcPts val="700"/>
              </a:spcAft>
              <a:buNone/>
            </a:pPr>
            <a:r>
              <a:rPr lang="en-US" sz="1150" dirty="0">
                <a:solidFill>
                  <a:srgbClr val="06202E"/>
                </a:solidFill>
              </a:rPr>
              <a:t>Lippmann J, Taylor DM (2020). </a:t>
            </a:r>
            <a:pPr indent="0" marL="0">
              <a:spcAft>
                <a:spcPts val="700"/>
              </a:spcAft>
              <a:buNone/>
            </a:pPr>
            <a:r>
              <a:rPr lang="en-US" sz="1150" u="sng" dirty="0">
                <a:solidFill>
                  <a:srgbClr val="0F6472"/>
                </a:solidFill>
                <a:hlinkClick r:id="rId2" invalidUrl="" action="" tgtFrame="" tooltip="https://doi.org/10.28920/dhm50.3.220-229" history="1" highlightClick="0" endSnd="0">
                  <a:extLst>
                    <a:ext uri="{A12FA001-AC4F-418D-AE19-62706E023703}">
                      <ahyp:hlinkClr xmlns:ahyp="http://schemas.microsoft.com/office/drawing/2018/hyperlinkcolor" val="tx"/>
                    </a:ext>
                  </a:extLst>
                </a:hlinkClick>
              </a:rPr>
              <a:t>Scuba diving fatalities in Australia 2001 to 2013: chain of events</a:t>
            </a:r>
            <a:pPr indent="0" marL="0">
              <a:spcAft>
                <a:spcPts val="700"/>
              </a:spcAft>
              <a:buNone/>
            </a:pPr>
            <a:r>
              <a:rPr lang="en-US" sz="1150" dirty="0">
                <a:solidFill>
                  <a:srgbClr val="5A6B70"/>
                </a:solidFill>
              </a:rPr>
              <a:t>. Diving and Hyperbaric Medicine 50(3):220–229.</a:t>
            </a:r>
            <a:endParaRPr lang="en-US" sz="1150" dirty="0"/>
          </a:p>
          <a:p>
            <a:pPr indent="0" marL="0">
              <a:spcAft>
                <a:spcPts val="700"/>
              </a:spcAft>
              <a:buNone/>
            </a:pPr>
            <a:r>
              <a:rPr lang="en-US" sz="1150" b="1" dirty="0">
                <a:solidFill>
                  <a:schemeClr val="accent2"/>
                </a:solidFill>
              </a:rPr>
              <a:t>[3]  </a:t>
            </a:r>
            <a:pPr indent="0" marL="0">
              <a:spcAft>
                <a:spcPts val="700"/>
              </a:spcAft>
              <a:buNone/>
            </a:pPr>
            <a:r>
              <a:rPr lang="en-US" sz="1150" dirty="0">
                <a:solidFill>
                  <a:srgbClr val="06202E"/>
                </a:solidFill>
              </a:rPr>
              <a:t>Lippmann J, Lawrence C, Davis M (2021). </a:t>
            </a:r>
            <a:pPr indent="0" marL="0">
              <a:spcAft>
                <a:spcPts val="700"/>
              </a:spcAft>
              <a:buNone/>
            </a:pPr>
            <a:r>
              <a:rPr lang="en-US" sz="1150" u="sng" dirty="0">
                <a:solidFill>
                  <a:srgbClr val="0F6472"/>
                </a:solidFill>
                <a:hlinkClick r:id="rId3" invalidUrl="" action="" tgtFrame="" tooltip="https://doi.org/10.28920/dhm51.4.345-354" history="1" highlightClick="0" endSnd="0">
                  <a:extLst>
                    <a:ext uri="{A12FA001-AC4F-418D-AE19-62706E023703}">
                      <ahyp:hlinkClr xmlns:ahyp="http://schemas.microsoft.com/office/drawing/2018/hyperlinkcolor" val="tx"/>
                    </a:ext>
                  </a:extLst>
                </a:hlinkClick>
              </a:rPr>
              <a:t>Scuba diving-related fatalities in New Zealand, 2007 to 2016</a:t>
            </a:r>
            <a:pPr indent="0" marL="0">
              <a:spcAft>
                <a:spcPts val="700"/>
              </a:spcAft>
              <a:buNone/>
            </a:pPr>
            <a:r>
              <a:rPr lang="en-US" sz="1150" dirty="0">
                <a:solidFill>
                  <a:srgbClr val="5A6B70"/>
                </a:solidFill>
              </a:rPr>
              <a:t>. Diving and Hyperbaric Medicine 51(4):345–354.</a:t>
            </a:r>
            <a:endParaRPr lang="en-US" sz="1150" dirty="0"/>
          </a:p>
          <a:p>
            <a:pPr indent="0" marL="0">
              <a:spcAft>
                <a:spcPts val="700"/>
              </a:spcAft>
              <a:buNone/>
            </a:pPr>
            <a:r>
              <a:rPr lang="en-US" sz="1150" b="1" dirty="0">
                <a:solidFill>
                  <a:schemeClr val="accent2"/>
                </a:solidFill>
              </a:rPr>
              <a:t>[4]  </a:t>
            </a:r>
            <a:pPr indent="0" marL="0">
              <a:spcAft>
                <a:spcPts val="700"/>
              </a:spcAft>
              <a:buNone/>
            </a:pPr>
            <a:r>
              <a:rPr lang="en-US" sz="1150" dirty="0">
                <a:solidFill>
                  <a:srgbClr val="06202E"/>
                </a:solidFill>
              </a:rPr>
              <a:t>Lippmann J, Lawrence C, Fock A (2023). </a:t>
            </a:r>
            <a:pPr indent="0" marL="0">
              <a:spcAft>
                <a:spcPts val="700"/>
              </a:spcAft>
              <a:buNone/>
            </a:pPr>
            <a:r>
              <a:rPr lang="en-US" sz="1150" u="sng" dirty="0">
                <a:solidFill>
                  <a:srgbClr val="0F6472"/>
                </a:solidFill>
                <a:hlinkClick r:id="rId4" invalidUrl="" action="" tgtFrame="" tooltip="https://doi.org/10.28920/dhm53.2.76-84" history="1" highlightClick="0" endSnd="0">
                  <a:extLst>
                    <a:ext uri="{A12FA001-AC4F-418D-AE19-62706E023703}">
                      <ahyp:hlinkClr xmlns:ahyp="http://schemas.microsoft.com/office/drawing/2018/hyperlinkcolor" val="tx"/>
                    </a:ext>
                  </a:extLst>
                </a:hlinkClick>
              </a:rPr>
              <a:t>Compressed gas diving fatalities in Australian waters 2014 to 2018</a:t>
            </a:r>
            <a:pPr indent="0" marL="0">
              <a:spcAft>
                <a:spcPts val="700"/>
              </a:spcAft>
              <a:buNone/>
            </a:pPr>
            <a:r>
              <a:rPr lang="en-US" sz="1150" dirty="0">
                <a:solidFill>
                  <a:srgbClr val="5A6B70"/>
                </a:solidFill>
              </a:rPr>
              <a:t>. Diving and Hyperbaric Medicine 53(2):76–84.</a:t>
            </a:r>
            <a:endParaRPr lang="en-US" sz="1150" dirty="0"/>
          </a:p>
          <a:p>
            <a:pPr indent="0" marL="0">
              <a:spcAft>
                <a:spcPts val="700"/>
              </a:spcAft>
              <a:buNone/>
            </a:pPr>
            <a:r>
              <a:rPr lang="en-US" sz="1150" b="1" dirty="0">
                <a:solidFill>
                  <a:schemeClr val="accent2"/>
                </a:solidFill>
              </a:rPr>
              <a:t>[5]  </a:t>
            </a:r>
            <a:pPr indent="0" marL="0">
              <a:spcAft>
                <a:spcPts val="700"/>
              </a:spcAft>
              <a:buNone/>
            </a:pPr>
            <a:r>
              <a:rPr lang="en-US" sz="1150" dirty="0">
                <a:solidFill>
                  <a:srgbClr val="06202E"/>
                </a:solidFill>
              </a:rPr>
              <a:t>Casadesús JM, Aguirre F, Carrera A, Boadas-Vaello P, Serrando MT, Reina F (2019). </a:t>
            </a:r>
            <a:pPr indent="0" marL="0">
              <a:spcAft>
                <a:spcPts val="700"/>
              </a:spcAft>
              <a:buNone/>
            </a:pPr>
            <a:r>
              <a:rPr lang="en-US" sz="1150" u="sng" dirty="0">
                <a:solidFill>
                  <a:srgbClr val="0F6472"/>
                </a:solidFill>
                <a:hlinkClick r:id="rId5" invalidUrl="" action="" tgtFrame="" tooltip="https://doi.org/10.1007/s12024-019-00109-2" history="1" highlightClick="0" endSnd="0">
                  <a:extLst>
                    <a:ext uri="{A12FA001-AC4F-418D-AE19-62706E023703}">
                      <ahyp:hlinkClr xmlns:ahyp="http://schemas.microsoft.com/office/drawing/2018/hyperlinkcolor" val="tx"/>
                    </a:ext>
                  </a:extLst>
                </a:hlinkClick>
              </a:rPr>
              <a:t>Diving-related fatalities: multidisciplinary, experience-based investigation</a:t>
            </a:r>
            <a:pPr indent="0" marL="0">
              <a:spcAft>
                <a:spcPts val="700"/>
              </a:spcAft>
              <a:buNone/>
            </a:pPr>
            <a:r>
              <a:rPr lang="en-US" sz="1150" dirty="0">
                <a:solidFill>
                  <a:srgbClr val="5A6B70"/>
                </a:solidFill>
              </a:rPr>
              <a:t>. Forensic Science, Medicine and Pathology 15(2):224–232.</a:t>
            </a:r>
            <a:endParaRPr lang="en-US" sz="1150" dirty="0"/>
          </a:p>
          <a:p>
            <a:pPr indent="0" marL="0">
              <a:spcAft>
                <a:spcPts val="700"/>
              </a:spcAft>
              <a:buNone/>
            </a:pPr>
            <a:r>
              <a:rPr lang="en-US" sz="1150" b="1" dirty="0">
                <a:solidFill>
                  <a:schemeClr val="accent2"/>
                </a:solidFill>
              </a:rPr>
              <a:t>[6]  </a:t>
            </a:r>
            <a:pPr indent="0" marL="0">
              <a:spcAft>
                <a:spcPts val="700"/>
              </a:spcAft>
              <a:buNone/>
            </a:pPr>
            <a:r>
              <a:rPr lang="en-US" sz="1150" dirty="0">
                <a:solidFill>
                  <a:srgbClr val="06202E"/>
                </a:solidFill>
              </a:rPr>
              <a:t>British Sub-Aqua Club (2026). </a:t>
            </a:r>
            <a:pPr indent="0" marL="0">
              <a:spcAft>
                <a:spcPts val="700"/>
              </a:spcAft>
              <a:buNone/>
            </a:pPr>
            <a:r>
              <a:rPr lang="en-US" sz="1150" u="sng" dirty="0">
                <a:solidFill>
                  <a:srgbClr val="0F6472"/>
                </a:solidFill>
                <a:hlinkClick r:id="rId6" invalidUrl="" action="" tgtFrame="" tooltip="https://www.bsac.com/document/bsac-incident-report-2025/bsac-incident-report-2025.pdf" history="1" highlightClick="0" endSnd="0">
                  <a:extLst>
                    <a:ext uri="{A12FA001-AC4F-418D-AE19-62706E023703}">
                      <ahyp:hlinkClr xmlns:ahyp="http://schemas.microsoft.com/office/drawing/2018/hyperlinkcolor" val="tx"/>
                    </a:ext>
                  </a:extLst>
                </a:hlinkClick>
              </a:rPr>
              <a:t>BSAC Annual Diving Incident Report 2025</a:t>
            </a:r>
            <a:pPr indent="0" marL="0">
              <a:spcAft>
                <a:spcPts val="700"/>
              </a:spcAft>
              <a:buNone/>
            </a:pPr>
            <a:r>
              <a:rPr lang="en-US" sz="1150" dirty="0">
                <a:solidFill>
                  <a:srgbClr val="5A6B70"/>
                </a:solidFill>
              </a:rPr>
              <a:t>. BSAC, Royaume-Uni.</a:t>
            </a:r>
            <a:endParaRPr lang="en-US" sz="1150" dirty="0"/>
          </a:p>
          <a:p>
            <a:pPr indent="0" marL="0">
              <a:spcAft>
                <a:spcPts val="700"/>
              </a:spcAft>
              <a:buNone/>
            </a:pPr>
            <a:r>
              <a:rPr lang="en-US" sz="1150" b="1" dirty="0">
                <a:solidFill>
                  <a:schemeClr val="accent2"/>
                </a:solidFill>
              </a:rPr>
              <a:t>[7]  </a:t>
            </a:r>
            <a:pPr indent="0" marL="0">
              <a:spcAft>
                <a:spcPts val="700"/>
              </a:spcAft>
              <a:buNone/>
            </a:pPr>
            <a:r>
              <a:rPr lang="en-US" sz="1150" dirty="0">
                <a:solidFill>
                  <a:srgbClr val="06202E"/>
                </a:solidFill>
              </a:rPr>
              <a:t>Turner BL, van Ooij PJAM, Wingelaar TT, et al. (2024). </a:t>
            </a:r>
            <a:pPr indent="0" marL="0">
              <a:spcAft>
                <a:spcPts val="700"/>
              </a:spcAft>
              <a:buNone/>
            </a:pPr>
            <a:r>
              <a:rPr lang="en-US" sz="1150" u="sng" dirty="0">
                <a:solidFill>
                  <a:srgbClr val="0F6472"/>
                </a:solidFill>
                <a:hlinkClick r:id="rId7" invalidUrl="" action="" tgtFrame="" tooltip="https://doi.org/10.28920/dhm54.1.39-46" history="1" highlightClick="0" endSnd="0">
                  <a:extLst>
                    <a:ext uri="{A12FA001-AC4F-418D-AE19-62706E023703}">
                      <ahyp:hlinkClr xmlns:ahyp="http://schemas.microsoft.com/office/drawing/2018/hyperlinkcolor" val="tx"/>
                    </a:ext>
                  </a:extLst>
                </a:hlinkClick>
              </a:rPr>
              <a:t>Chain of events analysis in diving accidents treated by the Royal Netherlands Navy 1966–2023</a:t>
            </a:r>
            <a:pPr indent="0" marL="0">
              <a:spcAft>
                <a:spcPts val="700"/>
              </a:spcAft>
              <a:buNone/>
            </a:pPr>
            <a:r>
              <a:rPr lang="en-US" sz="1150" dirty="0">
                <a:solidFill>
                  <a:srgbClr val="5A6B70"/>
                </a:solidFill>
              </a:rPr>
              <a:t>. Diving and Hyperbaric Medicine 54(1):39–46.</a:t>
            </a:r>
            <a:endParaRPr lang="en-US" sz="1150" dirty="0"/>
          </a:p>
          <a:p>
            <a:pPr indent="0" marL="0">
              <a:spcAft>
                <a:spcPts val="700"/>
              </a:spcAft>
              <a:buNone/>
            </a:pPr>
            <a:r>
              <a:rPr lang="en-US" sz="1150" b="1" dirty="0">
                <a:solidFill>
                  <a:schemeClr val="accent2"/>
                </a:solidFill>
              </a:rPr>
              <a:t>[8]  </a:t>
            </a:r>
            <a:pPr indent="0" marL="0">
              <a:spcAft>
                <a:spcPts val="700"/>
              </a:spcAft>
              <a:buNone/>
            </a:pPr>
            <a:r>
              <a:rPr lang="en-US" sz="1150" dirty="0">
                <a:solidFill>
                  <a:srgbClr val="06202E"/>
                </a:solidFill>
              </a:rPr>
              <a:t>Shreeves K, Buzzacott P, Hornsby A, Caney M (2018). </a:t>
            </a:r>
            <a:pPr indent="0" marL="0">
              <a:spcAft>
                <a:spcPts val="700"/>
              </a:spcAft>
              <a:buNone/>
            </a:pPr>
            <a:r>
              <a:rPr lang="en-US" sz="1150" u="sng" dirty="0">
                <a:solidFill>
                  <a:srgbClr val="0F6472"/>
                </a:solidFill>
                <a:hlinkClick r:id="rId8" invalidUrl="" action="" tgtFrame="" tooltip="https://journals.viamedica.pl/international_maritime_health/article/view/58319" history="1" highlightClick="0" endSnd="0">
                  <a:extLst>
                    <a:ext uri="{A12FA001-AC4F-418D-AE19-62706E023703}">
                      <ahyp:hlinkClr xmlns:ahyp="http://schemas.microsoft.com/office/drawing/2018/hyperlinkcolor" val="tx"/>
                    </a:ext>
                  </a:extLst>
                </a:hlinkClick>
              </a:rPr>
              <a:t>Violations of safe diving practices among 122 diver fatalities</a:t>
            </a:r>
            <a:pPr indent="0" marL="0">
              <a:spcAft>
                <a:spcPts val="700"/>
              </a:spcAft>
              <a:buNone/>
            </a:pPr>
            <a:r>
              <a:rPr lang="en-US" sz="1150" dirty="0">
                <a:solidFill>
                  <a:srgbClr val="5A6B70"/>
                </a:solidFill>
              </a:rPr>
              <a:t>. International Maritime Health 69(2).</a:t>
            </a:r>
            <a:endParaRPr lang="en-US" sz="1150" dirty="0"/>
          </a:p>
          <a:p>
            <a:pPr indent="0" marL="0">
              <a:spcAft>
                <a:spcPts val="700"/>
              </a:spcAft>
              <a:buNone/>
            </a:pPr>
            <a:r>
              <a:rPr lang="en-US" sz="1150" b="1" dirty="0">
                <a:solidFill>
                  <a:schemeClr val="accent2"/>
                </a:solidFill>
              </a:rPr>
              <a:t>[9]  </a:t>
            </a:r>
            <a:pPr indent="0" marL="0">
              <a:spcAft>
                <a:spcPts val="700"/>
              </a:spcAft>
              <a:buNone/>
            </a:pPr>
            <a:r>
              <a:rPr lang="en-US" sz="1150" dirty="0">
                <a:solidFill>
                  <a:srgbClr val="06202E"/>
                </a:solidFill>
              </a:rPr>
              <a:t>Lippmann J, Caruso J (2024). </a:t>
            </a:r>
            <a:pPr indent="0" marL="0">
              <a:spcAft>
                <a:spcPts val="700"/>
              </a:spcAft>
              <a:buNone/>
            </a:pPr>
            <a:r>
              <a:rPr lang="en-US" sz="1150" u="sng" dirty="0">
                <a:solidFill>
                  <a:srgbClr val="0F6472"/>
                </a:solidFill>
                <a:hlinkClick r:id="rId9" invalidUrl="" action="" tgtFrame="" tooltip="https://doi.org/10.28920/dhm54.3.217-224" history="1" highlightClick="0" endSnd="0">
                  <a:extLst>
                    <a:ext uri="{A12FA001-AC4F-418D-AE19-62706E023703}">
                      <ahyp:hlinkClr xmlns:ahyp="http://schemas.microsoft.com/office/drawing/2018/hyperlinkcolor" val="tx"/>
                    </a:ext>
                  </a:extLst>
                </a:hlinkClick>
              </a:rPr>
              <a:t>The investigation of diving accidents and fatalities</a:t>
            </a:r>
            <a:pPr indent="0" marL="0">
              <a:spcAft>
                <a:spcPts val="700"/>
              </a:spcAft>
              <a:buNone/>
            </a:pPr>
            <a:r>
              <a:rPr lang="en-US" sz="1150" dirty="0">
                <a:solidFill>
                  <a:srgbClr val="5A6B70"/>
                </a:solidFill>
              </a:rPr>
              <a:t>. Diving and Hyperbaric Medicine 54(3):217–224.</a:t>
            </a:r>
            <a:endParaRPr lang="en-US" sz="1150" dirty="0"/>
          </a:p>
          <a:p>
            <a:pPr indent="0" marL="0">
              <a:spcAft>
                <a:spcPts val="700"/>
              </a:spcAft>
              <a:buNone/>
            </a:pPr>
            <a:r>
              <a:rPr lang="en-US" sz="1150" b="1" dirty="0">
                <a:solidFill>
                  <a:schemeClr val="accent2"/>
                </a:solidFill>
              </a:rPr>
              <a:t>[10]  </a:t>
            </a:r>
            <a:pPr indent="0" marL="0">
              <a:spcAft>
                <a:spcPts val="700"/>
              </a:spcAft>
              <a:buNone/>
            </a:pPr>
            <a:r>
              <a:rPr lang="en-US" sz="1150" dirty="0">
                <a:solidFill>
                  <a:srgbClr val="06202E"/>
                </a:solidFill>
              </a:rPr>
              <a:t>Colvard DF, Colvard LY (2003). </a:t>
            </a:r>
            <a:pPr indent="0" marL="0">
              <a:spcAft>
                <a:spcPts val="700"/>
              </a:spcAft>
              <a:buNone/>
            </a:pPr>
            <a:r>
              <a:rPr lang="en-US" sz="1150" u="sng" dirty="0">
                <a:solidFill>
                  <a:srgbClr val="0F6472"/>
                </a:solidFill>
                <a:hlinkClick r:id="rId10" invalidUrl="" action="" tgtFrame="" tooltip="https://undercurrent.org/UCnow/dive_magazine/2003/PanicRecreational200308.html" history="1" highlightClick="0" endSnd="0">
                  <a:extLst>
                    <a:ext uri="{A12FA001-AC4F-418D-AE19-62706E023703}">
                      <ahyp:hlinkClr xmlns:ahyp="http://schemas.microsoft.com/office/drawing/2018/hyperlinkcolor" val="tx"/>
                    </a:ext>
                  </a:extLst>
                </a:hlinkClick>
              </a:rPr>
              <a:t>Une étude de la panique chez les plongeurs loisir (résumé : Panic in Recreational Scuba Divers)</a:t>
            </a:r>
            <a:pPr indent="0" marL="0">
              <a:spcAft>
                <a:spcPts val="700"/>
              </a:spcAft>
              <a:buNone/>
            </a:pPr>
            <a:r>
              <a:rPr lang="en-US" sz="1150" dirty="0">
                <a:solidFill>
                  <a:srgbClr val="5A6B70"/>
                </a:solidFill>
              </a:rPr>
              <a:t>. The Undersea Journal, hiver 2003 ; résumé dans Undercurrent 29(8).</a:t>
            </a:r>
            <a:endParaRPr lang="en-US" sz="1150" dirty="0"/>
          </a:p>
          <a:p>
            <a:pPr indent="0" marL="0">
              <a:spcAft>
                <a:spcPts val="700"/>
              </a:spcAft>
              <a:buNone/>
            </a:pPr>
            <a:r>
              <a:rPr lang="en-US" sz="1150" b="1" dirty="0">
                <a:solidFill>
                  <a:schemeClr val="accent2"/>
                </a:solidFill>
              </a:rPr>
              <a:t>[11]  </a:t>
            </a:r>
            <a:pPr indent="0" marL="0">
              <a:spcAft>
                <a:spcPts val="700"/>
              </a:spcAft>
              <a:buNone/>
            </a:pPr>
            <a:r>
              <a:rPr lang="en-US" sz="1150" dirty="0">
                <a:solidFill>
                  <a:srgbClr val="06202E"/>
                </a:solidFill>
              </a:rPr>
              <a:t>Morgan WP, Raglin JS, O'Connor PJ (2004). </a:t>
            </a:r>
            <a:pPr indent="0" marL="0">
              <a:spcAft>
                <a:spcPts val="700"/>
              </a:spcAft>
              <a:buNone/>
            </a:pPr>
            <a:r>
              <a:rPr lang="en-US" sz="1150" u="sng" dirty="0">
                <a:solidFill>
                  <a:srgbClr val="0F6472"/>
                </a:solidFill>
                <a:hlinkClick r:id="rId11" invalidUrl="" action="" tgtFrame="" tooltip="https://doi.org/10.1055/s-2004-815829" history="1" highlightClick="0" endSnd="0">
                  <a:extLst>
                    <a:ext uri="{A12FA001-AC4F-418D-AE19-62706E023703}">
                      <ahyp:hlinkClr xmlns:ahyp="http://schemas.microsoft.com/office/drawing/2018/hyperlinkcolor" val="tx"/>
                    </a:ext>
                  </a:extLst>
                </a:hlinkClick>
              </a:rPr>
              <a:t>Trait anxiety predicts panic behavior in beginning scuba students</a:t>
            </a:r>
            <a:pPr indent="0" marL="0">
              <a:spcAft>
                <a:spcPts val="700"/>
              </a:spcAft>
              <a:buNone/>
            </a:pPr>
            <a:r>
              <a:rPr lang="en-US" sz="1150" dirty="0">
                <a:solidFill>
                  <a:srgbClr val="5A6B70"/>
                </a:solidFill>
              </a:rPr>
              <a:t>. International Journal of Sports Medicine 25(4):314–322.</a:t>
            </a:r>
            <a:endParaRPr lang="en-US" sz="1150" dirty="0"/>
          </a:p>
          <a:p>
            <a:pPr indent="0" marL="0">
              <a:spcAft>
                <a:spcPts val="700"/>
              </a:spcAft>
              <a:buNone/>
            </a:pPr>
            <a:r>
              <a:rPr lang="en-US" sz="1150" b="1" dirty="0">
                <a:solidFill>
                  <a:schemeClr val="accent2"/>
                </a:solidFill>
              </a:rPr>
              <a:t>[12]  </a:t>
            </a:r>
            <a:pPr indent="0" marL="0">
              <a:spcAft>
                <a:spcPts val="700"/>
              </a:spcAft>
              <a:buNone/>
            </a:pPr>
            <a:r>
              <a:rPr lang="en-US" sz="1150" dirty="0">
                <a:solidFill>
                  <a:srgbClr val="06202E"/>
                </a:solidFill>
              </a:rPr>
              <a:t>Morgan WP (1995). </a:t>
            </a:r>
            <a:pPr indent="0" marL="0">
              <a:spcAft>
                <a:spcPts val="700"/>
              </a:spcAft>
              <a:buNone/>
            </a:pPr>
            <a:r>
              <a:rPr lang="en-US" sz="1150" u="sng" dirty="0">
                <a:solidFill>
                  <a:srgbClr val="0F6472"/>
                </a:solidFill>
                <a:hlinkClick r:id="rId12" invalidUrl="" action="" tgtFrame="" tooltip="https://doi.org/10.2165/00007256-199520060-00005" history="1" highlightClick="0" endSnd="0">
                  <a:extLst>
                    <a:ext uri="{A12FA001-AC4F-418D-AE19-62706E023703}">
                      <ahyp:hlinkClr xmlns:ahyp="http://schemas.microsoft.com/office/drawing/2018/hyperlinkcolor" val="tx"/>
                    </a:ext>
                  </a:extLst>
                </a:hlinkClick>
              </a:rPr>
              <a:t>Anxiety and panic in recreational scuba divers</a:t>
            </a:r>
            <a:pPr indent="0" marL="0">
              <a:spcAft>
                <a:spcPts val="700"/>
              </a:spcAft>
              <a:buNone/>
            </a:pPr>
            <a:r>
              <a:rPr lang="en-US" sz="1150" dirty="0">
                <a:solidFill>
                  <a:srgbClr val="5A6B70"/>
                </a:solidFill>
              </a:rPr>
              <a:t>. Sports Medicine 20(6):398–421.</a:t>
            </a:r>
            <a:endParaRPr lang="en-US" sz="1150" dirty="0"/>
          </a:p>
        </p:txBody>
      </p:sp>
      <p:sp>
        <p:nvSpPr>
          <p:cNvPr id="5" name="Text 2"/>
          <p:cNvSpPr txBox="1"/>
          <p:nvPr/>
        </p:nvSpPr>
        <p:spPr>
          <a:xfrm>
            <a:off x="548640" y="5897880"/>
            <a:ext cx="11091672" cy="274320"/>
          </a:xfrm>
          <a:prstGeom prst="rect">
            <a:avLst/>
          </a:prstGeom>
          <a:noFill/>
          <a:ln/>
        </p:spPr>
        <p:txBody>
          <a:bodyPr wrap="square" lIns="0" tIns="0" rIns="0" bIns="0" rtlCol="0" anchor="t"/>
          <a:lstStyle/>
          <a:p>
            <a:pPr indent="0" marL="0">
              <a:buNone/>
            </a:pPr>
            <a:r>
              <a:rPr lang="en-US" sz="1050" i="1" dirty="0">
                <a:solidFill>
                  <a:schemeClr val="tx2"/>
                </a:solidFill>
              </a:rPr>
              <a:t>Liens vers DOI, PubMed ou la publication d'origine. Consultés le 8 novembre 2026.</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23</a:t>
            </a:fld>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4">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Sources (2/3)</a:t>
            </a:r>
            <a:endParaRPr lang="en-US" sz="3200" dirty="0"/>
          </a:p>
        </p:txBody>
      </p:sp>
      <p:sp>
        <p:nvSpPr>
          <p:cNvPr id="4" name="Text 1"/>
          <p:cNvSpPr txBox="1"/>
          <p:nvPr/>
        </p:nvSpPr>
        <p:spPr>
          <a:xfrm>
            <a:off x="548640" y="1325880"/>
            <a:ext cx="11091672" cy="4526280"/>
          </a:xfrm>
          <a:prstGeom prst="rect">
            <a:avLst/>
          </a:prstGeom>
          <a:noFill/>
          <a:ln/>
        </p:spPr>
        <p:txBody>
          <a:bodyPr wrap="square" lIns="0" tIns="0" rIns="0" bIns="0" rtlCol="0" anchor="t"/>
          <a:lstStyle/>
          <a:p>
            <a:pPr indent="0" marL="0">
              <a:spcAft>
                <a:spcPts val="700"/>
              </a:spcAft>
              <a:buNone/>
            </a:pPr>
            <a:r>
              <a:rPr lang="en-US" sz="1150" b="1" dirty="0">
                <a:solidFill>
                  <a:schemeClr val="accent2"/>
                </a:solidFill>
              </a:rPr>
              <a:t>[13]  </a:t>
            </a:r>
            <a:pPr indent="0" marL="0">
              <a:spcAft>
                <a:spcPts val="700"/>
              </a:spcAft>
              <a:buNone/>
            </a:pPr>
            <a:r>
              <a:rPr lang="en-US" sz="1150" dirty="0">
                <a:solidFill>
                  <a:srgbClr val="06202E"/>
                </a:solidFill>
              </a:rPr>
              <a:t>Weltman G, Egstrom GH (1966). </a:t>
            </a:r>
            <a:pPr indent="0" marL="0">
              <a:spcAft>
                <a:spcPts val="700"/>
              </a:spcAft>
              <a:buNone/>
            </a:pPr>
            <a:r>
              <a:rPr lang="en-US" sz="1150" u="sng" dirty="0">
                <a:solidFill>
                  <a:srgbClr val="0F6472"/>
                </a:solidFill>
                <a:hlinkClick r:id="rId1" invalidUrl="" action="" tgtFrame="" tooltip="https://doi.org/10.1177/001872086600800604" history="1" highlightClick="0" endSnd="0">
                  <a:extLst>
                    <a:ext uri="{A12FA001-AC4F-418D-AE19-62706E023703}">
                      <ahyp:hlinkClr xmlns:ahyp="http://schemas.microsoft.com/office/drawing/2018/hyperlinkcolor" val="tx"/>
                    </a:ext>
                  </a:extLst>
                </a:hlinkClick>
              </a:rPr>
              <a:t>Perceptual narrowing in novice divers</a:t>
            </a:r>
            <a:pPr indent="0" marL="0">
              <a:spcAft>
                <a:spcPts val="700"/>
              </a:spcAft>
              <a:buNone/>
            </a:pPr>
            <a:r>
              <a:rPr lang="en-US" sz="1150" dirty="0">
                <a:solidFill>
                  <a:srgbClr val="5A6B70"/>
                </a:solidFill>
              </a:rPr>
              <a:t>. Human Factors 8(6):499–506.</a:t>
            </a:r>
            <a:endParaRPr lang="en-US" sz="1150" dirty="0"/>
          </a:p>
          <a:p>
            <a:pPr indent="0" marL="0">
              <a:spcAft>
                <a:spcPts val="700"/>
              </a:spcAft>
              <a:buNone/>
            </a:pPr>
            <a:r>
              <a:rPr lang="en-US" sz="1150" b="1" dirty="0">
                <a:solidFill>
                  <a:schemeClr val="accent2"/>
                </a:solidFill>
              </a:rPr>
              <a:t>[14]  </a:t>
            </a:r>
            <a:pPr indent="0" marL="0">
              <a:spcAft>
                <a:spcPts val="700"/>
              </a:spcAft>
              <a:buNone/>
            </a:pPr>
            <a:r>
              <a:rPr lang="en-US" sz="1150" dirty="0">
                <a:solidFill>
                  <a:srgbClr val="06202E"/>
                </a:solidFill>
              </a:rPr>
              <a:t>Tsai FH, Wu WL, Liang JM, Hsu HT, Chen TY (2020). </a:t>
            </a:r>
            <a:pPr indent="0" marL="0">
              <a:spcAft>
                <a:spcPts val="700"/>
              </a:spcAft>
              <a:buNone/>
            </a:pPr>
            <a:r>
              <a:rPr lang="en-US" sz="1150" u="sng" dirty="0">
                <a:solidFill>
                  <a:srgbClr val="0F6472"/>
                </a:solidFill>
                <a:hlinkClick r:id="rId2" invalidUrl="" action="" tgtFrame="" tooltip="https://doi.org/10.28920/dhm50.2.130-134" history="1" highlightClick="0" endSnd="0">
                  <a:extLst>
                    <a:ext uri="{A12FA001-AC4F-418D-AE19-62706E023703}">
                      <ahyp:hlinkClr xmlns:ahyp="http://schemas.microsoft.com/office/drawing/2018/hyperlinkcolor" val="tx"/>
                    </a:ext>
                  </a:extLst>
                </a:hlinkClick>
              </a:rPr>
              <a:t>Anxiety impact on scuba performance and underwater cognitive processing ability</a:t>
            </a:r>
            <a:pPr indent="0" marL="0">
              <a:spcAft>
                <a:spcPts val="700"/>
              </a:spcAft>
              <a:buNone/>
            </a:pPr>
            <a:r>
              <a:rPr lang="en-US" sz="1150" dirty="0">
                <a:solidFill>
                  <a:srgbClr val="5A6B70"/>
                </a:solidFill>
              </a:rPr>
              <a:t>. Diving and Hyperbaric Medicine 50(2):130–134.</a:t>
            </a:r>
            <a:endParaRPr lang="en-US" sz="1150" dirty="0"/>
          </a:p>
          <a:p>
            <a:pPr indent="0" marL="0">
              <a:spcAft>
                <a:spcPts val="700"/>
              </a:spcAft>
              <a:buNone/>
            </a:pPr>
            <a:r>
              <a:rPr lang="en-US" sz="1150" b="1" dirty="0">
                <a:solidFill>
                  <a:schemeClr val="accent2"/>
                </a:solidFill>
              </a:rPr>
              <a:t>[15]  </a:t>
            </a:r>
            <a:pPr indent="0" marL="0">
              <a:spcAft>
                <a:spcPts val="700"/>
              </a:spcAft>
              <a:buNone/>
            </a:pPr>
            <a:r>
              <a:rPr lang="en-US" sz="1150" dirty="0">
                <a:solidFill>
                  <a:srgbClr val="06202E"/>
                </a:solidFill>
              </a:rPr>
              <a:t>Gessert J (2021). </a:t>
            </a:r>
            <a:pPr indent="0" marL="0">
              <a:spcAft>
                <a:spcPts val="700"/>
              </a:spcAft>
              <a:buNone/>
            </a:pPr>
            <a:r>
              <a:rPr lang="en-US" sz="1150" u="sng" dirty="0">
                <a:solidFill>
                  <a:srgbClr val="0F6472"/>
                </a:solidFill>
                <a:hlinkClick r:id="rId3" invalidUrl="" action="" tgtFrame="" tooltip="https://world.dan.org/?p=18868" history="1" highlightClick="0" endSnd="0">
                  <a:extLst>
                    <a:ext uri="{A12FA001-AC4F-418D-AE19-62706E023703}">
                      <ahyp:hlinkClr xmlns:ahyp="http://schemas.microsoft.com/office/drawing/2018/hyperlinkcolor" val="tx"/>
                    </a:ext>
                  </a:extLst>
                </a:hlinkClick>
              </a:rPr>
              <a:t>Shallow-water arterial gas embolisms</a:t>
            </a:r>
            <a:pPr indent="0" marL="0">
              <a:spcAft>
                <a:spcPts val="700"/>
              </a:spcAft>
              <a:buNone/>
            </a:pPr>
            <a:r>
              <a:rPr lang="en-US" sz="1150" dirty="0">
                <a:solidFill>
                  <a:srgbClr val="5A6B70"/>
                </a:solidFill>
              </a:rPr>
              <a:t>. Alert Diver, Divers Alert Network.</a:t>
            </a:r>
            <a:endParaRPr lang="en-US" sz="1150" dirty="0"/>
          </a:p>
          <a:p>
            <a:pPr indent="0" marL="0">
              <a:spcAft>
                <a:spcPts val="700"/>
              </a:spcAft>
              <a:buNone/>
            </a:pPr>
            <a:r>
              <a:rPr lang="en-US" sz="1150" b="1" dirty="0">
                <a:solidFill>
                  <a:schemeClr val="accent2"/>
                </a:solidFill>
              </a:rPr>
              <a:t>[16]  </a:t>
            </a:r>
            <a:pPr indent="0" marL="0">
              <a:spcAft>
                <a:spcPts val="700"/>
              </a:spcAft>
              <a:buNone/>
            </a:pPr>
            <a:r>
              <a:rPr lang="en-US" sz="1150" dirty="0">
                <a:solidFill>
                  <a:srgbClr val="06202E"/>
                </a:solidFill>
              </a:rPr>
              <a:t>Bishop SR, Lau M, Shapiro S, et al. (2004). </a:t>
            </a:r>
            <a:pPr indent="0" marL="0">
              <a:spcAft>
                <a:spcPts val="700"/>
              </a:spcAft>
              <a:buNone/>
            </a:pPr>
            <a:r>
              <a:rPr lang="en-US" sz="1150" u="sng" dirty="0">
                <a:solidFill>
                  <a:srgbClr val="0F6472"/>
                </a:solidFill>
                <a:hlinkClick r:id="rId4" invalidUrl="" action="" tgtFrame="" tooltip="https://doi.org/10.1093/clipsy.bph077" history="1" highlightClick="0" endSnd="0">
                  <a:extLst>
                    <a:ext uri="{A12FA001-AC4F-418D-AE19-62706E023703}">
                      <ahyp:hlinkClr xmlns:ahyp="http://schemas.microsoft.com/office/drawing/2018/hyperlinkcolor" val="tx"/>
                    </a:ext>
                  </a:extLst>
                </a:hlinkClick>
              </a:rPr>
              <a:t>Mindfulness: a proposed operational definition</a:t>
            </a:r>
            <a:pPr indent="0" marL="0">
              <a:spcAft>
                <a:spcPts val="700"/>
              </a:spcAft>
              <a:buNone/>
            </a:pPr>
            <a:r>
              <a:rPr lang="en-US" sz="1150" dirty="0">
                <a:solidFill>
                  <a:srgbClr val="5A6B70"/>
                </a:solidFill>
              </a:rPr>
              <a:t>. Clinical Psychology: Science and Practice 11(3):230–241.</a:t>
            </a:r>
            <a:endParaRPr lang="en-US" sz="1150" dirty="0"/>
          </a:p>
          <a:p>
            <a:pPr indent="0" marL="0">
              <a:spcAft>
                <a:spcPts val="700"/>
              </a:spcAft>
              <a:buNone/>
            </a:pPr>
            <a:r>
              <a:rPr lang="en-US" sz="1150" b="1" dirty="0">
                <a:solidFill>
                  <a:schemeClr val="accent2"/>
                </a:solidFill>
              </a:rPr>
              <a:t>[17]  </a:t>
            </a:r>
            <a:pPr indent="0" marL="0">
              <a:spcAft>
                <a:spcPts val="700"/>
              </a:spcAft>
              <a:buNone/>
            </a:pPr>
            <a:r>
              <a:rPr lang="en-US" sz="1150" dirty="0">
                <a:solidFill>
                  <a:srgbClr val="06202E"/>
                </a:solidFill>
              </a:rPr>
              <a:t>Hölzel BK, Lazar SW, Gard T, et al. (2011). </a:t>
            </a:r>
            <a:pPr indent="0" marL="0">
              <a:spcAft>
                <a:spcPts val="700"/>
              </a:spcAft>
              <a:buNone/>
            </a:pPr>
            <a:r>
              <a:rPr lang="en-US" sz="1150" u="sng" dirty="0">
                <a:solidFill>
                  <a:srgbClr val="0F6472"/>
                </a:solidFill>
                <a:hlinkClick r:id="rId5" invalidUrl="" action="" tgtFrame="" tooltip="https://pubmed.ncbi.nlm.nih.gov/26168376/" history="1" highlightClick="0" endSnd="0">
                  <a:extLst>
                    <a:ext uri="{A12FA001-AC4F-418D-AE19-62706E023703}">
                      <ahyp:hlinkClr xmlns:ahyp="http://schemas.microsoft.com/office/drawing/2018/hyperlinkcolor" val="tx"/>
                    </a:ext>
                  </a:extLst>
                </a:hlinkClick>
              </a:rPr>
              <a:t>How does mindfulness meditation work? Proposing mechanisms of action from a conceptual and neural perspective</a:t>
            </a:r>
            <a:pPr indent="0" marL="0">
              <a:spcAft>
                <a:spcPts val="700"/>
              </a:spcAft>
              <a:buNone/>
            </a:pPr>
            <a:r>
              <a:rPr lang="en-US" sz="1150" dirty="0">
                <a:solidFill>
                  <a:srgbClr val="5A6B70"/>
                </a:solidFill>
              </a:rPr>
              <a:t>. Perspectives on Psychological Science 6(6):537–559.</a:t>
            </a:r>
            <a:endParaRPr lang="en-US" sz="1150" dirty="0"/>
          </a:p>
          <a:p>
            <a:pPr indent="0" marL="0">
              <a:spcAft>
                <a:spcPts val="700"/>
              </a:spcAft>
              <a:buNone/>
            </a:pPr>
            <a:r>
              <a:rPr lang="en-US" sz="1150" b="1" dirty="0">
                <a:solidFill>
                  <a:schemeClr val="accent2"/>
                </a:solidFill>
              </a:rPr>
              <a:t>[18]  </a:t>
            </a:r>
            <a:pPr indent="0" marL="0">
              <a:spcAft>
                <a:spcPts val="700"/>
              </a:spcAft>
              <a:buNone/>
            </a:pPr>
            <a:r>
              <a:rPr lang="en-US" sz="1150" dirty="0">
                <a:solidFill>
                  <a:srgbClr val="06202E"/>
                </a:solidFill>
              </a:rPr>
              <a:t>Hoge EA, Bui E, Mete M, Dutton MA, Baker AW, Simon NM (2023). </a:t>
            </a:r>
            <a:pPr indent="0" marL="0">
              <a:spcAft>
                <a:spcPts val="700"/>
              </a:spcAft>
              <a:buNone/>
            </a:pPr>
            <a:r>
              <a:rPr lang="en-US" sz="1150" u="sng" dirty="0">
                <a:solidFill>
                  <a:srgbClr val="0F6472"/>
                </a:solidFill>
                <a:hlinkClick r:id="rId6" invalidUrl="" action="" tgtFrame="" tooltip="https://doi.org/10.1001/jamapsychiatry.2022.3679" history="1" highlightClick="0" endSnd="0">
                  <a:extLst>
                    <a:ext uri="{A12FA001-AC4F-418D-AE19-62706E023703}">
                      <ahyp:hlinkClr xmlns:ahyp="http://schemas.microsoft.com/office/drawing/2018/hyperlinkcolor" val="tx"/>
                    </a:ext>
                  </a:extLst>
                </a:hlinkClick>
              </a:rPr>
              <a:t>Mindfulness-based stress reduction vs escitalopram for the treatment of adults with anxiety disorders: a randomized clinical trial</a:t>
            </a:r>
            <a:pPr indent="0" marL="0">
              <a:spcAft>
                <a:spcPts val="700"/>
              </a:spcAft>
              <a:buNone/>
            </a:pPr>
            <a:r>
              <a:rPr lang="en-US" sz="1150" dirty="0">
                <a:solidFill>
                  <a:srgbClr val="5A6B70"/>
                </a:solidFill>
              </a:rPr>
              <a:t>. JAMA Psychiatry 80(1):13–21.</a:t>
            </a:r>
            <a:endParaRPr lang="en-US" sz="1150" dirty="0"/>
          </a:p>
          <a:p>
            <a:pPr indent="0" marL="0">
              <a:spcAft>
                <a:spcPts val="700"/>
              </a:spcAft>
              <a:buNone/>
            </a:pPr>
            <a:r>
              <a:rPr lang="en-US" sz="1150" b="1" dirty="0">
                <a:solidFill>
                  <a:schemeClr val="accent2"/>
                </a:solidFill>
              </a:rPr>
              <a:t>[19]  </a:t>
            </a:r>
            <a:pPr indent="0" marL="0">
              <a:spcAft>
                <a:spcPts val="700"/>
              </a:spcAft>
              <a:buNone/>
            </a:pPr>
            <a:r>
              <a:rPr lang="en-US" sz="1150" dirty="0">
                <a:solidFill>
                  <a:srgbClr val="06202E"/>
                </a:solidFill>
              </a:rPr>
              <a:t>Galante J, Friedrich C, Dawson AF, et al. (2021). </a:t>
            </a:r>
            <a:pPr indent="0" marL="0">
              <a:spcAft>
                <a:spcPts val="700"/>
              </a:spcAft>
              <a:buNone/>
            </a:pPr>
            <a:r>
              <a:rPr lang="en-US" sz="1150" u="sng" dirty="0">
                <a:solidFill>
                  <a:srgbClr val="0F6472"/>
                </a:solidFill>
                <a:hlinkClick r:id="rId7" invalidUrl="" action="" tgtFrame="" tooltip="https://doi.org/10.1371/journal.pmed.1003481" history="1" highlightClick="0" endSnd="0">
                  <a:extLst>
                    <a:ext uri="{A12FA001-AC4F-418D-AE19-62706E023703}">
                      <ahyp:hlinkClr xmlns:ahyp="http://schemas.microsoft.com/office/drawing/2018/hyperlinkcolor" val="tx"/>
                    </a:ext>
                  </a:extLst>
                </a:hlinkClick>
              </a:rPr>
              <a:t>Mindfulness-based programmes for mental health promotion in adults in nonclinical settings: a systematic review and meta-analysis of randomised controlled trials</a:t>
            </a:r>
            <a:pPr indent="0" marL="0">
              <a:spcAft>
                <a:spcPts val="700"/>
              </a:spcAft>
              <a:buNone/>
            </a:pPr>
            <a:r>
              <a:rPr lang="en-US" sz="1150" dirty="0">
                <a:solidFill>
                  <a:srgbClr val="5A6B70"/>
                </a:solidFill>
              </a:rPr>
              <a:t>. PLoS Medicine 18(1):e1003481.</a:t>
            </a:r>
            <a:endParaRPr lang="en-US" sz="1150" dirty="0"/>
          </a:p>
          <a:p>
            <a:pPr indent="0" marL="0">
              <a:spcAft>
                <a:spcPts val="700"/>
              </a:spcAft>
              <a:buNone/>
            </a:pPr>
            <a:r>
              <a:rPr lang="en-US" sz="1150" b="1" dirty="0">
                <a:solidFill>
                  <a:schemeClr val="accent2"/>
                </a:solidFill>
              </a:rPr>
              <a:t>[20]  </a:t>
            </a:r>
            <a:pPr indent="0" marL="0">
              <a:spcAft>
                <a:spcPts val="700"/>
              </a:spcAft>
              <a:buNone/>
            </a:pPr>
            <a:r>
              <a:rPr lang="en-US" sz="1150" dirty="0">
                <a:solidFill>
                  <a:srgbClr val="06202E"/>
                </a:solidFill>
              </a:rPr>
              <a:t>Goldberg SB, Riordan KM, Sun S, Davidson RJ (2022). </a:t>
            </a:r>
            <a:pPr indent="0" marL="0">
              <a:spcAft>
                <a:spcPts val="700"/>
              </a:spcAft>
              <a:buNone/>
            </a:pPr>
            <a:r>
              <a:rPr lang="en-US" sz="1150" u="sng" dirty="0">
                <a:solidFill>
                  <a:srgbClr val="0F6472"/>
                </a:solidFill>
                <a:hlinkClick r:id="rId8" invalidUrl="" action="" tgtFrame="" tooltip="https://doi.org/10.1177/1745691620968771" history="1" highlightClick="0" endSnd="0">
                  <a:extLst>
                    <a:ext uri="{A12FA001-AC4F-418D-AE19-62706E023703}">
                      <ahyp:hlinkClr xmlns:ahyp="http://schemas.microsoft.com/office/drawing/2018/hyperlinkcolor" val="tx"/>
                    </a:ext>
                  </a:extLst>
                </a:hlinkClick>
              </a:rPr>
              <a:t>The empirical status of mindfulness-based interventions: a systematic review of 44 meta-analyses of randomized controlled trials</a:t>
            </a:r>
            <a:pPr indent="0" marL="0">
              <a:spcAft>
                <a:spcPts val="700"/>
              </a:spcAft>
              <a:buNone/>
            </a:pPr>
            <a:r>
              <a:rPr lang="en-US" sz="1150" dirty="0">
                <a:solidFill>
                  <a:srgbClr val="5A6B70"/>
                </a:solidFill>
              </a:rPr>
              <a:t>. Perspectives on Psychological Science 17(1):108–130.</a:t>
            </a:r>
            <a:endParaRPr lang="en-US" sz="1150" dirty="0"/>
          </a:p>
          <a:p>
            <a:pPr indent="0" marL="0">
              <a:spcAft>
                <a:spcPts val="700"/>
              </a:spcAft>
              <a:buNone/>
            </a:pPr>
            <a:r>
              <a:rPr lang="en-US" sz="1150" b="1" dirty="0">
                <a:solidFill>
                  <a:schemeClr val="accent2"/>
                </a:solidFill>
              </a:rPr>
              <a:t>[21]  </a:t>
            </a:r>
            <a:pPr indent="0" marL="0">
              <a:spcAft>
                <a:spcPts val="700"/>
              </a:spcAft>
              <a:buNone/>
            </a:pPr>
            <a:r>
              <a:rPr lang="en-US" sz="1150" dirty="0">
                <a:solidFill>
                  <a:srgbClr val="06202E"/>
                </a:solidFill>
              </a:rPr>
              <a:t>Zainal NH, Newman MG (2024). </a:t>
            </a:r>
            <a:pPr indent="0" marL="0">
              <a:spcAft>
                <a:spcPts val="700"/>
              </a:spcAft>
              <a:buNone/>
            </a:pPr>
            <a:r>
              <a:rPr lang="en-US" sz="1150" u="sng" dirty="0">
                <a:solidFill>
                  <a:srgbClr val="0F6472"/>
                </a:solidFill>
                <a:hlinkClick r:id="rId9" invalidUrl="" action="" tgtFrame="" tooltip="https://doi.org/10.1080/17437199.2023.2248222" history="1" highlightClick="0" endSnd="0">
                  <a:extLst>
                    <a:ext uri="{A12FA001-AC4F-418D-AE19-62706E023703}">
                      <ahyp:hlinkClr xmlns:ahyp="http://schemas.microsoft.com/office/drawing/2018/hyperlinkcolor" val="tx"/>
                    </a:ext>
                  </a:extLst>
                </a:hlinkClick>
              </a:rPr>
              <a:t>Mindfulness enhances cognitive functioning: a meta-analysis of 111 randomized controlled trials</a:t>
            </a:r>
            <a:pPr indent="0" marL="0">
              <a:spcAft>
                <a:spcPts val="700"/>
              </a:spcAft>
              <a:buNone/>
            </a:pPr>
            <a:r>
              <a:rPr lang="en-US" sz="1150" dirty="0">
                <a:solidFill>
                  <a:srgbClr val="5A6B70"/>
                </a:solidFill>
              </a:rPr>
              <a:t>. Health Psychology Review 18(2):369–395.</a:t>
            </a:r>
            <a:endParaRPr lang="en-US" sz="1150" dirty="0"/>
          </a:p>
          <a:p>
            <a:pPr indent="0" marL="0">
              <a:spcAft>
                <a:spcPts val="700"/>
              </a:spcAft>
              <a:buNone/>
            </a:pPr>
            <a:r>
              <a:rPr lang="en-US" sz="1150" b="1" dirty="0">
                <a:solidFill>
                  <a:schemeClr val="accent2"/>
                </a:solidFill>
              </a:rPr>
              <a:t>[22]  </a:t>
            </a:r>
            <a:pPr indent="0" marL="0">
              <a:spcAft>
                <a:spcPts val="700"/>
              </a:spcAft>
              <a:buNone/>
            </a:pPr>
            <a:r>
              <a:rPr lang="en-US" sz="1150" dirty="0">
                <a:solidFill>
                  <a:srgbClr val="06202E"/>
                </a:solidFill>
              </a:rPr>
              <a:t>Jha AP, Stanley EA, Kiyonaga A, Wong L, Gelfand L (2010). </a:t>
            </a:r>
            <a:pPr indent="0" marL="0">
              <a:spcAft>
                <a:spcPts val="700"/>
              </a:spcAft>
              <a:buNone/>
            </a:pPr>
            <a:r>
              <a:rPr lang="en-US" sz="1150" u="sng" dirty="0">
                <a:solidFill>
                  <a:srgbClr val="0F6472"/>
                </a:solidFill>
                <a:hlinkClick r:id="rId10" invalidUrl="" action="" tgtFrame="" tooltip="https://pubmed.ncbi.nlm.nih.gov/20141302/" history="1" highlightClick="0" endSnd="0">
                  <a:extLst>
                    <a:ext uri="{A12FA001-AC4F-418D-AE19-62706E023703}">
                      <ahyp:hlinkClr xmlns:ahyp="http://schemas.microsoft.com/office/drawing/2018/hyperlinkcolor" val="tx"/>
                    </a:ext>
                  </a:extLst>
                </a:hlinkClick>
              </a:rPr>
              <a:t>Examining the protective effects of mindfulness training on working memory capacity and affective experience</a:t>
            </a:r>
            <a:pPr indent="0" marL="0">
              <a:spcAft>
                <a:spcPts val="700"/>
              </a:spcAft>
              <a:buNone/>
            </a:pPr>
            <a:r>
              <a:rPr lang="en-US" sz="1150" dirty="0">
                <a:solidFill>
                  <a:srgbClr val="5A6B70"/>
                </a:solidFill>
              </a:rPr>
              <a:t>. Emotion 10(1):54–64.</a:t>
            </a:r>
            <a:endParaRPr lang="en-US" sz="1150" dirty="0"/>
          </a:p>
          <a:p>
            <a:pPr indent="0" marL="0">
              <a:spcAft>
                <a:spcPts val="700"/>
              </a:spcAft>
              <a:buNone/>
            </a:pPr>
            <a:r>
              <a:rPr lang="en-US" sz="1150" b="1" dirty="0">
                <a:solidFill>
                  <a:schemeClr val="accent2"/>
                </a:solidFill>
              </a:rPr>
              <a:t>[23]  </a:t>
            </a:r>
            <a:pPr indent="0" marL="0">
              <a:spcAft>
                <a:spcPts val="700"/>
              </a:spcAft>
              <a:buNone/>
            </a:pPr>
            <a:r>
              <a:rPr lang="en-US" sz="1150" dirty="0">
                <a:solidFill>
                  <a:srgbClr val="06202E"/>
                </a:solidFill>
              </a:rPr>
              <a:t>Jha AP, Zanesco AP, Denkova E, Rooks J, Morrison AB, Stanley EA (2020). </a:t>
            </a:r>
            <a:pPr indent="0" marL="0">
              <a:spcAft>
                <a:spcPts val="700"/>
              </a:spcAft>
              <a:buNone/>
            </a:pPr>
            <a:r>
              <a:rPr lang="en-US" sz="1150" u="sng" dirty="0">
                <a:solidFill>
                  <a:srgbClr val="0F6472"/>
                </a:solidFill>
                <a:hlinkClick r:id="rId11" invalidUrl="" action="" tgtFrame="" tooltip="https://doi.org/10.1007/s10608-020-10076-6" history="1" highlightClick="0" endSnd="0">
                  <a:extLst>
                    <a:ext uri="{A12FA001-AC4F-418D-AE19-62706E023703}">
                      <ahyp:hlinkClr xmlns:ahyp="http://schemas.microsoft.com/office/drawing/2018/hyperlinkcolor" val="tx"/>
                    </a:ext>
                  </a:extLst>
                </a:hlinkClick>
              </a:rPr>
              <a:t>Comparing mindfulness and positivity trainings in high-demand cohorts</a:t>
            </a:r>
            <a:pPr indent="0" marL="0">
              <a:spcAft>
                <a:spcPts val="700"/>
              </a:spcAft>
              <a:buNone/>
            </a:pPr>
            <a:r>
              <a:rPr lang="en-US" sz="1150" dirty="0">
                <a:solidFill>
                  <a:srgbClr val="5A6B70"/>
                </a:solidFill>
              </a:rPr>
              <a:t>. Cognitive Therapy and Research 44(2):311–326.</a:t>
            </a:r>
            <a:endParaRPr lang="en-US" sz="1150" dirty="0"/>
          </a:p>
          <a:p>
            <a:pPr indent="0" marL="0">
              <a:spcAft>
                <a:spcPts val="700"/>
              </a:spcAft>
              <a:buNone/>
            </a:pPr>
            <a:r>
              <a:rPr lang="en-US" sz="1150" b="1" dirty="0">
                <a:solidFill>
                  <a:schemeClr val="accent2"/>
                </a:solidFill>
              </a:rPr>
              <a:t>[24]  </a:t>
            </a:r>
            <a:pPr indent="0" marL="0">
              <a:spcAft>
                <a:spcPts val="700"/>
              </a:spcAft>
              <a:buNone/>
            </a:pPr>
            <a:r>
              <a:rPr lang="en-US" sz="1150" dirty="0">
                <a:solidFill>
                  <a:srgbClr val="06202E"/>
                </a:solidFill>
              </a:rPr>
              <a:t>Killingsworth MA, Gilbert DT (2010). </a:t>
            </a:r>
            <a:pPr indent="0" marL="0">
              <a:spcAft>
                <a:spcPts val="700"/>
              </a:spcAft>
              <a:buNone/>
            </a:pPr>
            <a:r>
              <a:rPr lang="en-US" sz="1150" u="sng" dirty="0">
                <a:solidFill>
                  <a:srgbClr val="0F6472"/>
                </a:solidFill>
                <a:hlinkClick r:id="rId12" invalidUrl="" action="" tgtFrame="" tooltip="https://doi.org/10.1126/science.1192439" history="1" highlightClick="0" endSnd="0">
                  <a:extLst>
                    <a:ext uri="{A12FA001-AC4F-418D-AE19-62706E023703}">
                      <ahyp:hlinkClr xmlns:ahyp="http://schemas.microsoft.com/office/drawing/2018/hyperlinkcolor" val="tx"/>
                    </a:ext>
                  </a:extLst>
                </a:hlinkClick>
              </a:rPr>
              <a:t>A wandering mind is an unhappy mind</a:t>
            </a:r>
            <a:pPr indent="0" marL="0">
              <a:spcAft>
                <a:spcPts val="700"/>
              </a:spcAft>
              <a:buNone/>
            </a:pPr>
            <a:r>
              <a:rPr lang="en-US" sz="1150" dirty="0">
                <a:solidFill>
                  <a:srgbClr val="5A6B70"/>
                </a:solidFill>
              </a:rPr>
              <a:t>. Science 330:932.</a:t>
            </a:r>
            <a:endParaRPr lang="en-US" sz="1150" dirty="0"/>
          </a:p>
        </p:txBody>
      </p:sp>
      <p:sp>
        <p:nvSpPr>
          <p:cNvPr id="5" name="Text 2"/>
          <p:cNvSpPr txBox="1"/>
          <p:nvPr/>
        </p:nvSpPr>
        <p:spPr>
          <a:xfrm>
            <a:off x="548640" y="5897880"/>
            <a:ext cx="11091672" cy="274320"/>
          </a:xfrm>
          <a:prstGeom prst="rect">
            <a:avLst/>
          </a:prstGeom>
          <a:noFill/>
          <a:ln/>
        </p:spPr>
        <p:txBody>
          <a:bodyPr wrap="square" lIns="0" tIns="0" rIns="0" bIns="0" rtlCol="0" anchor="t"/>
          <a:lstStyle/>
          <a:p>
            <a:pPr indent="0" marL="0">
              <a:buNone/>
            </a:pPr>
            <a:r>
              <a:rPr lang="en-US" sz="1050" i="1" dirty="0">
                <a:solidFill>
                  <a:schemeClr val="tx2"/>
                </a:solidFill>
              </a:rPr>
              <a:t>Liens vers DOI, PubMed ou la publication d'origine. Consultés le 8 novembre 2026.</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24</a:t>
            </a:fld>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5">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Sources (3/3)</a:t>
            </a:r>
            <a:endParaRPr lang="en-US" sz="3200" dirty="0"/>
          </a:p>
        </p:txBody>
      </p:sp>
      <p:sp>
        <p:nvSpPr>
          <p:cNvPr id="4" name="Text 1"/>
          <p:cNvSpPr txBox="1"/>
          <p:nvPr/>
        </p:nvSpPr>
        <p:spPr>
          <a:xfrm>
            <a:off x="548640" y="1325880"/>
            <a:ext cx="11091672" cy="4526280"/>
          </a:xfrm>
          <a:prstGeom prst="rect">
            <a:avLst/>
          </a:prstGeom>
          <a:noFill/>
          <a:ln/>
        </p:spPr>
        <p:txBody>
          <a:bodyPr wrap="square" lIns="0" tIns="0" rIns="0" bIns="0" rtlCol="0" anchor="t"/>
          <a:lstStyle/>
          <a:p>
            <a:pPr indent="0" marL="0">
              <a:spcAft>
                <a:spcPts val="700"/>
              </a:spcAft>
              <a:buNone/>
            </a:pPr>
            <a:r>
              <a:rPr lang="en-US" sz="1150" b="1" dirty="0">
                <a:solidFill>
                  <a:schemeClr val="accent2"/>
                </a:solidFill>
              </a:rPr>
              <a:t>[25]  </a:t>
            </a:r>
            <a:pPr indent="0" marL="0">
              <a:spcAft>
                <a:spcPts val="700"/>
              </a:spcAft>
              <a:buNone/>
            </a:pPr>
            <a:r>
              <a:rPr lang="en-US" sz="1150" dirty="0">
                <a:solidFill>
                  <a:srgbClr val="06202E"/>
                </a:solidFill>
              </a:rPr>
              <a:t>Johnson DC, Thom NJ, Stanley EA, et al. (2014). </a:t>
            </a:r>
            <a:pPr indent="0" marL="0">
              <a:spcAft>
                <a:spcPts val="700"/>
              </a:spcAft>
              <a:buNone/>
            </a:pPr>
            <a:r>
              <a:rPr lang="en-US" sz="1150" u="sng" dirty="0">
                <a:solidFill>
                  <a:srgbClr val="0F6472"/>
                </a:solidFill>
                <a:hlinkClick r:id="rId1" invalidUrl="" action="" tgtFrame="" tooltip="https://pubmed.ncbi.nlm.nih.gov/24832476/" history="1" highlightClick="0" endSnd="0">
                  <a:extLst>
                    <a:ext uri="{A12FA001-AC4F-418D-AE19-62706E023703}">
                      <ahyp:hlinkClr xmlns:ahyp="http://schemas.microsoft.com/office/drawing/2018/hyperlinkcolor" val="tx"/>
                    </a:ext>
                  </a:extLst>
                </a:hlinkClick>
              </a:rPr>
              <a:t>Modifying resilience mechanisms in at-risk individuals: a controlled study of mindfulness training in Marines preparing for deployment</a:t>
            </a:r>
            <a:pPr indent="0" marL="0">
              <a:spcAft>
                <a:spcPts val="700"/>
              </a:spcAft>
              <a:buNone/>
            </a:pPr>
            <a:r>
              <a:rPr lang="en-US" sz="1150" dirty="0">
                <a:solidFill>
                  <a:srgbClr val="5A6B70"/>
                </a:solidFill>
              </a:rPr>
              <a:t>. American Journal of Psychiatry 171(8).</a:t>
            </a:r>
            <a:endParaRPr lang="en-US" sz="1150" dirty="0"/>
          </a:p>
          <a:p>
            <a:pPr indent="0" marL="0">
              <a:spcAft>
                <a:spcPts val="700"/>
              </a:spcAft>
              <a:buNone/>
            </a:pPr>
            <a:r>
              <a:rPr lang="en-US" sz="1150" b="1" dirty="0">
                <a:solidFill>
                  <a:schemeClr val="accent2"/>
                </a:solidFill>
              </a:rPr>
              <a:t>[26]  </a:t>
            </a:r>
            <a:pPr indent="0" marL="0">
              <a:spcAft>
                <a:spcPts val="700"/>
              </a:spcAft>
              <a:buNone/>
            </a:pPr>
            <a:r>
              <a:rPr lang="en-US" sz="1150" dirty="0">
                <a:solidFill>
                  <a:srgbClr val="06202E"/>
                </a:solidFill>
              </a:rPr>
              <a:t>Pascoe MC, Thompson DR, Jenkins ZM, Ski CF (2017). </a:t>
            </a:r>
            <a:pPr indent="0" marL="0">
              <a:spcAft>
                <a:spcPts val="700"/>
              </a:spcAft>
              <a:buNone/>
            </a:pPr>
            <a:r>
              <a:rPr lang="en-US" sz="1150" u="sng" dirty="0">
                <a:solidFill>
                  <a:srgbClr val="0F6472"/>
                </a:solidFill>
                <a:hlinkClick r:id="rId2" invalidUrl="" action="" tgtFrame="" tooltip="https://doi.org/10.1016/j.jpsychires.2017.08.004" history="1" highlightClick="0" endSnd="0">
                  <a:extLst>
                    <a:ext uri="{A12FA001-AC4F-418D-AE19-62706E023703}">
                      <ahyp:hlinkClr xmlns:ahyp="http://schemas.microsoft.com/office/drawing/2018/hyperlinkcolor" val="tx"/>
                    </a:ext>
                  </a:extLst>
                </a:hlinkClick>
              </a:rPr>
              <a:t>Mindfulness mediates the physiological markers of stress: systematic review and meta-analysis</a:t>
            </a:r>
            <a:pPr indent="0" marL="0">
              <a:spcAft>
                <a:spcPts val="700"/>
              </a:spcAft>
              <a:buNone/>
            </a:pPr>
            <a:r>
              <a:rPr lang="en-US" sz="1150" dirty="0">
                <a:solidFill>
                  <a:srgbClr val="5A6B70"/>
                </a:solidFill>
              </a:rPr>
              <a:t>. Journal of Psychiatric Research 95:156–178.</a:t>
            </a:r>
            <a:endParaRPr lang="en-US" sz="1150" dirty="0"/>
          </a:p>
          <a:p>
            <a:pPr indent="0" marL="0">
              <a:spcAft>
                <a:spcPts val="700"/>
              </a:spcAft>
              <a:buNone/>
            </a:pPr>
            <a:r>
              <a:rPr lang="en-US" sz="1150" b="1" dirty="0">
                <a:solidFill>
                  <a:schemeClr val="accent2"/>
                </a:solidFill>
              </a:rPr>
              <a:t>[27]  </a:t>
            </a:r>
            <a:pPr indent="0" marL="0">
              <a:spcAft>
                <a:spcPts val="700"/>
              </a:spcAft>
              <a:buNone/>
            </a:pPr>
            <a:r>
              <a:rPr lang="en-US" sz="1150" dirty="0">
                <a:solidFill>
                  <a:srgbClr val="06202E"/>
                </a:solidFill>
              </a:rPr>
              <a:t>Bühlmayer L, Birrer D, Röthlin P, Faude O, Donath L (2017). </a:t>
            </a:r>
            <a:pPr indent="0" marL="0">
              <a:spcAft>
                <a:spcPts val="700"/>
              </a:spcAft>
              <a:buNone/>
            </a:pPr>
            <a:r>
              <a:rPr lang="en-US" sz="1150" u="sng" dirty="0">
                <a:solidFill>
                  <a:srgbClr val="0F6472"/>
                </a:solidFill>
                <a:hlinkClick r:id="rId3" invalidUrl="" action="" tgtFrame="" tooltip="https://doi.org/10.1007/s40279-017-0752-9" history="1" highlightClick="0" endSnd="0">
                  <a:extLst>
                    <a:ext uri="{A12FA001-AC4F-418D-AE19-62706E023703}">
                      <ahyp:hlinkClr xmlns:ahyp="http://schemas.microsoft.com/office/drawing/2018/hyperlinkcolor" val="tx"/>
                    </a:ext>
                  </a:extLst>
                </a:hlinkClick>
              </a:rPr>
              <a:t>Effects of mindfulness practice on performance-relevant parameters and performance outcomes in sports: a meta-analytical review</a:t>
            </a:r>
            <a:pPr indent="0" marL="0">
              <a:spcAft>
                <a:spcPts val="700"/>
              </a:spcAft>
              <a:buNone/>
            </a:pPr>
            <a:r>
              <a:rPr lang="en-US" sz="1150" dirty="0">
                <a:solidFill>
                  <a:srgbClr val="5A6B70"/>
                </a:solidFill>
              </a:rPr>
              <a:t>. Sports Medicine.</a:t>
            </a:r>
            <a:endParaRPr lang="en-US" sz="1150" dirty="0"/>
          </a:p>
          <a:p>
            <a:pPr indent="0" marL="0">
              <a:spcAft>
                <a:spcPts val="700"/>
              </a:spcAft>
              <a:buNone/>
            </a:pPr>
            <a:r>
              <a:rPr lang="en-US" sz="1150" b="1" dirty="0">
                <a:solidFill>
                  <a:schemeClr val="accent2"/>
                </a:solidFill>
              </a:rPr>
              <a:t>[28]  </a:t>
            </a:r>
            <a:pPr indent="0" marL="0">
              <a:spcAft>
                <a:spcPts val="700"/>
              </a:spcAft>
              <a:buNone/>
            </a:pPr>
            <a:r>
              <a:rPr lang="en-US" sz="1150" dirty="0">
                <a:solidFill>
                  <a:srgbClr val="06202E"/>
                </a:solidFill>
              </a:rPr>
              <a:t>Du S, Ning Z (2024). </a:t>
            </a:r>
            <a:pPr indent="0" marL="0">
              <a:spcAft>
                <a:spcPts val="700"/>
              </a:spcAft>
              <a:buNone/>
            </a:pPr>
            <a:r>
              <a:rPr lang="en-US" sz="1150" u="sng" dirty="0">
                <a:solidFill>
                  <a:srgbClr val="0F6472"/>
                </a:solidFill>
                <a:hlinkClick r:id="rId4" invalidUrl="" action="" tgtFrame="" tooltip="https://doi.org/10.3389/fpsyg.2024.1449886" history="1" highlightClick="0" endSnd="0">
                  <a:extLst>
                    <a:ext uri="{A12FA001-AC4F-418D-AE19-62706E023703}">
                      <ahyp:hlinkClr xmlns:ahyp="http://schemas.microsoft.com/office/drawing/2018/hyperlinkcolor" val="tx"/>
                    </a:ext>
                  </a:extLst>
                </a:hlinkClick>
              </a:rPr>
              <a:t>Exploring mindfulness interventions across cultures: a comparative meta-analysis of mindfulness interventions for athletes in Western and Eastern contexts</a:t>
            </a:r>
            <a:pPr indent="0" marL="0">
              <a:spcAft>
                <a:spcPts val="700"/>
              </a:spcAft>
              <a:buNone/>
            </a:pPr>
            <a:r>
              <a:rPr lang="en-US" sz="1150" dirty="0">
                <a:solidFill>
                  <a:srgbClr val="5A6B70"/>
                </a:solidFill>
              </a:rPr>
              <a:t>. Frontiers in Psychology 15:1449886.</a:t>
            </a:r>
            <a:endParaRPr lang="en-US" sz="1150" dirty="0"/>
          </a:p>
          <a:p>
            <a:pPr indent="0" marL="0">
              <a:spcAft>
                <a:spcPts val="700"/>
              </a:spcAft>
              <a:buNone/>
            </a:pPr>
            <a:r>
              <a:rPr lang="en-US" sz="1150" b="1" dirty="0">
                <a:solidFill>
                  <a:schemeClr val="accent2"/>
                </a:solidFill>
              </a:rPr>
              <a:t>[29]  </a:t>
            </a:r>
            <a:pPr indent="0" marL="0">
              <a:spcAft>
                <a:spcPts val="700"/>
              </a:spcAft>
              <a:buNone/>
            </a:pPr>
            <a:r>
              <a:rPr lang="en-US" sz="1150" dirty="0">
                <a:solidFill>
                  <a:srgbClr val="06202E"/>
                </a:solidFill>
              </a:rPr>
              <a:t>Beneton F, Michoud G, Coulange M, et al. (2017). </a:t>
            </a:r>
            <a:pPr indent="0" marL="0">
              <a:spcAft>
                <a:spcPts val="700"/>
              </a:spcAft>
              <a:buNone/>
            </a:pPr>
            <a:r>
              <a:rPr lang="en-US" sz="1150" u="sng" dirty="0">
                <a:solidFill>
                  <a:srgbClr val="0F6472"/>
                </a:solidFill>
                <a:hlinkClick r:id="rId5" invalidUrl="" action="" tgtFrame="" tooltip="https://doi.org/10.3389/fpsyg.2017.02193" history="1" highlightClick="0" endSnd="0">
                  <a:extLst>
                    <a:ext uri="{A12FA001-AC4F-418D-AE19-62706E023703}">
                      <ahyp:hlinkClr xmlns:ahyp="http://schemas.microsoft.com/office/drawing/2018/hyperlinkcolor" val="tx"/>
                    </a:ext>
                  </a:extLst>
                </a:hlinkClick>
              </a:rPr>
              <a:t>Recreational diving practice for stress management: an exploratory trial</a:t>
            </a:r>
            <a:pPr indent="0" marL="0">
              <a:spcAft>
                <a:spcPts val="700"/>
              </a:spcAft>
              <a:buNone/>
            </a:pPr>
            <a:r>
              <a:rPr lang="en-US" sz="1150" dirty="0">
                <a:solidFill>
                  <a:srgbClr val="5A6B70"/>
                </a:solidFill>
              </a:rPr>
              <a:t>. Frontiers in Psychology 8:2193.</a:t>
            </a:r>
            <a:endParaRPr lang="en-US" sz="1150" dirty="0"/>
          </a:p>
          <a:p>
            <a:pPr indent="0" marL="0">
              <a:spcAft>
                <a:spcPts val="700"/>
              </a:spcAft>
              <a:buNone/>
            </a:pPr>
            <a:r>
              <a:rPr lang="en-US" sz="1150" b="1" dirty="0">
                <a:solidFill>
                  <a:schemeClr val="accent2"/>
                </a:solidFill>
              </a:rPr>
              <a:t>[30]  </a:t>
            </a:r>
            <a:pPr indent="0" marL="0">
              <a:spcAft>
                <a:spcPts val="700"/>
              </a:spcAft>
              <a:buNone/>
            </a:pPr>
            <a:r>
              <a:rPr lang="en-US" sz="1150" dirty="0">
                <a:solidFill>
                  <a:srgbClr val="06202E"/>
                </a:solidFill>
              </a:rPr>
              <a:t>Gibert L, Coulange M, Reynier JC, et al. (2022). </a:t>
            </a:r>
            <a:pPr indent="0" marL="0">
              <a:spcAft>
                <a:spcPts val="700"/>
              </a:spcAft>
              <a:buNone/>
            </a:pPr>
            <a:r>
              <a:rPr lang="en-US" sz="1150" u="sng" dirty="0">
                <a:solidFill>
                  <a:srgbClr val="0F6472"/>
                </a:solidFill>
                <a:hlinkClick r:id="rId6" invalidUrl="" action="" tgtFrame="" tooltip="https://doi.org/10.1080/20008198.2022.2031590" history="1" highlightClick="0" endSnd="0">
                  <a:extLst>
                    <a:ext uri="{A12FA001-AC4F-418D-AE19-62706E023703}">
                      <ahyp:hlinkClr xmlns:ahyp="http://schemas.microsoft.com/office/drawing/2018/hyperlinkcolor" val="tx"/>
                    </a:ext>
                  </a:extLst>
                </a:hlinkClick>
              </a:rPr>
              <a:t>Comparing meditative scuba diving versus multisport activities to improve PTSD symptoms: a pilot, randomized controlled clinical trial</a:t>
            </a:r>
            <a:pPr indent="0" marL="0">
              <a:spcAft>
                <a:spcPts val="700"/>
              </a:spcAft>
              <a:buNone/>
            </a:pPr>
            <a:r>
              <a:rPr lang="en-US" sz="1150" dirty="0">
                <a:solidFill>
                  <a:srgbClr val="5A6B70"/>
                </a:solidFill>
              </a:rPr>
              <a:t>. European Journal of Psychotraumatology 13(1):2031590.</a:t>
            </a:r>
            <a:endParaRPr lang="en-US" sz="1150" dirty="0"/>
          </a:p>
          <a:p>
            <a:pPr indent="0" marL="0">
              <a:spcAft>
                <a:spcPts val="700"/>
              </a:spcAft>
              <a:buNone/>
            </a:pPr>
            <a:r>
              <a:rPr lang="en-US" sz="1150" b="1" dirty="0">
                <a:solidFill>
                  <a:schemeClr val="accent2"/>
                </a:solidFill>
              </a:rPr>
              <a:t>[31]  </a:t>
            </a:r>
            <a:pPr indent="0" marL="0">
              <a:spcAft>
                <a:spcPts val="700"/>
              </a:spcAft>
              <a:buNone/>
            </a:pPr>
            <a:r>
              <a:rPr lang="en-US" sz="1150" dirty="0">
                <a:solidFill>
                  <a:srgbClr val="06202E"/>
                </a:solidFill>
              </a:rPr>
              <a:t>Griffiths K, Markarian T, Meurice V, et al. (2026). </a:t>
            </a:r>
            <a:pPr indent="0" marL="0">
              <a:spcAft>
                <a:spcPts val="700"/>
              </a:spcAft>
              <a:buNone/>
            </a:pPr>
            <a:r>
              <a:rPr lang="en-US" sz="1150" u="sng" dirty="0">
                <a:solidFill>
                  <a:srgbClr val="0F6472"/>
                </a:solidFill>
                <a:hlinkClick r:id="rId7" invalidUrl="" action="" tgtFrame="" tooltip="https://doi.org/10.1371/journal.pone.0345784" history="1" highlightClick="0" endSnd="0">
                  <a:extLst>
                    <a:ext uri="{A12FA001-AC4F-418D-AE19-62706E023703}">
                      <ahyp:hlinkClr xmlns:ahyp="http://schemas.microsoft.com/office/drawing/2018/hyperlinkcolor" val="tx"/>
                    </a:ext>
                  </a:extLst>
                </a:hlinkClick>
              </a:rPr>
              <a:t>Efficacy of a combined diving and mindfulness program on emotional eating in adults with obesity: randomised controlled trial with standard care</a:t>
            </a:r>
            <a:pPr indent="0" marL="0">
              <a:spcAft>
                <a:spcPts val="700"/>
              </a:spcAft>
              <a:buNone/>
            </a:pPr>
            <a:r>
              <a:rPr lang="en-US" sz="1150" dirty="0">
                <a:solidFill>
                  <a:srgbClr val="5A6B70"/>
                </a:solidFill>
              </a:rPr>
              <a:t>. PLoS One 21(3):e0345784.</a:t>
            </a:r>
            <a:endParaRPr lang="en-US" sz="1150" dirty="0"/>
          </a:p>
          <a:p>
            <a:pPr indent="0" marL="0">
              <a:spcAft>
                <a:spcPts val="700"/>
              </a:spcAft>
              <a:buNone/>
            </a:pPr>
            <a:r>
              <a:rPr lang="en-US" sz="1150" b="1" dirty="0">
                <a:solidFill>
                  <a:schemeClr val="accent2"/>
                </a:solidFill>
              </a:rPr>
              <a:t>[32]  </a:t>
            </a:r>
            <a:pPr indent="0" marL="0">
              <a:spcAft>
                <a:spcPts val="700"/>
              </a:spcAft>
              <a:buNone/>
            </a:pPr>
            <a:r>
              <a:rPr lang="en-US" sz="1150" dirty="0">
                <a:solidFill>
                  <a:srgbClr val="06202E"/>
                </a:solidFill>
              </a:rPr>
              <a:t>Zec M, Antičević V, Lušić Kalcina L, Valić Z, Božić J (2022). </a:t>
            </a:r>
            <a:pPr indent="0" marL="0">
              <a:spcAft>
                <a:spcPts val="700"/>
              </a:spcAft>
              <a:buNone/>
            </a:pPr>
            <a:r>
              <a:rPr lang="en-US" sz="1150" u="sng" dirty="0">
                <a:solidFill>
                  <a:srgbClr val="0F6472"/>
                </a:solidFill>
                <a:hlinkClick r:id="rId8" invalidUrl="" action="" tgtFrame="" tooltip="https://doi.org/10.1007/s12144-022-02900-x" history="1" highlightClick="0" endSnd="0">
                  <a:extLst>
                    <a:ext uri="{A12FA001-AC4F-418D-AE19-62706E023703}">
                      <ahyp:hlinkClr xmlns:ahyp="http://schemas.microsoft.com/office/drawing/2018/hyperlinkcolor" val="tx"/>
                    </a:ext>
                  </a:extLst>
                </a:hlinkClick>
              </a:rPr>
              <a:t>Psychophysiological stress response in SCUBA divers: the contribution of negative automatic thoughts and negative emotions</a:t>
            </a:r>
            <a:pPr indent="0" marL="0">
              <a:spcAft>
                <a:spcPts val="700"/>
              </a:spcAft>
              <a:buNone/>
            </a:pPr>
            <a:r>
              <a:rPr lang="en-US" sz="1150" dirty="0">
                <a:solidFill>
                  <a:srgbClr val="5A6B70"/>
                </a:solidFill>
              </a:rPr>
              <a:t>. Current Psychology 42(23):16751–16765.</a:t>
            </a:r>
            <a:endParaRPr lang="en-US" sz="1150" dirty="0"/>
          </a:p>
          <a:p>
            <a:pPr indent="0" marL="0">
              <a:spcAft>
                <a:spcPts val="700"/>
              </a:spcAft>
              <a:buNone/>
            </a:pPr>
            <a:r>
              <a:rPr lang="en-US" sz="1150" b="1" dirty="0">
                <a:solidFill>
                  <a:schemeClr val="accent2"/>
                </a:solidFill>
              </a:rPr>
              <a:t>[33]  </a:t>
            </a:r>
            <a:pPr indent="0" marL="0">
              <a:spcAft>
                <a:spcPts val="700"/>
              </a:spcAft>
              <a:buNone/>
            </a:pPr>
            <a:r>
              <a:rPr lang="en-US" sz="1150" dirty="0">
                <a:solidFill>
                  <a:srgbClr val="06202E"/>
                </a:solidFill>
              </a:rPr>
              <a:t>Carreño A, Gascon M, Vert C, Lloret J (2020). </a:t>
            </a:r>
            <a:pPr indent="0" marL="0">
              <a:spcAft>
                <a:spcPts val="700"/>
              </a:spcAft>
              <a:buNone/>
            </a:pPr>
            <a:r>
              <a:rPr lang="en-US" sz="1150" u="sng" dirty="0">
                <a:solidFill>
                  <a:srgbClr val="0F6472"/>
                </a:solidFill>
                <a:hlinkClick r:id="rId9" invalidUrl="" action="" tgtFrame="" tooltip="https://doi.org/10.3390/ijerph17197238" history="1" highlightClick="0" endSnd="0">
                  <a:extLst>
                    <a:ext uri="{A12FA001-AC4F-418D-AE19-62706E023703}">
                      <ahyp:hlinkClr xmlns:ahyp="http://schemas.microsoft.com/office/drawing/2018/hyperlinkcolor" val="tx"/>
                    </a:ext>
                  </a:extLst>
                </a:hlinkClick>
              </a:rPr>
              <a:t>The beneficial effects of short-term exposure to scuba diving on human mental health</a:t>
            </a:r>
            <a:pPr indent="0" marL="0">
              <a:spcAft>
                <a:spcPts val="700"/>
              </a:spcAft>
              <a:buNone/>
            </a:pPr>
            <a:r>
              <a:rPr lang="en-US" sz="1150" dirty="0">
                <a:solidFill>
                  <a:srgbClr val="5A6B70"/>
                </a:solidFill>
              </a:rPr>
              <a:t>. Int J Environmental Research and Public Health 17(19):7238.</a:t>
            </a:r>
            <a:endParaRPr lang="en-US" sz="1150" dirty="0"/>
          </a:p>
          <a:p>
            <a:pPr indent="0" marL="0">
              <a:spcAft>
                <a:spcPts val="700"/>
              </a:spcAft>
              <a:buNone/>
            </a:pPr>
            <a:r>
              <a:rPr lang="en-US" sz="1150" b="1" dirty="0">
                <a:solidFill>
                  <a:schemeClr val="accent2"/>
                </a:solidFill>
              </a:rPr>
              <a:t>[34]  </a:t>
            </a:r>
            <a:pPr indent="0" marL="0">
              <a:spcAft>
                <a:spcPts val="700"/>
              </a:spcAft>
              <a:buNone/>
            </a:pPr>
            <a:r>
              <a:rPr lang="en-US" sz="1150" dirty="0">
                <a:solidFill>
                  <a:srgbClr val="06202E"/>
                </a:solidFill>
              </a:rPr>
              <a:t>White MP, Alcock I, Grellier J, et al. (2019). </a:t>
            </a:r>
            <a:pPr indent="0" marL="0">
              <a:spcAft>
                <a:spcPts val="700"/>
              </a:spcAft>
              <a:buNone/>
            </a:pPr>
            <a:r>
              <a:rPr lang="en-US" sz="1150" u="sng" dirty="0">
                <a:solidFill>
                  <a:srgbClr val="0F6472"/>
                </a:solidFill>
                <a:hlinkClick r:id="rId10" invalidUrl="" action="" tgtFrame="" tooltip="https://pubmed.ncbi.nlm.nih.gov/31197192/" history="1" highlightClick="0" endSnd="0">
                  <a:extLst>
                    <a:ext uri="{A12FA001-AC4F-418D-AE19-62706E023703}">
                      <ahyp:hlinkClr xmlns:ahyp="http://schemas.microsoft.com/office/drawing/2018/hyperlinkcolor" val="tx"/>
                    </a:ext>
                  </a:extLst>
                </a:hlinkClick>
              </a:rPr>
              <a:t>Spending at least 120 minutes a week in nature is associated with good health and wellbeing</a:t>
            </a:r>
            <a:pPr indent="0" marL="0">
              <a:spcAft>
                <a:spcPts val="700"/>
              </a:spcAft>
              <a:buNone/>
            </a:pPr>
            <a:r>
              <a:rPr lang="en-US" sz="1150" dirty="0">
                <a:solidFill>
                  <a:srgbClr val="5A6B70"/>
                </a:solidFill>
              </a:rPr>
              <a:t>. Scientific Reports 9.</a:t>
            </a:r>
            <a:endParaRPr lang="en-US" sz="1150" dirty="0"/>
          </a:p>
          <a:p>
            <a:pPr indent="0" marL="0">
              <a:spcAft>
                <a:spcPts val="700"/>
              </a:spcAft>
              <a:buNone/>
            </a:pPr>
            <a:r>
              <a:rPr lang="en-US" sz="1150" b="1" dirty="0">
                <a:solidFill>
                  <a:schemeClr val="accent2"/>
                </a:solidFill>
              </a:rPr>
              <a:t>[35]  </a:t>
            </a:r>
            <a:pPr indent="0" marL="0">
              <a:spcAft>
                <a:spcPts val="700"/>
              </a:spcAft>
              <a:buNone/>
            </a:pPr>
            <a:r>
              <a:rPr lang="en-US" sz="1150" dirty="0">
                <a:solidFill>
                  <a:srgbClr val="06202E"/>
                </a:solidFill>
              </a:rPr>
              <a:t>Georgiou M, Morison G, Smith N, Tieges Z, Chastin S (2021). </a:t>
            </a:r>
            <a:pPr indent="0" marL="0">
              <a:spcAft>
                <a:spcPts val="700"/>
              </a:spcAft>
              <a:buNone/>
            </a:pPr>
            <a:r>
              <a:rPr lang="en-US" sz="1150" u="sng" dirty="0">
                <a:solidFill>
                  <a:srgbClr val="0F6472"/>
                </a:solidFill>
                <a:hlinkClick r:id="rId11" invalidUrl="" action="" tgtFrame="" tooltip="https://doi.org/10.3390/ijerph18052486" history="1" highlightClick="0" endSnd="0">
                  <a:extLst>
                    <a:ext uri="{A12FA001-AC4F-418D-AE19-62706E023703}">
                      <ahyp:hlinkClr xmlns:ahyp="http://schemas.microsoft.com/office/drawing/2018/hyperlinkcolor" val="tx"/>
                    </a:ext>
                  </a:extLst>
                </a:hlinkClick>
              </a:rPr>
              <a:t>Mechanisms of impact of blue spaces on human health: a systematic literature review and meta-analysis</a:t>
            </a:r>
            <a:pPr indent="0" marL="0">
              <a:spcAft>
                <a:spcPts val="700"/>
              </a:spcAft>
              <a:buNone/>
            </a:pPr>
            <a:r>
              <a:rPr lang="en-US" sz="1150" dirty="0">
                <a:solidFill>
                  <a:srgbClr val="5A6B70"/>
                </a:solidFill>
              </a:rPr>
              <a:t>. Int J Environmental Research and Public Health 18(5):2486.</a:t>
            </a:r>
            <a:endParaRPr lang="en-US" sz="1150" dirty="0"/>
          </a:p>
        </p:txBody>
      </p:sp>
      <p:sp>
        <p:nvSpPr>
          <p:cNvPr id="5" name="Text 2"/>
          <p:cNvSpPr txBox="1"/>
          <p:nvPr/>
        </p:nvSpPr>
        <p:spPr>
          <a:xfrm>
            <a:off x="548640" y="5897880"/>
            <a:ext cx="11091672" cy="274320"/>
          </a:xfrm>
          <a:prstGeom prst="rect">
            <a:avLst/>
          </a:prstGeom>
          <a:noFill/>
          <a:ln/>
        </p:spPr>
        <p:txBody>
          <a:bodyPr wrap="square" lIns="0" tIns="0" rIns="0" bIns="0" rtlCol="0" anchor="t"/>
          <a:lstStyle/>
          <a:p>
            <a:pPr indent="0" marL="0">
              <a:buNone/>
            </a:pPr>
            <a:r>
              <a:rPr lang="en-US" sz="1050" i="1" dirty="0">
                <a:solidFill>
                  <a:schemeClr val="tx2"/>
                </a:solidFill>
              </a:rPr>
              <a:t>Liens vers DOI, PubMed ou la publication d'origine. Consultés le 8 novembre 2026.</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25</a:t>
            </a:fld>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6">
    <p:spTree>
      <p:nvGrpSpPr>
        <p:cNvPr id="1" name=""/>
        <p:cNvGrpSpPr/>
        <p:nvPr/>
      </p:nvGrpSpPr>
      <p:grpSpPr>
        <a:xfrm>
          <a:off x="0" y="0"/>
          <a:ext cx="0" cy="0"/>
          <a:chOff x="0" y="0"/>
          <a:chExt cx="0" cy="0"/>
        </a:xfrm>
      </p:grpSpPr>
      <p:pic>
        <p:nvPicPr>
          <p:cNvPr id="3" name="Image 0" descr="/home/claude/mdi/assets/logo3.png">    </p:cNvPr>
          <p:cNvPicPr>
            <a:picLocks noChangeAspect="1"/>
          </p:cNvPicPr>
          <p:nvPr/>
        </p:nvPicPr>
        <p:blipFill>
          <a:blip r:embed="rId1"/>
          <a:stretch>
            <a:fillRect/>
          </a:stretch>
        </p:blipFill>
        <p:spPr>
          <a:xfrm>
            <a:off x="5440680" y="640080"/>
            <a:ext cx="1298448" cy="2240280"/>
          </a:xfrm>
          <a:prstGeom prst="rect">
            <a:avLst/>
          </a:prstGeom>
        </p:spPr>
      </p:pic>
      <p:sp>
        <p:nvSpPr>
          <p:cNvPr id="4" name="Text 0"/>
          <p:cNvSpPr txBox="1"/>
          <p:nvPr/>
        </p:nvSpPr>
        <p:spPr>
          <a:xfrm>
            <a:off x="548640" y="2971800"/>
            <a:ext cx="11091672" cy="1645920"/>
          </a:xfrm>
          <a:prstGeom prst="rect">
            <a:avLst/>
          </a:prstGeom>
          <a:noFill/>
          <a:ln/>
        </p:spPr>
        <p:txBody>
          <a:bodyPr wrap="square" lIns="0" tIns="0" rIns="0" bIns="0" rtlCol="0" anchor="ctr"/>
          <a:lstStyle/>
          <a:p>
            <a:pPr algn="ctr" indent="0" marL="0">
              <a:buNone/>
            </a:pPr>
            <a:r>
              <a:rPr lang="en-US" sz="4600" b="1" dirty="0">
                <a:solidFill>
                  <a:schemeClr val="bg1"/>
                </a:solidFill>
                <a:latin typeface="Cambria" pitchFamily="34" charset="0"/>
                <a:ea typeface="Cambria" pitchFamily="34" charset="-122"/>
                <a:cs typeface="Cambria" pitchFamily="34" charset="-120"/>
              </a:rPr>
              <a:t>Le calme s'entraîne.</a:t>
            </a:r>
            <a:endParaRPr lang="en-US" sz="4600" dirty="0"/>
          </a:p>
          <a:p>
            <a:pPr algn="ctr" indent="0" marL="0">
              <a:buNone/>
            </a:pPr>
            <a:r>
              <a:rPr lang="en-US" sz="4600" b="1" dirty="0">
                <a:solidFill>
                  <a:schemeClr val="accent3"/>
                </a:solidFill>
                <a:latin typeface="Cambria" pitchFamily="34" charset="0"/>
                <a:ea typeface="Cambria" pitchFamily="34" charset="-122"/>
                <a:cs typeface="Cambria" pitchFamily="34" charset="-120"/>
              </a:rPr>
              <a:t>La présence aussi.</a:t>
            </a:r>
            <a:endParaRPr lang="en-US" sz="4600" dirty="0"/>
          </a:p>
        </p:txBody>
      </p:sp>
      <p:sp>
        <p:nvSpPr>
          <p:cNvPr id="5" name="Text 1"/>
          <p:cNvSpPr txBox="1"/>
          <p:nvPr/>
        </p:nvSpPr>
        <p:spPr>
          <a:xfrm>
            <a:off x="548640" y="4709160"/>
            <a:ext cx="11091672" cy="457200"/>
          </a:xfrm>
          <a:prstGeom prst="rect">
            <a:avLst/>
          </a:prstGeom>
          <a:noFill/>
          <a:ln/>
        </p:spPr>
        <p:txBody>
          <a:bodyPr wrap="square" lIns="0" tIns="0" rIns="0" bIns="0" rtlCol="0" anchor="t"/>
          <a:lstStyle/>
          <a:p>
            <a:pPr algn="ctr" indent="0" marL="0">
              <a:buNone/>
            </a:pPr>
            <a:r>
              <a:rPr lang="en-US" sz="1800" i="1" dirty="0">
                <a:solidFill>
                  <a:schemeClr val="bg1"/>
                </a:solidFill>
                <a:latin typeface="Cambria" pitchFamily="34" charset="0"/>
                <a:ea typeface="Cambria" pitchFamily="34" charset="-122"/>
                <a:cs typeface="Cambria" pitchFamily="34" charset="-120"/>
              </a:rPr>
              <a:t>Mindful Diving™ s'ajoute à ta formation d'agence ; il ne la remplace pas.</a:t>
            </a:r>
            <a:endParaRPr lang="en-US" sz="1800" dirty="0"/>
          </a:p>
        </p:txBody>
      </p:sp>
      <p:sp>
        <p:nvSpPr>
          <p:cNvPr id="6" name="Text 2"/>
          <p:cNvSpPr txBox="1"/>
          <p:nvPr/>
        </p:nvSpPr>
        <p:spPr>
          <a:xfrm>
            <a:off x="548640" y="5623560"/>
            <a:ext cx="11091672" cy="365760"/>
          </a:xfrm>
          <a:prstGeom prst="rect">
            <a:avLst/>
          </a:prstGeom>
          <a:noFill/>
          <a:ln/>
        </p:spPr>
        <p:txBody>
          <a:bodyPr wrap="square" lIns="0" tIns="0" rIns="0" bIns="0" rtlCol="0" anchor="t"/>
          <a:lstStyle/>
          <a:p>
            <a:pPr algn="ctr" indent="0" marL="0">
              <a:buNone/>
            </a:pPr>
            <a:r>
              <a:rPr lang="en-US" sz="1200" dirty="0">
                <a:solidFill>
                  <a:schemeClr val="accent3"/>
                </a:solidFill>
              </a:rPr>
              <a:t>Luis Miguel Gallardo  ·  mindfuldivinginstitute.com  ·  hello@mindfuldiving.org  ·  @mindfuldivinginstitute</a:t>
            </a:r>
            <a:endParaRPr lang="en-US" sz="1200" dirty="0"/>
          </a:p>
        </p:txBody>
      </p:sp>
      <p:sp>
        <p:nvSpPr>
          <p:cNvPr id="7"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26</a:t>
            </a:fld>
            <a:endParaRPr lang="en-US"/>
          </a:p>
        </p:txBody>
      </p:sp>
    </p:spTree>
  </p:cSld>
  <p:clrMapOvr>
    <a:masterClrMapping/>
  </p:clrMapOvr>
</p:sld>
</file>

<file path=ppt/theme/theme1.xml><?xml version="1.0" encoding="utf-8"?>
<a:theme xmlns:a="http://schemas.openxmlformats.org/drawingml/2006/main" name="Mindful Diving Institute">
  <a:themeElements>
    <a:clrScheme name="Mindful Diving Institute">
      <a:dk1>
        <a:srgbClr val="06202E"/>
      </a:dk1>
      <a:lt1>
        <a:srgbClr val="F8F5EF"/>
      </a:lt1>
      <a:dk2>
        <a:srgbClr val="0E3A4A"/>
      </a:dk2>
      <a:lt2>
        <a:srgbClr val="8FCFC4"/>
      </a:lt2>
      <a:accent1>
        <a:srgbClr val="0F6472"/>
      </a:accent1>
      <a:accent2>
        <a:srgbClr val="E7674A"/>
      </a:accent2>
      <a:accent3>
        <a:srgbClr val="8FCFC4"/>
      </a:accent3>
      <a:accent4>
        <a:srgbClr val="5A6B70"/>
      </a:accent4>
      <a:accent5>
        <a:srgbClr val="F2B544"/>
      </a:accent5>
      <a:accent6>
        <a:srgbClr val="2E9E6B"/>
      </a:accent6>
      <a:hlink>
        <a:srgbClr val="0F6472"/>
      </a:hlink>
      <a:folHlink>
        <a:srgbClr val="5A6B70"/>
      </a:folHlink>
    </a:clrScheme>
    <a:fontScheme name="Mindful Diving Institute">
      <a:majorFont>
        <a:latin typeface="Cambria"/>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26</Slides>
  <Notes>26</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26</vt:i4>
      </vt:variant>
    </vt:vector>
  </HeadingPairs>
  <TitlesOfParts>
    <vt:vector size="29"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vector>
  </TitlesOfParts>
  <Company>Mindful Diving Institute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Pourquoi la présence, c'est la sécurité — Dossier de preuves : pleine conscience et plongée</dc:title>
  <dc:subject>Études, méta-analyses et rapports d'accidents (DAN, BSAC, Australie, Nouvelle-Zélande, Espagne) reliant pleine conscience et sécurité en plongée. 2e édition mise à jour.</dc:subject>
  <dc:creator>Luis Miguel Gallardo</dc:creator>
  <cp:lastModifiedBy>Luis Miguel Gallardo</cp:lastModifiedBy>
  <cp:revision>1</cp:revision>
  <dcterms:created xsi:type="dcterms:W3CDTF">2026-11-08T08:12:58Z</dcterms:created>
  <dcterms:modified xsi:type="dcterms:W3CDTF">2026-11-08T08:12:58Z</dcterms:modified>
</cp:coreProperties>
</file>