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slideMasters/slideMaster21.xml" ContentType="application/vnd.openxmlformats-officedocument.presentationml.slideMaster+xml"/>
  <Override PartName="/ppt/slides/slide21.xml" ContentType="application/vnd.openxmlformats-officedocument.presentationml.slide+xml"/>
  <Override PartName="/ppt/slideMasters/slideMaster22.xml" ContentType="application/vnd.openxmlformats-officedocument.presentationml.slideMaster+xml"/>
  <Override PartName="/ppt/slides/slide22.xml" ContentType="application/vnd.openxmlformats-officedocument.presentationml.slide+xml"/>
  <Override PartName="/ppt/slideMasters/slideMaster23.xml" ContentType="application/vnd.openxmlformats-officedocument.presentationml.slideMaster+xml"/>
  <Override PartName="/ppt/slides/slide23.xml" ContentType="application/vnd.openxmlformats-officedocument.presentationml.slide+xml"/>
  <Override PartName="/ppt/slideMasters/slideMaster24.xml" ContentType="application/vnd.openxmlformats-officedocument.presentationml.slideMaster+xml"/>
  <Override PartName="/ppt/slides/slide24.xml" ContentType="application/vnd.openxmlformats-officedocument.presentationml.slide+xml"/>
  <Override PartName="/ppt/slideMasters/slideMaster25.xml" ContentType="application/vnd.openxmlformats-officedocument.presentationml.slideMaster+xml"/>
  <Override PartName="/ppt/slides/slide25.xml" ContentType="application/vnd.openxmlformats-officedocument.presentationml.slide+xml"/>
  <Override PartName="/ppt/slideMasters/slideMaster26.xml" ContentType="application/vnd.openxmlformats-officedocument.presentationml.slideMaster+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Lst>
  <p:notesMasterIdLst>
    <p:notesMasterId r:id="rId28"/>
  </p:notesMaster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notesMaster" Target="notesMasters/notesMaster1.xml"/><Relationship Id="rId29" Type="http://schemas.openxmlformats.org/officeDocument/2006/relationships/presProps" Target="presProps.xml"/><Relationship Id="rId30" Type="http://schemas.openxmlformats.org/officeDocument/2006/relationships/viewProps" Target="viewProps.xml"/><Relationship Id="rId31" Type="http://schemas.openxmlformats.org/officeDocument/2006/relationships/theme" Target="theme/theme1.xml"/><Relationship Id="rId32"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_rels/notesSlide2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1.xml"/>
		</Relationships>
</file>

<file path=ppt/notesSlides/_rels/notesSlide2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2.xml"/>
		</Relationships>
</file>

<file path=ppt/notesSlides/_rels/notesSlide2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3.xml"/>
		</Relationships>
</file>

<file path=ppt/notesSlides/_rels/notesSlide2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4.xml"/>
		</Relationships>
</file>

<file path=ppt/notesSlides/_rels/notesSlide2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5.xml"/>
		</Relationships>
</file>

<file path=ppt/notesSlides/_rels/notesSlide2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6.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Dosier untuk para profesional. Pesan inti: kami tidak menjual ketenangan, kami membawa data. Setiap slide mencantumkan sumbernya dengan tautan di bilah bawah, dan daftar lengkapnya ada di akhir.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Jelaskan empat jenis bukti dan kejujuran pendekatannya: kami memisahkan data dari hipotesis.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Pertama masalahnya, dengan data kecelakaan nyata.</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Denoble dkk. mengklasifikasikan setiap kematian dalam empat langkah. Datanya dari 1992–2003, tetapi ini masih analisis langkah demi langkah terbesar yang diterbitkan (947 kematian) dan model yang dipakai semua studi sesudahnya. Slide berikutnya menunjukkan apa yang berubah sejak itu.</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Model rantai kejadian yang sama, data dari 2001 hingga 2025 di empat negara. Pesannya: naik ke permukaan dan gas masih ada dalam rantai, tetapi apa yang dibawa penyelam ke dalam air kini jauh lebih berbobot: usia, jantung, dan kebugaran. Persentasenya tidak sepenuhnya sebanding antarstudi (negara, periode, dan kriteria berbeda).</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96% emboli gas arteri melibatkan naik darurat (Denoble 2008). Tidak ada studi sesudahnya yang mengulang angka persis ini, dan kami mengatakannya. Namun data 2024 mengarah ke arah yang sama: pada 288 kecelakaan yang ditangani Angkatan Laut Kerajaan Belanda antara 1966 dan 2023, naik ke permukaan adalah agen pelumpuh paling sering (52%) dan emboli adalah cedera paling mematikan.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Shreeves dkk. 2018. Aturannya sudah diketahui; yang gagal adalah menerapkannya saat itu juga. Di situlah kehadiran berperan.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Ini perubahan paling jelas dalam data terbaru. Ini soal kelayakan medis, bukan mindfulness: Mindful Diving tidak menggantikannya. Yang ditambahkan kehadiran adalah kejujuran tentang kondisi Anda sendiri sebelum masuk ke air.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Colvard (12.087 penyelam) adalah survei panik terbesar yang diterbitkan; kami belum menemukan yang lebih baru dengan ukuran sebesar itu. Morgan adalah rujukan klasik: ia sendiri mengatakan relaksasi dan meditasi belum memberi hasil yang konsisten pada penyelam yang cemas, dan menyerukan penelitian. Itulah celah yang ingin kami bantu tutup, dengan mengukur.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Weltman dan Egstrom (1966) adalah eksperimen klasik; Tsai dkk. (2020) memperbaruinya: dengan kecemasan lebih tinggi, pemrosesan di bawah air lebih lambat. Area perifer penyelam adalah buddy-nya, alat ukurnya, dan lingkungannya.</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Mengapa kanon MDI melarang menahan napas dan napas berirama: menahan napas saat naik dapat menyebabkan emboli bahkan di air yang sangat dangkal.</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Sekarang separuh lainnya: apa yang diubah mindfulness, terukur.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Definisi operasional Bishop dkk. dan empat mekanisme Hölzel dkk. Baris "Di bawah air" adalah terjemahan MDI, bukan hasil studi tersebut.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Tiga bagian dari 2021–2023: uji acak di JAMA Psychiatry, meta-analisis terbesar pada orang tanpa diagnosis, dan tinjauan atas 44 meta-analisis. Kaitan dengan Morgan: kecemasan sebelumnya memprediksi panik, dan mindfulness secara konsisten mengurangi kecemasan.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Zainal dan Newman 2024: meta-analisis terbesar tentang mindfulness dan kognisi (111 uji). Jha: pada personel militer di bawah stres berkepanjangan, mindfulness melindungi memori kerja dan perhatian (2010 dan 2020). Killingsworth: pikiran mengembara hampir separuh waktu.</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Johnson 2014: Marinir yang terlatih bereaksi sedikit lebih kuat dan pulih lebih cepat. Pascoe 2017 (45 studi): meditasi menurunkan kortisol, tekanan darah, dan detak jantung. Bagi penyelam: kami tidak berusaha mematikan alarm, tetapi kembali lebih cepat ke keadaan di mana Anda bisa berpikir. Pemulihan pernapasan adalah hasil yang diukur, bukan teknik.</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Bühlmayer 2017 serta Du dan Ning 2024. Daya apung adalah keterampilan presisi; itulah mengapa ini sangat penting bagi instruktur.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Bukti khusus menyelam: jujur dan bernuansa.</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Bersikap jujur: sampel kecil, desain yang masih bisa diperbaiki. Namun arahnya konsisten. Baru pada 2026: uji acak pertama yang diterbitkan yang menggabungkan menyelam dan mindfulness (Griffiths, PLoS One), dengan 63 orang dewasa dan tanpa insiden penyelaman.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White 2019 mengukur alam secara umum (hijau dan biru). Georgiou 2021 berfokus pada ruang biru. Observasional: asosiasi, bukan sebab.</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Tabel ini adalah tesis MDI: setiap praktik menjawab kegagalan yang terdokumentasi dan bertumpu pada efek yang terukur. Ini hipotesis kerja, dan kami sedang mengukurnya.</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Tutup dengan rendah hati dan dengan tindakan: FP20 sebelum dan sesudah setiap kursus.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Daftar sumber lengkap. Judul adalah tautan: dalam presentasi, klik judul untuk membuka sumbernya.</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Daftar sumber lengkap. Judul adalah tautan: dalam presentasi, klik judul untuk membuka sumbernya.</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Daftar sumber lengkap. Judul adalah tautan: dalam presentasi, klik judul untuk membuka sumbernya.</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Terima kasih. Dosier lengkap dan sumbernya ada di halaman materi.</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image" Target="../media/image-1002-1.png"/><Relationship Id="rId2" Type="http://schemas.openxmlformats.org/officeDocument/2006/relationships/image" Target="../media/DARK-image-2.png"/><Relationship Id="rId3"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image" Target="../media/image-1003-1.png"/><Relationship Id="rId2" Type="http://schemas.openxmlformats.org/officeDocument/2006/relationships/image" Target="../media/DEEP-image-2.png"/><Relationship Id="rId3"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image" Target="../media/image-1004-1.png"/><Relationship Id="rId2" Type="http://schemas.openxmlformats.org/officeDocument/2006/relationships/image" Target="../media/LIGHT-image-2.png"/><Relationship Id="rId3"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image" Target="../media/image-1005-1.png"/><Relationship Id="rId2" Type="http://schemas.openxmlformats.org/officeDocument/2006/relationships/image" Target="../media/P_DESCENT-image-2.jpeg"/><Relationship Id="rId3"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image" Target="../media/image-1006-1.png"/><Relationship Id="rId2" Type="http://schemas.openxmlformats.org/officeDocument/2006/relationships/image" Target="../media/P_DOLPHINS-image-2.jpeg"/><Relationship Id="rId3"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image" Target="../media/image-1007-1.png"/><Relationship Id="rId2" Type="http://schemas.openxmlformats.org/officeDocument/2006/relationships/image" Target="../media/P_REEF-image-2.jpeg"/><Relationship Id="rId3"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image" Target="../media/image-1008-1.png"/><Relationship Id="rId2" Type="http://schemas.openxmlformats.org/officeDocument/2006/relationships/image" Target="../media/P_GODRAYS-image-2.jpeg"/><Relationship Id="rId3"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image" Target="../media/image-1009-1.png"/><Relationship Id="rId2" Type="http://schemas.openxmlformats.org/officeDocument/2006/relationships/image" Target="../media/P_TURTLE-image-2.jpeg"/><Relationship Id="rId3"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image" Target="../media/image-1010-1.png"/><Relationship Id="rId2" Type="http://schemas.openxmlformats.org/officeDocument/2006/relationships/image" Target="../media/P_COUPLE-image-2.jpeg"/><Relationship Id="rId3"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image" Target="../media/image-1011-1.png"/><Relationship Id="rId2" Type="http://schemas.openxmlformats.org/officeDocument/2006/relationships/image" Target="../media/P_CABO-image-2.jpeg"/><Relationship Id="rId3"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image" Target="../media/image-1012-1.png"/><Relationship Id="rId2" Type="http://schemas.openxmlformats.org/officeDocument/2006/relationships/image" Target="../media/P_RESERVA-image-2.jpeg"/><Relationship Id="rId3"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image" Target="../media/image-1013-1.png"/><Relationship Id="rId2" Type="http://schemas.openxmlformats.org/officeDocument/2006/relationships/image" Target="../media/P_OK-image-2.jpeg"/><Relationship Id="rId3"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image" Target="../media/COVER-image-1.png"/><Relationship Id="rId2"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DAR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Dosier bukti: mindfulness dan penyelaman  ·  Edisi ke-2, November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1002</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DEEP">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Dosier bukti: mindfulness dan penyelaman  ·  Edisi ke-2, November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1003</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LIGH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tx2"/>
                </a:solidFill>
              </a:rPr>
              <a:t>Mindful Diving™  ·  Dosier bukti: mindfulness dan penyelaman  ·  Edisi ke-2, November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tx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1004</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P_DESC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Dosier bukti: mindfulness dan penyelaman  ·  Edisi ke-2, November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1005</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P_DOLPHIN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Dosier bukti: mindfulness dan penyelaman  ·  Edisi ke-2, November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1006</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P_REEF">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Dosier bukti: mindfulness dan penyelaman  ·  Edisi ke-2, November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1007</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P_GODRAY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Dosier bukti: mindfulness dan penyelaman  ·  Edisi ke-2, November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1008</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_TURTL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Dosier bukti: mindfulness dan penyelaman  ·  Edisi ke-2, November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1009</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_COUPL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Dosier bukti: mindfulness dan penyelaman  ·  Edisi ke-2, November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1010</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P_CAB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Dosier bukti: mindfulness dan penyelaman  ·  Edisi ke-2, November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1011</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P_RESERV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Dosier bukti: mindfulness dan penyelaman  ·  Edisi ke-2, November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1012</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P_O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Dosier bukti: mindfulness dan penyelaman  ·  Edisi ke-2, November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1013</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VER">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null</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image" Target="../media/image-1-1.png"/><Relationship Id="rId3" Type="http://schemas.openxmlformats.org/officeDocument/2006/relationships/slideLayout" Target="../slideLayouts/slideLayout14.xml"/><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png"/><Relationship Id="rId2" Type="http://schemas.openxmlformats.org/officeDocument/2006/relationships/slideLayout" Target="../slideLayouts/slideLayout5.xml"/><Relationship Id="rId3"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hyperlink" Target="https://pubmed.ncbi.nlm.nih.gov/19175195/" TargetMode="External"/><Relationship Id="rId2" Type="http://schemas.openxmlformats.org/officeDocument/2006/relationships/slideLayout" Target="../slideLayouts/slideLayout4.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hyperlink" Target="https://doi.org/10.28920/dhm50.3.220-229" TargetMode="External"/><Relationship Id="rId2" Type="http://schemas.openxmlformats.org/officeDocument/2006/relationships/hyperlink" Target="https://doi.org/10.28920/dhm51.4.345-354" TargetMode="External"/><Relationship Id="rId3" Type="http://schemas.openxmlformats.org/officeDocument/2006/relationships/hyperlink" Target="https://doi.org/10.28920/dhm53.2.76-84" TargetMode="External"/><Relationship Id="rId4" Type="http://schemas.openxmlformats.org/officeDocument/2006/relationships/hyperlink" Target="https://doi.org/10.1007/s12024-019-00109-2" TargetMode="External"/><Relationship Id="rId5" Type="http://schemas.openxmlformats.org/officeDocument/2006/relationships/hyperlink" Target="https://www.bsac.com/document/bsac-incident-report-2025/bsac-incident-report-2025.pdf" TargetMode="External"/><Relationship Id="rId6" Type="http://schemas.openxmlformats.org/officeDocument/2006/relationships/slideLayout" Target="../slideLayouts/slideLayout4.xml"/><Relationship Id="rId7"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hyperlink" Target="https://pubmed.ncbi.nlm.nih.gov/19175195/" TargetMode="External"/><Relationship Id="rId2" Type="http://schemas.openxmlformats.org/officeDocument/2006/relationships/hyperlink" Target="https://doi.org/10.28920/dhm54.1.39-46" TargetMode="External"/><Relationship Id="rId3" Type="http://schemas.openxmlformats.org/officeDocument/2006/relationships/slideLayout" Target="../slideLayouts/slideLayout8.xml"/><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hyperlink" Target="https://journals.viamedica.pl/international_maritime_health/article/view/58319" TargetMode="External"/><Relationship Id="rId2" Type="http://schemas.openxmlformats.org/officeDocument/2006/relationships/slideLayout" Target="../slideLayouts/slideLayout4.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hyperlink" Target="https://doi.org/10.28920/dhm54.3.217-224" TargetMode="External"/><Relationship Id="rId2" Type="http://schemas.openxmlformats.org/officeDocument/2006/relationships/hyperlink" Target="https://doi.org/10.28920/dhm51.4.345-354" TargetMode="External"/><Relationship Id="rId3" Type="http://schemas.openxmlformats.org/officeDocument/2006/relationships/hyperlink" Target="https://doi.org/10.28920/dhm53.2.76-84" TargetMode="External"/><Relationship Id="rId4" Type="http://schemas.openxmlformats.org/officeDocument/2006/relationships/hyperlink" Target="https://www.bsac.com/document/bsac-incident-report-2025/bsac-incident-report-2025.pdf" TargetMode="External"/><Relationship Id="rId5" Type="http://schemas.openxmlformats.org/officeDocument/2006/relationships/slideLayout" Target="../slideLayouts/slideLayout3.xml"/><Relationship Id="rId6"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hyperlink" Target="https://undercurrent.org/UCnow/dive_magazine/2003/PanicRecreational200308.html" TargetMode="External"/><Relationship Id="rId2" Type="http://schemas.openxmlformats.org/officeDocument/2006/relationships/hyperlink" Target="https://doi.org/10.1055/s-2004-815829" TargetMode="External"/><Relationship Id="rId3" Type="http://schemas.openxmlformats.org/officeDocument/2006/relationships/hyperlink" Target="https://www.bsac.com/document/bsac-incident-report-2025/bsac-incident-report-2025.pdf" TargetMode="External"/><Relationship Id="rId4" Type="http://schemas.openxmlformats.org/officeDocument/2006/relationships/hyperlink" Target="https://doi.org/10.2165/00007256-199520060-00005" TargetMode="External"/><Relationship Id="rId5" Type="http://schemas.openxmlformats.org/officeDocument/2006/relationships/slideLayout" Target="../slideLayouts/slideLayout2.xml"/><Relationship Id="rId6"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hyperlink" Target="https://doi.org/10.1177/001872086600800604" TargetMode="External"/><Relationship Id="rId2" Type="http://schemas.openxmlformats.org/officeDocument/2006/relationships/hyperlink" Target="https://doi.org/10.28920/dhm50.2.130-134" TargetMode="External"/><Relationship Id="rId3" Type="http://schemas.openxmlformats.org/officeDocument/2006/relationships/slideLayout" Target="../slideLayouts/slideLayout4.xml"/><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5" Type="http://schemas.openxmlformats.org/officeDocument/2006/relationships/hyperlink" Target="https://world.dan.org/?p=18868" TargetMode="External"/><Relationship Id="rId1" Type="http://schemas.openxmlformats.org/officeDocument/2006/relationships/image" Target="../media/image-11-1.png"/><Relationship Id="rId2" Type="http://schemas.openxmlformats.org/officeDocument/2006/relationships/image" Target="../media/image-11-1.png"/><Relationship Id="rId3" Type="http://schemas.openxmlformats.org/officeDocument/2006/relationships/image" Target="../media/image-11-1.png"/><Relationship Id="rId4" Type="http://schemas.openxmlformats.org/officeDocument/2006/relationships/image" Target="../media/image-11-1.png"/><Relationship Id="rId6" Type="http://schemas.openxmlformats.org/officeDocument/2006/relationships/slideLayout" Target="../slideLayouts/slideLayout3.xml"/><Relationship Id="rId7"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png"/><Relationship Id="rId2" Type="http://schemas.openxmlformats.org/officeDocument/2006/relationships/slideLayout" Target="../slideLayouts/slideLayout9.xml"/><Relationship Id="rId3"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hyperlink" Target="https://doi.org/10.1093/clipsy.bph077" TargetMode="External"/><Relationship Id="rId2" Type="http://schemas.openxmlformats.org/officeDocument/2006/relationships/hyperlink" Target="https://pubmed.ncbi.nlm.nih.gov/26168376/" TargetMode="External"/><Relationship Id="rId3" Type="http://schemas.openxmlformats.org/officeDocument/2006/relationships/slideLayout" Target="../slideLayouts/slideLayout4.xml"/><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hyperlink" Target="https://doi.org/10.1001/jamapsychiatry.2022.3679" TargetMode="External"/><Relationship Id="rId2" Type="http://schemas.openxmlformats.org/officeDocument/2006/relationships/hyperlink" Target="https://doi.org/10.1371/journal.pmed.1003481" TargetMode="External"/><Relationship Id="rId3" Type="http://schemas.openxmlformats.org/officeDocument/2006/relationships/hyperlink" Target="https://doi.org/10.1177/1745691620968771" TargetMode="External"/><Relationship Id="rId4" Type="http://schemas.openxmlformats.org/officeDocument/2006/relationships/slideLayout" Target="../slideLayouts/slideLayout2.xml"/><Relationship Id="rId5"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hyperlink" Target="https://doi.org/10.1080/17437199.2023.2248222" TargetMode="External"/><Relationship Id="rId2" Type="http://schemas.openxmlformats.org/officeDocument/2006/relationships/hyperlink" Target="https://pubmed.ncbi.nlm.nih.gov/20141302/" TargetMode="External"/><Relationship Id="rId3" Type="http://schemas.openxmlformats.org/officeDocument/2006/relationships/hyperlink" Target="https://doi.org/10.1007/s10608-020-10076-6" TargetMode="External"/><Relationship Id="rId4" Type="http://schemas.openxmlformats.org/officeDocument/2006/relationships/hyperlink" Target="https://doi.org/10.1126/science.1192439" TargetMode="External"/><Relationship Id="rId5" Type="http://schemas.openxmlformats.org/officeDocument/2006/relationships/slideLayout" Target="../slideLayouts/slideLayout4.xml"/><Relationship Id="rId6"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hyperlink" Target="https://pubmed.ncbi.nlm.nih.gov/24832476/" TargetMode="External"/><Relationship Id="rId2" Type="http://schemas.openxmlformats.org/officeDocument/2006/relationships/hyperlink" Target="https://doi.org/10.1016/j.jpsychires.2017.08.004" TargetMode="External"/><Relationship Id="rId3" Type="http://schemas.openxmlformats.org/officeDocument/2006/relationships/slideLayout" Target="../slideLayouts/slideLayout3.xml"/><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hyperlink" Target="https://doi.org/10.1007/s40279-017-0752-9" TargetMode="External"/><Relationship Id="rId2" Type="http://schemas.openxmlformats.org/officeDocument/2006/relationships/hyperlink" Target="https://doi.org/10.3389/fpsyg.2024.1449886" TargetMode="External"/><Relationship Id="rId3" Type="http://schemas.openxmlformats.org/officeDocument/2006/relationships/slideLayout" Target="../slideLayouts/slideLayout4.xml"/><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image" Target="../media/image-18-1.png"/><Relationship Id="rId2" Type="http://schemas.openxmlformats.org/officeDocument/2006/relationships/slideLayout" Target="../slideLayouts/slideLayout6.xml"/><Relationship Id="rId3"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hyperlink" Target="https://doi.org/10.3389/fpsyg.2017.02193" TargetMode="External"/><Relationship Id="rId2" Type="http://schemas.openxmlformats.org/officeDocument/2006/relationships/hyperlink" Target="https://doi.org/10.1080/20008198.2022.2031590" TargetMode="External"/><Relationship Id="rId3" Type="http://schemas.openxmlformats.org/officeDocument/2006/relationships/hyperlink" Target="https://doi.org/10.1371/journal.pone.0345784" TargetMode="External"/><Relationship Id="rId4" Type="http://schemas.openxmlformats.org/officeDocument/2006/relationships/hyperlink" Target="https://doi.org/10.1007/s12144-022-02900-x" TargetMode="External"/><Relationship Id="rId5" Type="http://schemas.openxmlformats.org/officeDocument/2006/relationships/hyperlink" Target="https://doi.org/10.3390/ijerph17197238" TargetMode="External"/><Relationship Id="rId6" Type="http://schemas.openxmlformats.org/officeDocument/2006/relationships/slideLayout" Target="../slideLayouts/slideLayout4.xml"/><Relationship Id="rId7"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hyperlink" Target="https://pubmed.ncbi.nlm.nih.gov/31197192/" TargetMode="External"/><Relationship Id="rId2" Type="http://schemas.openxmlformats.org/officeDocument/2006/relationships/hyperlink" Target="https://doi.org/10.3390/ijerph18052486" TargetMode="External"/><Relationship Id="rId3" Type="http://schemas.openxmlformats.org/officeDocument/2006/relationships/slideLayout" Target="../slideLayouts/slideLayout2.xml"/><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hyperlink" Target="https://pubmed.ncbi.nlm.nih.gov/19175195/" TargetMode="External"/><Relationship Id="rId2" Type="http://schemas.openxmlformats.org/officeDocument/2006/relationships/hyperlink" Target="https://doi.org/10.28920/dhm50.3.220-229" TargetMode="External"/><Relationship Id="rId3" Type="http://schemas.openxmlformats.org/officeDocument/2006/relationships/hyperlink" Target="https://doi.org/10.28920/dhm51.4.345-354" TargetMode="External"/><Relationship Id="rId4" Type="http://schemas.openxmlformats.org/officeDocument/2006/relationships/hyperlink" Target="https://doi.org/10.28920/dhm53.2.76-84" TargetMode="External"/><Relationship Id="rId5" Type="http://schemas.openxmlformats.org/officeDocument/2006/relationships/hyperlink" Target="https://doi.org/10.1007/s12024-019-00109-2" TargetMode="External"/><Relationship Id="rId6" Type="http://schemas.openxmlformats.org/officeDocument/2006/relationships/hyperlink" Target="https://www.bsac.com/document/bsac-incident-report-2025/bsac-incident-report-2025.pdf" TargetMode="External"/><Relationship Id="rId7" Type="http://schemas.openxmlformats.org/officeDocument/2006/relationships/hyperlink" Target="https://doi.org/10.28920/dhm54.1.39-46" TargetMode="External"/><Relationship Id="rId8" Type="http://schemas.openxmlformats.org/officeDocument/2006/relationships/hyperlink" Target="https://journals.viamedica.pl/international_maritime_health/article/view/58319" TargetMode="External"/><Relationship Id="rId9" Type="http://schemas.openxmlformats.org/officeDocument/2006/relationships/hyperlink" Target="https://doi.org/10.28920/dhm54.3.217-224" TargetMode="External"/><Relationship Id="rId10" Type="http://schemas.openxmlformats.org/officeDocument/2006/relationships/hyperlink" Target="https://undercurrent.org/UCnow/dive_magazine/2003/PanicRecreational200308.html" TargetMode="External"/><Relationship Id="rId11" Type="http://schemas.openxmlformats.org/officeDocument/2006/relationships/hyperlink" Target="https://doi.org/10.1055/s-2004-815829" TargetMode="External"/><Relationship Id="rId12" Type="http://schemas.openxmlformats.org/officeDocument/2006/relationships/hyperlink" Target="https://doi.org/10.2165/00007256-199520060-00005" TargetMode="External"/><Relationship Id="rId13" Type="http://schemas.openxmlformats.org/officeDocument/2006/relationships/slideLayout" Target="../slideLayouts/slideLayout4.xml"/><Relationship Id="rId14"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hyperlink" Target="https://doi.org/10.1177/001872086600800604" TargetMode="External"/><Relationship Id="rId2" Type="http://schemas.openxmlformats.org/officeDocument/2006/relationships/hyperlink" Target="https://doi.org/10.28920/dhm50.2.130-134" TargetMode="External"/><Relationship Id="rId3" Type="http://schemas.openxmlformats.org/officeDocument/2006/relationships/hyperlink" Target="https://world.dan.org/?p=18868" TargetMode="External"/><Relationship Id="rId4" Type="http://schemas.openxmlformats.org/officeDocument/2006/relationships/hyperlink" Target="https://doi.org/10.1093/clipsy.bph077" TargetMode="External"/><Relationship Id="rId5" Type="http://schemas.openxmlformats.org/officeDocument/2006/relationships/hyperlink" Target="https://pubmed.ncbi.nlm.nih.gov/26168376/" TargetMode="External"/><Relationship Id="rId6" Type="http://schemas.openxmlformats.org/officeDocument/2006/relationships/hyperlink" Target="https://doi.org/10.1001/jamapsychiatry.2022.3679" TargetMode="External"/><Relationship Id="rId7" Type="http://schemas.openxmlformats.org/officeDocument/2006/relationships/hyperlink" Target="https://doi.org/10.1371/journal.pmed.1003481" TargetMode="External"/><Relationship Id="rId8" Type="http://schemas.openxmlformats.org/officeDocument/2006/relationships/hyperlink" Target="https://doi.org/10.1177/1745691620968771" TargetMode="External"/><Relationship Id="rId9" Type="http://schemas.openxmlformats.org/officeDocument/2006/relationships/hyperlink" Target="https://doi.org/10.1080/17437199.2023.2248222" TargetMode="External"/><Relationship Id="rId10" Type="http://schemas.openxmlformats.org/officeDocument/2006/relationships/hyperlink" Target="https://pubmed.ncbi.nlm.nih.gov/20141302/" TargetMode="External"/><Relationship Id="rId11" Type="http://schemas.openxmlformats.org/officeDocument/2006/relationships/hyperlink" Target="https://doi.org/10.1007/s10608-020-10076-6" TargetMode="External"/><Relationship Id="rId12" Type="http://schemas.openxmlformats.org/officeDocument/2006/relationships/hyperlink" Target="https://doi.org/10.1126/science.1192439" TargetMode="External"/><Relationship Id="rId13" Type="http://schemas.openxmlformats.org/officeDocument/2006/relationships/slideLayout" Target="../slideLayouts/slideLayout4.xml"/><Relationship Id="rId14"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hyperlink" Target="https://pubmed.ncbi.nlm.nih.gov/24832476/" TargetMode="External"/><Relationship Id="rId2" Type="http://schemas.openxmlformats.org/officeDocument/2006/relationships/hyperlink" Target="https://doi.org/10.1016/j.jpsychires.2017.08.004" TargetMode="External"/><Relationship Id="rId3" Type="http://schemas.openxmlformats.org/officeDocument/2006/relationships/hyperlink" Target="https://doi.org/10.1007/s40279-017-0752-9" TargetMode="External"/><Relationship Id="rId4" Type="http://schemas.openxmlformats.org/officeDocument/2006/relationships/hyperlink" Target="https://doi.org/10.3389/fpsyg.2024.1449886" TargetMode="External"/><Relationship Id="rId5" Type="http://schemas.openxmlformats.org/officeDocument/2006/relationships/hyperlink" Target="https://doi.org/10.3389/fpsyg.2017.02193" TargetMode="External"/><Relationship Id="rId6" Type="http://schemas.openxmlformats.org/officeDocument/2006/relationships/hyperlink" Target="https://doi.org/10.1080/20008198.2022.2031590" TargetMode="External"/><Relationship Id="rId7" Type="http://schemas.openxmlformats.org/officeDocument/2006/relationships/hyperlink" Target="https://doi.org/10.1371/journal.pone.0345784" TargetMode="External"/><Relationship Id="rId8" Type="http://schemas.openxmlformats.org/officeDocument/2006/relationships/hyperlink" Target="https://doi.org/10.1007/s12144-022-02900-x" TargetMode="External"/><Relationship Id="rId9" Type="http://schemas.openxmlformats.org/officeDocument/2006/relationships/hyperlink" Target="https://doi.org/10.3390/ijerph17197238" TargetMode="External"/><Relationship Id="rId10" Type="http://schemas.openxmlformats.org/officeDocument/2006/relationships/hyperlink" Target="https://pubmed.ncbi.nlm.nih.gov/31197192/" TargetMode="External"/><Relationship Id="rId11" Type="http://schemas.openxmlformats.org/officeDocument/2006/relationships/hyperlink" Target="https://doi.org/10.3390/ijerph18052486" TargetMode="External"/><Relationship Id="rId12" Type="http://schemas.openxmlformats.org/officeDocument/2006/relationships/slideLayout" Target="../slideLayouts/slideLayout4.xml"/><Relationship Id="rId13"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image" Target="../media/image-26-1.png"/><Relationship Id="rId2" Type="http://schemas.openxmlformats.org/officeDocument/2006/relationships/slideLayout" Target="../slideLayouts/slideLayout9.xml"/><Relationship Id="rId3" Type="http://schemas.openxmlformats.org/officeDocument/2006/relationships/notesSlide" Target="../notesSlides/notesSlide26.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8549640" y="868680"/>
            <a:ext cx="2926080" cy="5047488"/>
          </a:xfrm>
          <a:prstGeom prst="rect">
            <a:avLst/>
          </a:prstGeom>
        </p:spPr>
      </p:pic>
      <p:pic>
        <p:nvPicPr>
          <p:cNvPr id="3" name="Image 1" descr="/home/claude/mdi/assets/logo3.png">    </p:cNvPr>
          <p:cNvPicPr>
            <a:picLocks noChangeAspect="1"/>
          </p:cNvPicPr>
          <p:nvPr/>
        </p:nvPicPr>
        <p:blipFill>
          <a:blip r:embed="rId2"/>
          <a:stretch>
            <a:fillRect/>
          </a:stretch>
        </p:blipFill>
        <p:spPr>
          <a:xfrm>
            <a:off x="548640" y="411480"/>
            <a:ext cx="502920" cy="868680"/>
          </a:xfrm>
          <a:prstGeom prst="rect">
            <a:avLst/>
          </a:prstGeom>
        </p:spPr>
      </p:pic>
      <p:sp>
        <p:nvSpPr>
          <p:cNvPr id="4" name="Text 0"/>
          <p:cNvSpPr txBox="1"/>
          <p:nvPr/>
        </p:nvSpPr>
        <p:spPr>
          <a:xfrm>
            <a:off x="1234440" y="502920"/>
            <a:ext cx="7498080" cy="365760"/>
          </a:xfrm>
          <a:prstGeom prst="rect">
            <a:avLst/>
          </a:prstGeom>
          <a:noFill/>
          <a:ln/>
        </p:spPr>
        <p:txBody>
          <a:bodyPr wrap="square" lIns="0" tIns="0" rIns="0" bIns="0" rtlCol="0" anchor="ctr"/>
          <a:lstStyle/>
          <a:p>
            <a:pPr indent="0" marL="0">
              <a:buNone/>
            </a:pPr>
            <a:r>
              <a:rPr lang="en-US" sz="1200" b="1" spc="400" kern="0" dirty="0">
                <a:solidFill>
                  <a:schemeClr val="accent3"/>
                </a:solidFill>
              </a:rPr>
              <a:t>MINDFUL DIVING INSTITUTE  ·  DOSIER BUKTI</a:t>
            </a:r>
            <a:endParaRPr lang="en-US" sz="1200" dirty="0"/>
          </a:p>
        </p:txBody>
      </p:sp>
      <p:sp>
        <p:nvSpPr>
          <p:cNvPr id="5" name="Text 1"/>
          <p:cNvSpPr txBox="1"/>
          <p:nvPr/>
        </p:nvSpPr>
        <p:spPr>
          <a:xfrm>
            <a:off x="1234440" y="822960"/>
            <a:ext cx="7498080" cy="365760"/>
          </a:xfrm>
          <a:prstGeom prst="rect">
            <a:avLst/>
          </a:prstGeom>
          <a:noFill/>
          <a:ln/>
        </p:spPr>
        <p:txBody>
          <a:bodyPr wrap="square" lIns="0" tIns="0" rIns="0" bIns="0" rtlCol="0" anchor="ctr"/>
          <a:lstStyle/>
          <a:p>
            <a:pPr indent="0" marL="0">
              <a:buNone/>
            </a:pPr>
            <a:r>
              <a:rPr lang="en-US" sz="1000" spc="300" kern="0" dirty="0">
                <a:solidFill>
                  <a:schemeClr val="accent3"/>
                </a:solidFill>
              </a:rPr>
              <a:t>UNTUK PROFESIONAL SELAM  ·  EDISI KE-2  ·  NOVEMBER 2026</a:t>
            </a:r>
            <a:endParaRPr lang="en-US" sz="1000" dirty="0"/>
          </a:p>
        </p:txBody>
      </p:sp>
      <p:sp>
        <p:nvSpPr>
          <p:cNvPr id="6" name="Text 2"/>
          <p:cNvSpPr txBox="1"/>
          <p:nvPr/>
        </p:nvSpPr>
        <p:spPr>
          <a:xfrm>
            <a:off x="548640" y="1737360"/>
            <a:ext cx="7315200" cy="411480"/>
          </a:xfrm>
          <a:prstGeom prst="rect">
            <a:avLst/>
          </a:prstGeom>
          <a:noFill/>
          <a:ln/>
        </p:spPr>
        <p:txBody>
          <a:bodyPr wrap="square" lIns="0" tIns="0" rIns="0" bIns="0" rtlCol="0" anchor="t"/>
          <a:lstStyle/>
          <a:p>
            <a:pPr indent="0" marL="0">
              <a:buNone/>
            </a:pPr>
            <a:r>
              <a:rPr lang="en-US" sz="1600" b="1" spc="500" kern="0" dirty="0">
                <a:solidFill>
                  <a:schemeClr val="accent2"/>
                </a:solidFill>
              </a:rPr>
              <a:t>MINDFULNESS DAN PENYELAMAN</a:t>
            </a:r>
            <a:endParaRPr lang="en-US" sz="1600" dirty="0"/>
          </a:p>
        </p:txBody>
      </p:sp>
      <p:sp>
        <p:nvSpPr>
          <p:cNvPr id="7" name="Text 3"/>
          <p:cNvSpPr txBox="1"/>
          <p:nvPr/>
        </p:nvSpPr>
        <p:spPr>
          <a:xfrm>
            <a:off x="548640" y="2194560"/>
            <a:ext cx="7863840" cy="2377440"/>
          </a:xfrm>
          <a:prstGeom prst="rect">
            <a:avLst/>
          </a:prstGeom>
          <a:noFill/>
          <a:ln/>
        </p:spPr>
        <p:txBody>
          <a:bodyPr wrap="square" lIns="0" tIns="0" rIns="0" bIns="0" rtlCol="0" anchor="t"/>
          <a:lstStyle/>
          <a:p>
            <a:pPr indent="0" marL="0">
              <a:lnSpc>
                <a:spcPct val="95000"/>
              </a:lnSpc>
              <a:buNone/>
            </a:pPr>
            <a:r>
              <a:rPr lang="en-US" sz="5200" b="1" dirty="0">
                <a:solidFill>
                  <a:schemeClr val="bg1"/>
                </a:solidFill>
                <a:latin typeface="Cambria" pitchFamily="34" charset="0"/>
                <a:ea typeface="Cambria" pitchFamily="34" charset="-122"/>
                <a:cs typeface="Cambria" pitchFamily="34" charset="-120"/>
              </a:rPr>
              <a:t>Mengapa kehadiran</a:t>
            </a:r>
            <a:endParaRPr lang="en-US" sz="5200" dirty="0"/>
          </a:p>
          <a:p>
            <a:pPr indent="0" marL="0">
              <a:lnSpc>
                <a:spcPct val="95000"/>
              </a:lnSpc>
              <a:buNone/>
            </a:pPr>
            <a:r>
              <a:rPr lang="en-US" sz="5200" b="1" i="1" dirty="0">
                <a:solidFill>
                  <a:schemeClr val="accent3"/>
                </a:solidFill>
                <a:latin typeface="Cambria" pitchFamily="34" charset="0"/>
                <a:ea typeface="Cambria" pitchFamily="34" charset="-122"/>
                <a:cs typeface="Cambria" pitchFamily="34" charset="-120"/>
              </a:rPr>
              <a:t>adalah keselamatan</a:t>
            </a:r>
            <a:endParaRPr lang="en-US" sz="5200" dirty="0"/>
          </a:p>
        </p:txBody>
      </p:sp>
      <p:sp>
        <p:nvSpPr>
          <p:cNvPr id="8" name="chip"/>
          <p:cNvSpPr txBox="1"/>
          <p:nvPr/>
        </p:nvSpPr>
        <p:spPr>
          <a:xfrm>
            <a:off x="548640" y="4754880"/>
            <a:ext cx="5760720" cy="347472"/>
          </a:xfrm>
          <a:prstGeom prst="roundRect">
            <a:avLst>
              <a:gd name="adj" fmla="val 50000"/>
            </a:avLst>
          </a:prstGeom>
          <a:solidFill>
            <a:schemeClr val="accent2"/>
          </a:solidFill>
          <a:ln/>
        </p:spPr>
        <p:txBody>
          <a:bodyPr wrap="square" lIns="0" tIns="0" rIns="0" bIns="0" rtlCol="0" anchor="ctr"/>
          <a:lstStyle/>
          <a:p>
            <a:pPr algn="ctr" indent="0" marL="0">
              <a:buNone/>
            </a:pPr>
            <a:r>
              <a:rPr lang="en-US" sz="1100" b="1" spc="200" kern="0" dirty="0">
                <a:solidFill>
                  <a:schemeClr val="bg1"/>
                </a:solidFill>
              </a:rPr>
              <a:t>35 SUMBER BERTAUTAN  ·  DATA KECELAKAAN HINGGA 2025</a:t>
            </a:r>
            <a:endParaRPr lang="en-US" sz="1100" dirty="0"/>
          </a:p>
        </p:txBody>
      </p:sp>
      <p:sp>
        <p:nvSpPr>
          <p:cNvPr id="9" name="Text 5"/>
          <p:cNvSpPr txBox="1"/>
          <p:nvPr/>
        </p:nvSpPr>
        <p:spPr>
          <a:xfrm>
            <a:off x="548640" y="5303520"/>
            <a:ext cx="7863840" cy="822960"/>
          </a:xfrm>
          <a:prstGeom prst="rect">
            <a:avLst/>
          </a:prstGeom>
          <a:noFill/>
          <a:ln/>
        </p:spPr>
        <p:txBody>
          <a:bodyPr wrap="square" lIns="0" tIns="0" rIns="0" bIns="0" rtlCol="0" anchor="t"/>
          <a:lstStyle/>
          <a:p>
            <a:pPr indent="0" marL="0">
              <a:buNone/>
            </a:pPr>
            <a:r>
              <a:rPr lang="en-US" sz="1400" dirty="0">
                <a:solidFill>
                  <a:schemeClr val="accent3"/>
                </a:solidFill>
              </a:rPr>
              <a:t>Apa kata analisis kecelakaan dari empat benua dan riset terbaru tentang perhatian, kecemasan, dan stres. Setiap angka disertai sumbernya. · Luis Miguel Gallardo · Mindful Diving Institute</a:t>
            </a:r>
            <a:endParaRPr lang="en-US" sz="14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Cara membaca dosier ini</a:t>
            </a:r>
            <a:endParaRPr lang="en-US" sz="3200" dirty="0"/>
          </a:p>
        </p:txBody>
      </p:sp>
      <p:sp>
        <p:nvSpPr>
          <p:cNvPr id="4" name="DATA KECELAKAAN"/>
          <p:cNvSpPr/>
          <p:nvPr/>
        </p:nvSpPr>
        <p:spPr>
          <a:xfrm>
            <a:off x="548640" y="1417320"/>
            <a:ext cx="2635758" cy="2240280"/>
          </a:xfrm>
          <a:prstGeom prst="roundRect">
            <a:avLst>
              <a:gd name="adj" fmla="val 6531"/>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5" name="chip"/>
          <p:cNvSpPr txBox="1"/>
          <p:nvPr/>
        </p:nvSpPr>
        <p:spPr>
          <a:xfrm>
            <a:off x="749808" y="1645920"/>
            <a:ext cx="2233422" cy="347472"/>
          </a:xfrm>
          <a:prstGeom prst="roundRect">
            <a:avLst>
              <a:gd name="adj" fmla="val 50000"/>
            </a:avLst>
          </a:prstGeom>
          <a:solidFill>
            <a:srgbClr val="0F6472"/>
          </a:solidFill>
          <a:ln/>
        </p:spPr>
        <p:txBody>
          <a:bodyPr wrap="square" lIns="0" tIns="0" rIns="0" bIns="0" rtlCol="0" anchor="ctr"/>
          <a:lstStyle/>
          <a:p>
            <a:pPr algn="ctr" indent="0" marL="0">
              <a:buNone/>
            </a:pPr>
            <a:r>
              <a:rPr lang="en-US" sz="1100" b="1" spc="200" kern="0" dirty="0">
                <a:solidFill>
                  <a:srgbClr val="FFFFFF"/>
                </a:solidFill>
              </a:rPr>
              <a:t>DATA KECELAKAAN</a:t>
            </a:r>
            <a:endParaRPr lang="en-US" sz="1100" dirty="0"/>
          </a:p>
        </p:txBody>
      </p:sp>
      <p:sp>
        <p:nvSpPr>
          <p:cNvPr id="6" name="Text 3"/>
          <p:cNvSpPr txBox="1"/>
          <p:nvPr/>
        </p:nvSpPr>
        <p:spPr>
          <a:xfrm>
            <a:off x="749808" y="2167128"/>
            <a:ext cx="2233422" cy="640080"/>
          </a:xfrm>
          <a:prstGeom prst="rect">
            <a:avLst/>
          </a:prstGeom>
          <a:noFill/>
          <a:ln/>
        </p:spPr>
        <p:txBody>
          <a:bodyPr wrap="square" lIns="0" tIns="0" rIns="0" bIns="0" rtlCol="0" anchor="t"/>
          <a:lstStyle/>
          <a:p>
            <a:pPr indent="0" marL="0">
              <a:buNone/>
            </a:pPr>
            <a:r>
              <a:rPr lang="en-US" sz="1550" b="1" dirty="0">
                <a:solidFill>
                  <a:schemeClr val="tx1"/>
                </a:solidFill>
                <a:latin typeface="Cambria" pitchFamily="34" charset="0"/>
                <a:ea typeface="Cambria" pitchFamily="34" charset="-122"/>
                <a:cs typeface="Cambria" pitchFamily="34" charset="-120"/>
              </a:rPr>
              <a:t>Analisis kecelakaan nyata</a:t>
            </a:r>
            <a:endParaRPr lang="en-US" sz="1550" dirty="0"/>
          </a:p>
        </p:txBody>
      </p:sp>
      <p:sp>
        <p:nvSpPr>
          <p:cNvPr id="7" name="Text 4"/>
          <p:cNvSpPr txBox="1"/>
          <p:nvPr/>
        </p:nvSpPr>
        <p:spPr>
          <a:xfrm>
            <a:off x="749808" y="2807208"/>
            <a:ext cx="2233422" cy="777240"/>
          </a:xfrm>
          <a:prstGeom prst="rect">
            <a:avLst/>
          </a:prstGeom>
          <a:noFill/>
          <a:ln/>
        </p:spPr>
        <p:txBody>
          <a:bodyPr wrap="square" lIns="0" tIns="0" rIns="0" bIns="0" rtlCol="0" anchor="t"/>
          <a:lstStyle/>
          <a:p>
            <a:pPr indent="0" marL="0">
              <a:buNone/>
            </a:pPr>
            <a:r>
              <a:rPr lang="en-US" sz="1250" dirty="0">
                <a:solidFill>
                  <a:schemeClr val="tx2"/>
                </a:solidFill>
              </a:rPr>
              <a:t>Menggambarkan apa yang gagal dan dalam urutan apa. Tidak menguji solusi.</a:t>
            </a:r>
            <a:endParaRPr lang="en-US" sz="1250" dirty="0"/>
          </a:p>
        </p:txBody>
      </p:sp>
      <p:sp>
        <p:nvSpPr>
          <p:cNvPr id="8" name="BUKTI KUAT"/>
          <p:cNvSpPr/>
          <p:nvPr/>
        </p:nvSpPr>
        <p:spPr>
          <a:xfrm>
            <a:off x="3367278" y="1417320"/>
            <a:ext cx="2635758" cy="2240280"/>
          </a:xfrm>
          <a:prstGeom prst="roundRect">
            <a:avLst>
              <a:gd name="adj" fmla="val 6531"/>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9" name="chip"/>
          <p:cNvSpPr txBox="1"/>
          <p:nvPr/>
        </p:nvSpPr>
        <p:spPr>
          <a:xfrm>
            <a:off x="3568446" y="1645920"/>
            <a:ext cx="2233422" cy="347472"/>
          </a:xfrm>
          <a:prstGeom prst="roundRect">
            <a:avLst>
              <a:gd name="adj" fmla="val 50000"/>
            </a:avLst>
          </a:prstGeom>
          <a:solidFill>
            <a:srgbClr val="2E9E6B"/>
          </a:solidFill>
          <a:ln/>
        </p:spPr>
        <p:txBody>
          <a:bodyPr wrap="square" lIns="0" tIns="0" rIns="0" bIns="0" rtlCol="0" anchor="ctr"/>
          <a:lstStyle/>
          <a:p>
            <a:pPr algn="ctr" indent="0" marL="0">
              <a:buNone/>
            </a:pPr>
            <a:r>
              <a:rPr lang="en-US" sz="1100" b="1" spc="200" kern="0" dirty="0">
                <a:solidFill>
                  <a:srgbClr val="FFFFFF"/>
                </a:solidFill>
              </a:rPr>
              <a:t>BUKTI KUAT</a:t>
            </a:r>
            <a:endParaRPr lang="en-US" sz="1100" dirty="0"/>
          </a:p>
        </p:txBody>
      </p:sp>
      <p:sp>
        <p:nvSpPr>
          <p:cNvPr id="10" name="Text 7"/>
          <p:cNvSpPr txBox="1"/>
          <p:nvPr/>
        </p:nvSpPr>
        <p:spPr>
          <a:xfrm>
            <a:off x="3568446" y="2167128"/>
            <a:ext cx="2233422" cy="640080"/>
          </a:xfrm>
          <a:prstGeom prst="rect">
            <a:avLst/>
          </a:prstGeom>
          <a:noFill/>
          <a:ln/>
        </p:spPr>
        <p:txBody>
          <a:bodyPr wrap="square" lIns="0" tIns="0" rIns="0" bIns="0" rtlCol="0" anchor="t"/>
          <a:lstStyle/>
          <a:p>
            <a:pPr indent="0" marL="0">
              <a:buNone/>
            </a:pPr>
            <a:r>
              <a:rPr lang="en-US" sz="1550" b="1" dirty="0">
                <a:solidFill>
                  <a:schemeClr val="tx1"/>
                </a:solidFill>
                <a:latin typeface="Cambria" pitchFamily="34" charset="0"/>
                <a:ea typeface="Cambria" pitchFamily="34" charset="-122"/>
                <a:cs typeface="Cambria" pitchFamily="34" charset="-120"/>
              </a:rPr>
              <a:t>Meta-analisis dan uji besar</a:t>
            </a:r>
            <a:endParaRPr lang="en-US" sz="1550" dirty="0"/>
          </a:p>
        </p:txBody>
      </p:sp>
      <p:sp>
        <p:nvSpPr>
          <p:cNvPr id="11" name="Text 8"/>
          <p:cNvSpPr txBox="1"/>
          <p:nvPr/>
        </p:nvSpPr>
        <p:spPr>
          <a:xfrm>
            <a:off x="3568446" y="2807208"/>
            <a:ext cx="2233422" cy="777240"/>
          </a:xfrm>
          <a:prstGeom prst="rect">
            <a:avLst/>
          </a:prstGeom>
          <a:noFill/>
          <a:ln/>
        </p:spPr>
        <p:txBody>
          <a:bodyPr wrap="square" lIns="0" tIns="0" rIns="0" bIns="0" rtlCol="0" anchor="t"/>
          <a:lstStyle/>
          <a:p>
            <a:pPr indent="0" marL="0">
              <a:buNone/>
            </a:pPr>
            <a:r>
              <a:rPr lang="en-US" sz="1250" dirty="0">
                <a:solidFill>
                  <a:schemeClr val="tx2"/>
                </a:solidFill>
              </a:rPr>
              <a:t>Hasil yang berulang di banyak studi dan banyak orang.</a:t>
            </a:r>
            <a:endParaRPr lang="en-US" sz="1250" dirty="0"/>
          </a:p>
        </p:txBody>
      </p:sp>
      <p:sp>
        <p:nvSpPr>
          <p:cNvPr id="12" name="BUKTI SEDANG"/>
          <p:cNvSpPr/>
          <p:nvPr/>
        </p:nvSpPr>
        <p:spPr>
          <a:xfrm>
            <a:off x="6185916" y="1417320"/>
            <a:ext cx="2635758" cy="2240280"/>
          </a:xfrm>
          <a:prstGeom prst="roundRect">
            <a:avLst>
              <a:gd name="adj" fmla="val 6531"/>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3" name="chip"/>
          <p:cNvSpPr txBox="1"/>
          <p:nvPr/>
        </p:nvSpPr>
        <p:spPr>
          <a:xfrm>
            <a:off x="6387084" y="1645920"/>
            <a:ext cx="2233422" cy="347472"/>
          </a:xfrm>
          <a:prstGeom prst="roundRect">
            <a:avLst>
              <a:gd name="adj" fmla="val 50000"/>
            </a:avLst>
          </a:prstGeom>
          <a:solidFill>
            <a:srgbClr val="F2B544"/>
          </a:solidFill>
          <a:ln/>
        </p:spPr>
        <p:txBody>
          <a:bodyPr wrap="square" lIns="0" tIns="0" rIns="0" bIns="0" rtlCol="0" anchor="ctr"/>
          <a:lstStyle/>
          <a:p>
            <a:pPr algn="ctr" indent="0" marL="0">
              <a:buNone/>
            </a:pPr>
            <a:r>
              <a:rPr lang="en-US" sz="1100" b="1" spc="200" kern="0" dirty="0">
                <a:solidFill>
                  <a:srgbClr val="06202E"/>
                </a:solidFill>
              </a:rPr>
              <a:t>BUKTI SEDANG</a:t>
            </a:r>
            <a:endParaRPr lang="en-US" sz="1100" dirty="0"/>
          </a:p>
        </p:txBody>
      </p:sp>
      <p:sp>
        <p:nvSpPr>
          <p:cNvPr id="14" name="Text 11"/>
          <p:cNvSpPr txBox="1"/>
          <p:nvPr/>
        </p:nvSpPr>
        <p:spPr>
          <a:xfrm>
            <a:off x="6387084" y="2167128"/>
            <a:ext cx="2233422" cy="640080"/>
          </a:xfrm>
          <a:prstGeom prst="rect">
            <a:avLst/>
          </a:prstGeom>
          <a:noFill/>
          <a:ln/>
        </p:spPr>
        <p:txBody>
          <a:bodyPr wrap="square" lIns="0" tIns="0" rIns="0" bIns="0" rtlCol="0" anchor="t"/>
          <a:lstStyle/>
          <a:p>
            <a:pPr indent="0" marL="0">
              <a:buNone/>
            </a:pPr>
            <a:r>
              <a:rPr lang="en-US" sz="1550" b="1" dirty="0">
                <a:solidFill>
                  <a:schemeClr val="tx1"/>
                </a:solidFill>
                <a:latin typeface="Cambria" pitchFamily="34" charset="0"/>
                <a:ea typeface="Cambria" pitchFamily="34" charset="-122"/>
                <a:cs typeface="Cambria" pitchFamily="34" charset="-120"/>
              </a:rPr>
              <a:t>Uji kecil atau studi observasional besar</a:t>
            </a:r>
            <a:endParaRPr lang="en-US" sz="1550" dirty="0"/>
          </a:p>
        </p:txBody>
      </p:sp>
      <p:sp>
        <p:nvSpPr>
          <p:cNvPr id="15" name="Text 12"/>
          <p:cNvSpPr txBox="1"/>
          <p:nvPr/>
        </p:nvSpPr>
        <p:spPr>
          <a:xfrm>
            <a:off x="6387084" y="2807208"/>
            <a:ext cx="2233422" cy="777240"/>
          </a:xfrm>
          <a:prstGeom prst="rect">
            <a:avLst/>
          </a:prstGeom>
          <a:noFill/>
          <a:ln/>
        </p:spPr>
        <p:txBody>
          <a:bodyPr wrap="square" lIns="0" tIns="0" rIns="0" bIns="0" rtlCol="0" anchor="t"/>
          <a:lstStyle/>
          <a:p>
            <a:pPr indent="0" marL="0">
              <a:buNone/>
            </a:pPr>
            <a:r>
              <a:rPr lang="en-US" sz="1250" dirty="0">
                <a:solidFill>
                  <a:schemeClr val="tx2"/>
                </a:solidFill>
              </a:rPr>
              <a:t>Sinyal yang baik, dengan batasan ukuran atau desain.</a:t>
            </a:r>
            <a:endParaRPr lang="en-US" sz="1250" dirty="0"/>
          </a:p>
        </p:txBody>
      </p:sp>
      <p:sp>
        <p:nvSpPr>
          <p:cNvPr id="16" name="BUKTI AWAL"/>
          <p:cNvSpPr/>
          <p:nvPr/>
        </p:nvSpPr>
        <p:spPr>
          <a:xfrm>
            <a:off x="9004554" y="1417320"/>
            <a:ext cx="2635758" cy="2240280"/>
          </a:xfrm>
          <a:prstGeom prst="roundRect">
            <a:avLst>
              <a:gd name="adj" fmla="val 6531"/>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7" name="chip"/>
          <p:cNvSpPr txBox="1"/>
          <p:nvPr/>
        </p:nvSpPr>
        <p:spPr>
          <a:xfrm>
            <a:off x="9205722" y="1645920"/>
            <a:ext cx="2233422" cy="347472"/>
          </a:xfrm>
          <a:prstGeom prst="roundRect">
            <a:avLst>
              <a:gd name="adj" fmla="val 50000"/>
            </a:avLst>
          </a:prstGeom>
          <a:solidFill>
            <a:srgbClr val="E7674A"/>
          </a:solidFill>
          <a:ln/>
        </p:spPr>
        <p:txBody>
          <a:bodyPr wrap="square" lIns="0" tIns="0" rIns="0" bIns="0" rtlCol="0" anchor="ctr"/>
          <a:lstStyle/>
          <a:p>
            <a:pPr algn="ctr" indent="0" marL="0">
              <a:buNone/>
            </a:pPr>
            <a:r>
              <a:rPr lang="en-US" sz="1100" b="1" spc="200" kern="0" dirty="0">
                <a:solidFill>
                  <a:srgbClr val="FFFFFF"/>
                </a:solidFill>
              </a:rPr>
              <a:t>BUKTI AWAL</a:t>
            </a:r>
            <a:endParaRPr lang="en-US" sz="1100" dirty="0"/>
          </a:p>
        </p:txBody>
      </p:sp>
      <p:sp>
        <p:nvSpPr>
          <p:cNvPr id="18" name="Text 15"/>
          <p:cNvSpPr txBox="1"/>
          <p:nvPr/>
        </p:nvSpPr>
        <p:spPr>
          <a:xfrm>
            <a:off x="9205722" y="2167128"/>
            <a:ext cx="2233422" cy="640080"/>
          </a:xfrm>
          <a:prstGeom prst="rect">
            <a:avLst/>
          </a:prstGeom>
          <a:noFill/>
          <a:ln/>
        </p:spPr>
        <p:txBody>
          <a:bodyPr wrap="square" lIns="0" tIns="0" rIns="0" bIns="0" rtlCol="0" anchor="t"/>
          <a:lstStyle/>
          <a:p>
            <a:pPr indent="0" marL="0">
              <a:buNone/>
            </a:pPr>
            <a:r>
              <a:rPr lang="en-US" sz="1550" b="1" dirty="0">
                <a:solidFill>
                  <a:schemeClr val="tx1"/>
                </a:solidFill>
                <a:latin typeface="Cambria" pitchFamily="34" charset="0"/>
                <a:ea typeface="Cambria" pitchFamily="34" charset="-122"/>
                <a:cs typeface="Cambria" pitchFamily="34" charset="-120"/>
              </a:rPr>
              <a:t>Studi percontohan dan eksploratif</a:t>
            </a:r>
            <a:endParaRPr lang="en-US" sz="1550" dirty="0"/>
          </a:p>
        </p:txBody>
      </p:sp>
      <p:sp>
        <p:nvSpPr>
          <p:cNvPr id="19" name="Text 16"/>
          <p:cNvSpPr txBox="1"/>
          <p:nvPr/>
        </p:nvSpPr>
        <p:spPr>
          <a:xfrm>
            <a:off x="9205722" y="2807208"/>
            <a:ext cx="2233422" cy="777240"/>
          </a:xfrm>
          <a:prstGeom prst="rect">
            <a:avLst/>
          </a:prstGeom>
          <a:noFill/>
          <a:ln/>
        </p:spPr>
        <p:txBody>
          <a:bodyPr wrap="square" lIns="0" tIns="0" rIns="0" bIns="0" rtlCol="0" anchor="t"/>
          <a:lstStyle/>
          <a:p>
            <a:pPr indent="0" marL="0">
              <a:buNone/>
            </a:pPr>
            <a:r>
              <a:rPr lang="en-US" sz="1250" dirty="0">
                <a:solidFill>
                  <a:schemeClr val="tx2"/>
                </a:solidFill>
              </a:rPr>
              <a:t>Sinyal menjanjikan yang masih perlu dikonfirmasi.</a:t>
            </a:r>
            <a:endParaRPr lang="en-US" sz="1250" dirty="0"/>
          </a:p>
        </p:txBody>
      </p:sp>
      <p:sp>
        <p:nvSpPr>
          <p:cNvPr id="20" name="honestidad"/>
          <p:cNvSpPr/>
          <p:nvPr/>
        </p:nvSpPr>
        <p:spPr>
          <a:xfrm>
            <a:off x="548640" y="3886200"/>
            <a:ext cx="11091672" cy="1965960"/>
          </a:xfrm>
          <a:prstGeom prst="roundRect">
            <a:avLst>
              <a:gd name="adj" fmla="val 7442"/>
            </a:avLst>
          </a:prstGeom>
          <a:solidFill>
            <a:srgbClr val="06202E"/>
          </a:solidFill>
          <a:ln w="12700">
            <a:solidFill>
              <a:srgbClr val="06202E"/>
            </a:solidFill>
            <a:prstDash val="solid"/>
          </a:ln>
          <a:effectLst>
            <a:outerShdw sx="100000" sy="100000" kx="0" ky="0" algn="bl" rotWithShape="0" blurRad="127000" dist="38100" dir="5400000">
              <a:srgbClr val="06202E">
                <a:alpha val="18000"/>
              </a:srgbClr>
            </a:outerShdw>
          </a:effectLst>
        </p:spPr>
      </p:sp>
      <p:sp>
        <p:nvSpPr>
          <p:cNvPr id="21" name="Text 18"/>
          <p:cNvSpPr txBox="1"/>
          <p:nvPr/>
        </p:nvSpPr>
        <p:spPr>
          <a:xfrm>
            <a:off x="868680" y="4069080"/>
            <a:ext cx="5486400" cy="274320"/>
          </a:xfrm>
          <a:prstGeom prst="rect">
            <a:avLst/>
          </a:prstGeom>
          <a:noFill/>
          <a:ln/>
        </p:spPr>
        <p:txBody>
          <a:bodyPr wrap="square" lIns="0" tIns="0" rIns="0" bIns="0" rtlCol="0" anchor="t"/>
          <a:lstStyle/>
          <a:p>
            <a:pPr indent="0" marL="0">
              <a:buNone/>
            </a:pPr>
            <a:r>
              <a:rPr lang="en-US" sz="1100" b="1" spc="300" kern="0" dirty="0">
                <a:solidFill>
                  <a:schemeClr val="accent2"/>
                </a:solidFill>
              </a:rPr>
              <a:t>YANG TIDAK KAMI KLAIM</a:t>
            </a:r>
            <a:endParaRPr lang="en-US" sz="1100" dirty="0"/>
          </a:p>
        </p:txBody>
      </p:sp>
      <p:sp>
        <p:nvSpPr>
          <p:cNvPr id="22" name="Text 19"/>
          <p:cNvSpPr txBox="1"/>
          <p:nvPr/>
        </p:nvSpPr>
        <p:spPr>
          <a:xfrm>
            <a:off x="868680" y="4370832"/>
            <a:ext cx="10451592" cy="685800"/>
          </a:xfrm>
          <a:prstGeom prst="rect">
            <a:avLst/>
          </a:prstGeom>
          <a:noFill/>
          <a:ln/>
        </p:spPr>
        <p:txBody>
          <a:bodyPr wrap="square" lIns="0" tIns="0" rIns="0" bIns="0" rtlCol="0" anchor="t"/>
          <a:lstStyle/>
          <a:p>
            <a:pPr indent="0" marL="0">
              <a:buNone/>
            </a:pPr>
            <a:r>
              <a:rPr lang="en-US" sz="1800" b="1" dirty="0">
                <a:solidFill>
                  <a:schemeClr val="bg1"/>
                </a:solidFill>
                <a:latin typeface="Cambria" pitchFamily="34" charset="0"/>
                <a:ea typeface="Cambria" pitchFamily="34" charset="-122"/>
                <a:cs typeface="Cambria" pitchFamily="34" charset="-120"/>
              </a:rPr>
              <a:t>Belum ada uji besar yang menunjukkan bahwa mindfulness mengurangi kecelakaan menyelam.</a:t>
            </a:r>
            <a:endParaRPr lang="en-US" sz="1800" dirty="0"/>
          </a:p>
        </p:txBody>
      </p:sp>
      <p:sp>
        <p:nvSpPr>
          <p:cNvPr id="23" name="Text 20"/>
          <p:cNvSpPr txBox="1"/>
          <p:nvPr/>
        </p:nvSpPr>
        <p:spPr>
          <a:xfrm>
            <a:off x="868680" y="5074920"/>
            <a:ext cx="10451592" cy="640080"/>
          </a:xfrm>
          <a:prstGeom prst="rect">
            <a:avLst/>
          </a:prstGeom>
          <a:noFill/>
          <a:ln/>
        </p:spPr>
        <p:txBody>
          <a:bodyPr wrap="square" lIns="0" tIns="0" rIns="0" bIns="0" rtlCol="0" anchor="t"/>
          <a:lstStyle/>
          <a:p>
            <a:pPr indent="0" marL="0">
              <a:buNone/>
            </a:pPr>
            <a:r>
              <a:rPr lang="en-US" sz="1350" dirty="0">
                <a:solidFill>
                  <a:schemeClr val="accent3"/>
                </a:solidFill>
              </a:rPr>
              <a:t>Ada data yang kuat tentang bagaimana kecelakaan terjadi dan bukti yang kuat tentang apa yang dilatih mindfulness. Dosier ini menggabungkan keduanya dan menandai dengan "TAFSIRAN MDI" di mana data berakhir dan hipotesis kerja kami dimulai.</a:t>
            </a:r>
            <a:endParaRPr lang="en-US" sz="13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3" name="Image 0" descr="/home/claude/mdi/assets/logo3.png">    </p:cNvPr>
          <p:cNvPicPr>
            <a:picLocks noChangeAspect="1"/>
          </p:cNvPicPr>
          <p:nvPr/>
        </p:nvPicPr>
        <p:blipFill>
          <a:blip r:embed="rId1"/>
          <a:stretch>
            <a:fillRect/>
          </a:stretch>
        </p:blipFill>
        <p:spPr>
          <a:xfrm>
            <a:off x="1463040" y="1600200"/>
            <a:ext cx="1920240" cy="3310128"/>
          </a:xfrm>
          <a:prstGeom prst="rect">
            <a:avLst/>
          </a:prstGeom>
        </p:spPr>
      </p:pic>
      <p:sp>
        <p:nvSpPr>
          <p:cNvPr id="4" name="Text 0"/>
          <p:cNvSpPr txBox="1"/>
          <p:nvPr/>
        </p:nvSpPr>
        <p:spPr>
          <a:xfrm>
            <a:off x="4480560" y="2057400"/>
            <a:ext cx="6858000" cy="365760"/>
          </a:xfrm>
          <a:prstGeom prst="rect">
            <a:avLst/>
          </a:prstGeom>
          <a:noFill/>
          <a:ln/>
        </p:spPr>
        <p:txBody>
          <a:bodyPr wrap="square" lIns="0" tIns="0" rIns="0" bIns="0" rtlCol="0" anchor="t"/>
          <a:lstStyle/>
          <a:p>
            <a:pPr indent="0" marL="0">
              <a:buNone/>
            </a:pPr>
            <a:r>
              <a:rPr lang="en-US" sz="1300" b="1" spc="500" kern="0" dirty="0">
                <a:solidFill>
                  <a:schemeClr val="accent2"/>
                </a:solidFill>
              </a:rPr>
              <a:t>BAGIAN 1</a:t>
            </a:r>
            <a:endParaRPr lang="en-US" sz="1300" dirty="0"/>
          </a:p>
        </p:txBody>
      </p:sp>
      <p:sp>
        <p:nvSpPr>
          <p:cNvPr id="5" name="Text 1"/>
          <p:cNvSpPr txBox="1"/>
          <p:nvPr/>
        </p:nvSpPr>
        <p:spPr>
          <a:xfrm>
            <a:off x="4480560" y="2423160"/>
            <a:ext cx="7223760" cy="1188720"/>
          </a:xfrm>
          <a:prstGeom prst="rect">
            <a:avLst/>
          </a:prstGeom>
          <a:noFill/>
          <a:ln/>
        </p:spPr>
        <p:txBody>
          <a:bodyPr wrap="square" lIns="0" tIns="0" rIns="0" bIns="0" rtlCol="0" anchor="ctr"/>
          <a:lstStyle/>
          <a:p>
            <a:pPr indent="0" marL="0">
              <a:buNone/>
            </a:pPr>
            <a:r>
              <a:rPr lang="en-US" sz="4000" b="1" dirty="0">
                <a:solidFill>
                  <a:schemeClr val="bg1"/>
                </a:solidFill>
                <a:latin typeface="Cambria" pitchFamily="34" charset="0"/>
                <a:ea typeface="Cambria" pitchFamily="34" charset="-122"/>
                <a:cs typeface="Cambria" pitchFamily="34" charset="-120"/>
              </a:rPr>
              <a:t>Apa yang salah di bawah air</a:t>
            </a:r>
            <a:endParaRPr lang="en-US" sz="4000" dirty="0"/>
          </a:p>
        </p:txBody>
      </p:sp>
      <p:sp>
        <p:nvSpPr>
          <p:cNvPr id="6" name="Text 2"/>
          <p:cNvSpPr txBox="1"/>
          <p:nvPr/>
        </p:nvSpPr>
        <p:spPr>
          <a:xfrm>
            <a:off x="4480560" y="3657600"/>
            <a:ext cx="7132320" cy="914400"/>
          </a:xfrm>
          <a:prstGeom prst="rect">
            <a:avLst/>
          </a:prstGeom>
          <a:noFill/>
          <a:ln/>
        </p:spPr>
        <p:txBody>
          <a:bodyPr wrap="square" lIns="0" tIns="0" rIns="0" bIns="0" rtlCol="0" anchor="t"/>
          <a:lstStyle/>
          <a:p>
            <a:pPr indent="0" marL="0">
              <a:buNone/>
            </a:pPr>
            <a:r>
              <a:rPr lang="en-US" sz="2000" i="1" dirty="0">
                <a:solidFill>
                  <a:schemeClr val="accent3"/>
                </a:solidFill>
                <a:latin typeface="Cambria" pitchFamily="34" charset="0"/>
                <a:ea typeface="Cambria" pitchFamily="34" charset="-122"/>
                <a:cs typeface="Cambria" pitchFamily="34" charset="-120"/>
              </a:rPr>
              <a:t>Apa kata analisis kecelakaan, dari studi klasik DAN hingga laporan 2025, dan apa yang ditunjukkan penelitian tentang panik.</a:t>
            </a:r>
            <a:endParaRPr lang="en-US" sz="2000" dirty="0"/>
          </a:p>
        </p:txBody>
      </p:sp>
      <p:sp>
        <p:nvSpPr>
          <p:cNvPr id="7"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Rantai sebuah kecelakaan fatal</a:t>
            </a:r>
            <a:endParaRPr lang="en-US" sz="3200" dirty="0"/>
          </a:p>
        </p:txBody>
      </p:sp>
      <p:sp>
        <p:nvSpPr>
          <p:cNvPr id="4" name="chip"/>
          <p:cNvSpPr txBox="1"/>
          <p:nvPr/>
        </p:nvSpPr>
        <p:spPr>
          <a:xfrm>
            <a:off x="548640" y="1298448"/>
            <a:ext cx="2926080" cy="347472"/>
          </a:xfrm>
          <a:prstGeom prst="roundRect">
            <a:avLst>
              <a:gd name="adj" fmla="val 50000"/>
            </a:avLst>
          </a:prstGeom>
          <a:solidFill>
            <a:srgbClr val="0F6472"/>
          </a:solidFill>
          <a:ln/>
        </p:spPr>
        <p:txBody>
          <a:bodyPr wrap="square" lIns="0" tIns="0" rIns="0" bIns="0" rtlCol="0" anchor="ctr"/>
          <a:lstStyle/>
          <a:p>
            <a:pPr algn="ctr" indent="0" marL="0">
              <a:buNone/>
            </a:pPr>
            <a:r>
              <a:rPr lang="en-US" sz="1100" b="1" spc="200" kern="0" dirty="0">
                <a:solidFill>
                  <a:srgbClr val="FFFFFF"/>
                </a:solidFill>
              </a:rPr>
              <a:t>STUDI KLASIK  ·  n = 947</a:t>
            </a:r>
            <a:endParaRPr lang="en-US" sz="1100" dirty="0"/>
          </a:p>
        </p:txBody>
      </p:sp>
      <p:sp>
        <p:nvSpPr>
          <p:cNvPr id="5" name="Text 2"/>
          <p:cNvSpPr txBox="1"/>
          <p:nvPr/>
        </p:nvSpPr>
        <p:spPr>
          <a:xfrm>
            <a:off x="3657600" y="1298448"/>
            <a:ext cx="7982712" cy="365760"/>
          </a:xfrm>
          <a:prstGeom prst="rect">
            <a:avLst/>
          </a:prstGeom>
          <a:noFill/>
          <a:ln/>
        </p:spPr>
        <p:txBody>
          <a:bodyPr wrap="square" lIns="0" tIns="0" rIns="0" bIns="0" rtlCol="0" anchor="ctr"/>
          <a:lstStyle/>
          <a:p>
            <a:pPr indent="0" marL="0">
              <a:buNone/>
            </a:pPr>
            <a:r>
              <a:rPr lang="en-US" sz="1300" dirty="0">
                <a:solidFill>
                  <a:schemeClr val="tx2"/>
                </a:solidFill>
              </a:rPr>
              <a:t>Kematian dalam selam rekreasi sirkuit terbuka, 1992–2003. Masih menjadi analisis langkah demi langkah terbesar yang dipublikasikan; studi terbaru memakai model yang sama.</a:t>
            </a:r>
            <a:endParaRPr lang="en-US" sz="1300" dirty="0"/>
          </a:p>
        </p:txBody>
      </p:sp>
      <p:sp>
        <p:nvSpPr>
          <p:cNvPr id="6" name="paso 1"/>
          <p:cNvSpPr/>
          <p:nvPr/>
        </p:nvSpPr>
        <p:spPr>
          <a:xfrm>
            <a:off x="548640" y="1874520"/>
            <a:ext cx="2553462" cy="3611880"/>
          </a:xfrm>
          <a:prstGeom prst="roundRect">
            <a:avLst>
              <a:gd name="adj" fmla="val 5730"/>
            </a:avLst>
          </a:prstGeom>
          <a:solidFill>
            <a:srgbClr val="F8F5EF"/>
          </a:solidFill>
          <a:ln w="12700">
            <a:solidFill>
              <a:srgbClr val="F8F5EF"/>
            </a:solidFill>
            <a:prstDash val="solid"/>
          </a:ln>
          <a:effectLst>
            <a:outerShdw sx="100000" sy="100000" kx="0" ky="0" algn="bl" rotWithShape="0" blurRad="127000" dist="38100" dir="5400000">
              <a:srgbClr val="06202E">
                <a:alpha val="18000"/>
              </a:srgbClr>
            </a:outerShdw>
          </a:effectLst>
        </p:spPr>
      </p:sp>
      <p:sp>
        <p:nvSpPr>
          <p:cNvPr id="7" name="dot"/>
          <p:cNvSpPr/>
          <p:nvPr/>
        </p:nvSpPr>
        <p:spPr>
          <a:xfrm>
            <a:off x="749808" y="2075688"/>
            <a:ext cx="457200" cy="457200"/>
          </a:xfrm>
          <a:prstGeom prst="ellipse">
            <a:avLst/>
          </a:prstGeom>
          <a:solidFill>
            <a:schemeClr val="accent1"/>
          </a:solidFill>
          <a:ln w="12700">
            <a:solidFill>
              <a:schemeClr val="accent1"/>
            </a:solidFill>
            <a:prstDash val="solid"/>
          </a:ln>
        </p:spPr>
      </p:sp>
      <p:sp>
        <p:nvSpPr>
          <p:cNvPr id="8" name="Text 5"/>
          <p:cNvSpPr txBox="1"/>
          <p:nvPr/>
        </p:nvSpPr>
        <p:spPr>
          <a:xfrm>
            <a:off x="749808" y="2075688"/>
            <a:ext cx="457200" cy="457200"/>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1</a:t>
            </a:r>
            <a:endParaRPr lang="en-US" sz="1600" dirty="0"/>
          </a:p>
        </p:txBody>
      </p:sp>
      <p:sp>
        <p:nvSpPr>
          <p:cNvPr id="9" name="Text 6"/>
          <p:cNvSpPr txBox="1"/>
          <p:nvPr/>
        </p:nvSpPr>
        <p:spPr>
          <a:xfrm>
            <a:off x="1325880" y="2057400"/>
            <a:ext cx="1639062" cy="502920"/>
          </a:xfrm>
          <a:prstGeom prst="rect">
            <a:avLst/>
          </a:prstGeom>
          <a:noFill/>
          <a:ln/>
        </p:spPr>
        <p:txBody>
          <a:bodyPr wrap="square" lIns="0" tIns="0" rIns="0" bIns="0" rtlCol="0" anchor="ctr"/>
          <a:lstStyle/>
          <a:p>
            <a:pPr indent="0" marL="0">
              <a:buNone/>
            </a:pPr>
            <a:r>
              <a:rPr lang="en-US" sz="1150" b="1" spc="100" kern="0" dirty="0">
                <a:solidFill>
                  <a:schemeClr val="accent1"/>
                </a:solidFill>
              </a:rPr>
              <a:t>PEMICU</a:t>
            </a:r>
            <a:endParaRPr lang="en-US" sz="1150" dirty="0"/>
          </a:p>
        </p:txBody>
      </p:sp>
      <p:sp>
        <p:nvSpPr>
          <p:cNvPr id="10" name="Text 7"/>
          <p:cNvSpPr txBox="1"/>
          <p:nvPr/>
        </p:nvSpPr>
        <p:spPr>
          <a:xfrm>
            <a:off x="749808" y="2624328"/>
            <a:ext cx="2151126" cy="365760"/>
          </a:xfrm>
          <a:prstGeom prst="rect">
            <a:avLst/>
          </a:prstGeom>
          <a:noFill/>
          <a:ln/>
        </p:spPr>
        <p:txBody>
          <a:bodyPr wrap="square" lIns="0" tIns="0" rIns="0" bIns="0" rtlCol="0" anchor="t"/>
          <a:lstStyle/>
          <a:p>
            <a:pPr indent="0" marL="0">
              <a:buNone/>
            </a:pPr>
            <a:r>
              <a:rPr lang="en-US" sz="1250" i="1" dirty="0">
                <a:solidFill>
                  <a:schemeClr val="tx2"/>
                </a:solidFill>
              </a:rPr>
              <a:t>Apa yang memulai masalah</a:t>
            </a:r>
            <a:endParaRPr lang="en-US" sz="1250" dirty="0"/>
          </a:p>
        </p:txBody>
      </p:sp>
      <p:sp>
        <p:nvSpPr>
          <p:cNvPr id="11" name="Text 8"/>
          <p:cNvSpPr txBox="1"/>
          <p:nvPr/>
        </p:nvSpPr>
        <p:spPr>
          <a:xfrm>
            <a:off x="749808" y="3081528"/>
            <a:ext cx="1051560" cy="548640"/>
          </a:xfrm>
          <a:prstGeom prst="rect">
            <a:avLst/>
          </a:prstGeom>
          <a:noFill/>
          <a:ln/>
        </p:spPr>
        <p:txBody>
          <a:bodyPr wrap="square" lIns="0" tIns="0" rIns="0" bIns="0" rtlCol="0" anchor="ctr"/>
          <a:lstStyle/>
          <a:p>
            <a:pPr indent="0" marL="0">
              <a:buNone/>
            </a:pPr>
            <a:r>
              <a:rPr lang="en-US" sz="2600" b="1" dirty="0">
                <a:solidFill>
                  <a:schemeClr val="tx1"/>
                </a:solidFill>
                <a:latin typeface="Cambria" pitchFamily="34" charset="0"/>
                <a:ea typeface="Cambria" pitchFamily="34" charset="-122"/>
                <a:cs typeface="Cambria" pitchFamily="34" charset="-120"/>
              </a:rPr>
              <a:t>41%</a:t>
            </a:r>
            <a:endParaRPr lang="en-US" sz="2600" dirty="0"/>
          </a:p>
        </p:txBody>
      </p:sp>
      <p:sp>
        <p:nvSpPr>
          <p:cNvPr id="12" name="Text 9"/>
          <p:cNvSpPr txBox="1"/>
          <p:nvPr/>
        </p:nvSpPr>
        <p:spPr>
          <a:xfrm>
            <a:off x="1783080" y="3081528"/>
            <a:ext cx="1181862" cy="548640"/>
          </a:xfrm>
          <a:prstGeom prst="rect">
            <a:avLst/>
          </a:prstGeom>
          <a:noFill/>
          <a:ln/>
        </p:spPr>
        <p:txBody>
          <a:bodyPr wrap="square" lIns="0" tIns="0" rIns="0" bIns="0" rtlCol="0" anchor="ctr"/>
          <a:lstStyle/>
          <a:p>
            <a:pPr indent="0" marL="0">
              <a:buNone/>
            </a:pPr>
            <a:r>
              <a:rPr lang="en-US" sz="1300" dirty="0">
                <a:solidFill>
                  <a:schemeClr val="tx1"/>
                </a:solidFill>
              </a:rPr>
              <a:t>Gas tidak cukup</a:t>
            </a:r>
            <a:endParaRPr lang="en-US" sz="1300" dirty="0"/>
          </a:p>
        </p:txBody>
      </p:sp>
      <p:sp>
        <p:nvSpPr>
          <p:cNvPr id="13" name="Text 10"/>
          <p:cNvSpPr txBox="1"/>
          <p:nvPr/>
        </p:nvSpPr>
        <p:spPr>
          <a:xfrm>
            <a:off x="749808" y="3867912"/>
            <a:ext cx="1051560" cy="548640"/>
          </a:xfrm>
          <a:prstGeom prst="rect">
            <a:avLst/>
          </a:prstGeom>
          <a:noFill/>
          <a:ln/>
        </p:spPr>
        <p:txBody>
          <a:bodyPr wrap="square" lIns="0" tIns="0" rIns="0" bIns="0" rtlCol="0" anchor="ctr"/>
          <a:lstStyle/>
          <a:p>
            <a:pPr indent="0" marL="0">
              <a:buNone/>
            </a:pPr>
            <a:r>
              <a:rPr lang="en-US" sz="2600" b="1" dirty="0">
                <a:solidFill>
                  <a:schemeClr val="tx1"/>
                </a:solidFill>
                <a:latin typeface="Cambria" pitchFamily="34" charset="0"/>
                <a:ea typeface="Cambria" pitchFamily="34" charset="-122"/>
                <a:cs typeface="Cambria" pitchFamily="34" charset="-120"/>
              </a:rPr>
              <a:t>20%</a:t>
            </a:r>
            <a:endParaRPr lang="en-US" sz="2600" dirty="0"/>
          </a:p>
        </p:txBody>
      </p:sp>
      <p:sp>
        <p:nvSpPr>
          <p:cNvPr id="14" name="Text 11"/>
          <p:cNvSpPr txBox="1"/>
          <p:nvPr/>
        </p:nvSpPr>
        <p:spPr>
          <a:xfrm>
            <a:off x="1783080" y="3867912"/>
            <a:ext cx="1181862" cy="548640"/>
          </a:xfrm>
          <a:prstGeom prst="rect">
            <a:avLst/>
          </a:prstGeom>
          <a:noFill/>
          <a:ln/>
        </p:spPr>
        <p:txBody>
          <a:bodyPr wrap="square" lIns="0" tIns="0" rIns="0" bIns="0" rtlCol="0" anchor="ctr"/>
          <a:lstStyle/>
          <a:p>
            <a:pPr indent="0" marL="0">
              <a:buNone/>
            </a:pPr>
            <a:r>
              <a:rPr lang="en-US" sz="1300" dirty="0">
                <a:solidFill>
                  <a:schemeClr val="tx1"/>
                </a:solidFill>
              </a:rPr>
              <a:t>Terjerat</a:t>
            </a:r>
            <a:endParaRPr lang="en-US" sz="1300" dirty="0"/>
          </a:p>
        </p:txBody>
      </p:sp>
      <p:sp>
        <p:nvSpPr>
          <p:cNvPr id="15" name="Text 12"/>
          <p:cNvSpPr txBox="1"/>
          <p:nvPr/>
        </p:nvSpPr>
        <p:spPr>
          <a:xfrm>
            <a:off x="749808" y="4654296"/>
            <a:ext cx="1051560" cy="548640"/>
          </a:xfrm>
          <a:prstGeom prst="rect">
            <a:avLst/>
          </a:prstGeom>
          <a:noFill/>
          <a:ln/>
        </p:spPr>
        <p:txBody>
          <a:bodyPr wrap="square" lIns="0" tIns="0" rIns="0" bIns="0" rtlCol="0" anchor="ctr"/>
          <a:lstStyle/>
          <a:p>
            <a:pPr indent="0" marL="0">
              <a:buNone/>
            </a:pPr>
            <a:r>
              <a:rPr lang="en-US" sz="2600" b="1" dirty="0">
                <a:solidFill>
                  <a:schemeClr val="tx1"/>
                </a:solidFill>
                <a:latin typeface="Cambria" pitchFamily="34" charset="0"/>
                <a:ea typeface="Cambria" pitchFamily="34" charset="-122"/>
                <a:cs typeface="Cambria" pitchFamily="34" charset="-120"/>
              </a:rPr>
              <a:t>15%</a:t>
            </a:r>
            <a:endParaRPr lang="en-US" sz="2600" dirty="0"/>
          </a:p>
        </p:txBody>
      </p:sp>
      <p:sp>
        <p:nvSpPr>
          <p:cNvPr id="16" name="Text 13"/>
          <p:cNvSpPr txBox="1"/>
          <p:nvPr/>
        </p:nvSpPr>
        <p:spPr>
          <a:xfrm>
            <a:off x="1783080" y="4654296"/>
            <a:ext cx="1181862" cy="548640"/>
          </a:xfrm>
          <a:prstGeom prst="rect">
            <a:avLst/>
          </a:prstGeom>
          <a:noFill/>
          <a:ln/>
        </p:spPr>
        <p:txBody>
          <a:bodyPr wrap="square" lIns="0" tIns="0" rIns="0" bIns="0" rtlCol="0" anchor="ctr"/>
          <a:lstStyle/>
          <a:p>
            <a:pPr indent="0" marL="0">
              <a:buNone/>
            </a:pPr>
            <a:r>
              <a:rPr lang="en-US" sz="1300" dirty="0">
                <a:solidFill>
                  <a:schemeClr val="tx1"/>
                </a:solidFill>
              </a:rPr>
              <a:t>Masalah peralatan</a:t>
            </a:r>
            <a:endParaRPr lang="en-US" sz="1300" dirty="0"/>
          </a:p>
        </p:txBody>
      </p:sp>
      <p:sp>
        <p:nvSpPr>
          <p:cNvPr id="17" name="Shape 14"/>
          <p:cNvSpPr/>
          <p:nvPr/>
        </p:nvSpPr>
        <p:spPr>
          <a:xfrm>
            <a:off x="3147822" y="3534156"/>
            <a:ext cx="201168" cy="292608"/>
          </a:xfrm>
          <a:prstGeom prst="rightArrow">
            <a:avLst/>
          </a:prstGeom>
          <a:solidFill>
            <a:srgbClr val="8FCFC4"/>
          </a:solidFill>
          <a:ln w="12700">
            <a:solidFill>
              <a:srgbClr val="8FCFC4"/>
            </a:solidFill>
            <a:prstDash val="solid"/>
          </a:ln>
        </p:spPr>
      </p:sp>
      <p:sp>
        <p:nvSpPr>
          <p:cNvPr id="18" name="paso 2"/>
          <p:cNvSpPr/>
          <p:nvPr/>
        </p:nvSpPr>
        <p:spPr>
          <a:xfrm>
            <a:off x="3394710" y="1874520"/>
            <a:ext cx="2553462" cy="3611880"/>
          </a:xfrm>
          <a:prstGeom prst="roundRect">
            <a:avLst>
              <a:gd name="adj" fmla="val 5730"/>
            </a:avLst>
          </a:prstGeom>
          <a:solidFill>
            <a:srgbClr val="06202E"/>
          </a:solidFill>
          <a:ln w="12700">
            <a:solidFill>
              <a:srgbClr val="06202E"/>
            </a:solidFill>
            <a:prstDash val="solid"/>
          </a:ln>
          <a:effectLst>
            <a:outerShdw sx="100000" sy="100000" kx="0" ky="0" algn="bl" rotWithShape="0" blurRad="127000" dist="38100" dir="5400000">
              <a:srgbClr val="06202E">
                <a:alpha val="18000"/>
              </a:srgbClr>
            </a:outerShdw>
          </a:effectLst>
        </p:spPr>
      </p:sp>
      <p:sp>
        <p:nvSpPr>
          <p:cNvPr id="19" name="dot"/>
          <p:cNvSpPr/>
          <p:nvPr/>
        </p:nvSpPr>
        <p:spPr>
          <a:xfrm>
            <a:off x="3595878" y="2075688"/>
            <a:ext cx="457200" cy="457200"/>
          </a:xfrm>
          <a:prstGeom prst="ellipse">
            <a:avLst/>
          </a:prstGeom>
          <a:solidFill>
            <a:schemeClr val="accent2"/>
          </a:solidFill>
          <a:ln w="12700">
            <a:solidFill>
              <a:schemeClr val="accent2"/>
            </a:solidFill>
            <a:prstDash val="solid"/>
          </a:ln>
        </p:spPr>
      </p:sp>
      <p:sp>
        <p:nvSpPr>
          <p:cNvPr id="20" name="Text 17"/>
          <p:cNvSpPr txBox="1"/>
          <p:nvPr/>
        </p:nvSpPr>
        <p:spPr>
          <a:xfrm>
            <a:off x="3595878" y="2075688"/>
            <a:ext cx="457200" cy="457200"/>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2</a:t>
            </a:r>
            <a:endParaRPr lang="en-US" sz="1600" dirty="0"/>
          </a:p>
        </p:txBody>
      </p:sp>
      <p:sp>
        <p:nvSpPr>
          <p:cNvPr id="21" name="Text 18"/>
          <p:cNvSpPr txBox="1"/>
          <p:nvPr/>
        </p:nvSpPr>
        <p:spPr>
          <a:xfrm>
            <a:off x="4171950" y="2057400"/>
            <a:ext cx="1639062" cy="502920"/>
          </a:xfrm>
          <a:prstGeom prst="rect">
            <a:avLst/>
          </a:prstGeom>
          <a:noFill/>
          <a:ln/>
        </p:spPr>
        <p:txBody>
          <a:bodyPr wrap="square" lIns="0" tIns="0" rIns="0" bIns="0" rtlCol="0" anchor="ctr"/>
          <a:lstStyle/>
          <a:p>
            <a:pPr indent="0" marL="0">
              <a:buNone/>
            </a:pPr>
            <a:r>
              <a:rPr lang="en-US" sz="1150" b="1" spc="100" kern="0" dirty="0">
                <a:solidFill>
                  <a:schemeClr val="accent3"/>
                </a:solidFill>
              </a:rPr>
              <a:t>AGEN PELUMPUH</a:t>
            </a:r>
            <a:endParaRPr lang="en-US" sz="1150" dirty="0"/>
          </a:p>
        </p:txBody>
      </p:sp>
      <p:sp>
        <p:nvSpPr>
          <p:cNvPr id="22" name="Text 19"/>
          <p:cNvSpPr txBox="1"/>
          <p:nvPr/>
        </p:nvSpPr>
        <p:spPr>
          <a:xfrm>
            <a:off x="3595878" y="2624328"/>
            <a:ext cx="2151126" cy="365760"/>
          </a:xfrm>
          <a:prstGeom prst="rect">
            <a:avLst/>
          </a:prstGeom>
          <a:noFill/>
          <a:ln/>
        </p:spPr>
        <p:txBody>
          <a:bodyPr wrap="square" lIns="0" tIns="0" rIns="0" bIns="0" rtlCol="0" anchor="t"/>
          <a:lstStyle/>
          <a:p>
            <a:pPr indent="0" marL="0">
              <a:buNone/>
            </a:pPr>
            <a:r>
              <a:rPr lang="en-US" sz="1250" i="1" dirty="0">
                <a:solidFill>
                  <a:schemeClr val="accent3"/>
                </a:solidFill>
              </a:rPr>
              <a:t>Apa yang membuatnya berbahaya</a:t>
            </a:r>
            <a:endParaRPr lang="en-US" sz="1250" dirty="0"/>
          </a:p>
        </p:txBody>
      </p:sp>
      <p:sp>
        <p:nvSpPr>
          <p:cNvPr id="23" name="Text 20"/>
          <p:cNvSpPr txBox="1"/>
          <p:nvPr/>
        </p:nvSpPr>
        <p:spPr>
          <a:xfrm>
            <a:off x="3595878" y="3081528"/>
            <a:ext cx="1051560" cy="548640"/>
          </a:xfrm>
          <a:prstGeom prst="rect">
            <a:avLst/>
          </a:prstGeom>
          <a:noFill/>
          <a:ln/>
        </p:spPr>
        <p:txBody>
          <a:bodyPr wrap="square" lIns="0" tIns="0" rIns="0" bIns="0" rtlCol="0" anchor="ctr"/>
          <a:lstStyle/>
          <a:p>
            <a:pPr indent="0" marL="0">
              <a:buNone/>
            </a:pPr>
            <a:r>
              <a:rPr lang="en-US" sz="2600" b="1" dirty="0">
                <a:solidFill>
                  <a:schemeClr val="accent2"/>
                </a:solidFill>
                <a:latin typeface="Cambria" pitchFamily="34" charset="0"/>
                <a:ea typeface="Cambria" pitchFamily="34" charset="-122"/>
                <a:cs typeface="Cambria" pitchFamily="34" charset="-120"/>
              </a:rPr>
              <a:t>55%</a:t>
            </a:r>
            <a:endParaRPr lang="en-US" sz="2600" dirty="0"/>
          </a:p>
        </p:txBody>
      </p:sp>
      <p:sp>
        <p:nvSpPr>
          <p:cNvPr id="24" name="Text 21"/>
          <p:cNvSpPr txBox="1"/>
          <p:nvPr/>
        </p:nvSpPr>
        <p:spPr>
          <a:xfrm>
            <a:off x="4629150" y="3081528"/>
            <a:ext cx="1181862" cy="548640"/>
          </a:xfrm>
          <a:prstGeom prst="rect">
            <a:avLst/>
          </a:prstGeom>
          <a:noFill/>
          <a:ln/>
        </p:spPr>
        <p:txBody>
          <a:bodyPr wrap="square" lIns="0" tIns="0" rIns="0" bIns="0" rtlCol="0" anchor="ctr"/>
          <a:lstStyle/>
          <a:p>
            <a:pPr indent="0" marL="0">
              <a:buNone/>
            </a:pPr>
            <a:r>
              <a:rPr lang="en-US" sz="1300" b="1" dirty="0">
                <a:solidFill>
                  <a:schemeClr val="bg1"/>
                </a:solidFill>
              </a:rPr>
              <a:t>Naik darurat</a:t>
            </a:r>
            <a:endParaRPr lang="en-US" sz="1300" dirty="0"/>
          </a:p>
        </p:txBody>
      </p:sp>
      <p:sp>
        <p:nvSpPr>
          <p:cNvPr id="25" name="Text 22"/>
          <p:cNvSpPr txBox="1"/>
          <p:nvPr/>
        </p:nvSpPr>
        <p:spPr>
          <a:xfrm>
            <a:off x="3595878" y="3867912"/>
            <a:ext cx="1051560" cy="548640"/>
          </a:xfrm>
          <a:prstGeom prst="rect">
            <a:avLst/>
          </a:prstGeom>
          <a:noFill/>
          <a:ln/>
        </p:spPr>
        <p:txBody>
          <a:bodyPr wrap="square" lIns="0" tIns="0" rIns="0" bIns="0" rtlCol="0" anchor="ctr"/>
          <a:lstStyle/>
          <a:p>
            <a:pPr indent="0" marL="0">
              <a:buNone/>
            </a:pPr>
            <a:r>
              <a:rPr lang="en-US" sz="2600" b="1" dirty="0">
                <a:solidFill>
                  <a:schemeClr val="bg1"/>
                </a:solidFill>
                <a:latin typeface="Cambria" pitchFamily="34" charset="0"/>
                <a:ea typeface="Cambria" pitchFamily="34" charset="-122"/>
                <a:cs typeface="Cambria" pitchFamily="34" charset="-120"/>
              </a:rPr>
              <a:t>27%</a:t>
            </a:r>
            <a:endParaRPr lang="en-US" sz="2600" dirty="0"/>
          </a:p>
        </p:txBody>
      </p:sp>
      <p:sp>
        <p:nvSpPr>
          <p:cNvPr id="26" name="Text 23"/>
          <p:cNvSpPr txBox="1"/>
          <p:nvPr/>
        </p:nvSpPr>
        <p:spPr>
          <a:xfrm>
            <a:off x="4629150" y="3867912"/>
            <a:ext cx="1181862" cy="548640"/>
          </a:xfrm>
          <a:prstGeom prst="rect">
            <a:avLst/>
          </a:prstGeom>
          <a:noFill/>
          <a:ln/>
        </p:spPr>
        <p:txBody>
          <a:bodyPr wrap="square" lIns="0" tIns="0" rIns="0" bIns="0" rtlCol="0" anchor="ctr"/>
          <a:lstStyle/>
          <a:p>
            <a:pPr indent="0" marL="0">
              <a:buNone/>
            </a:pPr>
            <a:r>
              <a:rPr lang="en-US" sz="1300" dirty="0">
                <a:solidFill>
                  <a:schemeClr val="bg1"/>
                </a:solidFill>
              </a:rPr>
              <a:t>Gas tidak cukup</a:t>
            </a:r>
            <a:endParaRPr lang="en-US" sz="1300" dirty="0"/>
          </a:p>
        </p:txBody>
      </p:sp>
      <p:sp>
        <p:nvSpPr>
          <p:cNvPr id="27" name="Text 24"/>
          <p:cNvSpPr txBox="1"/>
          <p:nvPr/>
        </p:nvSpPr>
        <p:spPr>
          <a:xfrm>
            <a:off x="3595878" y="4654296"/>
            <a:ext cx="1051560" cy="548640"/>
          </a:xfrm>
          <a:prstGeom prst="rect">
            <a:avLst/>
          </a:prstGeom>
          <a:noFill/>
          <a:ln/>
        </p:spPr>
        <p:txBody>
          <a:bodyPr wrap="square" lIns="0" tIns="0" rIns="0" bIns="0" rtlCol="0" anchor="ctr"/>
          <a:lstStyle/>
          <a:p>
            <a:pPr indent="0" marL="0">
              <a:buNone/>
            </a:pPr>
            <a:r>
              <a:rPr lang="en-US" sz="2600" b="1" dirty="0">
                <a:solidFill>
                  <a:schemeClr val="bg1"/>
                </a:solidFill>
                <a:latin typeface="Cambria" pitchFamily="34" charset="0"/>
                <a:ea typeface="Cambria" pitchFamily="34" charset="-122"/>
                <a:cs typeface="Cambria" pitchFamily="34" charset="-120"/>
              </a:rPr>
              <a:t>13%</a:t>
            </a:r>
            <a:endParaRPr lang="en-US" sz="2600" dirty="0"/>
          </a:p>
        </p:txBody>
      </p:sp>
      <p:sp>
        <p:nvSpPr>
          <p:cNvPr id="28" name="Text 25"/>
          <p:cNvSpPr txBox="1"/>
          <p:nvPr/>
        </p:nvSpPr>
        <p:spPr>
          <a:xfrm>
            <a:off x="4629150" y="4654296"/>
            <a:ext cx="1181862" cy="548640"/>
          </a:xfrm>
          <a:prstGeom prst="rect">
            <a:avLst/>
          </a:prstGeom>
          <a:noFill/>
          <a:ln/>
        </p:spPr>
        <p:txBody>
          <a:bodyPr wrap="square" lIns="0" tIns="0" rIns="0" bIns="0" rtlCol="0" anchor="ctr"/>
          <a:lstStyle/>
          <a:p>
            <a:pPr indent="0" marL="0">
              <a:buNone/>
            </a:pPr>
            <a:r>
              <a:rPr lang="en-US" sz="1300" dirty="0">
                <a:solidFill>
                  <a:schemeClr val="bg1"/>
                </a:solidFill>
              </a:rPr>
              <a:t>Masalah daya apung</a:t>
            </a:r>
            <a:endParaRPr lang="en-US" sz="1300" dirty="0"/>
          </a:p>
        </p:txBody>
      </p:sp>
      <p:sp>
        <p:nvSpPr>
          <p:cNvPr id="29" name="Shape 26"/>
          <p:cNvSpPr/>
          <p:nvPr/>
        </p:nvSpPr>
        <p:spPr>
          <a:xfrm>
            <a:off x="5993892" y="3534156"/>
            <a:ext cx="201168" cy="292608"/>
          </a:xfrm>
          <a:prstGeom prst="rightArrow">
            <a:avLst/>
          </a:prstGeom>
          <a:solidFill>
            <a:srgbClr val="8FCFC4"/>
          </a:solidFill>
          <a:ln w="12700">
            <a:solidFill>
              <a:srgbClr val="8FCFC4"/>
            </a:solidFill>
            <a:prstDash val="solid"/>
          </a:ln>
        </p:spPr>
      </p:sp>
      <p:sp>
        <p:nvSpPr>
          <p:cNvPr id="30" name="paso 3"/>
          <p:cNvSpPr/>
          <p:nvPr/>
        </p:nvSpPr>
        <p:spPr>
          <a:xfrm>
            <a:off x="6240780" y="1874520"/>
            <a:ext cx="2553462" cy="3611880"/>
          </a:xfrm>
          <a:prstGeom prst="roundRect">
            <a:avLst>
              <a:gd name="adj" fmla="val 5730"/>
            </a:avLst>
          </a:prstGeom>
          <a:solidFill>
            <a:srgbClr val="F8F5EF"/>
          </a:solidFill>
          <a:ln w="12700">
            <a:solidFill>
              <a:srgbClr val="F8F5EF"/>
            </a:solidFill>
            <a:prstDash val="solid"/>
          </a:ln>
          <a:effectLst>
            <a:outerShdw sx="100000" sy="100000" kx="0" ky="0" algn="bl" rotWithShape="0" blurRad="127000" dist="38100" dir="5400000">
              <a:srgbClr val="06202E">
                <a:alpha val="18000"/>
              </a:srgbClr>
            </a:outerShdw>
          </a:effectLst>
        </p:spPr>
      </p:sp>
      <p:sp>
        <p:nvSpPr>
          <p:cNvPr id="31" name="dot"/>
          <p:cNvSpPr/>
          <p:nvPr/>
        </p:nvSpPr>
        <p:spPr>
          <a:xfrm>
            <a:off x="6441948" y="2075688"/>
            <a:ext cx="457200" cy="457200"/>
          </a:xfrm>
          <a:prstGeom prst="ellipse">
            <a:avLst/>
          </a:prstGeom>
          <a:solidFill>
            <a:schemeClr val="accent1"/>
          </a:solidFill>
          <a:ln w="12700">
            <a:solidFill>
              <a:schemeClr val="accent1"/>
            </a:solidFill>
            <a:prstDash val="solid"/>
          </a:ln>
        </p:spPr>
      </p:sp>
      <p:sp>
        <p:nvSpPr>
          <p:cNvPr id="32" name="Text 29"/>
          <p:cNvSpPr txBox="1"/>
          <p:nvPr/>
        </p:nvSpPr>
        <p:spPr>
          <a:xfrm>
            <a:off x="6441948" y="2075688"/>
            <a:ext cx="457200" cy="457200"/>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3</a:t>
            </a:r>
            <a:endParaRPr lang="en-US" sz="1600" dirty="0"/>
          </a:p>
        </p:txBody>
      </p:sp>
      <p:sp>
        <p:nvSpPr>
          <p:cNvPr id="33" name="Text 30"/>
          <p:cNvSpPr txBox="1"/>
          <p:nvPr/>
        </p:nvSpPr>
        <p:spPr>
          <a:xfrm>
            <a:off x="7018020" y="2057400"/>
            <a:ext cx="1639062" cy="502920"/>
          </a:xfrm>
          <a:prstGeom prst="rect">
            <a:avLst/>
          </a:prstGeom>
          <a:noFill/>
          <a:ln/>
        </p:spPr>
        <p:txBody>
          <a:bodyPr wrap="square" lIns="0" tIns="0" rIns="0" bIns="0" rtlCol="0" anchor="ctr"/>
          <a:lstStyle/>
          <a:p>
            <a:pPr indent="0" marL="0">
              <a:buNone/>
            </a:pPr>
            <a:r>
              <a:rPr lang="en-US" sz="1150" b="1" spc="100" kern="0" dirty="0">
                <a:solidFill>
                  <a:schemeClr val="accent1"/>
                </a:solidFill>
              </a:rPr>
              <a:t>CEDERA PELUMPUH</a:t>
            </a:r>
            <a:endParaRPr lang="en-US" sz="1150" dirty="0"/>
          </a:p>
        </p:txBody>
      </p:sp>
      <p:sp>
        <p:nvSpPr>
          <p:cNvPr id="34" name="Text 31"/>
          <p:cNvSpPr txBox="1"/>
          <p:nvPr/>
        </p:nvSpPr>
        <p:spPr>
          <a:xfrm>
            <a:off x="6441948" y="2624328"/>
            <a:ext cx="2151126" cy="365760"/>
          </a:xfrm>
          <a:prstGeom prst="rect">
            <a:avLst/>
          </a:prstGeom>
          <a:noFill/>
          <a:ln/>
        </p:spPr>
        <p:txBody>
          <a:bodyPr wrap="square" lIns="0" tIns="0" rIns="0" bIns="0" rtlCol="0" anchor="t"/>
          <a:lstStyle/>
          <a:p>
            <a:pPr indent="0" marL="0">
              <a:buNone/>
            </a:pPr>
            <a:r>
              <a:rPr lang="en-US" sz="1250" i="1" dirty="0">
                <a:solidFill>
                  <a:schemeClr val="tx2"/>
                </a:solidFill>
              </a:rPr>
              <a:t>Apa yang melumpuhkan penyelam</a:t>
            </a:r>
            <a:endParaRPr lang="en-US" sz="1250" dirty="0"/>
          </a:p>
        </p:txBody>
      </p:sp>
      <p:sp>
        <p:nvSpPr>
          <p:cNvPr id="35" name="Text 32"/>
          <p:cNvSpPr txBox="1"/>
          <p:nvPr/>
        </p:nvSpPr>
        <p:spPr>
          <a:xfrm>
            <a:off x="6441948" y="3081528"/>
            <a:ext cx="1051560" cy="548640"/>
          </a:xfrm>
          <a:prstGeom prst="rect">
            <a:avLst/>
          </a:prstGeom>
          <a:noFill/>
          <a:ln/>
        </p:spPr>
        <p:txBody>
          <a:bodyPr wrap="square" lIns="0" tIns="0" rIns="0" bIns="0" rtlCol="0" anchor="ctr"/>
          <a:lstStyle/>
          <a:p>
            <a:pPr indent="0" marL="0">
              <a:buNone/>
            </a:pPr>
            <a:r>
              <a:rPr lang="en-US" sz="2600" b="1" dirty="0">
                <a:solidFill>
                  <a:schemeClr val="tx1"/>
                </a:solidFill>
                <a:latin typeface="Cambria" pitchFamily="34" charset="0"/>
                <a:ea typeface="Cambria" pitchFamily="34" charset="-122"/>
                <a:cs typeface="Cambria" pitchFamily="34" charset="-120"/>
              </a:rPr>
              <a:t>33%</a:t>
            </a:r>
            <a:endParaRPr lang="en-US" sz="2600" dirty="0"/>
          </a:p>
        </p:txBody>
      </p:sp>
      <p:sp>
        <p:nvSpPr>
          <p:cNvPr id="36" name="Text 33"/>
          <p:cNvSpPr txBox="1"/>
          <p:nvPr/>
        </p:nvSpPr>
        <p:spPr>
          <a:xfrm>
            <a:off x="7475220" y="3081528"/>
            <a:ext cx="1181862" cy="548640"/>
          </a:xfrm>
          <a:prstGeom prst="rect">
            <a:avLst/>
          </a:prstGeom>
          <a:noFill/>
          <a:ln/>
        </p:spPr>
        <p:txBody>
          <a:bodyPr wrap="square" lIns="0" tIns="0" rIns="0" bIns="0" rtlCol="0" anchor="ctr"/>
          <a:lstStyle/>
          <a:p>
            <a:pPr indent="0" marL="0">
              <a:buNone/>
            </a:pPr>
            <a:r>
              <a:rPr lang="en-US" sz="1300" dirty="0">
                <a:solidFill>
                  <a:schemeClr val="tx1"/>
                </a:solidFill>
              </a:rPr>
              <a:t>Asfiksia</a:t>
            </a:r>
            <a:endParaRPr lang="en-US" sz="1300" dirty="0"/>
          </a:p>
        </p:txBody>
      </p:sp>
      <p:sp>
        <p:nvSpPr>
          <p:cNvPr id="37" name="Text 34"/>
          <p:cNvSpPr txBox="1"/>
          <p:nvPr/>
        </p:nvSpPr>
        <p:spPr>
          <a:xfrm>
            <a:off x="6441948" y="3867912"/>
            <a:ext cx="1051560" cy="548640"/>
          </a:xfrm>
          <a:prstGeom prst="rect">
            <a:avLst/>
          </a:prstGeom>
          <a:noFill/>
          <a:ln/>
        </p:spPr>
        <p:txBody>
          <a:bodyPr wrap="square" lIns="0" tIns="0" rIns="0" bIns="0" rtlCol="0" anchor="ctr"/>
          <a:lstStyle/>
          <a:p>
            <a:pPr indent="0" marL="0">
              <a:buNone/>
            </a:pPr>
            <a:r>
              <a:rPr lang="en-US" sz="2600" b="1" dirty="0">
                <a:solidFill>
                  <a:schemeClr val="tx1"/>
                </a:solidFill>
                <a:latin typeface="Cambria" pitchFamily="34" charset="0"/>
                <a:ea typeface="Cambria" pitchFamily="34" charset="-122"/>
                <a:cs typeface="Cambria" pitchFamily="34" charset="-120"/>
              </a:rPr>
              <a:t>29%</a:t>
            </a:r>
            <a:endParaRPr lang="en-US" sz="2600" dirty="0"/>
          </a:p>
        </p:txBody>
      </p:sp>
      <p:sp>
        <p:nvSpPr>
          <p:cNvPr id="38" name="Text 35"/>
          <p:cNvSpPr txBox="1"/>
          <p:nvPr/>
        </p:nvSpPr>
        <p:spPr>
          <a:xfrm>
            <a:off x="7475220" y="3867912"/>
            <a:ext cx="1181862" cy="548640"/>
          </a:xfrm>
          <a:prstGeom prst="rect">
            <a:avLst/>
          </a:prstGeom>
          <a:noFill/>
          <a:ln/>
        </p:spPr>
        <p:txBody>
          <a:bodyPr wrap="square" lIns="0" tIns="0" rIns="0" bIns="0" rtlCol="0" anchor="ctr"/>
          <a:lstStyle/>
          <a:p>
            <a:pPr indent="0" marL="0">
              <a:buNone/>
            </a:pPr>
            <a:r>
              <a:rPr lang="en-US" sz="1300" dirty="0">
                <a:solidFill>
                  <a:schemeClr val="tx1"/>
                </a:solidFill>
              </a:rPr>
              <a:t>Emboli gas arteri</a:t>
            </a:r>
            <a:endParaRPr lang="en-US" sz="1300" dirty="0"/>
          </a:p>
        </p:txBody>
      </p:sp>
      <p:sp>
        <p:nvSpPr>
          <p:cNvPr id="39" name="Text 36"/>
          <p:cNvSpPr txBox="1"/>
          <p:nvPr/>
        </p:nvSpPr>
        <p:spPr>
          <a:xfrm>
            <a:off x="6441948" y="4654296"/>
            <a:ext cx="1051560" cy="548640"/>
          </a:xfrm>
          <a:prstGeom prst="rect">
            <a:avLst/>
          </a:prstGeom>
          <a:noFill/>
          <a:ln/>
        </p:spPr>
        <p:txBody>
          <a:bodyPr wrap="square" lIns="0" tIns="0" rIns="0" bIns="0" rtlCol="0" anchor="ctr"/>
          <a:lstStyle/>
          <a:p>
            <a:pPr indent="0" marL="0">
              <a:buNone/>
            </a:pPr>
            <a:r>
              <a:rPr lang="en-US" sz="2600" b="1" dirty="0">
                <a:solidFill>
                  <a:schemeClr val="tx1"/>
                </a:solidFill>
                <a:latin typeface="Cambria" pitchFamily="34" charset="0"/>
                <a:ea typeface="Cambria" pitchFamily="34" charset="-122"/>
                <a:cs typeface="Cambria" pitchFamily="34" charset="-120"/>
              </a:rPr>
              <a:t>26%</a:t>
            </a:r>
            <a:endParaRPr lang="en-US" sz="2600" dirty="0"/>
          </a:p>
        </p:txBody>
      </p:sp>
      <p:sp>
        <p:nvSpPr>
          <p:cNvPr id="40" name="Text 37"/>
          <p:cNvSpPr txBox="1"/>
          <p:nvPr/>
        </p:nvSpPr>
        <p:spPr>
          <a:xfrm>
            <a:off x="7475220" y="4654296"/>
            <a:ext cx="1181862" cy="548640"/>
          </a:xfrm>
          <a:prstGeom prst="rect">
            <a:avLst/>
          </a:prstGeom>
          <a:noFill/>
          <a:ln/>
        </p:spPr>
        <p:txBody>
          <a:bodyPr wrap="square" lIns="0" tIns="0" rIns="0" bIns="0" rtlCol="0" anchor="ctr"/>
          <a:lstStyle/>
          <a:p>
            <a:pPr indent="0" marL="0">
              <a:buNone/>
            </a:pPr>
            <a:r>
              <a:rPr lang="en-US" sz="1300" dirty="0">
                <a:solidFill>
                  <a:schemeClr val="tx1"/>
                </a:solidFill>
              </a:rPr>
              <a:t>Insiden jantung</a:t>
            </a:r>
            <a:endParaRPr lang="en-US" sz="1300" dirty="0"/>
          </a:p>
        </p:txBody>
      </p:sp>
      <p:sp>
        <p:nvSpPr>
          <p:cNvPr id="41" name="Shape 38"/>
          <p:cNvSpPr/>
          <p:nvPr/>
        </p:nvSpPr>
        <p:spPr>
          <a:xfrm>
            <a:off x="8839962" y="3534156"/>
            <a:ext cx="201168" cy="292608"/>
          </a:xfrm>
          <a:prstGeom prst="rightArrow">
            <a:avLst/>
          </a:prstGeom>
          <a:solidFill>
            <a:srgbClr val="8FCFC4"/>
          </a:solidFill>
          <a:ln w="12700">
            <a:solidFill>
              <a:srgbClr val="8FCFC4"/>
            </a:solidFill>
            <a:prstDash val="solid"/>
          </a:ln>
        </p:spPr>
      </p:sp>
      <p:sp>
        <p:nvSpPr>
          <p:cNvPr id="42" name="paso 4"/>
          <p:cNvSpPr/>
          <p:nvPr/>
        </p:nvSpPr>
        <p:spPr>
          <a:xfrm>
            <a:off x="9086850" y="1874520"/>
            <a:ext cx="2553462" cy="3611880"/>
          </a:xfrm>
          <a:prstGeom prst="roundRect">
            <a:avLst>
              <a:gd name="adj" fmla="val 5730"/>
            </a:avLst>
          </a:prstGeom>
          <a:solidFill>
            <a:srgbClr val="F8F5EF"/>
          </a:solidFill>
          <a:ln w="12700">
            <a:solidFill>
              <a:srgbClr val="F8F5EF"/>
            </a:solidFill>
            <a:prstDash val="solid"/>
          </a:ln>
          <a:effectLst>
            <a:outerShdw sx="100000" sy="100000" kx="0" ky="0" algn="bl" rotWithShape="0" blurRad="127000" dist="38100" dir="5400000">
              <a:srgbClr val="06202E">
                <a:alpha val="18000"/>
              </a:srgbClr>
            </a:outerShdw>
          </a:effectLst>
        </p:spPr>
      </p:sp>
      <p:sp>
        <p:nvSpPr>
          <p:cNvPr id="43" name="dot"/>
          <p:cNvSpPr/>
          <p:nvPr/>
        </p:nvSpPr>
        <p:spPr>
          <a:xfrm>
            <a:off x="9288018" y="2075688"/>
            <a:ext cx="457200" cy="457200"/>
          </a:xfrm>
          <a:prstGeom prst="ellipse">
            <a:avLst/>
          </a:prstGeom>
          <a:solidFill>
            <a:schemeClr val="accent1"/>
          </a:solidFill>
          <a:ln w="12700">
            <a:solidFill>
              <a:schemeClr val="accent1"/>
            </a:solidFill>
            <a:prstDash val="solid"/>
          </a:ln>
        </p:spPr>
      </p:sp>
      <p:sp>
        <p:nvSpPr>
          <p:cNvPr id="44" name="Text 41"/>
          <p:cNvSpPr txBox="1"/>
          <p:nvPr/>
        </p:nvSpPr>
        <p:spPr>
          <a:xfrm>
            <a:off x="9288018" y="2075688"/>
            <a:ext cx="457200" cy="457200"/>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4</a:t>
            </a:r>
            <a:endParaRPr lang="en-US" sz="1600" dirty="0"/>
          </a:p>
        </p:txBody>
      </p:sp>
      <p:sp>
        <p:nvSpPr>
          <p:cNvPr id="45" name="Text 42"/>
          <p:cNvSpPr txBox="1"/>
          <p:nvPr/>
        </p:nvSpPr>
        <p:spPr>
          <a:xfrm>
            <a:off x="9864090" y="2057400"/>
            <a:ext cx="1639062" cy="502920"/>
          </a:xfrm>
          <a:prstGeom prst="rect">
            <a:avLst/>
          </a:prstGeom>
          <a:noFill/>
          <a:ln/>
        </p:spPr>
        <p:txBody>
          <a:bodyPr wrap="square" lIns="0" tIns="0" rIns="0" bIns="0" rtlCol="0" anchor="ctr"/>
          <a:lstStyle/>
          <a:p>
            <a:pPr indent="0" marL="0">
              <a:buNone/>
            </a:pPr>
            <a:r>
              <a:rPr lang="en-US" sz="1150" b="1" spc="100" kern="0" dirty="0">
                <a:solidFill>
                  <a:schemeClr val="accent1"/>
                </a:solidFill>
              </a:rPr>
              <a:t>PENYEBAB KEMATIAN</a:t>
            </a:r>
            <a:endParaRPr lang="en-US" sz="1150" dirty="0"/>
          </a:p>
        </p:txBody>
      </p:sp>
      <p:sp>
        <p:nvSpPr>
          <p:cNvPr id="46" name="Text 43"/>
          <p:cNvSpPr txBox="1"/>
          <p:nvPr/>
        </p:nvSpPr>
        <p:spPr>
          <a:xfrm>
            <a:off x="9288018" y="2624328"/>
            <a:ext cx="2151126" cy="365760"/>
          </a:xfrm>
          <a:prstGeom prst="rect">
            <a:avLst/>
          </a:prstGeom>
          <a:noFill/>
          <a:ln/>
        </p:spPr>
        <p:txBody>
          <a:bodyPr wrap="square" lIns="0" tIns="0" rIns="0" bIns="0" rtlCol="0" anchor="t"/>
          <a:lstStyle/>
          <a:p>
            <a:pPr indent="0" marL="0">
              <a:buNone/>
            </a:pPr>
            <a:r>
              <a:rPr lang="en-US" sz="1250" i="1" dirty="0">
                <a:solidFill>
                  <a:schemeClr val="tx2"/>
                </a:solidFill>
              </a:rPr>
              <a:t>Apa yang tercatat sebagai penyebab akhir</a:t>
            </a:r>
            <a:endParaRPr lang="en-US" sz="1250" dirty="0"/>
          </a:p>
        </p:txBody>
      </p:sp>
      <p:sp>
        <p:nvSpPr>
          <p:cNvPr id="47" name="Text 44"/>
          <p:cNvSpPr txBox="1"/>
          <p:nvPr/>
        </p:nvSpPr>
        <p:spPr>
          <a:xfrm>
            <a:off x="9288018" y="3081528"/>
            <a:ext cx="1051560" cy="548640"/>
          </a:xfrm>
          <a:prstGeom prst="rect">
            <a:avLst/>
          </a:prstGeom>
          <a:noFill/>
          <a:ln/>
        </p:spPr>
        <p:txBody>
          <a:bodyPr wrap="square" lIns="0" tIns="0" rIns="0" bIns="0" rtlCol="0" anchor="ctr"/>
          <a:lstStyle/>
          <a:p>
            <a:pPr indent="0" marL="0">
              <a:buNone/>
            </a:pPr>
            <a:r>
              <a:rPr lang="en-US" sz="2600" b="1" dirty="0">
                <a:solidFill>
                  <a:schemeClr val="tx1"/>
                </a:solidFill>
                <a:latin typeface="Cambria" pitchFamily="34" charset="0"/>
                <a:ea typeface="Cambria" pitchFamily="34" charset="-122"/>
                <a:cs typeface="Cambria" pitchFamily="34" charset="-120"/>
              </a:rPr>
              <a:t>70%</a:t>
            </a:r>
            <a:endParaRPr lang="en-US" sz="2600" dirty="0"/>
          </a:p>
        </p:txBody>
      </p:sp>
      <p:sp>
        <p:nvSpPr>
          <p:cNvPr id="48" name="Text 45"/>
          <p:cNvSpPr txBox="1"/>
          <p:nvPr/>
        </p:nvSpPr>
        <p:spPr>
          <a:xfrm>
            <a:off x="10321290" y="3081528"/>
            <a:ext cx="1181862" cy="548640"/>
          </a:xfrm>
          <a:prstGeom prst="rect">
            <a:avLst/>
          </a:prstGeom>
          <a:noFill/>
          <a:ln/>
        </p:spPr>
        <p:txBody>
          <a:bodyPr wrap="square" lIns="0" tIns="0" rIns="0" bIns="0" rtlCol="0" anchor="ctr"/>
          <a:lstStyle/>
          <a:p>
            <a:pPr indent="0" marL="0">
              <a:buNone/>
            </a:pPr>
            <a:r>
              <a:rPr lang="en-US" sz="1300" dirty="0">
                <a:solidFill>
                  <a:schemeClr val="tx1"/>
                </a:solidFill>
              </a:rPr>
              <a:t>Tenggelam</a:t>
            </a:r>
            <a:endParaRPr lang="en-US" sz="1300" dirty="0"/>
          </a:p>
        </p:txBody>
      </p:sp>
      <p:sp>
        <p:nvSpPr>
          <p:cNvPr id="49" name="Text 46"/>
          <p:cNvSpPr txBox="1"/>
          <p:nvPr/>
        </p:nvSpPr>
        <p:spPr>
          <a:xfrm>
            <a:off x="9288018" y="3867912"/>
            <a:ext cx="1051560" cy="548640"/>
          </a:xfrm>
          <a:prstGeom prst="rect">
            <a:avLst/>
          </a:prstGeom>
          <a:noFill/>
          <a:ln/>
        </p:spPr>
        <p:txBody>
          <a:bodyPr wrap="square" lIns="0" tIns="0" rIns="0" bIns="0" rtlCol="0" anchor="ctr"/>
          <a:lstStyle/>
          <a:p>
            <a:pPr indent="0" marL="0">
              <a:buNone/>
            </a:pPr>
            <a:r>
              <a:rPr lang="en-US" sz="2600" b="1" dirty="0">
                <a:solidFill>
                  <a:schemeClr val="tx1"/>
                </a:solidFill>
                <a:latin typeface="Cambria" pitchFamily="34" charset="0"/>
                <a:ea typeface="Cambria" pitchFamily="34" charset="-122"/>
                <a:cs typeface="Cambria" pitchFamily="34" charset="-120"/>
              </a:rPr>
              <a:t>14%</a:t>
            </a:r>
            <a:endParaRPr lang="en-US" sz="2600" dirty="0"/>
          </a:p>
        </p:txBody>
      </p:sp>
      <p:sp>
        <p:nvSpPr>
          <p:cNvPr id="50" name="Text 47"/>
          <p:cNvSpPr txBox="1"/>
          <p:nvPr/>
        </p:nvSpPr>
        <p:spPr>
          <a:xfrm>
            <a:off x="10321290" y="3867912"/>
            <a:ext cx="1181862" cy="548640"/>
          </a:xfrm>
          <a:prstGeom prst="rect">
            <a:avLst/>
          </a:prstGeom>
          <a:noFill/>
          <a:ln/>
        </p:spPr>
        <p:txBody>
          <a:bodyPr wrap="square" lIns="0" tIns="0" rIns="0" bIns="0" rtlCol="0" anchor="ctr"/>
          <a:lstStyle/>
          <a:p>
            <a:pPr indent="0" marL="0">
              <a:buNone/>
            </a:pPr>
            <a:r>
              <a:rPr lang="en-US" sz="1300" dirty="0">
                <a:solidFill>
                  <a:schemeClr val="tx1"/>
                </a:solidFill>
              </a:rPr>
              <a:t>Emboli gas arteri</a:t>
            </a:r>
            <a:endParaRPr lang="en-US" sz="1300" dirty="0"/>
          </a:p>
        </p:txBody>
      </p:sp>
      <p:sp>
        <p:nvSpPr>
          <p:cNvPr id="51" name="Text 48"/>
          <p:cNvSpPr txBox="1"/>
          <p:nvPr/>
        </p:nvSpPr>
        <p:spPr>
          <a:xfrm>
            <a:off x="9288018" y="4654296"/>
            <a:ext cx="1051560" cy="548640"/>
          </a:xfrm>
          <a:prstGeom prst="rect">
            <a:avLst/>
          </a:prstGeom>
          <a:noFill/>
          <a:ln/>
        </p:spPr>
        <p:txBody>
          <a:bodyPr wrap="square" lIns="0" tIns="0" rIns="0" bIns="0" rtlCol="0" anchor="ctr"/>
          <a:lstStyle/>
          <a:p>
            <a:pPr indent="0" marL="0">
              <a:buNone/>
            </a:pPr>
            <a:r>
              <a:rPr lang="en-US" sz="2600" b="1" dirty="0">
                <a:solidFill>
                  <a:schemeClr val="tx1"/>
                </a:solidFill>
                <a:latin typeface="Cambria" pitchFamily="34" charset="0"/>
                <a:ea typeface="Cambria" pitchFamily="34" charset="-122"/>
                <a:cs typeface="Cambria" pitchFamily="34" charset="-120"/>
              </a:rPr>
              <a:t>13%</a:t>
            </a:r>
            <a:endParaRPr lang="en-US" sz="2600" dirty="0"/>
          </a:p>
        </p:txBody>
      </p:sp>
      <p:sp>
        <p:nvSpPr>
          <p:cNvPr id="52" name="Text 49"/>
          <p:cNvSpPr txBox="1"/>
          <p:nvPr/>
        </p:nvSpPr>
        <p:spPr>
          <a:xfrm>
            <a:off x="10321290" y="4654296"/>
            <a:ext cx="1181862" cy="548640"/>
          </a:xfrm>
          <a:prstGeom prst="rect">
            <a:avLst/>
          </a:prstGeom>
          <a:noFill/>
          <a:ln/>
        </p:spPr>
        <p:txBody>
          <a:bodyPr wrap="square" lIns="0" tIns="0" rIns="0" bIns="0" rtlCol="0" anchor="ctr"/>
          <a:lstStyle/>
          <a:p>
            <a:pPr indent="0" marL="0">
              <a:buNone/>
            </a:pPr>
            <a:r>
              <a:rPr lang="en-US" sz="1300" dirty="0">
                <a:solidFill>
                  <a:schemeClr val="tx1"/>
                </a:solidFill>
              </a:rPr>
              <a:t>Insiden jantung</a:t>
            </a:r>
            <a:endParaRPr lang="en-US" sz="1300" dirty="0"/>
          </a:p>
        </p:txBody>
      </p:sp>
      <p:sp>
        <p:nvSpPr>
          <p:cNvPr id="53"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54" name="Text 51"/>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SUMBER   </a:t>
            </a:r>
            <a:pPr indent="0" marL="0">
              <a:buNone/>
            </a:pPr>
            <a:r>
              <a:rPr lang="en-US" sz="1050" b="1" dirty="0">
                <a:solidFill>
                  <a:srgbClr val="5A6B70"/>
                </a:solidFill>
              </a:rPr>
              <a:t>[1] </a:t>
            </a:r>
            <a:pPr indent="0" marL="0">
              <a:buNone/>
            </a:pPr>
            <a:r>
              <a:rPr lang="en-US" sz="1050" u="sng" dirty="0">
                <a:solidFill>
                  <a:srgbClr val="0F6472"/>
                </a:solidFill>
                <a:hlinkClick r:id="rId1" invalidUrl="" action="" tgtFrame="" tooltip="Common causes of open-circuit recreational diving fatalities" history="1" highlightClick="0" endSnd="0">
                  <a:extLst>
                    <a:ext uri="{A12FA001-AC4F-418D-AE19-62706E023703}">
                      <ahyp:hlinkClr xmlns:ahyp="http://schemas.microsoft.com/office/drawing/2018/hyperlinkcolor" val="tx"/>
                    </a:ext>
                  </a:extLst>
                </a:hlinkClick>
              </a:rPr>
              <a:t>Denoble et al., 2008 · Undersea &amp; Hyperbaric Medicine</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Apa yang berubah: analisis terbaru</a:t>
            </a:r>
            <a:endParaRPr lang="en-US" sz="3200" dirty="0"/>
          </a:p>
        </p:txBody>
      </p:sp>
      <p:graphicFrame>
        <p:nvGraphicFramePr>
          <p:cNvPr id="6" name="Table 0"/>
          <p:cNvGraphicFramePr>
            <a:graphicFrameLocks noGrp="1"/>
          </p:cNvGraphicFramePr>
          <p:nvPr>
            <p:extLst>
              <p:ext uri="{D42A27DB-BD31-4B8C-83A1-F6EECF244321}">
                <p14:modId xmlns:p14="http://schemas.microsoft.com/office/powerpoint/2010/main" val="1579011935"/>
              </p:ext>
            </p:extLst>
          </p:nvPr>
        </p:nvGraphicFramePr>
        <p:xfrm>
          <a:off x="548640" y="1298448"/>
          <a:ext cx="11091672" cy="914400"/>
        </p:xfrm>
        <a:graphic>
          <a:graphicData uri="http://schemas.openxmlformats.org/drawingml/2006/table">
            <a:tbl>
              <a:tblPr/>
              <a:tblGrid>
                <a:gridCol w="2514600"/>
                <a:gridCol w="1417320"/>
                <a:gridCol w="2423160"/>
                <a:gridCol w="2514600"/>
                <a:gridCol w="1856232"/>
              </a:tblGrid>
              <a:tr h="329184">
                <a:tc>
                  <a:txBody>
                    <a:bodyPr/>
                    <a:lstStyle/>
                    <a:p>
                      <a:pPr indent="0" marL="0">
                        <a:buNone/>
                      </a:pPr>
                      <a:r>
                        <a:rPr lang="en-US" sz="1050" b="1" dirty="0">
                          <a:solidFill>
                            <a:srgbClr val="FFFFFF"/>
                          </a:solidFill>
                          <a:latin typeface="Calibri" pitchFamily="34" charset="0"/>
                          <a:ea typeface="Calibri" pitchFamily="34" charset="-122"/>
                          <a:cs typeface="Calibri" pitchFamily="34" charset="-120"/>
                        </a:rPr>
                        <a:t>Studi</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en-US" sz="1050" b="1" dirty="0">
                          <a:solidFill>
                            <a:srgbClr val="FFFFFF"/>
                          </a:solidFill>
                          <a:latin typeface="Calibri" pitchFamily="34" charset="0"/>
                          <a:ea typeface="Calibri" pitchFamily="34" charset="-122"/>
                          <a:cs typeface="Calibri" pitchFamily="34" charset="-120"/>
                        </a:rPr>
                        <a:t>Periode · kematian</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en-US" sz="1050" b="1" dirty="0">
                          <a:solidFill>
                            <a:srgbClr val="FFFFFF"/>
                          </a:solidFill>
                          <a:latin typeface="Calibri" pitchFamily="34" charset="0"/>
                          <a:ea typeface="Calibri" pitchFamily="34" charset="-122"/>
                          <a:cs typeface="Calibri" pitchFamily="34" charset="-120"/>
                        </a:rPr>
                        <a:t>Pemicunya</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en-US" sz="1050" b="1" dirty="0">
                          <a:solidFill>
                            <a:srgbClr val="FFFFFF"/>
                          </a:solidFill>
                          <a:latin typeface="Calibri" pitchFamily="34" charset="0"/>
                          <a:ea typeface="Calibri" pitchFamily="34" charset="-122"/>
                          <a:cs typeface="Calibri" pitchFamily="34" charset="-120"/>
                        </a:rPr>
                        <a:t>Apa yang membuatnya berbahaya</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en-US" sz="1050" b="1" dirty="0">
                          <a:solidFill>
                            <a:srgbClr val="FFFFFF"/>
                          </a:solidFill>
                          <a:latin typeface="Calibri" pitchFamily="34" charset="0"/>
                          <a:ea typeface="Calibri" pitchFamily="34" charset="-122"/>
                          <a:cs typeface="Calibri" pitchFamily="34" charset="-120"/>
                        </a:rPr>
                        <a:t>Profil penyelam</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r>
              <a:tr h="512064">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Denoble dkk. · AS dan Kanada [1]</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1992–2003 · 947</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Gas tidak cukup 41%, terjerat 20%</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Naik darurat 55%</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i="1" dirty="0">
                          <a:solidFill>
                            <a:srgbClr val="5A6B70"/>
                          </a:solidFill>
                          <a:latin typeface="Calibri" pitchFamily="34" charset="0"/>
                          <a:ea typeface="Calibri" pitchFamily="34" charset="-122"/>
                          <a:cs typeface="Calibri" pitchFamily="34" charset="-120"/>
                        </a:rPr>
                        <a:t>Dasar pembanding</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12064">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Lippmann dan Taylor · Australia [2]</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2001–2013 · 126</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Lingkungan 54%, pengerahan tenaga 18%, gas 12%</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Masalah medis 38%, naik 17%, daya apung 14%</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Usia rata-rata 44; kesehatan sebelumnya berperan pada 47%</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12064">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Lippmann dkk. · Selandia Baru [3]</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2007–2016 · 48</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Gas 35%, lingkungan 35%, pengerahan tenaga 17%</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Terutama medis (jantung); emboli setelah naik tanpa gas</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Usia rata-rata 47; faktor risiko medis pada 77%</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12064">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Lippmann dkk. · Australia [4]</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2014–2018 · 42</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Terutama lingkungan dan pengerahan tenaga</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Terutama medis (jantung)</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Usia rata-rata 49,7 (6 tahun lebih tua); obesitas pada 54%</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12064">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Casadesús dkk. · Girona, Spanyol [5]</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2009–2018 · 25</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Pengerahan tenaga, panik, daya apung, disorientasi</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Naik cepat, kejadian jantung, panik</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Terutama pria usia 50 hingga 69 tahun</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12064">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BSAC · Inggris Raya [6]</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2025 · 9</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Informasi tidak cukup pada lebih dari separuh</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Satu kasus edema paru imersi terkonfirmasi</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Usia rata-rata 55</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bl>
          </a:graphicData>
        </a:graphic>
      </p:graphicFrame>
      <p:sp>
        <p:nvSpPr>
          <p:cNvPr id="5" name="lectura"/>
          <p:cNvSpPr/>
          <p:nvPr/>
        </p:nvSpPr>
        <p:spPr>
          <a:xfrm>
            <a:off x="548640" y="5074920"/>
            <a:ext cx="11091672" cy="530352"/>
          </a:xfrm>
          <a:prstGeom prst="roundRect">
            <a:avLst>
              <a:gd name="adj" fmla="val 27586"/>
            </a:avLst>
          </a:prstGeom>
          <a:solidFill>
            <a:srgbClr val="06202E"/>
          </a:solidFill>
          <a:ln w="12700">
            <a:solidFill>
              <a:srgbClr val="06202E"/>
            </a:solidFill>
            <a:prstDash val="solid"/>
          </a:ln>
        </p:spPr>
      </p:sp>
      <p:sp>
        <p:nvSpPr>
          <p:cNvPr id="6" name="Text 2"/>
          <p:cNvSpPr txBox="1"/>
          <p:nvPr/>
        </p:nvSpPr>
        <p:spPr>
          <a:xfrm>
            <a:off x="822960" y="5074920"/>
            <a:ext cx="10543032" cy="530352"/>
          </a:xfrm>
          <a:prstGeom prst="rect">
            <a:avLst/>
          </a:prstGeom>
          <a:noFill/>
          <a:ln/>
        </p:spPr>
        <p:txBody>
          <a:bodyPr wrap="square" lIns="0" tIns="0" rIns="0" bIns="0" rtlCol="0" anchor="ctr"/>
          <a:lstStyle/>
          <a:p>
            <a:pPr indent="0" marL="0">
              <a:buNone/>
            </a:pPr>
            <a:r>
              <a:rPr lang="en-US" sz="1050" b="1" spc="300" kern="0" dirty="0">
                <a:solidFill>
                  <a:srgbClr val="F2B544"/>
                </a:solidFill>
              </a:rPr>
              <a:t>TAFSIRAN MDI   </a:t>
            </a:r>
            <a:pPr indent="0" marL="0">
              <a:buNone/>
            </a:pPr>
            <a:r>
              <a:rPr lang="en-US" sz="1400" i="1" dirty="0">
                <a:solidFill>
                  <a:srgbClr val="F8F5EF"/>
                </a:solidFill>
                <a:latin typeface="Cambria" pitchFamily="34" charset="0"/>
                <a:ea typeface="Cambria" pitchFamily="34" charset="-122"/>
                <a:cs typeface="Cambria" pitchFamily="34" charset="-120"/>
              </a:rPr>
              <a:t>Profilnya berubah: lebih tua, lebih banyak masalah jantung. Naik dan gas masih ada dalam rantai, tetapi kini yang dibawa penyelam ke dalam air juga berpengaruh.</a:t>
            </a:r>
            <a:endParaRPr lang="en-US" sz="1050" dirty="0"/>
          </a:p>
        </p:txBody>
      </p:sp>
      <p:sp>
        <p:nvSpPr>
          <p:cNvPr id="7"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8" name="Text 4"/>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SUMBER   </a:t>
            </a:r>
            <a:pPr indent="0" marL="0">
              <a:buNone/>
            </a:pPr>
            <a:r>
              <a:rPr lang="en-US" sz="1050" b="1" dirty="0">
                <a:solidFill>
                  <a:srgbClr val="5A6B70"/>
                </a:solidFill>
              </a:rPr>
              <a:t>[2] </a:t>
            </a:r>
            <a:pPr indent="0" marL="0">
              <a:buNone/>
            </a:pPr>
            <a:r>
              <a:rPr lang="en-US" sz="1050" u="sng" dirty="0">
                <a:solidFill>
                  <a:srgbClr val="0F6472"/>
                </a:solidFill>
                <a:hlinkClick r:id="rId1" invalidUrl="" action="" tgtFrame="" tooltip="Scuba diving fatalities in Australia 2001 to 2013: chain of events" history="1" highlightClick="0" endSnd="0">
                  <a:extLst>
                    <a:ext uri="{A12FA001-AC4F-418D-AE19-62706E023703}">
                      <ahyp:hlinkClr xmlns:ahyp="http://schemas.microsoft.com/office/drawing/2018/hyperlinkcolor" val="tx"/>
                    </a:ext>
                  </a:extLst>
                </a:hlinkClick>
              </a:rPr>
              <a:t>Lippmann dan Taylor, 2020</a:t>
            </a:r>
            <a:pPr indent="0" marL="0">
              <a:buNone/>
            </a:pPr>
            <a:r>
              <a:rPr lang="en-US" sz="1050" dirty="0">
                <a:solidFill>
                  <a:srgbClr val="5A6B70"/>
                </a:solidFill>
              </a:rPr>
              <a:t>   ·   </a:t>
            </a:r>
            <a:pPr indent="0" marL="0">
              <a:buNone/>
            </a:pPr>
            <a:r>
              <a:rPr lang="en-US" sz="1050" b="1" dirty="0">
                <a:solidFill>
                  <a:srgbClr val="5A6B70"/>
                </a:solidFill>
              </a:rPr>
              <a:t>[3] </a:t>
            </a:r>
            <a:pPr indent="0" marL="0">
              <a:buNone/>
            </a:pPr>
            <a:r>
              <a:rPr lang="en-US" sz="1050" u="sng" dirty="0">
                <a:solidFill>
                  <a:srgbClr val="0F6472"/>
                </a:solidFill>
                <a:hlinkClick r:id="rId2" invalidUrl="" action="" tgtFrame="" tooltip="Scuba diving-related fatalities in New Zealand, 2007 to 2016" history="1" highlightClick="0" endSnd="0">
                  <a:extLst>
                    <a:ext uri="{A12FA001-AC4F-418D-AE19-62706E023703}">
                      <ahyp:hlinkClr xmlns:ahyp="http://schemas.microsoft.com/office/drawing/2018/hyperlinkcolor" val="tx"/>
                    </a:ext>
                  </a:extLst>
                </a:hlinkClick>
              </a:rPr>
              <a:t>Lippmann et al., 2021</a:t>
            </a:r>
            <a:pPr indent="0" marL="0">
              <a:buNone/>
            </a:pPr>
            <a:r>
              <a:rPr lang="en-US" sz="1050" dirty="0">
                <a:solidFill>
                  <a:srgbClr val="5A6B70"/>
                </a:solidFill>
              </a:rPr>
              <a:t>   ·   </a:t>
            </a:r>
            <a:pPr indent="0" marL="0">
              <a:buNone/>
            </a:pPr>
            <a:r>
              <a:rPr lang="en-US" sz="1050" b="1" dirty="0">
                <a:solidFill>
                  <a:srgbClr val="5A6B70"/>
                </a:solidFill>
              </a:rPr>
              <a:t>[4] </a:t>
            </a:r>
            <a:pPr indent="0" marL="0">
              <a:buNone/>
            </a:pPr>
            <a:r>
              <a:rPr lang="en-US" sz="1050" u="sng" dirty="0">
                <a:solidFill>
                  <a:srgbClr val="0F6472"/>
                </a:solidFill>
                <a:hlinkClick r:id="rId3" invalidUrl="" action="" tgtFrame="" tooltip="Compressed gas diving fatalities in Australian waters 2014 to 2018" history="1" highlightClick="0" endSnd="0">
                  <a:extLst>
                    <a:ext uri="{A12FA001-AC4F-418D-AE19-62706E023703}">
                      <ahyp:hlinkClr xmlns:ahyp="http://schemas.microsoft.com/office/drawing/2018/hyperlinkcolor" val="tx"/>
                    </a:ext>
                  </a:extLst>
                </a:hlinkClick>
              </a:rPr>
              <a:t>Lippmann et al., 2023</a:t>
            </a:r>
            <a:pPr indent="0" marL="0">
              <a:buNone/>
            </a:pPr>
            <a:r>
              <a:rPr lang="en-US" sz="1050" dirty="0">
                <a:solidFill>
                  <a:srgbClr val="5A6B70"/>
                </a:solidFill>
              </a:rPr>
              <a:t>   ·   </a:t>
            </a:r>
            <a:pPr indent="0" marL="0">
              <a:buNone/>
            </a:pPr>
            <a:r>
              <a:rPr lang="en-US" sz="1050" b="1" dirty="0">
                <a:solidFill>
                  <a:srgbClr val="5A6B70"/>
                </a:solidFill>
              </a:rPr>
              <a:t>[5] </a:t>
            </a:r>
            <a:pPr indent="0" marL="0">
              <a:buNone/>
            </a:pPr>
            <a:r>
              <a:rPr lang="en-US" sz="1050" u="sng" dirty="0">
                <a:solidFill>
                  <a:srgbClr val="0F6472"/>
                </a:solidFill>
                <a:hlinkClick r:id="rId4" invalidUrl="" action="" tgtFrame="" tooltip="Diving-related fatalities: multidisciplinary, experience-based investigation" history="1" highlightClick="0" endSnd="0">
                  <a:extLst>
                    <a:ext uri="{A12FA001-AC4F-418D-AE19-62706E023703}">
                      <ahyp:hlinkClr xmlns:ahyp="http://schemas.microsoft.com/office/drawing/2018/hyperlinkcolor" val="tx"/>
                    </a:ext>
                  </a:extLst>
                </a:hlinkClick>
              </a:rPr>
              <a:t>Casadesús et al., 2019</a:t>
            </a:r>
            <a:pPr indent="0" marL="0">
              <a:buNone/>
            </a:pPr>
            <a:r>
              <a:rPr lang="en-US" sz="1050" dirty="0">
                <a:solidFill>
                  <a:srgbClr val="5A6B70"/>
                </a:solidFill>
              </a:rPr>
              <a:t>   ·   </a:t>
            </a:r>
            <a:pPr indent="0" marL="0">
              <a:buNone/>
            </a:pPr>
            <a:r>
              <a:rPr lang="en-US" sz="1050" b="1" dirty="0">
                <a:solidFill>
                  <a:srgbClr val="5A6B70"/>
                </a:solidFill>
              </a:rPr>
              <a:t>[6] </a:t>
            </a:r>
            <a:pPr indent="0" marL="0">
              <a:buNone/>
            </a:pPr>
            <a:r>
              <a:rPr lang="en-US" sz="1050" u="sng" dirty="0">
                <a:solidFill>
                  <a:srgbClr val="0F6472"/>
                </a:solidFill>
                <a:hlinkClick r:id="rId5" invalidUrl="" action="" tgtFrame="" tooltip="BSAC Annual Diving Incident Report 2025" history="1" highlightClick="0" endSnd="0">
                  <a:extLst>
                    <a:ext uri="{A12FA001-AC4F-418D-AE19-62706E023703}">
                      <ahyp:hlinkClr xmlns:ahyp="http://schemas.microsoft.com/office/drawing/2018/hyperlinkcolor" val="tx"/>
                    </a:ext>
                  </a:extLst>
                </a:hlinkClick>
              </a:rPr>
              <a:t>BSAC, laporan insiden 2025</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3" name="Text 0"/>
          <p:cNvSpPr txBox="1"/>
          <p:nvPr/>
        </p:nvSpPr>
        <p:spPr>
          <a:xfrm>
            <a:off x="548640" y="868680"/>
            <a:ext cx="11091672" cy="365760"/>
          </a:xfrm>
          <a:prstGeom prst="rect">
            <a:avLst/>
          </a:prstGeom>
          <a:noFill/>
          <a:ln/>
        </p:spPr>
        <p:txBody>
          <a:bodyPr wrap="square" lIns="0" tIns="0" rIns="0" bIns="0" rtlCol="0" anchor="t"/>
          <a:lstStyle/>
          <a:p>
            <a:pPr algn="ctr" indent="0" marL="0">
              <a:buNone/>
            </a:pPr>
            <a:r>
              <a:rPr lang="en-US" sz="1300" b="1" spc="500" kern="0" dirty="0">
                <a:solidFill>
                  <a:schemeClr val="accent2"/>
                </a:solidFill>
              </a:rPr>
              <a:t>DATA YANG MENGUBAH PERCAKAPAN</a:t>
            </a:r>
            <a:endParaRPr lang="en-US" sz="1300" dirty="0"/>
          </a:p>
        </p:txBody>
      </p:sp>
      <p:sp>
        <p:nvSpPr>
          <p:cNvPr id="4" name="Text 1"/>
          <p:cNvSpPr txBox="1"/>
          <p:nvPr/>
        </p:nvSpPr>
        <p:spPr>
          <a:xfrm>
            <a:off x="822960" y="1234440"/>
            <a:ext cx="10543032" cy="1965960"/>
          </a:xfrm>
          <a:prstGeom prst="rect">
            <a:avLst/>
          </a:prstGeom>
          <a:noFill/>
          <a:ln/>
        </p:spPr>
        <p:txBody>
          <a:bodyPr wrap="square" lIns="0" tIns="0" rIns="0" bIns="0" rtlCol="0" anchor="ctr"/>
          <a:lstStyle/>
          <a:p>
            <a:pPr algn="ctr" indent="0" marL="0">
              <a:buNone/>
            </a:pPr>
            <a:r>
              <a:rPr lang="en-US" sz="3600" b="1" dirty="0">
                <a:solidFill>
                  <a:schemeClr val="bg1"/>
                </a:solidFill>
                <a:latin typeface="Cambria" pitchFamily="34" charset="0"/>
                <a:ea typeface="Cambria" pitchFamily="34" charset="-122"/>
                <a:cs typeface="Cambria" pitchFamily="34" charset="-120"/>
              </a:rPr>
              <a:t>Pada 96% emboli gas arteri</a:t>
            </a:r>
            <a:endParaRPr lang="en-US" sz="3600" dirty="0"/>
          </a:p>
          <a:p>
            <a:pPr algn="ctr" indent="0" marL="0">
              <a:buNone/>
            </a:pPr>
            <a:r>
              <a:rPr lang="en-US" sz="3600" b="1" dirty="0">
                <a:solidFill>
                  <a:schemeClr val="bg1"/>
                </a:solidFill>
                <a:latin typeface="Cambria" pitchFamily="34" charset="0"/>
                <a:ea typeface="Cambria" pitchFamily="34" charset="-122"/>
                <a:cs typeface="Cambria" pitchFamily="34" charset="-120"/>
              </a:rPr>
              <a:t>terjadi naik</a:t>
            </a:r>
            <a:endParaRPr lang="en-US" sz="3600" dirty="0"/>
          </a:p>
          <a:p>
            <a:pPr algn="ctr" indent="0" marL="0">
              <a:buNone/>
            </a:pPr>
            <a:r>
              <a:rPr lang="en-US" sz="3600" b="1" dirty="0">
                <a:solidFill>
                  <a:schemeClr val="accent3"/>
                </a:solidFill>
                <a:latin typeface="Cambria" pitchFamily="34" charset="0"/>
                <a:ea typeface="Cambria" pitchFamily="34" charset="-122"/>
                <a:cs typeface="Cambria" pitchFamily="34" charset="-120"/>
              </a:rPr>
              <a:t>darurat.</a:t>
            </a:r>
            <a:endParaRPr lang="en-US" sz="3600" dirty="0"/>
          </a:p>
        </p:txBody>
      </p:sp>
      <p:sp>
        <p:nvSpPr>
          <p:cNvPr id="5" name="Text 2"/>
          <p:cNvSpPr txBox="1"/>
          <p:nvPr/>
        </p:nvSpPr>
        <p:spPr>
          <a:xfrm>
            <a:off x="1280160" y="3200400"/>
            <a:ext cx="9628632" cy="320040"/>
          </a:xfrm>
          <a:prstGeom prst="rect">
            <a:avLst/>
          </a:prstGeom>
          <a:noFill/>
          <a:ln/>
        </p:spPr>
        <p:txBody>
          <a:bodyPr wrap="square" lIns="0" tIns="0" rIns="0" bIns="0" rtlCol="0" anchor="t"/>
          <a:lstStyle/>
          <a:p>
            <a:pPr algn="ctr" indent="0" marL="0">
              <a:buNone/>
            </a:pPr>
            <a:r>
              <a:rPr lang="en-US" sz="1200" i="1" dirty="0">
                <a:solidFill>
                  <a:schemeClr val="accent3"/>
                </a:solidFill>
              </a:rPr>
              <a:t>Denoble dkk., 2008 · 947 kematian, 1992–2003. Belum ada studi lanjutan yang mengulang angka ini secara persis.</a:t>
            </a:r>
            <a:endParaRPr lang="en-US" sz="1200" dirty="0"/>
          </a:p>
        </p:txBody>
      </p:sp>
      <p:sp>
        <p:nvSpPr>
          <p:cNvPr id="6" name="dato 2024"/>
          <p:cNvSpPr/>
          <p:nvPr/>
        </p:nvSpPr>
        <p:spPr>
          <a:xfrm>
            <a:off x="1280160" y="3611880"/>
            <a:ext cx="9628632" cy="777240"/>
          </a:xfrm>
          <a:prstGeom prst="roundRect">
            <a:avLst>
              <a:gd name="adj" fmla="val 18824"/>
            </a:avLst>
          </a:prstGeom>
          <a:solidFill>
            <a:srgbClr val="0E3A4A"/>
          </a:solidFill>
          <a:ln w="12700">
            <a:solidFill>
              <a:schemeClr val="accent1"/>
            </a:solidFill>
            <a:prstDash val="solid"/>
          </a:ln>
        </p:spPr>
      </p:sp>
      <p:sp>
        <p:nvSpPr>
          <p:cNvPr id="7" name="Text 4"/>
          <p:cNvSpPr txBox="1"/>
          <p:nvPr/>
        </p:nvSpPr>
        <p:spPr>
          <a:xfrm>
            <a:off x="1508760" y="3611880"/>
            <a:ext cx="9171432" cy="777240"/>
          </a:xfrm>
          <a:prstGeom prst="rect">
            <a:avLst/>
          </a:prstGeom>
          <a:noFill/>
          <a:ln/>
        </p:spPr>
        <p:txBody>
          <a:bodyPr wrap="square" lIns="0" tIns="0" rIns="0" bIns="0" rtlCol="0" anchor="ctr"/>
          <a:lstStyle/>
          <a:p>
            <a:pPr indent="0" marL="0">
              <a:buNone/>
            </a:pPr>
            <a:r>
              <a:rPr lang="en-US" sz="1350" b="1" dirty="0">
                <a:solidFill>
                  <a:srgbClr val="F2B544"/>
                </a:solidFill>
              </a:rPr>
              <a:t>2024  ·  </a:t>
            </a:r>
            <a:pPr indent="0" marL="0">
              <a:buNone/>
            </a:pPr>
            <a:r>
              <a:rPr lang="en-US" sz="1350" dirty="0">
                <a:solidFill>
                  <a:schemeClr val="bg1"/>
                </a:solidFill>
              </a:rPr>
              <a:t>Dari 288 kecelakaan yang ditangani Angkatan Laut Belanda (1966–2023), naik adalah faktor pelumpuh tersering (52%), terutama naik terlalu cepat, dan emboli adalah cedera paling mematikan.</a:t>
            </a:r>
            <a:endParaRPr lang="en-US" sz="1350" dirty="0"/>
          </a:p>
        </p:txBody>
      </p:sp>
      <p:sp>
        <p:nvSpPr>
          <p:cNvPr id="8" name="lectura"/>
          <p:cNvSpPr/>
          <p:nvPr/>
        </p:nvSpPr>
        <p:spPr>
          <a:xfrm>
            <a:off x="1280160" y="4553712"/>
            <a:ext cx="9628632" cy="868680"/>
          </a:xfrm>
          <a:prstGeom prst="roundRect">
            <a:avLst>
              <a:gd name="adj" fmla="val 16842"/>
            </a:avLst>
          </a:prstGeom>
          <a:solidFill>
            <a:srgbClr val="0E3A4A"/>
          </a:solidFill>
          <a:ln w="12700">
            <a:solidFill>
              <a:srgbClr val="0E3A4A"/>
            </a:solidFill>
            <a:prstDash val="solid"/>
          </a:ln>
        </p:spPr>
      </p:sp>
      <p:sp>
        <p:nvSpPr>
          <p:cNvPr id="9" name="Text 6"/>
          <p:cNvSpPr txBox="1"/>
          <p:nvPr/>
        </p:nvSpPr>
        <p:spPr>
          <a:xfrm>
            <a:off x="1554480" y="4553712"/>
            <a:ext cx="9079992" cy="868680"/>
          </a:xfrm>
          <a:prstGeom prst="rect">
            <a:avLst/>
          </a:prstGeom>
          <a:noFill/>
          <a:ln/>
        </p:spPr>
        <p:txBody>
          <a:bodyPr wrap="square" lIns="0" tIns="0" rIns="0" bIns="0" rtlCol="0" anchor="ctr"/>
          <a:lstStyle/>
          <a:p>
            <a:pPr indent="0" marL="0">
              <a:buNone/>
            </a:pPr>
            <a:r>
              <a:rPr lang="en-US" sz="1050" b="1" spc="300" kern="0" dirty="0">
                <a:solidFill>
                  <a:srgbClr val="F2B544"/>
                </a:solidFill>
              </a:rPr>
              <a:t>TAFSIRAN MDI   </a:t>
            </a:r>
            <a:pPr indent="0" marL="0">
              <a:buNone/>
            </a:pPr>
            <a:r>
              <a:rPr lang="en-US" sz="1400" i="1" dirty="0">
                <a:solidFill>
                  <a:srgbClr val="F8F5EF"/>
                </a:solidFill>
                <a:latin typeface="Cambria" pitchFamily="34" charset="0"/>
                <a:ea typeface="Cambria" pitchFamily="34" charset="-122"/>
                <a:cs typeface="Cambria" pitchFamily="34" charset="-120"/>
              </a:rPr>
              <a:t>Yang mengubah masalah menjadi cedera sering kali adalah reaksinya. Di antara rangsangan dan respons ada ruang, dan ruang itu bisa dilatih.</a:t>
            </a:r>
            <a:endParaRPr lang="en-US" sz="1050" dirty="0"/>
          </a:p>
        </p:txBody>
      </p:sp>
      <p:sp>
        <p:nvSpPr>
          <p:cNvPr id="10"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11" name="Text 8"/>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SUMBER   </a:t>
            </a:r>
            <a:pPr indent="0" marL="0">
              <a:buNone/>
            </a:pPr>
            <a:r>
              <a:rPr lang="en-US" sz="1050" b="1" dirty="0">
                <a:solidFill>
                  <a:srgbClr val="5A6B70"/>
                </a:solidFill>
              </a:rPr>
              <a:t>[1] </a:t>
            </a:r>
            <a:pPr indent="0" marL="0">
              <a:buNone/>
            </a:pPr>
            <a:r>
              <a:rPr lang="en-US" sz="1050" u="sng" dirty="0">
                <a:solidFill>
                  <a:srgbClr val="0F6472"/>
                </a:solidFill>
                <a:hlinkClick r:id="rId1" invalidUrl="" action="" tgtFrame="" tooltip="Common causes of open-circuit recreational diving fatalities" history="1" highlightClick="0" endSnd="0">
                  <a:extLst>
                    <a:ext uri="{A12FA001-AC4F-418D-AE19-62706E023703}">
                      <ahyp:hlinkClr xmlns:ahyp="http://schemas.microsoft.com/office/drawing/2018/hyperlinkcolor" val="tx"/>
                    </a:ext>
                  </a:extLst>
                </a:hlinkClick>
              </a:rPr>
              <a:t>Denoble et al., 2008 · Undersea &amp; Hyperbaric Medicine</a:t>
            </a:r>
            <a:pPr indent="0" marL="0">
              <a:buNone/>
            </a:pPr>
            <a:r>
              <a:rPr lang="en-US" sz="1050" dirty="0">
                <a:solidFill>
                  <a:srgbClr val="5A6B70"/>
                </a:solidFill>
              </a:rPr>
              <a:t>   ·   </a:t>
            </a:r>
            <a:pPr indent="0" marL="0">
              <a:buNone/>
            </a:pPr>
            <a:r>
              <a:rPr lang="en-US" sz="1050" b="1" dirty="0">
                <a:solidFill>
                  <a:srgbClr val="5A6B70"/>
                </a:solidFill>
              </a:rPr>
              <a:t>[7] </a:t>
            </a:r>
            <a:pPr indent="0" marL="0">
              <a:buNone/>
            </a:pPr>
            <a:r>
              <a:rPr lang="en-US" sz="1050" u="sng" dirty="0">
                <a:solidFill>
                  <a:srgbClr val="0F6472"/>
                </a:solidFill>
                <a:hlinkClick r:id="rId2" invalidUrl="" action="" tgtFrame="" tooltip="Chain of events analysis in diving accidents treated by the Royal Netherlands Navy 1966–2023" history="1" highlightClick="0" endSnd="0">
                  <a:extLst>
                    <a:ext uri="{A12FA001-AC4F-418D-AE19-62706E023703}">
                      <ahyp:hlinkClr xmlns:ahyp="http://schemas.microsoft.com/office/drawing/2018/hyperlinkcolor" val="tx"/>
                    </a:ext>
                  </a:extLst>
                </a:hlinkClick>
              </a:rPr>
              <a:t>Turner et al., 2024 · Diving and Hyperbaric Medicine</a:t>
            </a:r>
            <a:endParaRPr lang="en-US" sz="1050" dirty="0"/>
          </a:p>
        </p:txBody>
      </p:sp>
      <p:sp>
        <p:nvSpPr>
          <p:cNvPr id="1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itle"/>
          <p:cNvSpPr txBox="1"/>
          <p:nvPr/>
        </p:nvSpPr>
        <p:spPr>
          <a:xfrm>
            <a:off x="548640" y="411480"/>
            <a:ext cx="11091672" cy="868680"/>
          </a:xfrm>
          <a:prstGeom prst="rect">
            <a:avLst/>
          </a:prstGeom>
          <a:noFill/>
          <a:ln/>
        </p:spPr>
        <p:txBody>
          <a:bodyPr wrap="square" lIns="0" tIns="0" rIns="0" bIns="0" rtlCol="0" anchor="ctr"/>
          <a:lstStyle/>
          <a:p>
            <a:pPr algn="ctr" indent="0" marL="0">
              <a:buNone/>
            </a:pPr>
            <a:r>
              <a:rPr lang="en-US" sz="2700" b="1" dirty="0">
                <a:solidFill>
                  <a:schemeClr val="tx1"/>
                </a:solidFill>
                <a:latin typeface="Cambria" pitchFamily="34" charset="0"/>
                <a:ea typeface="Cambria" pitchFamily="34" charset="-122"/>
                <a:cs typeface="Cambria" pitchFamily="34" charset="-120"/>
              </a:rPr>
              <a:t>Tahu saja tidak cukup: perilaku saat itu yang menentukan</a:t>
            </a:r>
            <a:endParaRPr lang="en-US" sz="2700" dirty="0"/>
          </a:p>
        </p:txBody>
      </p:sp>
      <p:sp>
        <p:nvSpPr>
          <p:cNvPr id="4" name="chip"/>
          <p:cNvSpPr txBox="1"/>
          <p:nvPr/>
        </p:nvSpPr>
        <p:spPr>
          <a:xfrm>
            <a:off x="548640" y="1298448"/>
            <a:ext cx="2926080" cy="347472"/>
          </a:xfrm>
          <a:prstGeom prst="roundRect">
            <a:avLst>
              <a:gd name="adj" fmla="val 50000"/>
            </a:avLst>
          </a:prstGeom>
          <a:solidFill>
            <a:srgbClr val="0F6472"/>
          </a:solidFill>
          <a:ln/>
        </p:spPr>
        <p:txBody>
          <a:bodyPr wrap="square" lIns="0" tIns="0" rIns="0" bIns="0" rtlCol="0" anchor="ctr"/>
          <a:lstStyle/>
          <a:p>
            <a:pPr algn="ctr" indent="0" marL="0">
              <a:buNone/>
            </a:pPr>
            <a:r>
              <a:rPr lang="en-US" sz="1100" b="1" spc="200" kern="0" dirty="0">
                <a:solidFill>
                  <a:srgbClr val="FFFFFF"/>
                </a:solidFill>
              </a:rPr>
              <a:t>DATA KECELAKAAN  ·  n = 122</a:t>
            </a:r>
            <a:endParaRPr lang="en-US" sz="1100" dirty="0"/>
          </a:p>
        </p:txBody>
      </p:sp>
      <p:sp>
        <p:nvSpPr>
          <p:cNvPr id="5" name="Text 2"/>
          <p:cNvSpPr txBox="1"/>
          <p:nvPr/>
        </p:nvSpPr>
        <p:spPr>
          <a:xfrm>
            <a:off x="3657600" y="1298448"/>
            <a:ext cx="7982712" cy="411480"/>
          </a:xfrm>
          <a:prstGeom prst="rect">
            <a:avLst/>
          </a:prstGeom>
          <a:noFill/>
          <a:ln/>
        </p:spPr>
        <p:txBody>
          <a:bodyPr wrap="square" lIns="0" tIns="0" rIns="0" bIns="0" rtlCol="0" anchor="ctr"/>
          <a:lstStyle/>
          <a:p>
            <a:pPr indent="0" marL="0">
              <a:buNone/>
            </a:pPr>
            <a:r>
              <a:rPr lang="en-US" sz="1300" dirty="0">
                <a:solidFill>
                  <a:schemeClr val="tx2"/>
                </a:solidFill>
              </a:rPr>
              <a:t>Kematian penyelam di luar pelatihan di Amerika Utara dan Karibia: apakah praktik aman yang diakui telah dilanggar?</a:t>
            </a:r>
            <a:endParaRPr lang="en-US" sz="1300" dirty="0"/>
          </a:p>
        </p:txBody>
      </p:sp>
      <p:sp>
        <p:nvSpPr>
          <p:cNvPr id="6" name="dato 45%"/>
          <p:cNvSpPr/>
          <p:nvPr/>
        </p:nvSpPr>
        <p:spPr>
          <a:xfrm>
            <a:off x="548640" y="1920240"/>
            <a:ext cx="3544824" cy="2194560"/>
          </a:xfrm>
          <a:prstGeom prst="roundRect">
            <a:avLst>
              <a:gd name="adj" fmla="val 6667"/>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7" name="Text 4"/>
          <p:cNvSpPr txBox="1"/>
          <p:nvPr/>
        </p:nvSpPr>
        <p:spPr>
          <a:xfrm>
            <a:off x="822960" y="2148840"/>
            <a:ext cx="2996184" cy="731520"/>
          </a:xfrm>
          <a:prstGeom prst="rect">
            <a:avLst/>
          </a:prstGeom>
          <a:noFill/>
          <a:ln/>
        </p:spPr>
        <p:txBody>
          <a:bodyPr wrap="square" lIns="0" tIns="0" rIns="0" bIns="0" rtlCol="0" anchor="ctr"/>
          <a:lstStyle/>
          <a:p>
            <a:pPr indent="0" marL="0">
              <a:buNone/>
            </a:pPr>
            <a:r>
              <a:rPr lang="en-US" sz="4400" b="1" dirty="0">
                <a:solidFill>
                  <a:schemeClr val="accent1"/>
                </a:solidFill>
                <a:latin typeface="Cambria" pitchFamily="34" charset="0"/>
                <a:ea typeface="Cambria" pitchFamily="34" charset="-122"/>
                <a:cs typeface="Cambria" pitchFamily="34" charset="-120"/>
              </a:rPr>
              <a:t>45%</a:t>
            </a:r>
            <a:endParaRPr lang="en-US" sz="4400" dirty="0"/>
          </a:p>
        </p:txBody>
      </p:sp>
      <p:sp>
        <p:nvSpPr>
          <p:cNvPr id="8" name="Text 5"/>
          <p:cNvSpPr txBox="1"/>
          <p:nvPr/>
        </p:nvSpPr>
        <p:spPr>
          <a:xfrm>
            <a:off x="822960" y="2971800"/>
            <a:ext cx="2996184" cy="1051560"/>
          </a:xfrm>
          <a:prstGeom prst="rect">
            <a:avLst/>
          </a:prstGeom>
          <a:noFill/>
          <a:ln/>
        </p:spPr>
        <p:txBody>
          <a:bodyPr wrap="square" lIns="0" tIns="0" rIns="0" bIns="0" rtlCol="0" anchor="t"/>
          <a:lstStyle/>
          <a:p>
            <a:pPr indent="0" marL="0">
              <a:buNone/>
            </a:pPr>
            <a:r>
              <a:rPr lang="en-US" sz="1400" dirty="0">
                <a:solidFill>
                  <a:schemeClr val="tx1"/>
                </a:solidFill>
              </a:rPr>
              <a:t>dari semua kematian melibatkan setidaknya satu pelanggaran praktik menyelam yang aman.</a:t>
            </a:r>
            <a:endParaRPr lang="en-US" sz="1400" dirty="0"/>
          </a:p>
        </p:txBody>
      </p:sp>
      <p:sp>
        <p:nvSpPr>
          <p:cNvPr id="9" name="dato 75%"/>
          <p:cNvSpPr/>
          <p:nvPr/>
        </p:nvSpPr>
        <p:spPr>
          <a:xfrm>
            <a:off x="4322064" y="1920240"/>
            <a:ext cx="3544824" cy="2194560"/>
          </a:xfrm>
          <a:prstGeom prst="roundRect">
            <a:avLst>
              <a:gd name="adj" fmla="val 6667"/>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0" name="Text 7"/>
          <p:cNvSpPr txBox="1"/>
          <p:nvPr/>
        </p:nvSpPr>
        <p:spPr>
          <a:xfrm>
            <a:off x="4596384" y="2148840"/>
            <a:ext cx="2996184" cy="731520"/>
          </a:xfrm>
          <a:prstGeom prst="rect">
            <a:avLst/>
          </a:prstGeom>
          <a:noFill/>
          <a:ln/>
        </p:spPr>
        <p:txBody>
          <a:bodyPr wrap="square" lIns="0" tIns="0" rIns="0" bIns="0" rtlCol="0" anchor="ctr"/>
          <a:lstStyle/>
          <a:p>
            <a:pPr indent="0" marL="0">
              <a:buNone/>
            </a:pPr>
            <a:r>
              <a:rPr lang="en-US" sz="4400" b="1" dirty="0">
                <a:solidFill>
                  <a:schemeClr val="accent2"/>
                </a:solidFill>
                <a:latin typeface="Cambria" pitchFamily="34" charset="0"/>
                <a:ea typeface="Cambria" pitchFamily="34" charset="-122"/>
                <a:cs typeface="Cambria" pitchFamily="34" charset="-120"/>
              </a:rPr>
              <a:t>75%</a:t>
            </a:r>
            <a:endParaRPr lang="en-US" sz="4400" dirty="0"/>
          </a:p>
        </p:txBody>
      </p:sp>
      <p:sp>
        <p:nvSpPr>
          <p:cNvPr id="11" name="Text 8"/>
          <p:cNvSpPr txBox="1"/>
          <p:nvPr/>
        </p:nvSpPr>
        <p:spPr>
          <a:xfrm>
            <a:off x="4596384" y="2971800"/>
            <a:ext cx="2996184" cy="1051560"/>
          </a:xfrm>
          <a:prstGeom prst="rect">
            <a:avLst/>
          </a:prstGeom>
          <a:noFill/>
          <a:ln/>
        </p:spPr>
        <p:txBody>
          <a:bodyPr wrap="square" lIns="0" tIns="0" rIns="0" bIns="0" rtlCol="0" anchor="t"/>
          <a:lstStyle/>
          <a:p>
            <a:pPr indent="0" marL="0">
              <a:buNone/>
            </a:pPr>
            <a:r>
              <a:rPr lang="en-US" sz="1400" dirty="0">
                <a:solidFill>
                  <a:schemeClr val="tx1"/>
                </a:solidFill>
              </a:rPr>
              <a:t>dari kematian tanpa penyebab medis melibatkan pelanggaran, dibandingkan 23% kematian dengan penyebab medis.</a:t>
            </a:r>
            <a:endParaRPr lang="en-US" sz="1400" dirty="0"/>
          </a:p>
        </p:txBody>
      </p:sp>
      <p:sp>
        <p:nvSpPr>
          <p:cNvPr id="12" name="dato ×7,3"/>
          <p:cNvSpPr/>
          <p:nvPr/>
        </p:nvSpPr>
        <p:spPr>
          <a:xfrm>
            <a:off x="8095488" y="1920240"/>
            <a:ext cx="3544824" cy="2194560"/>
          </a:xfrm>
          <a:prstGeom prst="roundRect">
            <a:avLst>
              <a:gd name="adj" fmla="val 6667"/>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3" name="Text 10"/>
          <p:cNvSpPr txBox="1"/>
          <p:nvPr/>
        </p:nvSpPr>
        <p:spPr>
          <a:xfrm>
            <a:off x="8369808" y="2148840"/>
            <a:ext cx="2996184" cy="731520"/>
          </a:xfrm>
          <a:prstGeom prst="rect">
            <a:avLst/>
          </a:prstGeom>
          <a:noFill/>
          <a:ln/>
        </p:spPr>
        <p:txBody>
          <a:bodyPr wrap="square" lIns="0" tIns="0" rIns="0" bIns="0" rtlCol="0" anchor="ctr"/>
          <a:lstStyle/>
          <a:p>
            <a:pPr indent="0" marL="0">
              <a:buNone/>
            </a:pPr>
            <a:r>
              <a:rPr lang="en-US" sz="4400" b="1" dirty="0">
                <a:solidFill>
                  <a:schemeClr val="accent1"/>
                </a:solidFill>
                <a:latin typeface="Cambria" pitchFamily="34" charset="0"/>
                <a:ea typeface="Cambria" pitchFamily="34" charset="-122"/>
                <a:cs typeface="Cambria" pitchFamily="34" charset="-120"/>
              </a:rPr>
              <a:t>×7,3</a:t>
            </a:r>
            <a:endParaRPr lang="en-US" sz="4400" dirty="0"/>
          </a:p>
        </p:txBody>
      </p:sp>
      <p:sp>
        <p:nvSpPr>
          <p:cNvPr id="14" name="Text 11"/>
          <p:cNvSpPr txBox="1"/>
          <p:nvPr/>
        </p:nvSpPr>
        <p:spPr>
          <a:xfrm>
            <a:off x="8369808" y="2971800"/>
            <a:ext cx="2996184" cy="1051560"/>
          </a:xfrm>
          <a:prstGeom prst="rect">
            <a:avLst/>
          </a:prstGeom>
          <a:noFill/>
          <a:ln/>
        </p:spPr>
        <p:txBody>
          <a:bodyPr wrap="square" lIns="0" tIns="0" rIns="0" bIns="0" rtlCol="0" anchor="t"/>
          <a:lstStyle/>
          <a:p>
            <a:pPr indent="0" marL="0">
              <a:buNone/>
            </a:pPr>
            <a:r>
              <a:rPr lang="en-US" sz="1400" dirty="0">
                <a:solidFill>
                  <a:schemeClr val="tx1"/>
                </a:solidFill>
              </a:rPr>
              <a:t>peluang pelanggaran lebih tinggi pada kematian tanpa penyebab medis (IK 95%: 2,3–23,2).</a:t>
            </a:r>
            <a:endParaRPr lang="en-US" sz="1400" dirty="0"/>
          </a:p>
        </p:txBody>
      </p:sp>
      <p:sp>
        <p:nvSpPr>
          <p:cNvPr id="15" name="lectura"/>
          <p:cNvSpPr/>
          <p:nvPr/>
        </p:nvSpPr>
        <p:spPr>
          <a:xfrm>
            <a:off x="548640" y="4343400"/>
            <a:ext cx="11091672" cy="1097280"/>
          </a:xfrm>
          <a:prstGeom prst="roundRect">
            <a:avLst>
              <a:gd name="adj" fmla="val 13333"/>
            </a:avLst>
          </a:prstGeom>
          <a:solidFill>
            <a:srgbClr val="06202E"/>
          </a:solidFill>
          <a:ln w="12700">
            <a:solidFill>
              <a:srgbClr val="06202E"/>
            </a:solidFill>
            <a:prstDash val="solid"/>
          </a:ln>
        </p:spPr>
      </p:sp>
      <p:sp>
        <p:nvSpPr>
          <p:cNvPr id="16" name="Text 13"/>
          <p:cNvSpPr txBox="1"/>
          <p:nvPr/>
        </p:nvSpPr>
        <p:spPr>
          <a:xfrm>
            <a:off x="822960" y="4343400"/>
            <a:ext cx="10543032" cy="1097280"/>
          </a:xfrm>
          <a:prstGeom prst="rect">
            <a:avLst/>
          </a:prstGeom>
          <a:noFill/>
          <a:ln/>
        </p:spPr>
        <p:txBody>
          <a:bodyPr wrap="square" lIns="0" tIns="0" rIns="0" bIns="0" rtlCol="0" anchor="ctr"/>
          <a:lstStyle/>
          <a:p>
            <a:pPr indent="0" marL="0">
              <a:buNone/>
            </a:pPr>
            <a:r>
              <a:rPr lang="en-US" sz="1050" b="1" spc="300" kern="0" dirty="0">
                <a:solidFill>
                  <a:srgbClr val="F2B544"/>
                </a:solidFill>
              </a:rPr>
              <a:t>TAFSIRAN MDI   </a:t>
            </a:r>
            <a:pPr indent="0" marL="0">
              <a:buNone/>
            </a:pPr>
            <a:r>
              <a:rPr lang="en-US" sz="1400" i="1" dirty="0">
                <a:solidFill>
                  <a:srgbClr val="F8F5EF"/>
                </a:solidFill>
                <a:latin typeface="Cambria" pitchFamily="34" charset="0"/>
                <a:ea typeface="Cambria" pitchFamily="34" charset="-122"/>
                <a:cs typeface="Cambria" pitchFamily="34" charset="-120"/>
              </a:rPr>
              <a:t>Aturan dipelajari di kursus; diterapkan, atau tidak, pada saat itu. Kehadiran adalah jembatan antara apa yang Anda ketahui dan apa yang Anda lakukan di bawah air.</a:t>
            </a:r>
            <a:endParaRPr lang="en-US" sz="1050" dirty="0"/>
          </a:p>
        </p:txBody>
      </p:sp>
      <p:sp>
        <p:nvSpPr>
          <p:cNvPr id="17"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18" name="Text 15"/>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SUMBER   </a:t>
            </a:r>
            <a:pPr indent="0" marL="0">
              <a:buNone/>
            </a:pPr>
            <a:r>
              <a:rPr lang="en-US" sz="1050" b="1" dirty="0">
                <a:solidFill>
                  <a:srgbClr val="5A6B70"/>
                </a:solidFill>
              </a:rPr>
              <a:t>[8] </a:t>
            </a:r>
            <a:pPr indent="0" marL="0">
              <a:buNone/>
            </a:pPr>
            <a:r>
              <a:rPr lang="en-US" sz="1050" u="sng" dirty="0">
                <a:solidFill>
                  <a:srgbClr val="0F6472"/>
                </a:solidFill>
                <a:hlinkClick r:id="rId1" invalidUrl="" action="" tgtFrame="" tooltip="Violations of safe diving practices among 122 diver fatalities" history="1" highlightClick="0" endSnd="0">
                  <a:extLst>
                    <a:ext uri="{A12FA001-AC4F-418D-AE19-62706E023703}">
                      <ahyp:hlinkClr xmlns:ahyp="http://schemas.microsoft.com/office/drawing/2018/hyperlinkcolor" val="tx"/>
                    </a:ext>
                  </a:extLst>
                </a:hlinkClick>
              </a:rPr>
              <a:t>Shreeves et al., 2018 · International Maritime Health</a:t>
            </a:r>
            <a:endParaRPr lang="en-US" sz="1050" dirty="0"/>
          </a:p>
        </p:txBody>
      </p:sp>
      <p:sp>
        <p:nvSpPr>
          <p:cNvPr id="19"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bg1"/>
                </a:solidFill>
              </a:rPr>
              <a:t>Garis depan baru: jantung, usia, dan kebugaran</a:t>
            </a:r>
            <a:endParaRPr lang="en-US" sz="3200" dirty="0"/>
          </a:p>
        </p:txBody>
      </p:sp>
      <p:sp>
        <p:nvSpPr>
          <p:cNvPr id="4" name="≥ 1 dari 4"/>
          <p:cNvSpPr/>
          <p:nvPr/>
        </p:nvSpPr>
        <p:spPr>
          <a:xfrm>
            <a:off x="548640" y="1371600"/>
            <a:ext cx="2622042" cy="2788920"/>
          </a:xfrm>
          <a:prstGeom prst="roundRect">
            <a:avLst>
              <a:gd name="adj" fmla="val 5580"/>
            </a:avLst>
          </a:prstGeom>
          <a:solidFill>
            <a:schemeClr val="tx2">
              <a:alpha val="85000"/>
            </a:schemeClr>
          </a:solidFill>
          <a:ln w="12700">
            <a:solidFill>
              <a:schemeClr val="accent1"/>
            </a:solidFill>
            <a:prstDash val="solid"/>
          </a:ln>
        </p:spPr>
      </p:sp>
      <p:sp>
        <p:nvSpPr>
          <p:cNvPr id="5" name="Text 2"/>
          <p:cNvSpPr txBox="1"/>
          <p:nvPr/>
        </p:nvSpPr>
        <p:spPr>
          <a:xfrm>
            <a:off x="777240" y="1554480"/>
            <a:ext cx="2164842" cy="731520"/>
          </a:xfrm>
          <a:prstGeom prst="rect">
            <a:avLst/>
          </a:prstGeom>
          <a:noFill/>
          <a:ln/>
        </p:spPr>
        <p:txBody>
          <a:bodyPr wrap="square" lIns="0" tIns="0" rIns="0" bIns="0" rtlCol="0" anchor="ctr"/>
          <a:lstStyle/>
          <a:p>
            <a:pPr indent="0" marL="0">
              <a:buNone/>
            </a:pPr>
            <a:r>
              <a:rPr lang="en-US" sz="2400" b="1" dirty="0">
                <a:solidFill>
                  <a:schemeClr val="accent2"/>
                </a:solidFill>
                <a:latin typeface="Cambria" pitchFamily="34" charset="0"/>
                <a:ea typeface="Cambria" pitchFamily="34" charset="-122"/>
                <a:cs typeface="Cambria" pitchFamily="34" charset="-120"/>
              </a:rPr>
              <a:t>≥ 1 dari 4</a:t>
            </a:r>
            <a:endParaRPr lang="en-US" sz="2400" dirty="0"/>
          </a:p>
        </p:txBody>
      </p:sp>
      <p:sp>
        <p:nvSpPr>
          <p:cNvPr id="6" name="Text 3"/>
          <p:cNvSpPr txBox="1"/>
          <p:nvPr/>
        </p:nvSpPr>
        <p:spPr>
          <a:xfrm>
            <a:off x="777240" y="2331720"/>
            <a:ext cx="2164842" cy="1371600"/>
          </a:xfrm>
          <a:prstGeom prst="rect">
            <a:avLst/>
          </a:prstGeom>
          <a:noFill/>
          <a:ln/>
        </p:spPr>
        <p:txBody>
          <a:bodyPr wrap="square" lIns="0" tIns="0" rIns="0" bIns="0" rtlCol="0" anchor="t"/>
          <a:lstStyle/>
          <a:p>
            <a:pPr indent="0" marL="0">
              <a:buNone/>
            </a:pPr>
            <a:r>
              <a:rPr lang="en-US" sz="1250" dirty="0">
                <a:solidFill>
                  <a:schemeClr val="bg1"/>
                </a:solidFill>
              </a:rPr>
              <a:t>kematian penyelaman berkaitan dengan jantung. Penyakit kardiovaskular tampaknya meningkat di kalangan penyelam.</a:t>
            </a:r>
            <a:endParaRPr lang="en-US" sz="1250" dirty="0"/>
          </a:p>
        </p:txBody>
      </p:sp>
      <p:sp>
        <p:nvSpPr>
          <p:cNvPr id="7" name="Text 4"/>
          <p:cNvSpPr txBox="1"/>
          <p:nvPr/>
        </p:nvSpPr>
        <p:spPr>
          <a:xfrm>
            <a:off x="777240" y="3749040"/>
            <a:ext cx="2164842" cy="274320"/>
          </a:xfrm>
          <a:prstGeom prst="rect">
            <a:avLst/>
          </a:prstGeom>
          <a:noFill/>
          <a:ln/>
        </p:spPr>
        <p:txBody>
          <a:bodyPr wrap="square" lIns="0" tIns="0" rIns="0" bIns="0" rtlCol="0" anchor="t"/>
          <a:lstStyle/>
          <a:p>
            <a:pPr indent="0" marL="0">
              <a:buNone/>
            </a:pPr>
            <a:r>
              <a:rPr lang="en-US" sz="1000" i="1" dirty="0">
                <a:solidFill>
                  <a:schemeClr val="accent3"/>
                </a:solidFill>
              </a:rPr>
              <a:t>[9] Lippmann dan Caruso, 2024</a:t>
            </a:r>
            <a:endParaRPr lang="en-US" sz="1000" dirty="0"/>
          </a:p>
        </p:txBody>
      </p:sp>
      <p:sp>
        <p:nvSpPr>
          <p:cNvPr id="8" name="77%"/>
          <p:cNvSpPr/>
          <p:nvPr/>
        </p:nvSpPr>
        <p:spPr>
          <a:xfrm>
            <a:off x="3371850" y="1371600"/>
            <a:ext cx="2622042" cy="2788920"/>
          </a:xfrm>
          <a:prstGeom prst="roundRect">
            <a:avLst>
              <a:gd name="adj" fmla="val 5580"/>
            </a:avLst>
          </a:prstGeom>
          <a:solidFill>
            <a:schemeClr val="tx2">
              <a:alpha val="85000"/>
            </a:schemeClr>
          </a:solidFill>
          <a:ln w="12700">
            <a:solidFill>
              <a:schemeClr val="accent1"/>
            </a:solidFill>
            <a:prstDash val="solid"/>
          </a:ln>
        </p:spPr>
      </p:sp>
      <p:sp>
        <p:nvSpPr>
          <p:cNvPr id="9" name="Text 6"/>
          <p:cNvSpPr txBox="1"/>
          <p:nvPr/>
        </p:nvSpPr>
        <p:spPr>
          <a:xfrm>
            <a:off x="3600450" y="1554480"/>
            <a:ext cx="2164842" cy="731520"/>
          </a:xfrm>
          <a:prstGeom prst="rect">
            <a:avLst/>
          </a:prstGeom>
          <a:noFill/>
          <a:ln/>
        </p:spPr>
        <p:txBody>
          <a:bodyPr wrap="square" lIns="0" tIns="0" rIns="0" bIns="0" rtlCol="0" anchor="ctr"/>
          <a:lstStyle/>
          <a:p>
            <a:pPr indent="0" marL="0">
              <a:buNone/>
            </a:pPr>
            <a:r>
              <a:rPr lang="en-US" sz="3200" b="1" dirty="0">
                <a:solidFill>
                  <a:schemeClr val="accent3"/>
                </a:solidFill>
                <a:latin typeface="Cambria" pitchFamily="34" charset="0"/>
                <a:ea typeface="Cambria" pitchFamily="34" charset="-122"/>
                <a:cs typeface="Cambria" pitchFamily="34" charset="-120"/>
              </a:rPr>
              <a:t>77%</a:t>
            </a:r>
            <a:endParaRPr lang="en-US" sz="3200" dirty="0"/>
          </a:p>
        </p:txBody>
      </p:sp>
      <p:sp>
        <p:nvSpPr>
          <p:cNvPr id="10" name="Text 7"/>
          <p:cNvSpPr txBox="1"/>
          <p:nvPr/>
        </p:nvSpPr>
        <p:spPr>
          <a:xfrm>
            <a:off x="3600450" y="2331720"/>
            <a:ext cx="2164842" cy="1371600"/>
          </a:xfrm>
          <a:prstGeom prst="rect">
            <a:avLst/>
          </a:prstGeom>
          <a:noFill/>
          <a:ln/>
        </p:spPr>
        <p:txBody>
          <a:bodyPr wrap="square" lIns="0" tIns="0" rIns="0" bIns="0" rtlCol="0" anchor="t"/>
          <a:lstStyle/>
          <a:p>
            <a:pPr indent="0" marL="0">
              <a:buNone/>
            </a:pPr>
            <a:r>
              <a:rPr lang="en-US" sz="1250" dirty="0">
                <a:solidFill>
                  <a:schemeClr val="bg1"/>
                </a:solidFill>
              </a:rPr>
              <a:t>penyelam yang meninggal di Selandia Baru (2007–2016) memiliki faktor risiko medis, terutama penyakit jantung iskemik.</a:t>
            </a:r>
            <a:endParaRPr lang="en-US" sz="1250" dirty="0"/>
          </a:p>
        </p:txBody>
      </p:sp>
      <p:sp>
        <p:nvSpPr>
          <p:cNvPr id="11" name="Text 8"/>
          <p:cNvSpPr txBox="1"/>
          <p:nvPr/>
        </p:nvSpPr>
        <p:spPr>
          <a:xfrm>
            <a:off x="3600450" y="3749040"/>
            <a:ext cx="2164842" cy="274320"/>
          </a:xfrm>
          <a:prstGeom prst="rect">
            <a:avLst/>
          </a:prstGeom>
          <a:noFill/>
          <a:ln/>
        </p:spPr>
        <p:txBody>
          <a:bodyPr wrap="square" lIns="0" tIns="0" rIns="0" bIns="0" rtlCol="0" anchor="t"/>
          <a:lstStyle/>
          <a:p>
            <a:pPr indent="0" marL="0">
              <a:buNone/>
            </a:pPr>
            <a:r>
              <a:rPr lang="en-US" sz="1000" i="1" dirty="0">
                <a:solidFill>
                  <a:schemeClr val="accent3"/>
                </a:solidFill>
              </a:rPr>
              <a:t>[3] Lippmann et al., 2021</a:t>
            </a:r>
            <a:endParaRPr lang="en-US" sz="1000" dirty="0"/>
          </a:p>
        </p:txBody>
      </p:sp>
      <p:sp>
        <p:nvSpPr>
          <p:cNvPr id="12" name="54%"/>
          <p:cNvSpPr/>
          <p:nvPr/>
        </p:nvSpPr>
        <p:spPr>
          <a:xfrm>
            <a:off x="6195060" y="1371600"/>
            <a:ext cx="2622042" cy="2788920"/>
          </a:xfrm>
          <a:prstGeom prst="roundRect">
            <a:avLst>
              <a:gd name="adj" fmla="val 5580"/>
            </a:avLst>
          </a:prstGeom>
          <a:solidFill>
            <a:schemeClr val="tx2">
              <a:alpha val="85000"/>
            </a:schemeClr>
          </a:solidFill>
          <a:ln w="12700">
            <a:solidFill>
              <a:schemeClr val="accent1"/>
            </a:solidFill>
            <a:prstDash val="solid"/>
          </a:ln>
        </p:spPr>
      </p:sp>
      <p:sp>
        <p:nvSpPr>
          <p:cNvPr id="13" name="Text 10"/>
          <p:cNvSpPr txBox="1"/>
          <p:nvPr/>
        </p:nvSpPr>
        <p:spPr>
          <a:xfrm>
            <a:off x="6423660" y="1554480"/>
            <a:ext cx="2164842" cy="731520"/>
          </a:xfrm>
          <a:prstGeom prst="rect">
            <a:avLst/>
          </a:prstGeom>
          <a:noFill/>
          <a:ln/>
        </p:spPr>
        <p:txBody>
          <a:bodyPr wrap="square" lIns="0" tIns="0" rIns="0" bIns="0" rtlCol="0" anchor="ctr"/>
          <a:lstStyle/>
          <a:p>
            <a:pPr indent="0" marL="0">
              <a:buNone/>
            </a:pPr>
            <a:r>
              <a:rPr lang="en-US" sz="3200" b="1" dirty="0">
                <a:solidFill>
                  <a:schemeClr val="accent3"/>
                </a:solidFill>
                <a:latin typeface="Cambria" pitchFamily="34" charset="0"/>
                <a:ea typeface="Cambria" pitchFamily="34" charset="-122"/>
                <a:cs typeface="Cambria" pitchFamily="34" charset="-120"/>
              </a:rPr>
              <a:t>54%</a:t>
            </a:r>
            <a:endParaRPr lang="en-US" sz="3200" dirty="0"/>
          </a:p>
        </p:txBody>
      </p:sp>
      <p:sp>
        <p:nvSpPr>
          <p:cNvPr id="14" name="Text 11"/>
          <p:cNvSpPr txBox="1"/>
          <p:nvPr/>
        </p:nvSpPr>
        <p:spPr>
          <a:xfrm>
            <a:off x="6423660" y="2331720"/>
            <a:ext cx="2164842" cy="1371600"/>
          </a:xfrm>
          <a:prstGeom prst="rect">
            <a:avLst/>
          </a:prstGeom>
          <a:noFill/>
          <a:ln/>
        </p:spPr>
        <p:txBody>
          <a:bodyPr wrap="square" lIns="0" tIns="0" rIns="0" bIns="0" rtlCol="0" anchor="t"/>
          <a:lstStyle/>
          <a:p>
            <a:pPr indent="0" marL="0">
              <a:buNone/>
            </a:pPr>
            <a:r>
              <a:rPr lang="en-US" sz="1250" dirty="0">
                <a:solidFill>
                  <a:schemeClr val="bg1"/>
                </a:solidFill>
              </a:rPr>
              <a:t>penyelam yang meninggal di Australia (2014–2018) mengalami obesitas; semua kematian jantung yang teridentifikasi memiliki penyakit bawaan.</a:t>
            </a:r>
            <a:endParaRPr lang="en-US" sz="1250" dirty="0"/>
          </a:p>
        </p:txBody>
      </p:sp>
      <p:sp>
        <p:nvSpPr>
          <p:cNvPr id="15" name="Text 12"/>
          <p:cNvSpPr txBox="1"/>
          <p:nvPr/>
        </p:nvSpPr>
        <p:spPr>
          <a:xfrm>
            <a:off x="6423660" y="3749040"/>
            <a:ext cx="2164842" cy="274320"/>
          </a:xfrm>
          <a:prstGeom prst="rect">
            <a:avLst/>
          </a:prstGeom>
          <a:noFill/>
          <a:ln/>
        </p:spPr>
        <p:txBody>
          <a:bodyPr wrap="square" lIns="0" tIns="0" rIns="0" bIns="0" rtlCol="0" anchor="t"/>
          <a:lstStyle/>
          <a:p>
            <a:pPr indent="0" marL="0">
              <a:buNone/>
            </a:pPr>
            <a:r>
              <a:rPr lang="en-US" sz="1000" i="1" dirty="0">
                <a:solidFill>
                  <a:schemeClr val="accent3"/>
                </a:solidFill>
              </a:rPr>
              <a:t>[4] Lippmann et al., 2023</a:t>
            </a:r>
            <a:endParaRPr lang="en-US" sz="1000" dirty="0"/>
          </a:p>
        </p:txBody>
      </p:sp>
      <p:sp>
        <p:nvSpPr>
          <p:cNvPr id="16" name="55 tahun"/>
          <p:cNvSpPr/>
          <p:nvPr/>
        </p:nvSpPr>
        <p:spPr>
          <a:xfrm>
            <a:off x="9018270" y="1371600"/>
            <a:ext cx="2622042" cy="2788920"/>
          </a:xfrm>
          <a:prstGeom prst="roundRect">
            <a:avLst>
              <a:gd name="adj" fmla="val 5580"/>
            </a:avLst>
          </a:prstGeom>
          <a:solidFill>
            <a:schemeClr val="tx2">
              <a:alpha val="85000"/>
            </a:schemeClr>
          </a:solidFill>
          <a:ln w="12700">
            <a:solidFill>
              <a:schemeClr val="accent1"/>
            </a:solidFill>
            <a:prstDash val="solid"/>
          </a:ln>
        </p:spPr>
      </p:sp>
      <p:sp>
        <p:nvSpPr>
          <p:cNvPr id="17" name="Text 14"/>
          <p:cNvSpPr txBox="1"/>
          <p:nvPr/>
        </p:nvSpPr>
        <p:spPr>
          <a:xfrm>
            <a:off x="9246870" y="1554480"/>
            <a:ext cx="2164842" cy="731520"/>
          </a:xfrm>
          <a:prstGeom prst="rect">
            <a:avLst/>
          </a:prstGeom>
          <a:noFill/>
          <a:ln/>
        </p:spPr>
        <p:txBody>
          <a:bodyPr wrap="square" lIns="0" tIns="0" rIns="0" bIns="0" rtlCol="0" anchor="ctr"/>
          <a:lstStyle/>
          <a:p>
            <a:pPr indent="0" marL="0">
              <a:buNone/>
            </a:pPr>
            <a:r>
              <a:rPr lang="en-US" sz="3200" b="1" dirty="0">
                <a:solidFill>
                  <a:schemeClr val="accent3"/>
                </a:solidFill>
                <a:latin typeface="Cambria" pitchFamily="34" charset="0"/>
                <a:ea typeface="Cambria" pitchFamily="34" charset="-122"/>
                <a:cs typeface="Cambria" pitchFamily="34" charset="-120"/>
              </a:rPr>
              <a:t>55 tahun</a:t>
            </a:r>
            <a:endParaRPr lang="en-US" sz="3200" dirty="0"/>
          </a:p>
        </p:txBody>
      </p:sp>
      <p:sp>
        <p:nvSpPr>
          <p:cNvPr id="18" name="Text 15"/>
          <p:cNvSpPr txBox="1"/>
          <p:nvPr/>
        </p:nvSpPr>
        <p:spPr>
          <a:xfrm>
            <a:off x="9246870" y="2331720"/>
            <a:ext cx="2164842" cy="1371600"/>
          </a:xfrm>
          <a:prstGeom prst="rect">
            <a:avLst/>
          </a:prstGeom>
          <a:noFill/>
          <a:ln/>
        </p:spPr>
        <p:txBody>
          <a:bodyPr wrap="square" lIns="0" tIns="0" rIns="0" bIns="0" rtlCol="0" anchor="t"/>
          <a:lstStyle/>
          <a:p>
            <a:pPr indent="0" marL="0">
              <a:buNone/>
            </a:pPr>
            <a:r>
              <a:rPr lang="en-US" sz="1250" dirty="0">
                <a:solidFill>
                  <a:schemeClr val="bg1"/>
                </a:solidFill>
              </a:rPr>
              <a:t>adalah usia rata-rata penyelam yang meninggal di Inggris Raya pada 2025.</a:t>
            </a:r>
            <a:endParaRPr lang="en-US" sz="1250" dirty="0"/>
          </a:p>
        </p:txBody>
      </p:sp>
      <p:sp>
        <p:nvSpPr>
          <p:cNvPr id="19" name="Text 16"/>
          <p:cNvSpPr txBox="1"/>
          <p:nvPr/>
        </p:nvSpPr>
        <p:spPr>
          <a:xfrm>
            <a:off x="9246870" y="3749040"/>
            <a:ext cx="2164842" cy="274320"/>
          </a:xfrm>
          <a:prstGeom prst="rect">
            <a:avLst/>
          </a:prstGeom>
          <a:noFill/>
          <a:ln/>
        </p:spPr>
        <p:txBody>
          <a:bodyPr wrap="square" lIns="0" tIns="0" rIns="0" bIns="0" rtlCol="0" anchor="t"/>
          <a:lstStyle/>
          <a:p>
            <a:pPr indent="0" marL="0">
              <a:buNone/>
            </a:pPr>
            <a:r>
              <a:rPr lang="en-US" sz="1000" i="1" dirty="0">
                <a:solidFill>
                  <a:schemeClr val="accent3"/>
                </a:solidFill>
              </a:rPr>
              <a:t>[6] BSAC, 2026</a:t>
            </a:r>
            <a:endParaRPr lang="en-US" sz="1000" dirty="0"/>
          </a:p>
        </p:txBody>
      </p:sp>
      <p:sp>
        <p:nvSpPr>
          <p:cNvPr id="20" name="lectura"/>
          <p:cNvSpPr/>
          <p:nvPr/>
        </p:nvSpPr>
        <p:spPr>
          <a:xfrm>
            <a:off x="548640" y="4343400"/>
            <a:ext cx="11091672" cy="1097280"/>
          </a:xfrm>
          <a:prstGeom prst="roundRect">
            <a:avLst>
              <a:gd name="adj" fmla="val 13333"/>
            </a:avLst>
          </a:prstGeom>
          <a:solidFill>
            <a:srgbClr val="0E3A4A"/>
          </a:solidFill>
          <a:ln w="12700">
            <a:solidFill>
              <a:srgbClr val="0E3A4A"/>
            </a:solidFill>
            <a:prstDash val="solid"/>
          </a:ln>
        </p:spPr>
      </p:sp>
      <p:sp>
        <p:nvSpPr>
          <p:cNvPr id="21" name="Text 18"/>
          <p:cNvSpPr txBox="1"/>
          <p:nvPr/>
        </p:nvSpPr>
        <p:spPr>
          <a:xfrm>
            <a:off x="822960" y="4343400"/>
            <a:ext cx="10543032" cy="1097280"/>
          </a:xfrm>
          <a:prstGeom prst="rect">
            <a:avLst/>
          </a:prstGeom>
          <a:noFill/>
          <a:ln/>
        </p:spPr>
        <p:txBody>
          <a:bodyPr wrap="square" lIns="0" tIns="0" rIns="0" bIns="0" rtlCol="0" anchor="ctr"/>
          <a:lstStyle/>
          <a:p>
            <a:pPr indent="0" marL="0">
              <a:buNone/>
            </a:pPr>
            <a:r>
              <a:rPr lang="en-US" sz="1050" b="1" spc="300" kern="0" dirty="0">
                <a:solidFill>
                  <a:srgbClr val="F2B544"/>
                </a:solidFill>
              </a:rPr>
              <a:t>TAFSIRAN MDI   </a:t>
            </a:r>
            <a:pPr indent="0" marL="0">
              <a:buNone/>
            </a:pPr>
            <a:r>
              <a:rPr lang="en-US" sz="1400" i="1" dirty="0">
                <a:solidFill>
                  <a:srgbClr val="F8F5EF"/>
                </a:solidFill>
                <a:latin typeface="Cambria" pitchFamily="34" charset="0"/>
                <a:ea typeface="Cambria" pitchFamily="34" charset="-122"/>
                <a:cs typeface="Cambria" pitchFamily="34" charset="-120"/>
              </a:rPr>
              <a:t>Kehadiran juga berarti jujur pada tubuh sendiri. Pemindaian kesiapan sebelum masuk air (hijau · kuning · merah) memudahkan berkata “hari ini kuning”. Menunda juga tidak apa-apa. Ini tidak menggantikan kelayakan medis, tetapi melengkapinya.</a:t>
            </a:r>
            <a:endParaRPr lang="en-US" sz="1050" dirty="0"/>
          </a:p>
        </p:txBody>
      </p:sp>
      <p:sp>
        <p:nvSpPr>
          <p:cNvPr id="22"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23" name="Text 20"/>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SUMBER   </a:t>
            </a:r>
            <a:pPr indent="0" marL="0">
              <a:buNone/>
            </a:pPr>
            <a:r>
              <a:rPr lang="en-US" sz="1050" b="1" dirty="0">
                <a:solidFill>
                  <a:srgbClr val="5A6B70"/>
                </a:solidFill>
              </a:rPr>
              <a:t>[9] </a:t>
            </a:r>
            <a:pPr indent="0" marL="0">
              <a:buNone/>
            </a:pPr>
            <a:r>
              <a:rPr lang="en-US" sz="1050" u="sng" dirty="0">
                <a:solidFill>
                  <a:srgbClr val="0F6472"/>
                </a:solidFill>
                <a:hlinkClick r:id="rId1" invalidUrl="" action="" tgtFrame="" tooltip="The investigation of diving accidents and fatalities" history="1" highlightClick="0" endSnd="0">
                  <a:extLst>
                    <a:ext uri="{A12FA001-AC4F-418D-AE19-62706E023703}">
                      <ahyp:hlinkClr xmlns:ahyp="http://schemas.microsoft.com/office/drawing/2018/hyperlinkcolor" val="tx"/>
                    </a:ext>
                  </a:extLst>
                </a:hlinkClick>
              </a:rPr>
              <a:t>Lippmann dan Caruso, 2024</a:t>
            </a:r>
            <a:pPr indent="0" marL="0">
              <a:buNone/>
            </a:pPr>
            <a:r>
              <a:rPr lang="en-US" sz="1050" dirty="0">
                <a:solidFill>
                  <a:srgbClr val="5A6B70"/>
                </a:solidFill>
              </a:rPr>
              <a:t>   ·   </a:t>
            </a:r>
            <a:pPr indent="0" marL="0">
              <a:buNone/>
            </a:pPr>
            <a:r>
              <a:rPr lang="en-US" sz="1050" b="1" dirty="0">
                <a:solidFill>
                  <a:srgbClr val="5A6B70"/>
                </a:solidFill>
              </a:rPr>
              <a:t>[3] </a:t>
            </a:r>
            <a:pPr indent="0" marL="0">
              <a:buNone/>
            </a:pPr>
            <a:r>
              <a:rPr lang="en-US" sz="1050" u="sng" dirty="0">
                <a:solidFill>
                  <a:srgbClr val="0F6472"/>
                </a:solidFill>
                <a:hlinkClick r:id="rId2" invalidUrl="" action="" tgtFrame="" tooltip="Scuba diving-related fatalities in New Zealand, 2007 to 2016" history="1" highlightClick="0" endSnd="0">
                  <a:extLst>
                    <a:ext uri="{A12FA001-AC4F-418D-AE19-62706E023703}">
                      <ahyp:hlinkClr xmlns:ahyp="http://schemas.microsoft.com/office/drawing/2018/hyperlinkcolor" val="tx"/>
                    </a:ext>
                  </a:extLst>
                </a:hlinkClick>
              </a:rPr>
              <a:t>Lippmann et al., 2021</a:t>
            </a:r>
            <a:pPr indent="0" marL="0">
              <a:buNone/>
            </a:pPr>
            <a:r>
              <a:rPr lang="en-US" sz="1050" dirty="0">
                <a:solidFill>
                  <a:srgbClr val="5A6B70"/>
                </a:solidFill>
              </a:rPr>
              <a:t>   ·   </a:t>
            </a:r>
            <a:pPr indent="0" marL="0">
              <a:buNone/>
            </a:pPr>
            <a:r>
              <a:rPr lang="en-US" sz="1050" b="1" dirty="0">
                <a:solidFill>
                  <a:srgbClr val="5A6B70"/>
                </a:solidFill>
              </a:rPr>
              <a:t>[4] </a:t>
            </a:r>
            <a:pPr indent="0" marL="0">
              <a:buNone/>
            </a:pPr>
            <a:r>
              <a:rPr lang="en-US" sz="1050" u="sng" dirty="0">
                <a:solidFill>
                  <a:srgbClr val="0F6472"/>
                </a:solidFill>
                <a:hlinkClick r:id="rId3" invalidUrl="" action="" tgtFrame="" tooltip="Compressed gas diving fatalities in Australian waters 2014 to 2018" history="1" highlightClick="0" endSnd="0">
                  <a:extLst>
                    <a:ext uri="{A12FA001-AC4F-418D-AE19-62706E023703}">
                      <ahyp:hlinkClr xmlns:ahyp="http://schemas.microsoft.com/office/drawing/2018/hyperlinkcolor" val="tx"/>
                    </a:ext>
                  </a:extLst>
                </a:hlinkClick>
              </a:rPr>
              <a:t>Lippmann et al., 2023</a:t>
            </a:r>
            <a:pPr indent="0" marL="0">
              <a:buNone/>
            </a:pPr>
            <a:r>
              <a:rPr lang="en-US" sz="1050" dirty="0">
                <a:solidFill>
                  <a:srgbClr val="5A6B70"/>
                </a:solidFill>
              </a:rPr>
              <a:t>   ·   </a:t>
            </a:r>
            <a:pPr indent="0" marL="0">
              <a:buNone/>
            </a:pPr>
            <a:r>
              <a:rPr lang="en-US" sz="1050" b="1" dirty="0">
                <a:solidFill>
                  <a:srgbClr val="5A6B70"/>
                </a:solidFill>
              </a:rPr>
              <a:t>[6] </a:t>
            </a:r>
            <a:pPr indent="0" marL="0">
              <a:buNone/>
            </a:pPr>
            <a:r>
              <a:rPr lang="en-US" sz="1050" u="sng" dirty="0">
                <a:solidFill>
                  <a:srgbClr val="0F6472"/>
                </a:solidFill>
                <a:hlinkClick r:id="rId4" invalidUrl="" action="" tgtFrame="" tooltip="BSAC Annual Diving Incident Report 2025" history="1" highlightClick="0" endSnd="0">
                  <a:extLst>
                    <a:ext uri="{A12FA001-AC4F-418D-AE19-62706E023703}">
                      <ahyp:hlinkClr xmlns:ahyp="http://schemas.microsoft.com/office/drawing/2018/hyperlinkcolor" val="tx"/>
                    </a:ext>
                  </a:extLst>
                </a:hlinkClick>
              </a:rPr>
              <a:t>BSAC, laporan insiden 2025</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bg1"/>
                </a:solidFill>
              </a:rPr>
              <a:t>Panik: sering, berbahaya, dan dapat diprediksi</a:t>
            </a:r>
            <a:endParaRPr lang="en-US" sz="3200" dirty="0"/>
          </a:p>
        </p:txBody>
      </p:sp>
      <p:sp>
        <p:nvSpPr>
          <p:cNvPr id="4" name="Text 1"/>
          <p:cNvSpPr txBox="1"/>
          <p:nvPr/>
        </p:nvSpPr>
        <p:spPr>
          <a:xfrm>
            <a:off x="548640" y="1463040"/>
            <a:ext cx="1737360" cy="731520"/>
          </a:xfrm>
          <a:prstGeom prst="rect">
            <a:avLst/>
          </a:prstGeom>
          <a:noFill/>
          <a:ln/>
        </p:spPr>
        <p:txBody>
          <a:bodyPr wrap="square" lIns="0" tIns="0" rIns="0" bIns="0" rtlCol="0" anchor="ctr"/>
          <a:lstStyle/>
          <a:p>
            <a:pPr indent="0" marL="0">
              <a:buNone/>
            </a:pPr>
            <a:r>
              <a:rPr lang="en-US" sz="3000" b="1" dirty="0">
                <a:solidFill>
                  <a:schemeClr val="accent2"/>
                </a:solidFill>
                <a:latin typeface="Cambria" pitchFamily="34" charset="0"/>
                <a:ea typeface="Cambria" pitchFamily="34" charset="-122"/>
                <a:cs typeface="Cambria" pitchFamily="34" charset="-120"/>
              </a:rPr>
              <a:t>24–37%</a:t>
            </a:r>
            <a:endParaRPr lang="en-US" sz="3000" dirty="0"/>
          </a:p>
        </p:txBody>
      </p:sp>
      <p:sp>
        <p:nvSpPr>
          <p:cNvPr id="5" name="Text 2"/>
          <p:cNvSpPr txBox="1"/>
          <p:nvPr/>
        </p:nvSpPr>
        <p:spPr>
          <a:xfrm>
            <a:off x="2423160" y="1481328"/>
            <a:ext cx="5120640" cy="365760"/>
          </a:xfrm>
          <a:prstGeom prst="rect">
            <a:avLst/>
          </a:prstGeom>
          <a:noFill/>
          <a:ln/>
        </p:spPr>
        <p:txBody>
          <a:bodyPr wrap="square" lIns="0" tIns="0" rIns="0" bIns="0" rtlCol="0" anchor="t"/>
          <a:lstStyle/>
          <a:p>
            <a:pPr indent="0" marL="0">
              <a:buNone/>
            </a:pPr>
            <a:r>
              <a:rPr lang="en-US" sz="1700" b="1" dirty="0">
                <a:solidFill>
                  <a:schemeClr val="bg1"/>
                </a:solidFill>
              </a:rPr>
              <a:t>Satu dari empat pernah mengalaminya</a:t>
            </a:r>
            <a:endParaRPr lang="en-US" sz="1700" dirty="0"/>
          </a:p>
        </p:txBody>
      </p:sp>
      <p:sp>
        <p:nvSpPr>
          <p:cNvPr id="6" name="Text 3"/>
          <p:cNvSpPr txBox="1"/>
          <p:nvPr/>
        </p:nvSpPr>
        <p:spPr>
          <a:xfrm>
            <a:off x="2423160" y="1847088"/>
            <a:ext cx="5120640" cy="868680"/>
          </a:xfrm>
          <a:prstGeom prst="rect">
            <a:avLst/>
          </a:prstGeom>
          <a:noFill/>
          <a:ln/>
        </p:spPr>
        <p:txBody>
          <a:bodyPr wrap="square" lIns="0" tIns="0" rIns="0" bIns="0" rtlCol="0" anchor="t"/>
          <a:lstStyle/>
          <a:p>
            <a:pPr indent="0" marL="0">
              <a:buNone/>
            </a:pPr>
            <a:r>
              <a:rPr lang="en-US" sz="1300" dirty="0">
                <a:solidFill>
                  <a:schemeClr val="accent3"/>
                </a:solidFill>
              </a:rPr>
              <a:t>Dalam survei terbesar yang dipublikasikan (12.087 penyelam), 24% pria dan 37% wanita pernah panik saat menyelam. 15% naik cepat atau tak terkendali pada episode pertama.</a:t>
            </a:r>
            <a:endParaRPr lang="en-US" sz="1300" dirty="0"/>
          </a:p>
        </p:txBody>
      </p:sp>
      <p:sp>
        <p:nvSpPr>
          <p:cNvPr id="7" name="Text 4"/>
          <p:cNvSpPr txBox="1"/>
          <p:nvPr/>
        </p:nvSpPr>
        <p:spPr>
          <a:xfrm>
            <a:off x="548640" y="2807208"/>
            <a:ext cx="1737360" cy="731520"/>
          </a:xfrm>
          <a:prstGeom prst="rect">
            <a:avLst/>
          </a:prstGeom>
          <a:noFill/>
          <a:ln/>
        </p:spPr>
        <p:txBody>
          <a:bodyPr wrap="square" lIns="0" tIns="0" rIns="0" bIns="0" rtlCol="0" anchor="ctr"/>
          <a:lstStyle/>
          <a:p>
            <a:pPr indent="0" marL="0">
              <a:buNone/>
            </a:pPr>
            <a:r>
              <a:rPr lang="en-US" sz="4000" b="1" dirty="0">
                <a:solidFill>
                  <a:schemeClr val="accent3"/>
                </a:solidFill>
                <a:latin typeface="Cambria" pitchFamily="34" charset="0"/>
                <a:ea typeface="Cambria" pitchFamily="34" charset="-122"/>
                <a:cs typeface="Cambria" pitchFamily="34" charset="-120"/>
              </a:rPr>
              <a:t>83%</a:t>
            </a:r>
            <a:endParaRPr lang="en-US" sz="4000" dirty="0"/>
          </a:p>
        </p:txBody>
      </p:sp>
      <p:sp>
        <p:nvSpPr>
          <p:cNvPr id="8" name="Text 5"/>
          <p:cNvSpPr txBox="1"/>
          <p:nvPr/>
        </p:nvSpPr>
        <p:spPr>
          <a:xfrm>
            <a:off x="2423160" y="2825496"/>
            <a:ext cx="5120640" cy="365760"/>
          </a:xfrm>
          <a:prstGeom prst="rect">
            <a:avLst/>
          </a:prstGeom>
          <a:noFill/>
          <a:ln/>
        </p:spPr>
        <p:txBody>
          <a:bodyPr wrap="square" lIns="0" tIns="0" rIns="0" bIns="0" rtlCol="0" anchor="t"/>
          <a:lstStyle/>
          <a:p>
            <a:pPr indent="0" marL="0">
              <a:buNone/>
            </a:pPr>
            <a:r>
              <a:rPr lang="en-US" sz="1700" b="1" dirty="0">
                <a:solidFill>
                  <a:schemeClr val="bg1"/>
                </a:solidFill>
              </a:rPr>
              <a:t>Kecemasan awal memprediksinya</a:t>
            </a:r>
            <a:endParaRPr lang="en-US" sz="1700" dirty="0"/>
          </a:p>
        </p:txBody>
      </p:sp>
      <p:sp>
        <p:nvSpPr>
          <p:cNvPr id="9" name="Text 6"/>
          <p:cNvSpPr txBox="1"/>
          <p:nvPr/>
        </p:nvSpPr>
        <p:spPr>
          <a:xfrm>
            <a:off x="2423160" y="3191256"/>
            <a:ext cx="5120640" cy="868680"/>
          </a:xfrm>
          <a:prstGeom prst="rect">
            <a:avLst/>
          </a:prstGeom>
          <a:noFill/>
          <a:ln/>
        </p:spPr>
        <p:txBody>
          <a:bodyPr wrap="square" lIns="0" tIns="0" rIns="0" bIns="0" rtlCol="0" anchor="t"/>
          <a:lstStyle/>
          <a:p>
            <a:pPr indent="0" marL="0">
              <a:buNone/>
            </a:pPr>
            <a:r>
              <a:rPr lang="en-US" sz="1300" dirty="0">
                <a:solidFill>
                  <a:schemeClr val="accent3"/>
                </a:solidFill>
              </a:rPr>
              <a:t>Mengukur kecemasan bawaan sebelum kursus memprediksi dengan tepat siapa yang akan panik pada 35 dari 42 siswa; 11 mengalami dua episode atau lebih.</a:t>
            </a:r>
            <a:endParaRPr lang="en-US" sz="1300" dirty="0"/>
          </a:p>
        </p:txBody>
      </p:sp>
      <p:sp>
        <p:nvSpPr>
          <p:cNvPr id="10" name="Text 7"/>
          <p:cNvSpPr txBox="1"/>
          <p:nvPr/>
        </p:nvSpPr>
        <p:spPr>
          <a:xfrm>
            <a:off x="548640" y="4151376"/>
            <a:ext cx="1737360" cy="731520"/>
          </a:xfrm>
          <a:prstGeom prst="rect">
            <a:avLst/>
          </a:prstGeom>
          <a:noFill/>
          <a:ln/>
        </p:spPr>
        <p:txBody>
          <a:bodyPr wrap="square" lIns="0" tIns="0" rIns="0" bIns="0" rtlCol="0" anchor="ctr"/>
          <a:lstStyle/>
          <a:p>
            <a:pPr indent="0" marL="0">
              <a:buNone/>
            </a:pPr>
            <a:r>
              <a:rPr lang="en-US" sz="4000" b="1" dirty="0">
                <a:solidFill>
                  <a:schemeClr val="accent3"/>
                </a:solidFill>
                <a:latin typeface="Cambria" pitchFamily="34" charset="0"/>
                <a:ea typeface="Cambria" pitchFamily="34" charset="-122"/>
                <a:cs typeface="Cambria" pitchFamily="34" charset="-120"/>
              </a:rPr>
              <a:t>2025</a:t>
            </a:r>
            <a:endParaRPr lang="en-US" sz="4000" dirty="0"/>
          </a:p>
        </p:txBody>
      </p:sp>
      <p:sp>
        <p:nvSpPr>
          <p:cNvPr id="11" name="Text 8"/>
          <p:cNvSpPr txBox="1"/>
          <p:nvPr/>
        </p:nvSpPr>
        <p:spPr>
          <a:xfrm>
            <a:off x="2423160" y="4169664"/>
            <a:ext cx="5120640" cy="365760"/>
          </a:xfrm>
          <a:prstGeom prst="rect">
            <a:avLst/>
          </a:prstGeom>
          <a:noFill/>
          <a:ln/>
        </p:spPr>
        <p:txBody>
          <a:bodyPr wrap="square" lIns="0" tIns="0" rIns="0" bIns="0" rtlCol="0" anchor="t"/>
          <a:lstStyle/>
          <a:p>
            <a:pPr indent="0" marL="0">
              <a:buNone/>
            </a:pPr>
            <a:r>
              <a:rPr lang="en-US" sz="1700" b="1" dirty="0">
                <a:solidFill>
                  <a:schemeClr val="bg1"/>
                </a:solidFill>
              </a:rPr>
              <a:t>Masih ada dalam laporan</a:t>
            </a:r>
            <a:endParaRPr lang="en-US" sz="1700" dirty="0"/>
          </a:p>
        </p:txBody>
      </p:sp>
      <p:sp>
        <p:nvSpPr>
          <p:cNvPr id="12" name="Text 9"/>
          <p:cNvSpPr txBox="1"/>
          <p:nvPr/>
        </p:nvSpPr>
        <p:spPr>
          <a:xfrm>
            <a:off x="2423160" y="4535424"/>
            <a:ext cx="5120640" cy="868680"/>
          </a:xfrm>
          <a:prstGeom prst="rect">
            <a:avLst/>
          </a:prstGeom>
          <a:noFill/>
          <a:ln/>
        </p:spPr>
        <p:txBody>
          <a:bodyPr wrap="square" lIns="0" tIns="0" rIns="0" bIns="0" rtlCol="0" anchor="t"/>
          <a:lstStyle/>
          <a:p>
            <a:pPr indent="0" marL="0">
              <a:buNone/>
            </a:pPr>
            <a:r>
              <a:rPr lang="en-US" sz="1300" dirty="0">
                <a:solidFill>
                  <a:schemeClr val="accent3"/>
                </a:solidFill>
              </a:rPr>
              <a:t>Laporan Inggris 2025 kembali menggambarkan penyelam yang “mulai panik dan menuju permukaan”.</a:t>
            </a:r>
            <a:endParaRPr lang="en-US" sz="1300" dirty="0"/>
          </a:p>
        </p:txBody>
      </p:sp>
      <p:sp>
        <p:nvSpPr>
          <p:cNvPr id="13" name="hueco"/>
          <p:cNvSpPr/>
          <p:nvPr/>
        </p:nvSpPr>
        <p:spPr>
          <a:xfrm>
            <a:off x="7680960" y="1463040"/>
            <a:ext cx="3959352" cy="4023360"/>
          </a:xfrm>
          <a:prstGeom prst="roundRect">
            <a:avLst>
              <a:gd name="adj" fmla="val 3695"/>
            </a:avLst>
          </a:prstGeom>
          <a:solidFill>
            <a:srgbClr val="0E3A4A"/>
          </a:solidFill>
          <a:ln w="12700">
            <a:solidFill>
              <a:schemeClr val="accent1"/>
            </a:solidFill>
            <a:prstDash val="solid"/>
          </a:ln>
        </p:spPr>
      </p:sp>
      <p:sp>
        <p:nvSpPr>
          <p:cNvPr id="14" name="Text 11"/>
          <p:cNvSpPr txBox="1"/>
          <p:nvPr/>
        </p:nvSpPr>
        <p:spPr>
          <a:xfrm>
            <a:off x="7955280" y="1691640"/>
            <a:ext cx="3410712" cy="274320"/>
          </a:xfrm>
          <a:prstGeom prst="rect">
            <a:avLst/>
          </a:prstGeom>
          <a:noFill/>
          <a:ln/>
        </p:spPr>
        <p:txBody>
          <a:bodyPr wrap="square" lIns="0" tIns="0" rIns="0" bIns="0" rtlCol="0" anchor="t"/>
          <a:lstStyle/>
          <a:p>
            <a:pPr indent="0" marL="0">
              <a:buNone/>
            </a:pPr>
            <a:r>
              <a:rPr lang="en-US" sz="1100" b="1" spc="200" kern="0" dirty="0">
                <a:solidFill>
                  <a:srgbClr val="F2B544"/>
                </a:solidFill>
              </a:rPr>
              <a:t>CELAH YANG DITUNJUK MORGAN</a:t>
            </a:r>
            <a:endParaRPr lang="en-US" sz="1100" dirty="0"/>
          </a:p>
        </p:txBody>
      </p:sp>
      <p:sp>
        <p:nvSpPr>
          <p:cNvPr id="15" name="Text 12"/>
          <p:cNvSpPr txBox="1"/>
          <p:nvPr/>
        </p:nvSpPr>
        <p:spPr>
          <a:xfrm>
            <a:off x="7955280" y="2057400"/>
            <a:ext cx="3410712" cy="1737360"/>
          </a:xfrm>
          <a:prstGeom prst="rect">
            <a:avLst/>
          </a:prstGeom>
          <a:noFill/>
          <a:ln/>
        </p:spPr>
        <p:txBody>
          <a:bodyPr wrap="square" lIns="0" tIns="0" rIns="0" bIns="0" rtlCol="0" anchor="t"/>
          <a:lstStyle/>
          <a:p>
            <a:pPr indent="0" marL="0">
              <a:buNone/>
            </a:pPr>
            <a:r>
              <a:rPr lang="en-US" sz="1900" b="1" dirty="0">
                <a:solidFill>
                  <a:schemeClr val="bg1"/>
                </a:solidFill>
                <a:latin typeface="Cambria" pitchFamily="34" charset="0"/>
                <a:ea typeface="Cambria" pitchFamily="34" charset="-122"/>
                <a:cs typeface="Cambria" pitchFamily="34" charset="-120"/>
              </a:rPr>
              <a:t>Relaksasi, meditasi, hipnosis, dan imajinasi belum memberi hasil yang konsisten pada penyelam yang cemas.</a:t>
            </a:r>
            <a:endParaRPr lang="en-US" sz="1900" dirty="0"/>
          </a:p>
        </p:txBody>
      </p:sp>
      <p:sp>
        <p:nvSpPr>
          <p:cNvPr id="16" name="Text 13"/>
          <p:cNvSpPr txBox="1"/>
          <p:nvPr/>
        </p:nvSpPr>
        <p:spPr>
          <a:xfrm>
            <a:off x="7955280" y="3931920"/>
            <a:ext cx="3410712" cy="1371600"/>
          </a:xfrm>
          <a:prstGeom prst="rect">
            <a:avLst/>
          </a:prstGeom>
          <a:noFill/>
          <a:ln/>
        </p:spPr>
        <p:txBody>
          <a:bodyPr wrap="square" lIns="0" tIns="0" rIns="0" bIns="0" rtlCol="0" anchor="t"/>
          <a:lstStyle/>
          <a:p>
            <a:pPr indent="0" marL="0">
              <a:buNone/>
            </a:pPr>
            <a:r>
              <a:rPr lang="en-US" sz="1350" i="1" dirty="0">
                <a:solidFill>
                  <a:schemeClr val="accent3"/>
                </a:solidFill>
              </a:rPr>
              <a:t>Ia meminta riset sistematis tentang efektivitasnya. Celah inilah yang ingin dibantu ditutup oleh MDI: karena itu kami mengukur di setiap kursus.</a:t>
            </a:r>
            <a:endParaRPr lang="en-US" sz="1350" dirty="0"/>
          </a:p>
        </p:txBody>
      </p:sp>
      <p:sp>
        <p:nvSpPr>
          <p:cNvPr id="17"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18" name="Text 15"/>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SUMBER   </a:t>
            </a:r>
            <a:pPr indent="0" marL="0">
              <a:buNone/>
            </a:pPr>
            <a:r>
              <a:rPr lang="en-US" sz="1050" b="1" dirty="0">
                <a:solidFill>
                  <a:srgbClr val="5A6B70"/>
                </a:solidFill>
              </a:rPr>
              <a:t>[10] </a:t>
            </a:r>
            <a:pPr indent="0" marL="0">
              <a:buNone/>
            </a:pPr>
            <a:r>
              <a:rPr lang="en-US" sz="1050" u="sng" dirty="0">
                <a:solidFill>
                  <a:srgbClr val="0F6472"/>
                </a:solidFill>
                <a:hlinkClick r:id="rId1" invalidUrl="" action="" tgtFrame="" tooltip="Studi tentang panik pada penyelam rekreasi (ringkasan: Panic in Recreational Scuba Divers)" history="1" highlightClick="0" endSnd="0">
                  <a:extLst>
                    <a:ext uri="{A12FA001-AC4F-418D-AE19-62706E023703}">
                      <ahyp:hlinkClr xmlns:ahyp="http://schemas.microsoft.com/office/drawing/2018/hyperlinkcolor" val="tx"/>
                    </a:ext>
                  </a:extLst>
                </a:hlinkClick>
              </a:rPr>
              <a:t>Colvard dan Colvard, 2003</a:t>
            </a:r>
            <a:pPr indent="0" marL="0">
              <a:buNone/>
            </a:pPr>
            <a:r>
              <a:rPr lang="en-US" sz="1050" dirty="0">
                <a:solidFill>
                  <a:srgbClr val="5A6B70"/>
                </a:solidFill>
              </a:rPr>
              <a:t>   ·   </a:t>
            </a:r>
            <a:pPr indent="0" marL="0">
              <a:buNone/>
            </a:pPr>
            <a:r>
              <a:rPr lang="en-US" sz="1050" b="1" dirty="0">
                <a:solidFill>
                  <a:srgbClr val="5A6B70"/>
                </a:solidFill>
              </a:rPr>
              <a:t>[11] </a:t>
            </a:r>
            <a:pPr indent="0" marL="0">
              <a:buNone/>
            </a:pPr>
            <a:r>
              <a:rPr lang="en-US" sz="1050" u="sng" dirty="0">
                <a:solidFill>
                  <a:srgbClr val="0F6472"/>
                </a:solidFill>
                <a:hlinkClick r:id="rId2" invalidUrl="" action="" tgtFrame="" tooltip="Trait anxiety predicts panic behavior in beginning scuba students" history="1" highlightClick="0" endSnd="0">
                  <a:extLst>
                    <a:ext uri="{A12FA001-AC4F-418D-AE19-62706E023703}">
                      <ahyp:hlinkClr xmlns:ahyp="http://schemas.microsoft.com/office/drawing/2018/hyperlinkcolor" val="tx"/>
                    </a:ext>
                  </a:extLst>
                </a:hlinkClick>
              </a:rPr>
              <a:t>Morgan, Raglin dan O'Connor, 2004</a:t>
            </a:r>
            <a:pPr indent="0" marL="0">
              <a:buNone/>
            </a:pPr>
            <a:r>
              <a:rPr lang="en-US" sz="1050" dirty="0">
                <a:solidFill>
                  <a:srgbClr val="5A6B70"/>
                </a:solidFill>
              </a:rPr>
              <a:t>   ·   </a:t>
            </a:r>
            <a:pPr indent="0" marL="0">
              <a:buNone/>
            </a:pPr>
            <a:r>
              <a:rPr lang="en-US" sz="1050" b="1" dirty="0">
                <a:solidFill>
                  <a:srgbClr val="5A6B70"/>
                </a:solidFill>
              </a:rPr>
              <a:t>[6] </a:t>
            </a:r>
            <a:pPr indent="0" marL="0">
              <a:buNone/>
            </a:pPr>
            <a:r>
              <a:rPr lang="en-US" sz="1050" u="sng" dirty="0">
                <a:solidFill>
                  <a:srgbClr val="0F6472"/>
                </a:solidFill>
                <a:hlinkClick r:id="rId3" invalidUrl="" action="" tgtFrame="" tooltip="BSAC Annual Diving Incident Report 2025" history="1" highlightClick="0" endSnd="0">
                  <a:extLst>
                    <a:ext uri="{A12FA001-AC4F-418D-AE19-62706E023703}">
                      <ahyp:hlinkClr xmlns:ahyp="http://schemas.microsoft.com/office/drawing/2018/hyperlinkcolor" val="tx"/>
                    </a:ext>
                  </a:extLst>
                </a:hlinkClick>
              </a:rPr>
              <a:t>BSAC, laporan insiden 2025</a:t>
            </a:r>
            <a:pPr indent="0" marL="0">
              <a:buNone/>
            </a:pPr>
            <a:r>
              <a:rPr lang="en-US" sz="1050" dirty="0">
                <a:solidFill>
                  <a:srgbClr val="5A6B70"/>
                </a:solidFill>
              </a:rPr>
              <a:t>   ·   </a:t>
            </a:r>
            <a:pPr indent="0" marL="0">
              <a:buNone/>
            </a:pPr>
            <a:r>
              <a:rPr lang="en-US" sz="1050" b="1" dirty="0">
                <a:solidFill>
                  <a:srgbClr val="5A6B70"/>
                </a:solidFill>
              </a:rPr>
              <a:t>[12] </a:t>
            </a:r>
            <a:pPr indent="0" marL="0">
              <a:buNone/>
            </a:pPr>
            <a:r>
              <a:rPr lang="en-US" sz="1050" u="sng" dirty="0">
                <a:solidFill>
                  <a:srgbClr val="0F6472"/>
                </a:solidFill>
                <a:hlinkClick r:id="rId4" invalidUrl="" action="" tgtFrame="" tooltip="Anxiety and panic in recreational scuba divers" history="1" highlightClick="0" endSnd="0">
                  <a:extLst>
                    <a:ext uri="{A12FA001-AC4F-418D-AE19-62706E023703}">
                      <ahyp:hlinkClr xmlns:ahyp="http://schemas.microsoft.com/office/drawing/2018/hyperlinkcolor" val="tx"/>
                    </a:ext>
                  </a:extLst>
                </a:hlinkClick>
              </a:rPr>
              <a:t>Morgan, 1995</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Di bawah tekanan, perhatian menyempit</a:t>
            </a:r>
            <a:endParaRPr lang="en-US" sz="3200" dirty="0"/>
          </a:p>
        </p:txBody>
      </p:sp>
      <p:sp>
        <p:nvSpPr>
          <p:cNvPr id="4" name="Shape 1"/>
          <p:cNvSpPr/>
          <p:nvPr/>
        </p:nvSpPr>
        <p:spPr>
          <a:xfrm>
            <a:off x="731520" y="1554480"/>
            <a:ext cx="3749040" cy="3749040"/>
          </a:xfrm>
          <a:prstGeom prst="ellipse">
            <a:avLst/>
          </a:prstGeom>
          <a:solidFill>
            <a:srgbClr val="8FCFC4">
              <a:alpha val="45000"/>
            </a:srgbClr>
          </a:solidFill>
          <a:ln w="12700">
            <a:solidFill>
              <a:srgbClr val="8FCFC4"/>
            </a:solidFill>
            <a:prstDash val="solid"/>
          </a:ln>
        </p:spPr>
      </p:sp>
      <p:sp>
        <p:nvSpPr>
          <p:cNvPr id="5" name="Shape 2"/>
          <p:cNvSpPr/>
          <p:nvPr/>
        </p:nvSpPr>
        <p:spPr>
          <a:xfrm>
            <a:off x="1828800" y="2651760"/>
            <a:ext cx="1554480" cy="1554480"/>
          </a:xfrm>
          <a:prstGeom prst="ellipse">
            <a:avLst/>
          </a:prstGeom>
          <a:solidFill>
            <a:srgbClr val="E7674A"/>
          </a:solidFill>
          <a:ln w="12700">
            <a:solidFill>
              <a:srgbClr val="E7674A"/>
            </a:solidFill>
            <a:prstDash val="solid"/>
          </a:ln>
        </p:spPr>
      </p:sp>
      <p:sp>
        <p:nvSpPr>
          <p:cNvPr id="6" name="Text 3"/>
          <p:cNvSpPr txBox="1"/>
          <p:nvPr/>
        </p:nvSpPr>
        <p:spPr>
          <a:xfrm>
            <a:off x="1828800" y="3154680"/>
            <a:ext cx="1554480" cy="548640"/>
          </a:xfrm>
          <a:prstGeom prst="rect">
            <a:avLst/>
          </a:prstGeom>
          <a:noFill/>
          <a:ln/>
        </p:spPr>
        <p:txBody>
          <a:bodyPr wrap="square" lIns="0" tIns="0" rIns="0" bIns="0" rtlCol="0" anchor="ctr"/>
          <a:lstStyle/>
          <a:p>
            <a:pPr algn="ctr" indent="0" marL="0">
              <a:buNone/>
            </a:pPr>
            <a:r>
              <a:rPr lang="en-US" sz="1300" b="1" dirty="0">
                <a:solidFill>
                  <a:srgbClr val="FFFFFF"/>
                </a:solidFill>
              </a:rPr>
              <a:t>Di bawah tekanan</a:t>
            </a:r>
            <a:endParaRPr lang="en-US" sz="1300" dirty="0"/>
          </a:p>
        </p:txBody>
      </p:sp>
      <p:sp>
        <p:nvSpPr>
          <p:cNvPr id="7" name="Text 4"/>
          <p:cNvSpPr txBox="1"/>
          <p:nvPr/>
        </p:nvSpPr>
        <p:spPr>
          <a:xfrm>
            <a:off x="960120" y="1828800"/>
            <a:ext cx="3291840" cy="365760"/>
          </a:xfrm>
          <a:prstGeom prst="rect">
            <a:avLst/>
          </a:prstGeom>
          <a:noFill/>
          <a:ln/>
        </p:spPr>
        <p:txBody>
          <a:bodyPr wrap="square" lIns="0" tIns="0" rIns="0" bIns="0" rtlCol="0" anchor="t"/>
          <a:lstStyle/>
          <a:p>
            <a:pPr algn="ctr" indent="0" marL="0">
              <a:buNone/>
            </a:pPr>
            <a:r>
              <a:rPr lang="en-US" sz="1200" b="1" dirty="0">
                <a:solidFill>
                  <a:srgbClr val="0F6472"/>
                </a:solidFill>
              </a:rPr>
              <a:t>Bidang perhatian saat tenang</a:t>
            </a:r>
            <a:endParaRPr lang="en-US" sz="1200" dirty="0"/>
          </a:p>
        </p:txBody>
      </p:sp>
      <p:sp>
        <p:nvSpPr>
          <p:cNvPr id="8" name="dot"/>
          <p:cNvSpPr/>
          <p:nvPr/>
        </p:nvSpPr>
        <p:spPr>
          <a:xfrm>
            <a:off x="3840480" y="4297680"/>
            <a:ext cx="292608" cy="292608"/>
          </a:xfrm>
          <a:prstGeom prst="ellipse">
            <a:avLst/>
          </a:prstGeom>
          <a:solidFill>
            <a:srgbClr val="F2B544"/>
          </a:solidFill>
          <a:ln w="12700">
            <a:solidFill>
              <a:srgbClr val="F2B544"/>
            </a:solidFill>
            <a:prstDash val="solid"/>
          </a:ln>
        </p:spPr>
      </p:sp>
      <p:sp>
        <p:nvSpPr>
          <p:cNvPr id="9" name="Text 6"/>
          <p:cNvSpPr txBox="1"/>
          <p:nvPr/>
        </p:nvSpPr>
        <p:spPr>
          <a:xfrm>
            <a:off x="3108960" y="4636008"/>
            <a:ext cx="1737360" cy="274320"/>
          </a:xfrm>
          <a:prstGeom prst="rect">
            <a:avLst/>
          </a:prstGeom>
          <a:noFill/>
          <a:ln/>
        </p:spPr>
        <p:txBody>
          <a:bodyPr wrap="square" lIns="0" tIns="0" rIns="0" bIns="0" rtlCol="0" anchor="t"/>
          <a:lstStyle/>
          <a:p>
            <a:pPr algn="ctr" indent="0" marL="0">
              <a:buNone/>
            </a:pPr>
            <a:r>
              <a:rPr lang="en-US" sz="1100" b="1" dirty="0">
                <a:solidFill>
                  <a:srgbClr val="06202E"/>
                </a:solidFill>
              </a:rPr>
              <a:t>Sinyal perifer</a:t>
            </a:r>
            <a:endParaRPr lang="en-US" sz="1100" dirty="0"/>
          </a:p>
        </p:txBody>
      </p:sp>
      <p:sp>
        <p:nvSpPr>
          <p:cNvPr id="10" name="chip"/>
          <p:cNvSpPr txBox="1"/>
          <p:nvPr/>
        </p:nvSpPr>
        <p:spPr>
          <a:xfrm>
            <a:off x="4983480" y="1325880"/>
            <a:ext cx="3108960" cy="347472"/>
          </a:xfrm>
          <a:prstGeom prst="roundRect">
            <a:avLst>
              <a:gd name="adj" fmla="val 50000"/>
            </a:avLst>
          </a:prstGeom>
          <a:solidFill>
            <a:srgbClr val="F2B544"/>
          </a:solidFill>
          <a:ln/>
        </p:spPr>
        <p:txBody>
          <a:bodyPr wrap="square" lIns="0" tIns="0" rIns="0" bIns="0" rtlCol="0" anchor="ctr"/>
          <a:lstStyle/>
          <a:p>
            <a:pPr algn="ctr" indent="0" marL="0">
              <a:buNone/>
            </a:pPr>
            <a:r>
              <a:rPr lang="en-US" sz="1100" b="1" spc="200" kern="0" dirty="0">
                <a:solidFill>
                  <a:srgbClr val="06202E"/>
                </a:solidFill>
              </a:rPr>
              <a:t>EKSPERIMEN KLASIK  ·  1966</a:t>
            </a:r>
            <a:endParaRPr lang="en-US" sz="1100" dirty="0"/>
          </a:p>
        </p:txBody>
      </p:sp>
      <p:sp>
        <p:nvSpPr>
          <p:cNvPr id="11" name="Text 8"/>
          <p:cNvSpPr txBox="1"/>
          <p:nvPr/>
        </p:nvSpPr>
        <p:spPr>
          <a:xfrm>
            <a:off x="4983480" y="1755648"/>
            <a:ext cx="6656832" cy="457200"/>
          </a:xfrm>
          <a:prstGeom prst="rect">
            <a:avLst/>
          </a:prstGeom>
          <a:noFill/>
          <a:ln/>
        </p:spPr>
        <p:txBody>
          <a:bodyPr wrap="square" lIns="0" tIns="0" rIns="0" bIns="0" rtlCol="0" anchor="t"/>
          <a:lstStyle/>
          <a:p>
            <a:pPr indent="0" marL="0">
              <a:buNone/>
            </a:pPr>
            <a:r>
              <a:rPr lang="en-US" sz="2200" b="1" dirty="0">
                <a:solidFill>
                  <a:schemeClr val="tx1"/>
                </a:solidFill>
                <a:latin typeface="Cambria" pitchFamily="34" charset="0"/>
                <a:ea typeface="Cambria" pitchFamily="34" charset="-122"/>
                <a:cs typeface="Cambria" pitchFamily="34" charset="-120"/>
              </a:rPr>
              <a:t>Penyempitan persepsi</a:t>
            </a:r>
            <a:endParaRPr lang="en-US" sz="2200" dirty="0"/>
          </a:p>
        </p:txBody>
      </p:sp>
      <p:sp>
        <p:nvSpPr>
          <p:cNvPr id="12" name="Text 9"/>
          <p:cNvSpPr txBox="1"/>
          <p:nvPr/>
        </p:nvSpPr>
        <p:spPr>
          <a:xfrm>
            <a:off x="4983480" y="2286000"/>
            <a:ext cx="6656832" cy="914400"/>
          </a:xfrm>
          <a:prstGeom prst="rect">
            <a:avLst/>
          </a:prstGeom>
          <a:noFill/>
          <a:ln/>
        </p:spPr>
        <p:txBody>
          <a:bodyPr wrap="square" lIns="0" tIns="0" rIns="0" bIns="0" rtlCol="0" anchor="t"/>
          <a:lstStyle/>
          <a:p>
            <a:pPr indent="0" marL="0">
              <a:buNone/>
            </a:pPr>
            <a:r>
              <a:rPr lang="en-US" sz="1350" dirty="0">
                <a:solidFill>
                  <a:schemeClr val="tx2"/>
                </a:solidFill>
              </a:rPr>
              <a:t>Penyelam pemula harus mendeteksi lampu perifer sambil mengerjakan tugas utama. Di permukaan tidak mengganggu; di bawah air, satu subkelompok merespons lampu perifer jauh lebih lambat.</a:t>
            </a:r>
            <a:endParaRPr lang="en-US" sz="1350" dirty="0"/>
          </a:p>
        </p:txBody>
      </p:sp>
      <p:sp>
        <p:nvSpPr>
          <p:cNvPr id="13" name="chip"/>
          <p:cNvSpPr txBox="1"/>
          <p:nvPr/>
        </p:nvSpPr>
        <p:spPr>
          <a:xfrm>
            <a:off x="4983480" y="3246120"/>
            <a:ext cx="3383280" cy="347472"/>
          </a:xfrm>
          <a:prstGeom prst="roundRect">
            <a:avLst>
              <a:gd name="adj" fmla="val 50000"/>
            </a:avLst>
          </a:prstGeom>
          <a:solidFill>
            <a:srgbClr val="F2B544"/>
          </a:solidFill>
          <a:ln/>
        </p:spPr>
        <p:txBody>
          <a:bodyPr wrap="square" lIns="0" tIns="0" rIns="0" bIns="0" rtlCol="0" anchor="ctr"/>
          <a:lstStyle/>
          <a:p>
            <a:pPr algn="ctr" indent="0" marL="0">
              <a:buNone/>
            </a:pPr>
            <a:r>
              <a:rPr lang="en-US" sz="1100" b="1" spc="200" kern="0" dirty="0">
                <a:solidFill>
                  <a:srgbClr val="06202E"/>
                </a:solidFill>
              </a:rPr>
              <a:t>2020  ·  27 PENYELAM  ·  DI KEDALAMAN 5 METER</a:t>
            </a:r>
            <a:endParaRPr lang="en-US" sz="1100" dirty="0"/>
          </a:p>
        </p:txBody>
      </p:sp>
      <p:sp>
        <p:nvSpPr>
          <p:cNvPr id="14" name="Text 11"/>
          <p:cNvSpPr txBox="1"/>
          <p:nvPr/>
        </p:nvSpPr>
        <p:spPr>
          <a:xfrm>
            <a:off x="4983480" y="3639312"/>
            <a:ext cx="6656832" cy="868680"/>
          </a:xfrm>
          <a:prstGeom prst="rect">
            <a:avLst/>
          </a:prstGeom>
          <a:noFill/>
          <a:ln/>
        </p:spPr>
        <p:txBody>
          <a:bodyPr wrap="square" lIns="0" tIns="0" rIns="0" bIns="0" rtlCol="0" anchor="t"/>
          <a:lstStyle/>
          <a:p>
            <a:pPr indent="0" marL="0">
              <a:buNone/>
            </a:pPr>
            <a:r>
              <a:rPr lang="en-US" sz="1350" dirty="0">
                <a:solidFill>
                  <a:schemeClr val="tx2"/>
                </a:solidFill>
              </a:rPr>
              <a:t>Dengan kecemasan sifat tinggi, lebih lambat di bawah air: 72,5 dtk vs 64,4 dtk pada tes perhatian (Stroop) dan 10,8 dtk vs 7,1 dtk untuk membersihkan masker.</a:t>
            </a:r>
            <a:endParaRPr lang="en-US" sz="1350" dirty="0"/>
          </a:p>
        </p:txBody>
      </p:sp>
      <p:sp>
        <p:nvSpPr>
          <p:cNvPr id="15" name="lectura"/>
          <p:cNvSpPr/>
          <p:nvPr/>
        </p:nvSpPr>
        <p:spPr>
          <a:xfrm>
            <a:off x="4983480" y="4572000"/>
            <a:ext cx="6656832" cy="914400"/>
          </a:xfrm>
          <a:prstGeom prst="roundRect">
            <a:avLst>
              <a:gd name="adj" fmla="val 16000"/>
            </a:avLst>
          </a:prstGeom>
          <a:solidFill>
            <a:srgbClr val="06202E"/>
          </a:solidFill>
          <a:ln w="12700">
            <a:solidFill>
              <a:srgbClr val="06202E"/>
            </a:solidFill>
            <a:prstDash val="solid"/>
          </a:ln>
        </p:spPr>
      </p:sp>
      <p:sp>
        <p:nvSpPr>
          <p:cNvPr id="16" name="Text 13"/>
          <p:cNvSpPr txBox="1"/>
          <p:nvPr/>
        </p:nvSpPr>
        <p:spPr>
          <a:xfrm>
            <a:off x="5257800" y="4572000"/>
            <a:ext cx="6108192" cy="914400"/>
          </a:xfrm>
          <a:prstGeom prst="rect">
            <a:avLst/>
          </a:prstGeom>
          <a:noFill/>
          <a:ln/>
        </p:spPr>
        <p:txBody>
          <a:bodyPr wrap="square" lIns="0" tIns="0" rIns="0" bIns="0" rtlCol="0" anchor="ctr"/>
          <a:lstStyle/>
          <a:p>
            <a:pPr indent="0" marL="0">
              <a:buNone/>
            </a:pPr>
            <a:r>
              <a:rPr lang="en-US" sz="1050" b="1" spc="300" kern="0" dirty="0">
                <a:solidFill>
                  <a:srgbClr val="F2B544"/>
                </a:solidFill>
              </a:rPr>
              <a:t>TAFSIRAN MDI   </a:t>
            </a:r>
            <a:pPr indent="0" marL="0">
              <a:buNone/>
            </a:pPr>
            <a:r>
              <a:rPr lang="en-US" sz="1400" i="1" dirty="0">
                <a:solidFill>
                  <a:srgbClr val="F8F5EF"/>
                </a:solidFill>
                <a:latin typeface="Cambria" pitchFamily="34" charset="0"/>
                <a:ea typeface="Cambria" pitchFamily="34" charset="-122"/>
                <a:cs typeface="Cambria" pitchFamily="34" charset="-120"/>
              </a:rPr>
              <a:t>Di bawah air, area perifer adalah buddy Anda, alat ukur Anda, dan lingkungan sekitar. MDI melatih perhatian yang luas dan stabil: satu isyarat dan pandangan terbuka.</a:t>
            </a:r>
            <a:endParaRPr lang="en-US" sz="1050" dirty="0"/>
          </a:p>
        </p:txBody>
      </p:sp>
      <p:sp>
        <p:nvSpPr>
          <p:cNvPr id="17"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18" name="Text 15"/>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SUMBER   </a:t>
            </a:r>
            <a:pPr indent="0" marL="0">
              <a:buNone/>
            </a:pPr>
            <a:r>
              <a:rPr lang="en-US" sz="1050" b="1" dirty="0">
                <a:solidFill>
                  <a:srgbClr val="5A6B70"/>
                </a:solidFill>
              </a:rPr>
              <a:t>[13] </a:t>
            </a:r>
            <a:pPr indent="0" marL="0">
              <a:buNone/>
            </a:pPr>
            <a:r>
              <a:rPr lang="en-US" sz="1050" u="sng" dirty="0">
                <a:solidFill>
                  <a:srgbClr val="0F6472"/>
                </a:solidFill>
                <a:hlinkClick r:id="rId1" invalidUrl="" action="" tgtFrame="" tooltip="Perceptual narrowing in novice divers" history="1" highlightClick="0" endSnd="0">
                  <a:extLst>
                    <a:ext uri="{A12FA001-AC4F-418D-AE19-62706E023703}">
                      <ahyp:hlinkClr xmlns:ahyp="http://schemas.microsoft.com/office/drawing/2018/hyperlinkcolor" val="tx"/>
                    </a:ext>
                  </a:extLst>
                </a:hlinkClick>
              </a:rPr>
              <a:t>Weltman dan Egstrom, 1966 · Human Factors</a:t>
            </a:r>
            <a:pPr indent="0" marL="0">
              <a:buNone/>
            </a:pPr>
            <a:r>
              <a:rPr lang="en-US" sz="1050" dirty="0">
                <a:solidFill>
                  <a:srgbClr val="5A6B70"/>
                </a:solidFill>
              </a:rPr>
              <a:t>   ·   </a:t>
            </a:r>
            <a:pPr indent="0" marL="0">
              <a:buNone/>
            </a:pPr>
            <a:r>
              <a:rPr lang="en-US" sz="1050" b="1" dirty="0">
                <a:solidFill>
                  <a:srgbClr val="5A6B70"/>
                </a:solidFill>
              </a:rPr>
              <a:t>[14] </a:t>
            </a:r>
            <a:pPr indent="0" marL="0">
              <a:buNone/>
            </a:pPr>
            <a:r>
              <a:rPr lang="en-US" sz="1050" u="sng" dirty="0">
                <a:solidFill>
                  <a:srgbClr val="0F6472"/>
                </a:solidFill>
                <a:hlinkClick r:id="rId2" invalidUrl="" action="" tgtFrame="" tooltip="Anxiety impact on scuba performance and underwater cognitive processing ability" history="1" highlightClick="0" endSnd="0">
                  <a:extLst>
                    <a:ext uri="{A12FA001-AC4F-418D-AE19-62706E023703}">
                      <ahyp:hlinkClr xmlns:ahyp="http://schemas.microsoft.com/office/drawing/2018/hyperlinkcolor" val="tx"/>
                    </a:ext>
                  </a:extLst>
                </a:hlinkClick>
              </a:rPr>
              <a:t>Tsai et al., 2020 · Diving and Hyperbaric Medicine</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bg1"/>
                </a:solidFill>
              </a:rPr>
              <a:t>Bernapas terus-menerus adalah fisika, bukan gaya</a:t>
            </a:r>
            <a:endParaRPr lang="en-US" sz="3200" dirty="0"/>
          </a:p>
        </p:txBody>
      </p:sp>
      <p:sp>
        <p:nvSpPr>
          <p:cNvPr id="4" name="Text 1"/>
          <p:cNvSpPr txBox="1"/>
          <p:nvPr/>
        </p:nvSpPr>
        <p:spPr>
          <a:xfrm>
            <a:off x="548640" y="1417320"/>
            <a:ext cx="2377440" cy="731520"/>
          </a:xfrm>
          <a:prstGeom prst="rect">
            <a:avLst/>
          </a:prstGeom>
          <a:noFill/>
          <a:ln/>
        </p:spPr>
        <p:txBody>
          <a:bodyPr wrap="square" lIns="0" tIns="0" rIns="0" bIns="0" rtlCol="0" anchor="ctr"/>
          <a:lstStyle/>
          <a:p>
            <a:pPr indent="0" marL="0">
              <a:buNone/>
            </a:pPr>
            <a:r>
              <a:rPr lang="en-US" sz="4400" b="1" dirty="0">
                <a:solidFill>
                  <a:schemeClr val="accent2"/>
                </a:solidFill>
                <a:latin typeface="Cambria" pitchFamily="34" charset="0"/>
                <a:ea typeface="Cambria" pitchFamily="34" charset="-122"/>
                <a:cs typeface="Cambria" pitchFamily="34" charset="-120"/>
              </a:rPr>
              <a:t>1,5 m</a:t>
            </a:r>
            <a:endParaRPr lang="en-US" sz="4400" dirty="0"/>
          </a:p>
        </p:txBody>
      </p:sp>
      <p:sp>
        <p:nvSpPr>
          <p:cNvPr id="5" name="Text 2"/>
          <p:cNvSpPr txBox="1"/>
          <p:nvPr/>
        </p:nvSpPr>
        <p:spPr>
          <a:xfrm>
            <a:off x="3063240" y="1463040"/>
            <a:ext cx="4206240" cy="1005840"/>
          </a:xfrm>
          <a:prstGeom prst="rect">
            <a:avLst/>
          </a:prstGeom>
          <a:noFill/>
          <a:ln/>
        </p:spPr>
        <p:txBody>
          <a:bodyPr wrap="square" lIns="0" tIns="0" rIns="0" bIns="0" rtlCol="0" anchor="t"/>
          <a:lstStyle/>
          <a:p>
            <a:pPr indent="0" marL="0">
              <a:buNone/>
            </a:pPr>
            <a:r>
              <a:rPr lang="en-US" sz="1450" dirty="0">
                <a:solidFill>
                  <a:schemeClr val="bg1"/>
                </a:solidFill>
              </a:rPr>
              <a:t>Naik sambil menahan napas sejauh hanya 5 kaki (≈ 1,5 m) di air dangkal bisa cukup untuk menyebabkan emboli gas arteri.</a:t>
            </a:r>
            <a:endParaRPr lang="en-US" sz="1450" dirty="0"/>
          </a:p>
        </p:txBody>
      </p:sp>
      <p:sp>
        <p:nvSpPr>
          <p:cNvPr id="6" name="Text 3"/>
          <p:cNvSpPr txBox="1"/>
          <p:nvPr/>
        </p:nvSpPr>
        <p:spPr>
          <a:xfrm>
            <a:off x="548640" y="2697480"/>
            <a:ext cx="2377440" cy="731520"/>
          </a:xfrm>
          <a:prstGeom prst="rect">
            <a:avLst/>
          </a:prstGeom>
          <a:noFill/>
          <a:ln/>
        </p:spPr>
        <p:txBody>
          <a:bodyPr wrap="square" lIns="0" tIns="0" rIns="0" bIns="0" rtlCol="0" anchor="ctr"/>
          <a:lstStyle/>
          <a:p>
            <a:pPr indent="0" marL="0">
              <a:buNone/>
            </a:pPr>
            <a:r>
              <a:rPr lang="en-US" sz="4400" b="1" dirty="0">
                <a:solidFill>
                  <a:schemeClr val="accent3"/>
                </a:solidFill>
                <a:latin typeface="Cambria" pitchFamily="34" charset="0"/>
                <a:ea typeface="Cambria" pitchFamily="34" charset="-122"/>
                <a:cs typeface="Cambria" pitchFamily="34" charset="-120"/>
              </a:rPr>
              <a:t>≈ ⅓</a:t>
            </a:r>
            <a:endParaRPr lang="en-US" sz="4400" dirty="0"/>
          </a:p>
        </p:txBody>
      </p:sp>
      <p:sp>
        <p:nvSpPr>
          <p:cNvPr id="7" name="Text 4"/>
          <p:cNvSpPr txBox="1"/>
          <p:nvPr/>
        </p:nvSpPr>
        <p:spPr>
          <a:xfrm>
            <a:off x="3063240" y="2743200"/>
            <a:ext cx="4206240" cy="1005840"/>
          </a:xfrm>
          <a:prstGeom prst="rect">
            <a:avLst/>
          </a:prstGeom>
          <a:noFill/>
          <a:ln/>
        </p:spPr>
        <p:txBody>
          <a:bodyPr wrap="square" lIns="0" tIns="0" rIns="0" bIns="0" rtlCol="0" anchor="t"/>
          <a:lstStyle/>
          <a:p>
            <a:pPr indent="0" marL="0">
              <a:buNone/>
            </a:pPr>
            <a:r>
              <a:rPr lang="en-US" sz="1450" dirty="0">
                <a:solidFill>
                  <a:schemeClr val="bg1"/>
                </a:solidFill>
              </a:rPr>
              <a:t>Pada 3,4 m Anda menghirup gas pada 1,33 ATA: jika ditahan saat naik ke permukaan, gas itu mengembang sekitar sepertiga.</a:t>
            </a:r>
            <a:endParaRPr lang="en-US" sz="1450" dirty="0"/>
          </a:p>
        </p:txBody>
      </p:sp>
      <p:sp>
        <p:nvSpPr>
          <p:cNvPr id="8" name="cita DAN"/>
          <p:cNvSpPr/>
          <p:nvPr/>
        </p:nvSpPr>
        <p:spPr>
          <a:xfrm>
            <a:off x="548640" y="4069080"/>
            <a:ext cx="6400800" cy="1325880"/>
          </a:xfrm>
          <a:prstGeom prst="roundRect">
            <a:avLst>
              <a:gd name="adj" fmla="val 11034"/>
            </a:avLst>
          </a:prstGeom>
          <a:solidFill>
            <a:srgbClr val="F2B544"/>
          </a:solidFill>
          <a:ln w="12700">
            <a:solidFill>
              <a:srgbClr val="F2B544"/>
            </a:solidFill>
            <a:prstDash val="solid"/>
          </a:ln>
        </p:spPr>
      </p:sp>
      <p:sp>
        <p:nvSpPr>
          <p:cNvPr id="9" name="Text 6"/>
          <p:cNvSpPr txBox="1"/>
          <p:nvPr/>
        </p:nvSpPr>
        <p:spPr>
          <a:xfrm>
            <a:off x="822960" y="4160520"/>
            <a:ext cx="5852160" cy="731520"/>
          </a:xfrm>
          <a:prstGeom prst="rect">
            <a:avLst/>
          </a:prstGeom>
          <a:noFill/>
          <a:ln/>
        </p:spPr>
        <p:txBody>
          <a:bodyPr wrap="square" lIns="0" tIns="0" rIns="0" bIns="0" rtlCol="0" anchor="ctr"/>
          <a:lstStyle/>
          <a:p>
            <a:pPr indent="0" marL="0">
              <a:buNone/>
            </a:pPr>
            <a:r>
              <a:rPr lang="en-US" sz="2000" b="1" i="1" dirty="0">
                <a:solidFill>
                  <a:srgbClr val="06202E"/>
                </a:solidFill>
                <a:latin typeface="Cambria" pitchFamily="34" charset="0"/>
                <a:ea typeface="Cambria" pitchFamily="34" charset="-122"/>
                <a:cs typeface="Cambria" pitchFamily="34" charset="-120"/>
              </a:rPr>
              <a:t>"Bernapaslah terus-menerus, terutama di air dangkal."</a:t>
            </a:r>
            <a:endParaRPr lang="en-US" sz="2000" dirty="0"/>
          </a:p>
        </p:txBody>
      </p:sp>
      <p:sp>
        <p:nvSpPr>
          <p:cNvPr id="10" name="Text 7"/>
          <p:cNvSpPr txBox="1"/>
          <p:nvPr/>
        </p:nvSpPr>
        <p:spPr>
          <a:xfrm>
            <a:off x="822960" y="4892040"/>
            <a:ext cx="5852160" cy="320040"/>
          </a:xfrm>
          <a:prstGeom prst="rect">
            <a:avLst/>
          </a:prstGeom>
          <a:noFill/>
          <a:ln/>
        </p:spPr>
        <p:txBody>
          <a:bodyPr wrap="square" lIns="0" tIns="0" rIns="0" bIns="0" rtlCol="0" anchor="t"/>
          <a:lstStyle/>
          <a:p>
            <a:pPr indent="0" marL="0">
              <a:buNone/>
            </a:pPr>
            <a:r>
              <a:rPr lang="en-US" sz="1150" dirty="0">
                <a:solidFill>
                  <a:srgbClr val="06202E"/>
                </a:solidFill>
              </a:rPr>
              <a:t>Kesimpulan artikel DAN</a:t>
            </a:r>
            <a:endParaRPr lang="en-US" sz="1150" dirty="0"/>
          </a:p>
        </p:txBody>
      </p:sp>
      <p:sp>
        <p:nvSpPr>
          <p:cNvPr id="11" name="canon"/>
          <p:cNvSpPr/>
          <p:nvPr/>
        </p:nvSpPr>
        <p:spPr>
          <a:xfrm>
            <a:off x="7360920" y="1417320"/>
            <a:ext cx="4279392" cy="3977640"/>
          </a:xfrm>
          <a:prstGeom prst="roundRect">
            <a:avLst>
              <a:gd name="adj" fmla="val 3678"/>
            </a:avLst>
          </a:prstGeom>
          <a:solidFill>
            <a:schemeClr val="tx2">
              <a:alpha val="85000"/>
            </a:schemeClr>
          </a:solidFill>
          <a:ln w="12700">
            <a:solidFill>
              <a:schemeClr val="accent1"/>
            </a:solidFill>
            <a:prstDash val="solid"/>
          </a:ln>
        </p:spPr>
      </p:sp>
      <p:sp>
        <p:nvSpPr>
          <p:cNvPr id="12" name="Text 9"/>
          <p:cNvSpPr txBox="1"/>
          <p:nvPr/>
        </p:nvSpPr>
        <p:spPr>
          <a:xfrm>
            <a:off x="7635240" y="1645920"/>
            <a:ext cx="3730752" cy="274320"/>
          </a:xfrm>
          <a:prstGeom prst="rect">
            <a:avLst/>
          </a:prstGeom>
          <a:noFill/>
          <a:ln/>
        </p:spPr>
        <p:txBody>
          <a:bodyPr wrap="square" lIns="0" tIns="0" rIns="0" bIns="0" rtlCol="0" anchor="t"/>
          <a:lstStyle/>
          <a:p>
            <a:pPr indent="0" marL="0">
              <a:buNone/>
            </a:pPr>
            <a:r>
              <a:rPr lang="en-US" sz="1100" b="1" spc="200" kern="0" dirty="0">
                <a:solidFill>
                  <a:schemeClr val="accent3"/>
                </a:solidFill>
              </a:rPr>
              <a:t>KARENA ITU KANON MDI</a:t>
            </a:r>
            <a:endParaRPr lang="en-US" sz="1100" dirty="0"/>
          </a:p>
        </p:txBody>
      </p:sp>
      <p:pic>
        <p:nvPicPr>
          <p:cNvPr id="13" name="Image 0" descr="/home/claude/mdi/assets/ic_check_co.png">    </p:cNvPr>
          <p:cNvPicPr>
            <a:picLocks noChangeAspect="1"/>
          </p:cNvPicPr>
          <p:nvPr/>
        </p:nvPicPr>
        <p:blipFill>
          <a:blip r:embed="rId1"/>
          <a:stretch>
            <a:fillRect/>
          </a:stretch>
        </p:blipFill>
        <p:spPr>
          <a:xfrm>
            <a:off x="7635240" y="2103120"/>
            <a:ext cx="256032" cy="256032"/>
          </a:xfrm>
          <a:prstGeom prst="rect">
            <a:avLst/>
          </a:prstGeom>
        </p:spPr>
      </p:pic>
      <p:sp>
        <p:nvSpPr>
          <p:cNvPr id="14" name="Text 10"/>
          <p:cNvSpPr txBox="1"/>
          <p:nvPr/>
        </p:nvSpPr>
        <p:spPr>
          <a:xfrm>
            <a:off x="8019288" y="2057400"/>
            <a:ext cx="3364992" cy="777240"/>
          </a:xfrm>
          <a:prstGeom prst="rect">
            <a:avLst/>
          </a:prstGeom>
          <a:noFill/>
          <a:ln/>
        </p:spPr>
        <p:txBody>
          <a:bodyPr wrap="square" lIns="0" tIns="0" rIns="0" bIns="0" rtlCol="0" anchor="t"/>
          <a:lstStyle/>
          <a:p>
            <a:pPr indent="0" marL="0">
              <a:buNone/>
            </a:pPr>
            <a:r>
              <a:rPr lang="en-US" sz="1350" dirty="0">
                <a:solidFill>
                  <a:schemeClr val="bg1"/>
                </a:solidFill>
              </a:rPr>
              <a:t>Napas biasa dan terus-menerus setiap saat.</a:t>
            </a:r>
            <a:endParaRPr lang="en-US" sz="1350" dirty="0"/>
          </a:p>
        </p:txBody>
      </p:sp>
      <p:pic>
        <p:nvPicPr>
          <p:cNvPr id="15" name="Image 1" descr="/home/claude/mdi/assets/ic_check_co.png">    </p:cNvPr>
          <p:cNvPicPr>
            <a:picLocks noChangeAspect="1"/>
          </p:cNvPicPr>
          <p:nvPr/>
        </p:nvPicPr>
        <p:blipFill>
          <a:blip r:embed="rId2"/>
          <a:stretch>
            <a:fillRect/>
          </a:stretch>
        </p:blipFill>
        <p:spPr>
          <a:xfrm>
            <a:off x="7635240" y="2926080"/>
            <a:ext cx="256032" cy="256032"/>
          </a:xfrm>
          <a:prstGeom prst="rect">
            <a:avLst/>
          </a:prstGeom>
        </p:spPr>
      </p:pic>
      <p:sp>
        <p:nvSpPr>
          <p:cNvPr id="16" name="Text 11"/>
          <p:cNvSpPr txBox="1"/>
          <p:nvPr/>
        </p:nvSpPr>
        <p:spPr>
          <a:xfrm>
            <a:off x="8019288" y="2880360"/>
            <a:ext cx="3364992" cy="777240"/>
          </a:xfrm>
          <a:prstGeom prst="rect">
            <a:avLst/>
          </a:prstGeom>
          <a:noFill/>
          <a:ln/>
        </p:spPr>
        <p:txBody>
          <a:bodyPr wrap="square" lIns="0" tIns="0" rIns="0" bIns="0" rtlCol="0" anchor="t"/>
          <a:lstStyle/>
          <a:p>
            <a:pPr indent="0" marL="0">
              <a:buNone/>
            </a:pPr>
            <a:r>
              <a:rPr lang="en-US" sz="1350" dirty="0">
                <a:solidFill>
                  <a:schemeClr val="bg1"/>
                </a:solidFill>
              </a:rPr>
              <a:t>Tanpa menahan napas, tanpa napas berirama, tanpa embusan napas yang diperpanjang.</a:t>
            </a:r>
            <a:endParaRPr lang="en-US" sz="1350" dirty="0"/>
          </a:p>
        </p:txBody>
      </p:sp>
      <p:pic>
        <p:nvPicPr>
          <p:cNvPr id="17" name="Image 2" descr="/home/claude/mdi/assets/ic_check_co.png">    </p:cNvPr>
          <p:cNvPicPr>
            <a:picLocks noChangeAspect="1"/>
          </p:cNvPicPr>
          <p:nvPr/>
        </p:nvPicPr>
        <p:blipFill>
          <a:blip r:embed="rId3"/>
          <a:stretch>
            <a:fillRect/>
          </a:stretch>
        </p:blipFill>
        <p:spPr>
          <a:xfrm>
            <a:off x="7635240" y="3749040"/>
            <a:ext cx="256032" cy="256032"/>
          </a:xfrm>
          <a:prstGeom prst="rect">
            <a:avLst/>
          </a:prstGeom>
        </p:spPr>
      </p:pic>
      <p:sp>
        <p:nvSpPr>
          <p:cNvPr id="18" name="Text 12"/>
          <p:cNvSpPr txBox="1"/>
          <p:nvPr/>
        </p:nvSpPr>
        <p:spPr>
          <a:xfrm>
            <a:off x="8019288" y="3703320"/>
            <a:ext cx="3364992" cy="777240"/>
          </a:xfrm>
          <a:prstGeom prst="rect">
            <a:avLst/>
          </a:prstGeom>
          <a:noFill/>
          <a:ln/>
        </p:spPr>
        <p:txBody>
          <a:bodyPr wrap="square" lIns="0" tIns="0" rIns="0" bIns="0" rtlCol="0" anchor="t"/>
          <a:lstStyle/>
          <a:p>
            <a:pPr indent="0" marL="0">
              <a:buNone/>
            </a:pPr>
            <a:r>
              <a:rPr lang="en-US" sz="1350" dirty="0">
                <a:solidFill>
                  <a:schemeClr val="bg1"/>
                </a:solidFill>
              </a:rPr>
              <a:t>TRES: tiga napas normal, cukup diamati, setelah netral dan stabil.</a:t>
            </a:r>
            <a:endParaRPr lang="en-US" sz="1350" dirty="0"/>
          </a:p>
        </p:txBody>
      </p:sp>
      <p:pic>
        <p:nvPicPr>
          <p:cNvPr id="19" name="Image 3" descr="/home/claude/mdi/assets/ic_check_co.png">    </p:cNvPr>
          <p:cNvPicPr>
            <a:picLocks noChangeAspect="1"/>
          </p:cNvPicPr>
          <p:nvPr/>
        </p:nvPicPr>
        <p:blipFill>
          <a:blip r:embed="rId4"/>
          <a:stretch>
            <a:fillRect/>
          </a:stretch>
        </p:blipFill>
        <p:spPr>
          <a:xfrm>
            <a:off x="7635240" y="4572000"/>
            <a:ext cx="256032" cy="256032"/>
          </a:xfrm>
          <a:prstGeom prst="rect">
            <a:avLst/>
          </a:prstGeom>
        </p:spPr>
      </p:pic>
      <p:sp>
        <p:nvSpPr>
          <p:cNvPr id="20" name="Text 13"/>
          <p:cNvSpPr txBox="1"/>
          <p:nvPr/>
        </p:nvSpPr>
        <p:spPr>
          <a:xfrm>
            <a:off x="8019288" y="4526280"/>
            <a:ext cx="3364992" cy="777240"/>
          </a:xfrm>
          <a:prstGeom prst="rect">
            <a:avLst/>
          </a:prstGeom>
          <a:noFill/>
          <a:ln/>
        </p:spPr>
        <p:txBody>
          <a:bodyPr wrap="square" lIns="0" tIns="0" rIns="0" bIns="0" rtlCol="0" anchor="t"/>
          <a:lstStyle/>
          <a:p>
            <a:pPr indent="0" marL="0">
              <a:buNone/>
            </a:pPr>
            <a:r>
              <a:rPr lang="en-US" sz="1350" dirty="0">
                <a:solidFill>
                  <a:schemeClr val="bg1"/>
                </a:solidFill>
              </a:rPr>
              <a:t>Tidak ada tambahan saat turun, naik, atau fase kritis.</a:t>
            </a:r>
            <a:endParaRPr lang="en-US" sz="1350" dirty="0"/>
          </a:p>
        </p:txBody>
      </p:sp>
      <p:sp>
        <p:nvSpPr>
          <p:cNvPr id="21"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22" name="Text 15"/>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SUMBER   </a:t>
            </a:r>
            <a:pPr indent="0" marL="0">
              <a:buNone/>
            </a:pPr>
            <a:r>
              <a:rPr lang="en-US" sz="1050" b="1" dirty="0">
                <a:solidFill>
                  <a:srgbClr val="5A6B70"/>
                </a:solidFill>
              </a:rPr>
              <a:t>[15] </a:t>
            </a:r>
            <a:pPr indent="0" marL="0">
              <a:buNone/>
            </a:pPr>
            <a:r>
              <a:rPr lang="en-US" sz="1050" u="sng" dirty="0">
                <a:solidFill>
                  <a:srgbClr val="0F6472"/>
                </a:solidFill>
                <a:hlinkClick r:id="rId5" invalidUrl="" action="" tgtFrame="" tooltip="Shallow-water arterial gas embolisms" history="1" highlightClick="0" endSnd="0">
                  <a:extLst>
                    <a:ext uri="{A12FA001-AC4F-418D-AE19-62706E023703}">
                      <ahyp:hlinkClr xmlns:ahyp="http://schemas.microsoft.com/office/drawing/2018/hyperlinkcolor" val="tx"/>
                    </a:ext>
                  </a:extLst>
                </a:hlinkClick>
              </a:rPr>
              <a:t>Gessert, 2021 · DAN Alert Diver</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pic>
        <p:nvPicPr>
          <p:cNvPr id="3" name="Image 0" descr="/home/claude/mdi/assets/logo3.png">    </p:cNvPr>
          <p:cNvPicPr>
            <a:picLocks noChangeAspect="1"/>
          </p:cNvPicPr>
          <p:nvPr/>
        </p:nvPicPr>
        <p:blipFill>
          <a:blip r:embed="rId1"/>
          <a:stretch>
            <a:fillRect/>
          </a:stretch>
        </p:blipFill>
        <p:spPr>
          <a:xfrm>
            <a:off x="1463040" y="1600200"/>
            <a:ext cx="1920240" cy="3310128"/>
          </a:xfrm>
          <a:prstGeom prst="rect">
            <a:avLst/>
          </a:prstGeom>
        </p:spPr>
      </p:pic>
      <p:sp>
        <p:nvSpPr>
          <p:cNvPr id="4" name="Text 0"/>
          <p:cNvSpPr txBox="1"/>
          <p:nvPr/>
        </p:nvSpPr>
        <p:spPr>
          <a:xfrm>
            <a:off x="4480560" y="2057400"/>
            <a:ext cx="6858000" cy="365760"/>
          </a:xfrm>
          <a:prstGeom prst="rect">
            <a:avLst/>
          </a:prstGeom>
          <a:noFill/>
          <a:ln/>
        </p:spPr>
        <p:txBody>
          <a:bodyPr wrap="square" lIns="0" tIns="0" rIns="0" bIns="0" rtlCol="0" anchor="t"/>
          <a:lstStyle/>
          <a:p>
            <a:pPr indent="0" marL="0">
              <a:buNone/>
            </a:pPr>
            <a:r>
              <a:rPr lang="en-US" sz="1300" b="1" spc="500" kern="0" dirty="0">
                <a:solidFill>
                  <a:schemeClr val="accent2"/>
                </a:solidFill>
              </a:rPr>
              <a:t>BAGIAN 2</a:t>
            </a:r>
            <a:endParaRPr lang="en-US" sz="1300" dirty="0"/>
          </a:p>
        </p:txBody>
      </p:sp>
      <p:sp>
        <p:nvSpPr>
          <p:cNvPr id="5" name="Text 1"/>
          <p:cNvSpPr txBox="1"/>
          <p:nvPr/>
        </p:nvSpPr>
        <p:spPr>
          <a:xfrm>
            <a:off x="4480560" y="2423160"/>
            <a:ext cx="7223760" cy="1188720"/>
          </a:xfrm>
          <a:prstGeom prst="rect">
            <a:avLst/>
          </a:prstGeom>
          <a:noFill/>
          <a:ln/>
        </p:spPr>
        <p:txBody>
          <a:bodyPr wrap="square" lIns="0" tIns="0" rIns="0" bIns="0" rtlCol="0" anchor="ctr"/>
          <a:lstStyle/>
          <a:p>
            <a:pPr indent="0" marL="0">
              <a:buNone/>
            </a:pPr>
            <a:r>
              <a:rPr lang="en-US" sz="4000" b="1" dirty="0">
                <a:solidFill>
                  <a:schemeClr val="bg1"/>
                </a:solidFill>
                <a:latin typeface="Cambria" pitchFamily="34" charset="0"/>
                <a:ea typeface="Cambria" pitchFamily="34" charset="-122"/>
                <a:cs typeface="Cambria" pitchFamily="34" charset="-120"/>
              </a:rPr>
              <a:t>Apa yang dilatih mindfulness</a:t>
            </a:r>
            <a:endParaRPr lang="en-US" sz="4000" dirty="0"/>
          </a:p>
        </p:txBody>
      </p:sp>
      <p:sp>
        <p:nvSpPr>
          <p:cNvPr id="6" name="Text 2"/>
          <p:cNvSpPr txBox="1"/>
          <p:nvPr/>
        </p:nvSpPr>
        <p:spPr>
          <a:xfrm>
            <a:off x="4480560" y="3657600"/>
            <a:ext cx="7132320" cy="914400"/>
          </a:xfrm>
          <a:prstGeom prst="rect">
            <a:avLst/>
          </a:prstGeom>
          <a:noFill/>
          <a:ln/>
        </p:spPr>
        <p:txBody>
          <a:bodyPr wrap="square" lIns="0" tIns="0" rIns="0" bIns="0" rtlCol="0" anchor="t"/>
          <a:lstStyle/>
          <a:p>
            <a:pPr indent="0" marL="0">
              <a:buNone/>
            </a:pPr>
            <a:r>
              <a:rPr lang="en-US" sz="2000" i="1" dirty="0">
                <a:solidFill>
                  <a:schemeClr val="accent3"/>
                </a:solidFill>
                <a:latin typeface="Cambria" pitchFamily="34" charset="0"/>
                <a:ea typeface="Cambria" pitchFamily="34" charset="-122"/>
                <a:cs typeface="Cambria" pitchFamily="34" charset="-120"/>
              </a:rPr>
              <a:t>Apa yang telah diukur penelitian di luar air: perhatian, kecemasan, dan pemulihan dari stres.</a:t>
            </a:r>
            <a:endParaRPr lang="en-US" sz="2000" dirty="0"/>
          </a:p>
        </p:txBody>
      </p:sp>
      <p:sp>
        <p:nvSpPr>
          <p:cNvPr id="7"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Apa itu mindfulness, secara operasional</a:t>
            </a:r>
            <a:endParaRPr lang="en-US" sz="3200" dirty="0"/>
          </a:p>
        </p:txBody>
      </p:sp>
      <p:sp>
        <p:nvSpPr>
          <p:cNvPr id="4" name="definición"/>
          <p:cNvSpPr/>
          <p:nvPr/>
        </p:nvSpPr>
        <p:spPr>
          <a:xfrm>
            <a:off x="548640" y="1371600"/>
            <a:ext cx="4663440" cy="4114800"/>
          </a:xfrm>
          <a:prstGeom prst="roundRect">
            <a:avLst>
              <a:gd name="adj" fmla="val 3556"/>
            </a:avLst>
          </a:prstGeom>
          <a:solidFill>
            <a:srgbClr val="06202E"/>
          </a:solidFill>
          <a:ln w="12700">
            <a:solidFill>
              <a:srgbClr val="06202E"/>
            </a:solidFill>
            <a:prstDash val="solid"/>
          </a:ln>
          <a:effectLst>
            <a:outerShdw sx="100000" sy="100000" kx="0" ky="0" algn="bl" rotWithShape="0" blurRad="127000" dist="38100" dir="5400000">
              <a:srgbClr val="06202E">
                <a:alpha val="18000"/>
              </a:srgbClr>
            </a:outerShdw>
          </a:effectLst>
        </p:spPr>
      </p:sp>
      <p:sp>
        <p:nvSpPr>
          <p:cNvPr id="5" name="Text 2"/>
          <p:cNvSpPr txBox="1"/>
          <p:nvPr/>
        </p:nvSpPr>
        <p:spPr>
          <a:xfrm>
            <a:off x="868680" y="1600200"/>
            <a:ext cx="4023360" cy="274320"/>
          </a:xfrm>
          <a:prstGeom prst="rect">
            <a:avLst/>
          </a:prstGeom>
          <a:noFill/>
          <a:ln/>
        </p:spPr>
        <p:txBody>
          <a:bodyPr wrap="square" lIns="0" tIns="0" rIns="0" bIns="0" rtlCol="0" anchor="t"/>
          <a:lstStyle/>
          <a:p>
            <a:pPr indent="0" marL="0">
              <a:buNone/>
            </a:pPr>
            <a:r>
              <a:rPr lang="en-US" sz="1100" b="1" spc="200" kern="0" dirty="0">
                <a:solidFill>
                  <a:schemeClr val="accent2"/>
                </a:solidFill>
              </a:rPr>
              <a:t>DEFINISI OPERASIONAL  ·  [16]</a:t>
            </a:r>
            <a:endParaRPr lang="en-US" sz="1100" dirty="0"/>
          </a:p>
        </p:txBody>
      </p:sp>
      <p:sp>
        <p:nvSpPr>
          <p:cNvPr id="6" name="dot"/>
          <p:cNvSpPr/>
          <p:nvPr/>
        </p:nvSpPr>
        <p:spPr>
          <a:xfrm>
            <a:off x="868680" y="2103120"/>
            <a:ext cx="502920" cy="502920"/>
          </a:xfrm>
          <a:prstGeom prst="ellipse">
            <a:avLst/>
          </a:prstGeom>
          <a:solidFill>
            <a:schemeClr val="accent2"/>
          </a:solidFill>
          <a:ln w="12700">
            <a:solidFill>
              <a:schemeClr val="accent2"/>
            </a:solidFill>
            <a:prstDash val="solid"/>
          </a:ln>
        </p:spPr>
      </p:sp>
      <p:sp>
        <p:nvSpPr>
          <p:cNvPr id="7" name="Text 4"/>
          <p:cNvSpPr txBox="1"/>
          <p:nvPr/>
        </p:nvSpPr>
        <p:spPr>
          <a:xfrm>
            <a:off x="868680" y="2103120"/>
            <a:ext cx="502920" cy="502920"/>
          </a:xfrm>
          <a:prstGeom prst="rect">
            <a:avLst/>
          </a:prstGeom>
          <a:noFill/>
          <a:ln/>
        </p:spPr>
        <p:txBody>
          <a:bodyPr wrap="square" lIns="0" tIns="0" rIns="0" bIns="0" rtlCol="0" anchor="ctr"/>
          <a:lstStyle/>
          <a:p>
            <a:pPr algn="ctr" indent="0" marL="0">
              <a:buNone/>
            </a:pPr>
            <a:r>
              <a:rPr lang="en-US" sz="1700" b="1" dirty="0">
                <a:solidFill>
                  <a:schemeClr val="bg1"/>
                </a:solidFill>
                <a:latin typeface="Cambria" pitchFamily="34" charset="0"/>
                <a:ea typeface="Cambria" pitchFamily="34" charset="-122"/>
                <a:cs typeface="Cambria" pitchFamily="34" charset="-120"/>
              </a:rPr>
              <a:t>1</a:t>
            </a:r>
            <a:endParaRPr lang="en-US" sz="1700" dirty="0"/>
          </a:p>
        </p:txBody>
      </p:sp>
      <p:sp>
        <p:nvSpPr>
          <p:cNvPr id="8" name="Text 5"/>
          <p:cNvSpPr txBox="1"/>
          <p:nvPr/>
        </p:nvSpPr>
        <p:spPr>
          <a:xfrm>
            <a:off x="1554480" y="2029968"/>
            <a:ext cx="3383280" cy="1188720"/>
          </a:xfrm>
          <a:prstGeom prst="rect">
            <a:avLst/>
          </a:prstGeom>
          <a:noFill/>
          <a:ln/>
        </p:spPr>
        <p:txBody>
          <a:bodyPr wrap="square" lIns="0" tIns="0" rIns="0" bIns="0" rtlCol="0" anchor="t"/>
          <a:lstStyle/>
          <a:p>
            <a:pPr indent="0" marL="0">
              <a:buNone/>
            </a:pPr>
            <a:r>
              <a:rPr lang="en-US" sz="1800" b="1" dirty="0">
                <a:solidFill>
                  <a:schemeClr val="bg1"/>
                </a:solidFill>
                <a:latin typeface="Cambria" pitchFamily="34" charset="0"/>
                <a:ea typeface="Cambria" pitchFamily="34" charset="-122"/>
                <a:cs typeface="Cambria" pitchFamily="34" charset="-120"/>
              </a:rPr>
              <a:t>Mengatur perhatian sendiri agar tetap pada pengalaman saat ini.</a:t>
            </a:r>
            <a:endParaRPr lang="en-US" sz="1800" dirty="0"/>
          </a:p>
        </p:txBody>
      </p:sp>
      <p:sp>
        <p:nvSpPr>
          <p:cNvPr id="9" name="dot"/>
          <p:cNvSpPr/>
          <p:nvPr/>
        </p:nvSpPr>
        <p:spPr>
          <a:xfrm>
            <a:off x="868680" y="3429000"/>
            <a:ext cx="502920" cy="502920"/>
          </a:xfrm>
          <a:prstGeom prst="ellipse">
            <a:avLst/>
          </a:prstGeom>
          <a:solidFill>
            <a:schemeClr val="accent2"/>
          </a:solidFill>
          <a:ln w="12700">
            <a:solidFill>
              <a:schemeClr val="accent2"/>
            </a:solidFill>
            <a:prstDash val="solid"/>
          </a:ln>
        </p:spPr>
      </p:sp>
      <p:sp>
        <p:nvSpPr>
          <p:cNvPr id="10" name="Text 7"/>
          <p:cNvSpPr txBox="1"/>
          <p:nvPr/>
        </p:nvSpPr>
        <p:spPr>
          <a:xfrm>
            <a:off x="868680" y="3429000"/>
            <a:ext cx="502920" cy="502920"/>
          </a:xfrm>
          <a:prstGeom prst="rect">
            <a:avLst/>
          </a:prstGeom>
          <a:noFill/>
          <a:ln/>
        </p:spPr>
        <p:txBody>
          <a:bodyPr wrap="square" lIns="0" tIns="0" rIns="0" bIns="0" rtlCol="0" anchor="ctr"/>
          <a:lstStyle/>
          <a:p>
            <a:pPr algn="ctr" indent="0" marL="0">
              <a:buNone/>
            </a:pPr>
            <a:r>
              <a:rPr lang="en-US" sz="1700" b="1" dirty="0">
                <a:solidFill>
                  <a:schemeClr val="bg1"/>
                </a:solidFill>
                <a:latin typeface="Cambria" pitchFamily="34" charset="0"/>
                <a:ea typeface="Cambria" pitchFamily="34" charset="-122"/>
                <a:cs typeface="Cambria" pitchFamily="34" charset="-120"/>
              </a:rPr>
              <a:t>2</a:t>
            </a:r>
            <a:endParaRPr lang="en-US" sz="1700" dirty="0"/>
          </a:p>
        </p:txBody>
      </p:sp>
      <p:sp>
        <p:nvSpPr>
          <p:cNvPr id="11" name="Text 8"/>
          <p:cNvSpPr txBox="1"/>
          <p:nvPr/>
        </p:nvSpPr>
        <p:spPr>
          <a:xfrm>
            <a:off x="1554480" y="3355848"/>
            <a:ext cx="3383280" cy="1188720"/>
          </a:xfrm>
          <a:prstGeom prst="rect">
            <a:avLst/>
          </a:prstGeom>
          <a:noFill/>
          <a:ln/>
        </p:spPr>
        <p:txBody>
          <a:bodyPr wrap="square" lIns="0" tIns="0" rIns="0" bIns="0" rtlCol="0" anchor="t"/>
          <a:lstStyle/>
          <a:p>
            <a:pPr indent="0" marL="0">
              <a:buNone/>
            </a:pPr>
            <a:r>
              <a:rPr lang="en-US" sz="1800" b="1" dirty="0">
                <a:solidFill>
                  <a:schemeClr val="bg1"/>
                </a:solidFill>
                <a:latin typeface="Cambria" pitchFamily="34" charset="0"/>
                <a:ea typeface="Cambria" pitchFamily="34" charset="-122"/>
                <a:cs typeface="Cambria" pitchFamily="34" charset="-120"/>
              </a:rPr>
              <a:t>Melakukannya dengan sikap ingin tahu, terbuka, dan menerima.</a:t>
            </a:r>
            <a:endParaRPr lang="en-US" sz="1800" dirty="0"/>
          </a:p>
        </p:txBody>
      </p:sp>
      <p:sp>
        <p:nvSpPr>
          <p:cNvPr id="12" name="Text 9"/>
          <p:cNvSpPr txBox="1"/>
          <p:nvPr/>
        </p:nvSpPr>
        <p:spPr>
          <a:xfrm>
            <a:off x="868680" y="4709160"/>
            <a:ext cx="4023360" cy="640080"/>
          </a:xfrm>
          <a:prstGeom prst="rect">
            <a:avLst/>
          </a:prstGeom>
          <a:noFill/>
          <a:ln/>
        </p:spPr>
        <p:txBody>
          <a:bodyPr wrap="square" lIns="0" tIns="0" rIns="0" bIns="0" rtlCol="0" anchor="t"/>
          <a:lstStyle/>
          <a:p>
            <a:pPr indent="0" marL="0">
              <a:buNone/>
            </a:pPr>
            <a:r>
              <a:rPr lang="en-US" sz="1300" i="1" dirty="0">
                <a:solidFill>
                  <a:schemeClr val="accent3"/>
                </a:solidFill>
              </a:rPr>
              <a:t>Bukan bersantai atau mengosongkan pikiran: ini perhatian yang terlatih.</a:t>
            </a:r>
            <a:endParaRPr lang="en-US" sz="1300" dirty="0"/>
          </a:p>
        </p:txBody>
      </p:sp>
      <p:sp>
        <p:nvSpPr>
          <p:cNvPr id="13" name="Text 10"/>
          <p:cNvSpPr txBox="1"/>
          <p:nvPr/>
        </p:nvSpPr>
        <p:spPr>
          <a:xfrm>
            <a:off x="5486400" y="1371600"/>
            <a:ext cx="6153912" cy="274320"/>
          </a:xfrm>
          <a:prstGeom prst="rect">
            <a:avLst/>
          </a:prstGeom>
          <a:noFill/>
          <a:ln/>
        </p:spPr>
        <p:txBody>
          <a:bodyPr wrap="square" lIns="0" tIns="0" rIns="0" bIns="0" rtlCol="0" anchor="t"/>
          <a:lstStyle/>
          <a:p>
            <a:pPr indent="0" marL="0">
              <a:buNone/>
            </a:pPr>
            <a:r>
              <a:rPr lang="en-US" sz="1100" b="1" spc="200" kern="0" dirty="0">
                <a:solidFill>
                  <a:schemeClr val="accent1"/>
                </a:solidFill>
              </a:rPr>
              <a:t>EMPAT MEKANISME  ·  [17]   →   DI DALAM AIR (TERJEMAHAN MDI)</a:t>
            </a:r>
            <a:endParaRPr lang="en-US" sz="1100" dirty="0"/>
          </a:p>
        </p:txBody>
      </p:sp>
      <p:sp>
        <p:nvSpPr>
          <p:cNvPr id="14" name="dot"/>
          <p:cNvSpPr/>
          <p:nvPr/>
        </p:nvSpPr>
        <p:spPr>
          <a:xfrm>
            <a:off x="5486400" y="1828800"/>
            <a:ext cx="502920" cy="502920"/>
          </a:xfrm>
          <a:prstGeom prst="ellipse">
            <a:avLst/>
          </a:prstGeom>
          <a:solidFill>
            <a:schemeClr val="accent1"/>
          </a:solidFill>
          <a:ln w="12700">
            <a:solidFill>
              <a:schemeClr val="accent1"/>
            </a:solidFill>
            <a:prstDash val="solid"/>
          </a:ln>
        </p:spPr>
      </p:sp>
      <p:sp>
        <p:nvSpPr>
          <p:cNvPr id="15" name="Text 12"/>
          <p:cNvSpPr txBox="1"/>
          <p:nvPr/>
        </p:nvSpPr>
        <p:spPr>
          <a:xfrm>
            <a:off x="5486400" y="1828800"/>
            <a:ext cx="502920" cy="502920"/>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1</a:t>
            </a:r>
            <a:endParaRPr lang="en-US" sz="1600" dirty="0"/>
          </a:p>
        </p:txBody>
      </p:sp>
      <p:sp>
        <p:nvSpPr>
          <p:cNvPr id="16" name="Text 13"/>
          <p:cNvSpPr txBox="1"/>
          <p:nvPr/>
        </p:nvSpPr>
        <p:spPr>
          <a:xfrm>
            <a:off x="6172200" y="1792224"/>
            <a:ext cx="5468112" cy="822960"/>
          </a:xfrm>
          <a:prstGeom prst="rect">
            <a:avLst/>
          </a:prstGeom>
          <a:noFill/>
          <a:ln/>
        </p:spPr>
        <p:txBody>
          <a:bodyPr wrap="square" lIns="0" tIns="0" rIns="0" bIns="0" rtlCol="0" anchor="t"/>
          <a:lstStyle/>
          <a:p>
            <a:pPr indent="0" marL="0">
              <a:buNone/>
            </a:pPr>
            <a:r>
              <a:rPr lang="en-US" sz="1600" b="1" dirty="0">
                <a:solidFill>
                  <a:schemeClr val="tx1"/>
                </a:solidFill>
              </a:rPr>
              <a:t>Regulasi perhatian</a:t>
            </a:r>
            <a:endParaRPr lang="en-US" sz="1600" dirty="0"/>
          </a:p>
          <a:p>
            <a:pPr indent="0" marL="0">
              <a:buNone/>
            </a:pPr>
            <a:r>
              <a:rPr lang="en-US" sz="1350" dirty="0">
                <a:solidFill>
                  <a:schemeClr val="tx2"/>
                </a:solidFill>
              </a:rPr>
              <a:t>Di bawah air: menjaga rencana, isyarat, dan buddy Anda.</a:t>
            </a:r>
            <a:endParaRPr lang="en-US" sz="1600" dirty="0"/>
          </a:p>
        </p:txBody>
      </p:sp>
      <p:sp>
        <p:nvSpPr>
          <p:cNvPr id="17" name="dot"/>
          <p:cNvSpPr/>
          <p:nvPr/>
        </p:nvSpPr>
        <p:spPr>
          <a:xfrm>
            <a:off x="5486400" y="2743200"/>
            <a:ext cx="502920" cy="502920"/>
          </a:xfrm>
          <a:prstGeom prst="ellipse">
            <a:avLst/>
          </a:prstGeom>
          <a:solidFill>
            <a:schemeClr val="accent1"/>
          </a:solidFill>
          <a:ln w="12700">
            <a:solidFill>
              <a:schemeClr val="accent1"/>
            </a:solidFill>
            <a:prstDash val="solid"/>
          </a:ln>
        </p:spPr>
      </p:sp>
      <p:sp>
        <p:nvSpPr>
          <p:cNvPr id="18" name="Text 15"/>
          <p:cNvSpPr txBox="1"/>
          <p:nvPr/>
        </p:nvSpPr>
        <p:spPr>
          <a:xfrm>
            <a:off x="5486400" y="2743200"/>
            <a:ext cx="502920" cy="502920"/>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2</a:t>
            </a:r>
            <a:endParaRPr lang="en-US" sz="1600" dirty="0"/>
          </a:p>
        </p:txBody>
      </p:sp>
      <p:sp>
        <p:nvSpPr>
          <p:cNvPr id="19" name="Text 16"/>
          <p:cNvSpPr txBox="1"/>
          <p:nvPr/>
        </p:nvSpPr>
        <p:spPr>
          <a:xfrm>
            <a:off x="6172200" y="2706624"/>
            <a:ext cx="5468112" cy="822960"/>
          </a:xfrm>
          <a:prstGeom prst="rect">
            <a:avLst/>
          </a:prstGeom>
          <a:noFill/>
          <a:ln/>
        </p:spPr>
        <p:txBody>
          <a:bodyPr wrap="square" lIns="0" tIns="0" rIns="0" bIns="0" rtlCol="0" anchor="t"/>
          <a:lstStyle/>
          <a:p>
            <a:pPr indent="0" marL="0">
              <a:buNone/>
            </a:pPr>
            <a:r>
              <a:rPr lang="en-US" sz="1600" b="1" dirty="0">
                <a:solidFill>
                  <a:schemeClr val="tx1"/>
                </a:solidFill>
              </a:rPr>
              <a:t>Kesadaran tubuh</a:t>
            </a:r>
            <a:endParaRPr lang="en-US" sz="1600" dirty="0"/>
          </a:p>
          <a:p>
            <a:pPr indent="0" marL="0">
              <a:buNone/>
            </a:pPr>
            <a:r>
              <a:rPr lang="en-US" sz="1350" dirty="0">
                <a:solidFill>
                  <a:schemeClr val="tx2"/>
                </a:solidFill>
              </a:rPr>
              <a:t>Di bawah air: menyadari ketegangan, dingin, atau lelah lebih awal.</a:t>
            </a:r>
            <a:endParaRPr lang="en-US" sz="1600" dirty="0"/>
          </a:p>
        </p:txBody>
      </p:sp>
      <p:sp>
        <p:nvSpPr>
          <p:cNvPr id="20" name="dot"/>
          <p:cNvSpPr/>
          <p:nvPr/>
        </p:nvSpPr>
        <p:spPr>
          <a:xfrm>
            <a:off x="5486400" y="3657600"/>
            <a:ext cx="502920" cy="502920"/>
          </a:xfrm>
          <a:prstGeom prst="ellipse">
            <a:avLst/>
          </a:prstGeom>
          <a:solidFill>
            <a:schemeClr val="accent1"/>
          </a:solidFill>
          <a:ln w="12700">
            <a:solidFill>
              <a:schemeClr val="accent1"/>
            </a:solidFill>
            <a:prstDash val="solid"/>
          </a:ln>
        </p:spPr>
      </p:sp>
      <p:sp>
        <p:nvSpPr>
          <p:cNvPr id="21" name="Text 18"/>
          <p:cNvSpPr txBox="1"/>
          <p:nvPr/>
        </p:nvSpPr>
        <p:spPr>
          <a:xfrm>
            <a:off x="5486400" y="3657600"/>
            <a:ext cx="502920" cy="502920"/>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3</a:t>
            </a:r>
            <a:endParaRPr lang="en-US" sz="1600" dirty="0"/>
          </a:p>
        </p:txBody>
      </p:sp>
      <p:sp>
        <p:nvSpPr>
          <p:cNvPr id="22" name="Text 19"/>
          <p:cNvSpPr txBox="1"/>
          <p:nvPr/>
        </p:nvSpPr>
        <p:spPr>
          <a:xfrm>
            <a:off x="6172200" y="3621024"/>
            <a:ext cx="5468112" cy="822960"/>
          </a:xfrm>
          <a:prstGeom prst="rect">
            <a:avLst/>
          </a:prstGeom>
          <a:noFill/>
          <a:ln/>
        </p:spPr>
        <p:txBody>
          <a:bodyPr wrap="square" lIns="0" tIns="0" rIns="0" bIns="0" rtlCol="0" anchor="t"/>
          <a:lstStyle/>
          <a:p>
            <a:pPr indent="0" marL="0">
              <a:buNone/>
            </a:pPr>
            <a:r>
              <a:rPr lang="en-US" sz="1600" b="1" dirty="0">
                <a:solidFill>
                  <a:schemeClr val="tx1"/>
                </a:solidFill>
              </a:rPr>
              <a:t>Regulasi emosi</a:t>
            </a:r>
            <a:endParaRPr lang="en-US" sz="1600" dirty="0"/>
          </a:p>
          <a:p>
            <a:pPr indent="0" marL="0">
              <a:buNone/>
            </a:pPr>
            <a:r>
              <a:rPr lang="en-US" sz="1350" dirty="0">
                <a:solidFill>
                  <a:schemeClr val="tx2"/>
                </a:solidFill>
              </a:rPr>
              <a:t>Di bawah air: merasakan alarm tanpa menuruti dorongan pertama.</a:t>
            </a:r>
            <a:endParaRPr lang="en-US" sz="1600" dirty="0"/>
          </a:p>
        </p:txBody>
      </p:sp>
      <p:sp>
        <p:nvSpPr>
          <p:cNvPr id="23" name="dot"/>
          <p:cNvSpPr/>
          <p:nvPr/>
        </p:nvSpPr>
        <p:spPr>
          <a:xfrm>
            <a:off x="5486400" y="4572000"/>
            <a:ext cx="502920" cy="502920"/>
          </a:xfrm>
          <a:prstGeom prst="ellipse">
            <a:avLst/>
          </a:prstGeom>
          <a:solidFill>
            <a:schemeClr val="accent1"/>
          </a:solidFill>
          <a:ln w="12700">
            <a:solidFill>
              <a:schemeClr val="accent1"/>
            </a:solidFill>
            <a:prstDash val="solid"/>
          </a:ln>
        </p:spPr>
      </p:sp>
      <p:sp>
        <p:nvSpPr>
          <p:cNvPr id="24" name="Text 21"/>
          <p:cNvSpPr txBox="1"/>
          <p:nvPr/>
        </p:nvSpPr>
        <p:spPr>
          <a:xfrm>
            <a:off x="5486400" y="4572000"/>
            <a:ext cx="502920" cy="502920"/>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4</a:t>
            </a:r>
            <a:endParaRPr lang="en-US" sz="1600" dirty="0"/>
          </a:p>
        </p:txBody>
      </p:sp>
      <p:sp>
        <p:nvSpPr>
          <p:cNvPr id="25" name="Text 22"/>
          <p:cNvSpPr txBox="1"/>
          <p:nvPr/>
        </p:nvSpPr>
        <p:spPr>
          <a:xfrm>
            <a:off x="6172200" y="4535424"/>
            <a:ext cx="5468112" cy="822960"/>
          </a:xfrm>
          <a:prstGeom prst="rect">
            <a:avLst/>
          </a:prstGeom>
          <a:noFill/>
          <a:ln/>
        </p:spPr>
        <p:txBody>
          <a:bodyPr wrap="square" lIns="0" tIns="0" rIns="0" bIns="0" rtlCol="0" anchor="t"/>
          <a:lstStyle/>
          <a:p>
            <a:pPr indent="0" marL="0">
              <a:buNone/>
            </a:pPr>
            <a:r>
              <a:rPr lang="en-US" sz="1600" b="1" dirty="0">
                <a:solidFill>
                  <a:schemeClr val="tx1"/>
                </a:solidFill>
              </a:rPr>
              <a:t>Perubahan cara memandang diri</a:t>
            </a:r>
            <a:endParaRPr lang="en-US" sz="1600" dirty="0"/>
          </a:p>
          <a:p>
            <a:pPr indent="0" marL="0">
              <a:buNone/>
            </a:pPr>
            <a:r>
              <a:rPr lang="en-US" sz="1350" dirty="0">
                <a:solidFill>
                  <a:schemeClr val="tx2"/>
                </a:solidFill>
              </a:rPr>
              <a:t>Di bawah air: "saya merasakan takut" alih-alih "saya adalah rasa takut".</a:t>
            </a:r>
            <a:endParaRPr lang="en-US" sz="1600" dirty="0"/>
          </a:p>
        </p:txBody>
      </p:sp>
      <p:sp>
        <p:nvSpPr>
          <p:cNvPr id="26"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27" name="Text 24"/>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SUMBER   </a:t>
            </a:r>
            <a:pPr indent="0" marL="0">
              <a:buNone/>
            </a:pPr>
            <a:r>
              <a:rPr lang="en-US" sz="1050" b="1" dirty="0">
                <a:solidFill>
                  <a:srgbClr val="5A6B70"/>
                </a:solidFill>
              </a:rPr>
              <a:t>[16] </a:t>
            </a:r>
            <a:pPr indent="0" marL="0">
              <a:buNone/>
            </a:pPr>
            <a:r>
              <a:rPr lang="en-US" sz="1050" u="sng" dirty="0">
                <a:solidFill>
                  <a:srgbClr val="0F6472"/>
                </a:solidFill>
                <a:hlinkClick r:id="rId1" invalidUrl="" action="" tgtFrame="" tooltip="Mindfulness: a proposed operational definition" history="1" highlightClick="0" endSnd="0">
                  <a:extLst>
                    <a:ext uri="{A12FA001-AC4F-418D-AE19-62706E023703}">
                      <ahyp:hlinkClr xmlns:ahyp="http://schemas.microsoft.com/office/drawing/2018/hyperlinkcolor" val="tx"/>
                    </a:ext>
                  </a:extLst>
                </a:hlinkClick>
              </a:rPr>
              <a:t>Bishop et al., 2004 · Clin Psychol Sci Pract</a:t>
            </a:r>
            <a:pPr indent="0" marL="0">
              <a:buNone/>
            </a:pPr>
            <a:r>
              <a:rPr lang="en-US" sz="1050" dirty="0">
                <a:solidFill>
                  <a:srgbClr val="5A6B70"/>
                </a:solidFill>
              </a:rPr>
              <a:t>   ·   </a:t>
            </a:r>
            <a:pPr indent="0" marL="0">
              <a:buNone/>
            </a:pPr>
            <a:r>
              <a:rPr lang="en-US" sz="1050" b="1" dirty="0">
                <a:solidFill>
                  <a:srgbClr val="5A6B70"/>
                </a:solidFill>
              </a:rPr>
              <a:t>[17] </a:t>
            </a:r>
            <a:pPr indent="0" marL="0">
              <a:buNone/>
            </a:pPr>
            <a:r>
              <a:rPr lang="en-US" sz="1050" u="sng" dirty="0">
                <a:solidFill>
                  <a:srgbClr val="0F6472"/>
                </a:solidFill>
                <a:hlinkClick r:id="rId2" invalidUrl="" action="" tgtFrame="" tooltip="How does mindfulness meditation work? Proposing mechanisms of action from a conceptual and neural perspective" history="1" highlightClick="0" endSnd="0">
                  <a:extLst>
                    <a:ext uri="{A12FA001-AC4F-418D-AE19-62706E023703}">
                      <ahyp:hlinkClr xmlns:ahyp="http://schemas.microsoft.com/office/drawing/2018/hyperlinkcolor" val="tx"/>
                    </a:ext>
                  </a:extLst>
                </a:hlinkClick>
              </a:rPr>
              <a:t>Hölzel et al., 2011 · Perspectives on Psychological Science</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bg1"/>
                </a:solidFill>
              </a:rPr>
              <a:t>Kecemasan dan stres: bukti terkuat</a:t>
            </a:r>
            <a:endParaRPr lang="en-US" sz="3200" dirty="0"/>
          </a:p>
        </p:txBody>
      </p:sp>
      <p:sp>
        <p:nvSpPr>
          <p:cNvPr id="4" name="chip"/>
          <p:cNvSpPr txBox="1"/>
          <p:nvPr/>
        </p:nvSpPr>
        <p:spPr>
          <a:xfrm>
            <a:off x="548640" y="1298448"/>
            <a:ext cx="6035040" cy="347472"/>
          </a:xfrm>
          <a:prstGeom prst="roundRect">
            <a:avLst>
              <a:gd name="adj" fmla="val 50000"/>
            </a:avLst>
          </a:prstGeom>
          <a:solidFill>
            <a:srgbClr val="2E9E6B"/>
          </a:solidFill>
          <a:ln/>
        </p:spPr>
        <p:txBody>
          <a:bodyPr wrap="square" lIns="0" tIns="0" rIns="0" bIns="0" rtlCol="0" anchor="ctr"/>
          <a:lstStyle/>
          <a:p>
            <a:pPr algn="ctr" indent="0" marL="0">
              <a:buNone/>
            </a:pPr>
            <a:r>
              <a:rPr lang="en-US" sz="1100" b="1" spc="200" kern="0" dirty="0">
                <a:solidFill>
                  <a:srgbClr val="FFFFFF"/>
                </a:solidFill>
              </a:rPr>
              <a:t>BUKTI KUAT  ·  UJI ACAK DAN META-ANALISIS</a:t>
            </a:r>
            <a:endParaRPr lang="en-US" sz="1100" dirty="0"/>
          </a:p>
        </p:txBody>
      </p:sp>
      <p:sp>
        <p:nvSpPr>
          <p:cNvPr id="5" name="HOGE ET AL., 2023  ·  JAMA PSYCHIATRY  ·  [18]"/>
          <p:cNvSpPr/>
          <p:nvPr/>
        </p:nvSpPr>
        <p:spPr>
          <a:xfrm>
            <a:off x="548640" y="1783080"/>
            <a:ext cx="3544824" cy="2880360"/>
          </a:xfrm>
          <a:prstGeom prst="roundRect">
            <a:avLst>
              <a:gd name="adj" fmla="val 5079"/>
            </a:avLst>
          </a:prstGeom>
          <a:solidFill>
            <a:srgbClr val="0E3A4A"/>
          </a:solidFill>
          <a:ln w="12700">
            <a:solidFill>
              <a:schemeClr val="accent1"/>
            </a:solidFill>
            <a:prstDash val="solid"/>
          </a:ln>
        </p:spPr>
      </p:sp>
      <p:sp>
        <p:nvSpPr>
          <p:cNvPr id="6" name="Text 3"/>
          <p:cNvSpPr txBox="1"/>
          <p:nvPr/>
        </p:nvSpPr>
        <p:spPr>
          <a:xfrm>
            <a:off x="804672" y="1947672"/>
            <a:ext cx="3032760" cy="457200"/>
          </a:xfrm>
          <a:prstGeom prst="rect">
            <a:avLst/>
          </a:prstGeom>
          <a:noFill/>
          <a:ln/>
        </p:spPr>
        <p:txBody>
          <a:bodyPr wrap="square" lIns="0" tIns="0" rIns="0" bIns="0" rtlCol="0" anchor="t"/>
          <a:lstStyle/>
          <a:p>
            <a:pPr indent="0" marL="0">
              <a:buNone/>
            </a:pPr>
            <a:r>
              <a:rPr lang="en-US" sz="1000" b="1" spc="100" kern="0" dirty="0">
                <a:solidFill>
                  <a:schemeClr val="accent3"/>
                </a:solidFill>
              </a:rPr>
              <a:t>HOGE ET AL., 2023  ·  JAMA PSYCHIATRY  ·  [18]</a:t>
            </a:r>
            <a:endParaRPr lang="en-US" sz="1000" dirty="0"/>
          </a:p>
        </p:txBody>
      </p:sp>
      <p:sp>
        <p:nvSpPr>
          <p:cNvPr id="7" name="Text 4"/>
          <p:cNvSpPr txBox="1"/>
          <p:nvPr/>
        </p:nvSpPr>
        <p:spPr>
          <a:xfrm>
            <a:off x="804672" y="2350008"/>
            <a:ext cx="3032760" cy="731520"/>
          </a:xfrm>
          <a:prstGeom prst="rect">
            <a:avLst/>
          </a:prstGeom>
          <a:noFill/>
          <a:ln/>
        </p:spPr>
        <p:txBody>
          <a:bodyPr wrap="square" lIns="0" tIns="0" rIns="0" bIns="0" rtlCol="0" anchor="ctr"/>
          <a:lstStyle/>
          <a:p>
            <a:pPr indent="0" marL="0">
              <a:buNone/>
            </a:pPr>
            <a:r>
              <a:rPr lang="en-US" sz="3400" b="1" dirty="0">
                <a:solidFill>
                  <a:schemeClr val="accent2"/>
                </a:solidFill>
                <a:latin typeface="Cambria" pitchFamily="34" charset="0"/>
                <a:ea typeface="Cambria" pitchFamily="34" charset="-122"/>
                <a:cs typeface="Cambria" pitchFamily="34" charset="-120"/>
              </a:rPr>
              <a:t>= obat</a:t>
            </a:r>
            <a:endParaRPr lang="en-US" sz="3400" dirty="0"/>
          </a:p>
        </p:txBody>
      </p:sp>
      <p:sp>
        <p:nvSpPr>
          <p:cNvPr id="8" name="Text 5"/>
          <p:cNvSpPr txBox="1"/>
          <p:nvPr/>
        </p:nvSpPr>
        <p:spPr>
          <a:xfrm>
            <a:off x="804672" y="3081528"/>
            <a:ext cx="3032760" cy="1051560"/>
          </a:xfrm>
          <a:prstGeom prst="rect">
            <a:avLst/>
          </a:prstGeom>
          <a:noFill/>
          <a:ln/>
        </p:spPr>
        <p:txBody>
          <a:bodyPr wrap="square" lIns="0" tIns="0" rIns="0" bIns="0" rtlCol="0" anchor="t"/>
          <a:lstStyle/>
          <a:p>
            <a:pPr indent="0" marL="0">
              <a:buNone/>
            </a:pPr>
            <a:r>
              <a:rPr lang="en-US" sz="1300" dirty="0">
                <a:solidFill>
                  <a:schemeClr val="bg1"/>
                </a:solidFill>
              </a:rPr>
              <a:t>276 orang dewasa dengan gangguan kecemasan, diacak: 8 minggu MBSR sama efektifnya dengan escitalopram, obat lini pertama.</a:t>
            </a:r>
            <a:endParaRPr lang="en-US" sz="1300" dirty="0"/>
          </a:p>
        </p:txBody>
      </p:sp>
      <p:sp>
        <p:nvSpPr>
          <p:cNvPr id="9" name="Text 6"/>
          <p:cNvSpPr txBox="1"/>
          <p:nvPr/>
        </p:nvSpPr>
        <p:spPr>
          <a:xfrm>
            <a:off x="804672" y="4114800"/>
            <a:ext cx="3032760" cy="457200"/>
          </a:xfrm>
          <a:prstGeom prst="rect">
            <a:avLst/>
          </a:prstGeom>
          <a:noFill/>
          <a:ln/>
        </p:spPr>
        <p:txBody>
          <a:bodyPr wrap="square" lIns="0" tIns="0" rIns="0" bIns="0" rtlCol="0" anchor="t"/>
          <a:lstStyle/>
          <a:p>
            <a:pPr indent="0" marL="0">
              <a:buNone/>
            </a:pPr>
            <a:r>
              <a:rPr lang="en-US" sz="1200" b="1" dirty="0">
                <a:solidFill>
                  <a:schemeClr val="accent3"/>
                </a:solidFill>
              </a:rPr>
              <a:t>Efek samping: 15% dengan MBSR dibanding 79% dengan obat.</a:t>
            </a:r>
            <a:endParaRPr lang="en-US" sz="1200" dirty="0"/>
          </a:p>
        </p:txBody>
      </p:sp>
      <p:sp>
        <p:nvSpPr>
          <p:cNvPr id="10" name="GALANTE ET AL., 2021  ·  PLOS MEDICINE  ·  [19]"/>
          <p:cNvSpPr/>
          <p:nvPr/>
        </p:nvSpPr>
        <p:spPr>
          <a:xfrm>
            <a:off x="4322064" y="1783080"/>
            <a:ext cx="3544824" cy="2880360"/>
          </a:xfrm>
          <a:prstGeom prst="roundRect">
            <a:avLst>
              <a:gd name="adj" fmla="val 5079"/>
            </a:avLst>
          </a:prstGeom>
          <a:solidFill>
            <a:srgbClr val="0E3A4A"/>
          </a:solidFill>
          <a:ln w="12700">
            <a:solidFill>
              <a:schemeClr val="accent1"/>
            </a:solidFill>
            <a:prstDash val="solid"/>
          </a:ln>
        </p:spPr>
      </p:sp>
      <p:sp>
        <p:nvSpPr>
          <p:cNvPr id="11" name="Text 8"/>
          <p:cNvSpPr txBox="1"/>
          <p:nvPr/>
        </p:nvSpPr>
        <p:spPr>
          <a:xfrm>
            <a:off x="4578096" y="1947672"/>
            <a:ext cx="3032760" cy="457200"/>
          </a:xfrm>
          <a:prstGeom prst="rect">
            <a:avLst/>
          </a:prstGeom>
          <a:noFill/>
          <a:ln/>
        </p:spPr>
        <p:txBody>
          <a:bodyPr wrap="square" lIns="0" tIns="0" rIns="0" bIns="0" rtlCol="0" anchor="t"/>
          <a:lstStyle/>
          <a:p>
            <a:pPr indent="0" marL="0">
              <a:buNone/>
            </a:pPr>
            <a:r>
              <a:rPr lang="en-US" sz="1000" b="1" spc="100" kern="0" dirty="0">
                <a:solidFill>
                  <a:schemeClr val="accent3"/>
                </a:solidFill>
              </a:rPr>
              <a:t>GALANTE ET AL., 2021  ·  PLOS MEDICINE  ·  [19]</a:t>
            </a:r>
            <a:endParaRPr lang="en-US" sz="1000" dirty="0"/>
          </a:p>
        </p:txBody>
      </p:sp>
      <p:sp>
        <p:nvSpPr>
          <p:cNvPr id="12" name="Text 9"/>
          <p:cNvSpPr txBox="1"/>
          <p:nvPr/>
        </p:nvSpPr>
        <p:spPr>
          <a:xfrm>
            <a:off x="4578096" y="2350008"/>
            <a:ext cx="3032760" cy="731520"/>
          </a:xfrm>
          <a:prstGeom prst="rect">
            <a:avLst/>
          </a:prstGeom>
          <a:noFill/>
          <a:ln/>
        </p:spPr>
        <p:txBody>
          <a:bodyPr wrap="square" lIns="0" tIns="0" rIns="0" bIns="0" rtlCol="0" anchor="ctr"/>
          <a:lstStyle/>
          <a:p>
            <a:pPr indent="0" marL="0">
              <a:buNone/>
            </a:pPr>
            <a:r>
              <a:rPr lang="en-US" sz="3400" b="1" dirty="0">
                <a:solidFill>
                  <a:srgbClr val="F2B544"/>
                </a:solidFill>
                <a:latin typeface="Cambria" pitchFamily="34" charset="0"/>
                <a:ea typeface="Cambria" pitchFamily="34" charset="-122"/>
                <a:cs typeface="Cambria" pitchFamily="34" charset="-120"/>
              </a:rPr>
              <a:t>g = 0,56</a:t>
            </a:r>
            <a:endParaRPr lang="en-US" sz="3400" dirty="0"/>
          </a:p>
        </p:txBody>
      </p:sp>
      <p:sp>
        <p:nvSpPr>
          <p:cNvPr id="13" name="Text 10"/>
          <p:cNvSpPr txBox="1"/>
          <p:nvPr/>
        </p:nvSpPr>
        <p:spPr>
          <a:xfrm>
            <a:off x="4578096" y="3081528"/>
            <a:ext cx="3032760" cy="1051560"/>
          </a:xfrm>
          <a:prstGeom prst="rect">
            <a:avLst/>
          </a:prstGeom>
          <a:noFill/>
          <a:ln/>
        </p:spPr>
        <p:txBody>
          <a:bodyPr wrap="square" lIns="0" tIns="0" rIns="0" bIns="0" rtlCol="0" anchor="t"/>
          <a:lstStyle/>
          <a:p>
            <a:pPr indent="0" marL="0">
              <a:buNone/>
            </a:pPr>
            <a:r>
              <a:rPr lang="en-US" sz="1300" dirty="0">
                <a:solidFill>
                  <a:schemeClr val="bg1"/>
                </a:solidFill>
              </a:rPr>
              <a:t>136 uji dan 11.605 orang dewasa tanpa diagnosis: kecemasan lebih rendah dibanding tanpa intervensi (efek sedang).</a:t>
            </a:r>
            <a:endParaRPr lang="en-US" sz="1300" dirty="0"/>
          </a:p>
        </p:txBody>
      </p:sp>
      <p:sp>
        <p:nvSpPr>
          <p:cNvPr id="14" name="Text 11"/>
          <p:cNvSpPr txBox="1"/>
          <p:nvPr/>
        </p:nvSpPr>
        <p:spPr>
          <a:xfrm>
            <a:off x="4578096" y="4114800"/>
            <a:ext cx="3032760" cy="457200"/>
          </a:xfrm>
          <a:prstGeom prst="rect">
            <a:avLst/>
          </a:prstGeom>
          <a:noFill/>
          <a:ln/>
        </p:spPr>
        <p:txBody>
          <a:bodyPr wrap="square" lIns="0" tIns="0" rIns="0" bIns="0" rtlCol="0" anchor="t"/>
          <a:lstStyle/>
          <a:p>
            <a:pPr indent="0" marL="0">
              <a:buNone/>
            </a:pPr>
            <a:r>
              <a:rPr lang="en-US" sz="1200" b="1" dirty="0">
                <a:solidFill>
                  <a:schemeClr val="accent3"/>
                </a:solidFill>
              </a:rPr>
              <a:t>Dibanding aktivitas kontrol nonspesifik: g = 0,47.</a:t>
            </a:r>
            <a:endParaRPr lang="en-US" sz="1200" dirty="0"/>
          </a:p>
        </p:txBody>
      </p:sp>
      <p:sp>
        <p:nvSpPr>
          <p:cNvPr id="15" name="GOLDBERG ET AL., 2022  ·  [20]"/>
          <p:cNvSpPr/>
          <p:nvPr/>
        </p:nvSpPr>
        <p:spPr>
          <a:xfrm>
            <a:off x="8095488" y="1783080"/>
            <a:ext cx="3544824" cy="2880360"/>
          </a:xfrm>
          <a:prstGeom prst="roundRect">
            <a:avLst>
              <a:gd name="adj" fmla="val 5079"/>
            </a:avLst>
          </a:prstGeom>
          <a:solidFill>
            <a:srgbClr val="0E3A4A"/>
          </a:solidFill>
          <a:ln w="12700">
            <a:solidFill>
              <a:schemeClr val="accent1"/>
            </a:solidFill>
            <a:prstDash val="solid"/>
          </a:ln>
        </p:spPr>
      </p:sp>
      <p:sp>
        <p:nvSpPr>
          <p:cNvPr id="16" name="Text 13"/>
          <p:cNvSpPr txBox="1"/>
          <p:nvPr/>
        </p:nvSpPr>
        <p:spPr>
          <a:xfrm>
            <a:off x="8351520" y="1947672"/>
            <a:ext cx="3032760" cy="457200"/>
          </a:xfrm>
          <a:prstGeom prst="rect">
            <a:avLst/>
          </a:prstGeom>
          <a:noFill/>
          <a:ln/>
        </p:spPr>
        <p:txBody>
          <a:bodyPr wrap="square" lIns="0" tIns="0" rIns="0" bIns="0" rtlCol="0" anchor="t"/>
          <a:lstStyle/>
          <a:p>
            <a:pPr indent="0" marL="0">
              <a:buNone/>
            </a:pPr>
            <a:r>
              <a:rPr lang="en-US" sz="1000" b="1" spc="100" kern="0" dirty="0">
                <a:solidFill>
                  <a:schemeClr val="accent3"/>
                </a:solidFill>
              </a:rPr>
              <a:t>GOLDBERG ET AL., 2022  ·  [20]</a:t>
            </a:r>
            <a:endParaRPr lang="en-US" sz="1000" dirty="0"/>
          </a:p>
        </p:txBody>
      </p:sp>
      <p:sp>
        <p:nvSpPr>
          <p:cNvPr id="17" name="Text 14"/>
          <p:cNvSpPr txBox="1"/>
          <p:nvPr/>
        </p:nvSpPr>
        <p:spPr>
          <a:xfrm>
            <a:off x="8351520" y="2350008"/>
            <a:ext cx="3032760" cy="731520"/>
          </a:xfrm>
          <a:prstGeom prst="rect">
            <a:avLst/>
          </a:prstGeom>
          <a:noFill/>
          <a:ln/>
        </p:spPr>
        <p:txBody>
          <a:bodyPr wrap="square" lIns="0" tIns="0" rIns="0" bIns="0" rtlCol="0" anchor="ctr"/>
          <a:lstStyle/>
          <a:p>
            <a:pPr indent="0" marL="0">
              <a:buNone/>
            </a:pPr>
            <a:r>
              <a:rPr lang="en-US" sz="2200" b="1" dirty="0">
                <a:solidFill>
                  <a:srgbClr val="F2B544"/>
                </a:solidFill>
                <a:latin typeface="Cambria" pitchFamily="34" charset="0"/>
                <a:ea typeface="Cambria" pitchFamily="34" charset="-122"/>
                <a:cs typeface="Cambria" pitchFamily="34" charset="-120"/>
              </a:rPr>
              <a:t>44 meta-analisis</a:t>
            </a:r>
            <a:endParaRPr lang="en-US" sz="2200" dirty="0"/>
          </a:p>
        </p:txBody>
      </p:sp>
      <p:sp>
        <p:nvSpPr>
          <p:cNvPr id="18" name="Text 15"/>
          <p:cNvSpPr txBox="1"/>
          <p:nvPr/>
        </p:nvSpPr>
        <p:spPr>
          <a:xfrm>
            <a:off x="8351520" y="3081528"/>
            <a:ext cx="3032760" cy="1051560"/>
          </a:xfrm>
          <a:prstGeom prst="rect">
            <a:avLst/>
          </a:prstGeom>
          <a:noFill/>
          <a:ln/>
        </p:spPr>
        <p:txBody>
          <a:bodyPr wrap="square" lIns="0" tIns="0" rIns="0" bIns="0" rtlCol="0" anchor="t"/>
          <a:lstStyle/>
          <a:p>
            <a:pPr indent="0" marL="0">
              <a:buNone/>
            </a:pPr>
            <a:r>
              <a:rPr lang="en-US" sz="1300" dirty="0">
                <a:solidFill>
                  <a:schemeClr val="bg1"/>
                </a:solidFill>
              </a:rPr>
              <a:t>336 uji dan 30.483 orang: lebih baik daripada tanpa intervensi di hampir semua perbandingan, dan setara dengan terapi yang terbukti.</a:t>
            </a:r>
            <a:endParaRPr lang="en-US" sz="1300" dirty="0"/>
          </a:p>
        </p:txBody>
      </p:sp>
      <p:sp>
        <p:nvSpPr>
          <p:cNvPr id="19" name="Text 16"/>
          <p:cNvSpPr txBox="1"/>
          <p:nvPr/>
        </p:nvSpPr>
        <p:spPr>
          <a:xfrm>
            <a:off x="8351520" y="4114800"/>
            <a:ext cx="3032760" cy="457200"/>
          </a:xfrm>
          <a:prstGeom prst="rect">
            <a:avLst/>
          </a:prstGeom>
          <a:noFill/>
          <a:ln/>
        </p:spPr>
        <p:txBody>
          <a:bodyPr wrap="square" lIns="0" tIns="0" rIns="0" bIns="0" rtlCol="0" anchor="t"/>
          <a:lstStyle/>
          <a:p>
            <a:pPr indent="0" marL="0">
              <a:buNone/>
            </a:pPr>
            <a:r>
              <a:rPr lang="en-US" sz="1200" b="1" dirty="0">
                <a:solidFill>
                  <a:schemeClr val="accent3"/>
                </a:solidFill>
              </a:rPr>
              <a:t>Tinjauan atas tinjauan terluas hingga kini.</a:t>
            </a:r>
            <a:endParaRPr lang="en-US" sz="1200" dirty="0"/>
          </a:p>
        </p:txBody>
      </p:sp>
      <p:sp>
        <p:nvSpPr>
          <p:cNvPr id="20" name="Text 17"/>
          <p:cNvSpPr txBox="1"/>
          <p:nvPr/>
        </p:nvSpPr>
        <p:spPr>
          <a:xfrm>
            <a:off x="548640" y="4846320"/>
            <a:ext cx="5486400" cy="320040"/>
          </a:xfrm>
          <a:prstGeom prst="rect">
            <a:avLst/>
          </a:prstGeom>
          <a:noFill/>
          <a:ln/>
        </p:spPr>
        <p:txBody>
          <a:bodyPr wrap="square" lIns="0" tIns="0" rIns="0" bIns="0" rtlCol="0" anchor="t"/>
          <a:lstStyle/>
          <a:p>
            <a:pPr indent="0" marL="0">
              <a:buNone/>
            </a:pPr>
            <a:r>
              <a:rPr lang="en-US" sz="1200" i="1" dirty="0">
                <a:solidFill>
                  <a:schemeClr val="accent3"/>
                </a:solidFill>
              </a:rPr>
              <a:t>Cara membaca g:  ≈ 0,2 efek kecil   ·   ≈ 0,5 sedang   ·   ≈ 0,8 besar</a:t>
            </a:r>
            <a:endParaRPr lang="en-US" sz="1200" dirty="0"/>
          </a:p>
        </p:txBody>
      </p:sp>
      <p:sp>
        <p:nvSpPr>
          <p:cNvPr id="21" name="Text 18"/>
          <p:cNvSpPr txBox="1"/>
          <p:nvPr/>
        </p:nvSpPr>
        <p:spPr>
          <a:xfrm>
            <a:off x="6035040" y="4773168"/>
            <a:ext cx="5605272" cy="548640"/>
          </a:xfrm>
          <a:prstGeom prst="rect">
            <a:avLst/>
          </a:prstGeom>
          <a:noFill/>
          <a:ln/>
        </p:spPr>
        <p:txBody>
          <a:bodyPr wrap="square" lIns="0" tIns="0" rIns="0" bIns="0" rtlCol="0" anchor="t"/>
          <a:lstStyle/>
          <a:p>
            <a:pPr algn="r" indent="0" marL="0">
              <a:buNone/>
            </a:pPr>
            <a:r>
              <a:rPr lang="en-US" sz="1300" b="1" dirty="0">
                <a:solidFill>
                  <a:srgbClr val="F2B544"/>
                </a:solidFill>
              </a:rPr>
              <a:t>Tafsiran MDI: jika kecemasan awal memprediksi panik, melatih kecemasan berarti melatih keselamatan.</a:t>
            </a:r>
            <a:endParaRPr lang="en-US" sz="1300" dirty="0"/>
          </a:p>
        </p:txBody>
      </p:sp>
      <p:sp>
        <p:nvSpPr>
          <p:cNvPr id="22"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23" name="Text 20"/>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SUMBER   </a:t>
            </a:r>
            <a:pPr indent="0" marL="0">
              <a:buNone/>
            </a:pPr>
            <a:r>
              <a:rPr lang="en-US" sz="1050" b="1" dirty="0">
                <a:solidFill>
                  <a:srgbClr val="5A6B70"/>
                </a:solidFill>
              </a:rPr>
              <a:t>[18] </a:t>
            </a:r>
            <a:pPr indent="0" marL="0">
              <a:buNone/>
            </a:pPr>
            <a:r>
              <a:rPr lang="en-US" sz="1050" u="sng" dirty="0">
                <a:solidFill>
                  <a:srgbClr val="0F6472"/>
                </a:solidFill>
                <a:hlinkClick r:id="rId1" invalidUrl="" action="" tgtFrame="" tooltip="Mindfulness-based stress reduction vs escitalopram for the treatment of adults with anxiety disorders: a randomized clinical trial" history="1" highlightClick="0" endSnd="0">
                  <a:extLst>
                    <a:ext uri="{A12FA001-AC4F-418D-AE19-62706E023703}">
                      <ahyp:hlinkClr xmlns:ahyp="http://schemas.microsoft.com/office/drawing/2018/hyperlinkcolor" val="tx"/>
                    </a:ext>
                  </a:extLst>
                </a:hlinkClick>
              </a:rPr>
              <a:t>Hoge et al., 2023 · JAMA Psychiatry</a:t>
            </a:r>
            <a:pPr indent="0" marL="0">
              <a:buNone/>
            </a:pPr>
            <a:r>
              <a:rPr lang="en-US" sz="1050" dirty="0">
                <a:solidFill>
                  <a:srgbClr val="5A6B70"/>
                </a:solidFill>
              </a:rPr>
              <a:t>   ·   </a:t>
            </a:r>
            <a:pPr indent="0" marL="0">
              <a:buNone/>
            </a:pPr>
            <a:r>
              <a:rPr lang="en-US" sz="1050" b="1" dirty="0">
                <a:solidFill>
                  <a:srgbClr val="5A6B70"/>
                </a:solidFill>
              </a:rPr>
              <a:t>[19] </a:t>
            </a:r>
            <a:pPr indent="0" marL="0">
              <a:buNone/>
            </a:pPr>
            <a:r>
              <a:rPr lang="en-US" sz="1050" u="sng" dirty="0">
                <a:solidFill>
                  <a:srgbClr val="0F6472"/>
                </a:solidFill>
                <a:hlinkClick r:id="rId2" invalidUrl="" action="" tgtFrame="" tooltip="Mindfulness-based programmes for mental health promotion in adults in nonclinical settings: a systematic review and meta-analysis of randomised controlled trials" history="1" highlightClick="0" endSnd="0">
                  <a:extLst>
                    <a:ext uri="{A12FA001-AC4F-418D-AE19-62706E023703}">
                      <ahyp:hlinkClr xmlns:ahyp="http://schemas.microsoft.com/office/drawing/2018/hyperlinkcolor" val="tx"/>
                    </a:ext>
                  </a:extLst>
                </a:hlinkClick>
              </a:rPr>
              <a:t>Galante et al., 2021 · PLoS Medicine</a:t>
            </a:r>
            <a:pPr indent="0" marL="0">
              <a:buNone/>
            </a:pPr>
            <a:r>
              <a:rPr lang="en-US" sz="1050" dirty="0">
                <a:solidFill>
                  <a:srgbClr val="5A6B70"/>
                </a:solidFill>
              </a:rPr>
              <a:t>   ·   </a:t>
            </a:r>
            <a:pPr indent="0" marL="0">
              <a:buNone/>
            </a:pPr>
            <a:r>
              <a:rPr lang="en-US" sz="1050" b="1" dirty="0">
                <a:solidFill>
                  <a:srgbClr val="5A6B70"/>
                </a:solidFill>
              </a:rPr>
              <a:t>[20] </a:t>
            </a:r>
            <a:pPr indent="0" marL="0">
              <a:buNone/>
            </a:pPr>
            <a:r>
              <a:rPr lang="en-US" sz="1050" u="sng" dirty="0">
                <a:solidFill>
                  <a:srgbClr val="0F6472"/>
                </a:solidFill>
                <a:hlinkClick r:id="rId3" invalidUrl="" action="" tgtFrame="" tooltip="The empirical status of mindfulness-based interventions: a systematic review of 44 meta-analyses of randomized controlled trials" history="1" highlightClick="0" endSnd="0">
                  <a:extLst>
                    <a:ext uri="{A12FA001-AC4F-418D-AE19-62706E023703}">
                      <ahyp:hlinkClr xmlns:ahyp="http://schemas.microsoft.com/office/drawing/2018/hyperlinkcolor" val="tx"/>
                    </a:ext>
                  </a:extLst>
                </a:hlinkClick>
              </a:rPr>
              <a:t>Goldberg et al., 2022 · Perspectives on Psychological Science</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itle"/>
          <p:cNvSpPr txBox="1"/>
          <p:nvPr/>
        </p:nvSpPr>
        <p:spPr>
          <a:xfrm>
            <a:off x="548640" y="411480"/>
            <a:ext cx="11091672" cy="868680"/>
          </a:xfrm>
          <a:prstGeom prst="rect">
            <a:avLst/>
          </a:prstGeom>
          <a:noFill/>
          <a:ln/>
        </p:spPr>
        <p:txBody>
          <a:bodyPr wrap="square" lIns="0" tIns="0" rIns="0" bIns="0" rtlCol="0" anchor="ctr"/>
          <a:lstStyle/>
          <a:p>
            <a:pPr algn="ctr" indent="0" marL="0">
              <a:buNone/>
            </a:pPr>
            <a:r>
              <a:rPr lang="en-US" sz="2700" b="1" dirty="0">
                <a:solidFill>
                  <a:schemeClr val="tx1"/>
                </a:solidFill>
                <a:latin typeface="Cambria" pitchFamily="34" charset="0"/>
                <a:ea typeface="Cambria" pitchFamily="34" charset="-122"/>
                <a:cs typeface="Cambria" pitchFamily="34" charset="-120"/>
              </a:rPr>
              <a:t>Perhatian di bawah tekanan: melindunginya bisa dilatih</a:t>
            </a:r>
            <a:endParaRPr lang="en-US" sz="2700" dirty="0"/>
          </a:p>
        </p:txBody>
      </p:sp>
      <p:sp>
        <p:nvSpPr>
          <p:cNvPr id="4" name="Perhatian lebih baik, terukur"/>
          <p:cNvSpPr/>
          <p:nvPr/>
        </p:nvSpPr>
        <p:spPr>
          <a:xfrm>
            <a:off x="548640" y="1371600"/>
            <a:ext cx="3544824" cy="4114800"/>
          </a:xfrm>
          <a:prstGeom prst="roundRect">
            <a:avLst>
              <a:gd name="adj" fmla="val 4127"/>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5" name="chip"/>
          <p:cNvSpPr txBox="1"/>
          <p:nvPr/>
        </p:nvSpPr>
        <p:spPr>
          <a:xfrm>
            <a:off x="777240" y="1600200"/>
            <a:ext cx="3087624" cy="347472"/>
          </a:xfrm>
          <a:prstGeom prst="roundRect">
            <a:avLst>
              <a:gd name="adj" fmla="val 50000"/>
            </a:avLst>
          </a:prstGeom>
          <a:solidFill>
            <a:srgbClr val="2E9E6B"/>
          </a:solidFill>
          <a:ln/>
        </p:spPr>
        <p:txBody>
          <a:bodyPr wrap="square" lIns="0" tIns="0" rIns="0" bIns="0" rtlCol="0" anchor="ctr"/>
          <a:lstStyle/>
          <a:p>
            <a:pPr algn="ctr" indent="0" marL="0">
              <a:buNone/>
            </a:pPr>
            <a:r>
              <a:rPr lang="en-US" sz="1100" b="1" spc="200" kern="0" dirty="0">
                <a:solidFill>
                  <a:srgbClr val="FFFFFF"/>
                </a:solidFill>
              </a:rPr>
              <a:t>META-ANALISIS  ·  111 UJI</a:t>
            </a:r>
            <a:endParaRPr lang="en-US" sz="1100" dirty="0"/>
          </a:p>
        </p:txBody>
      </p:sp>
      <p:sp>
        <p:nvSpPr>
          <p:cNvPr id="6" name="Text 3"/>
          <p:cNvSpPr txBox="1"/>
          <p:nvPr/>
        </p:nvSpPr>
        <p:spPr>
          <a:xfrm>
            <a:off x="777240" y="2103120"/>
            <a:ext cx="3087624" cy="777240"/>
          </a:xfrm>
          <a:prstGeom prst="rect">
            <a:avLst/>
          </a:prstGeom>
          <a:noFill/>
          <a:ln/>
        </p:spPr>
        <p:txBody>
          <a:bodyPr wrap="square" lIns="0" tIns="0" rIns="0" bIns="0" rtlCol="0" anchor="t"/>
          <a:lstStyle/>
          <a:p>
            <a:pPr indent="0" marL="0">
              <a:buNone/>
            </a:pPr>
            <a:r>
              <a:rPr lang="en-US" sz="1800" b="1" dirty="0">
                <a:solidFill>
                  <a:schemeClr val="tx1"/>
                </a:solidFill>
                <a:latin typeface="Cambria" pitchFamily="34" charset="0"/>
                <a:ea typeface="Cambria" pitchFamily="34" charset="-122"/>
                <a:cs typeface="Cambria" pitchFamily="34" charset="-120"/>
              </a:rPr>
              <a:t>Perhatian lebih baik, terukur</a:t>
            </a:r>
            <a:endParaRPr lang="en-US" sz="1800" dirty="0"/>
          </a:p>
        </p:txBody>
      </p:sp>
      <p:sp>
        <p:nvSpPr>
          <p:cNvPr id="7" name="Text 4"/>
          <p:cNvSpPr txBox="1"/>
          <p:nvPr/>
        </p:nvSpPr>
        <p:spPr>
          <a:xfrm>
            <a:off x="777240" y="2852928"/>
            <a:ext cx="3087624" cy="274320"/>
          </a:xfrm>
          <a:prstGeom prst="rect">
            <a:avLst/>
          </a:prstGeom>
          <a:noFill/>
          <a:ln/>
        </p:spPr>
        <p:txBody>
          <a:bodyPr wrap="square" lIns="0" tIns="0" rIns="0" bIns="0" rtlCol="0" anchor="t"/>
          <a:lstStyle/>
          <a:p>
            <a:pPr indent="0" marL="0">
              <a:buNone/>
            </a:pPr>
            <a:r>
              <a:rPr lang="en-US" sz="1150" b="1" dirty="0">
                <a:solidFill>
                  <a:schemeClr val="accent1"/>
                </a:solidFill>
              </a:rPr>
              <a:t>Zainal dan Newman, 2024 · [21]</a:t>
            </a:r>
            <a:endParaRPr lang="en-US" sz="1150" dirty="0"/>
          </a:p>
        </p:txBody>
      </p:sp>
      <p:sp>
        <p:nvSpPr>
          <p:cNvPr id="8" name="Text 5"/>
          <p:cNvSpPr txBox="1"/>
          <p:nvPr/>
        </p:nvSpPr>
        <p:spPr>
          <a:xfrm>
            <a:off x="777240" y="3200400"/>
            <a:ext cx="3087624" cy="1691640"/>
          </a:xfrm>
          <a:prstGeom prst="rect">
            <a:avLst/>
          </a:prstGeom>
          <a:noFill/>
          <a:ln/>
        </p:spPr>
        <p:txBody>
          <a:bodyPr wrap="square" lIns="0" tIns="0" rIns="0" bIns="0" rtlCol="0" anchor="t"/>
          <a:lstStyle/>
          <a:p>
            <a:pPr indent="0" marL="0">
              <a:buNone/>
            </a:pPr>
            <a:r>
              <a:rPr lang="en-US" sz="1350" dirty="0">
                <a:solidFill>
                  <a:schemeClr val="tx1"/>
                </a:solidFill>
              </a:rPr>
              <a:t>9.538 orang. Mindfulness meningkatkan perhatian eksekutif, perhatian berkelanjutan, dan akurasi memori kerja, juga dibandingkan kontrol aktif (g = 0,19 hingga 0,39).</a:t>
            </a:r>
            <a:endParaRPr lang="en-US" sz="1350" dirty="0"/>
          </a:p>
        </p:txBody>
      </p:sp>
      <p:sp>
        <p:nvSpPr>
          <p:cNvPr id="9" name="Text 6"/>
          <p:cNvSpPr txBox="1"/>
          <p:nvPr/>
        </p:nvSpPr>
        <p:spPr>
          <a:xfrm>
            <a:off x="777240" y="4937760"/>
            <a:ext cx="3087624" cy="411480"/>
          </a:xfrm>
          <a:prstGeom prst="rect">
            <a:avLst/>
          </a:prstGeom>
          <a:noFill/>
          <a:ln/>
        </p:spPr>
        <p:txBody>
          <a:bodyPr wrap="square" lIns="0" tIns="0" rIns="0" bIns="0" rtlCol="0" anchor="t"/>
          <a:lstStyle/>
          <a:p>
            <a:pPr indent="0" marL="0">
              <a:buNone/>
            </a:pPr>
            <a:r>
              <a:rPr lang="en-US" sz="1100" i="1" dirty="0">
                <a:solidFill>
                  <a:schemeClr val="tx2"/>
                </a:solidFill>
              </a:rPr>
              <a:t>Efek kecil hingga sedang, konsisten</a:t>
            </a:r>
            <a:endParaRPr lang="en-US" sz="1100" dirty="0"/>
          </a:p>
        </p:txBody>
      </p:sp>
      <p:sp>
        <p:nvSpPr>
          <p:cNvPr id="10" name="Melindungi pikiran di bawah tekanan"/>
          <p:cNvSpPr/>
          <p:nvPr/>
        </p:nvSpPr>
        <p:spPr>
          <a:xfrm>
            <a:off x="4322064" y="1371600"/>
            <a:ext cx="3544824" cy="4114800"/>
          </a:xfrm>
          <a:prstGeom prst="roundRect">
            <a:avLst>
              <a:gd name="adj" fmla="val 4127"/>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1" name="chip"/>
          <p:cNvSpPr txBox="1"/>
          <p:nvPr/>
        </p:nvSpPr>
        <p:spPr>
          <a:xfrm>
            <a:off x="4550664" y="1600200"/>
            <a:ext cx="3087624" cy="347472"/>
          </a:xfrm>
          <a:prstGeom prst="roundRect">
            <a:avLst>
              <a:gd name="adj" fmla="val 50000"/>
            </a:avLst>
          </a:prstGeom>
          <a:solidFill>
            <a:srgbClr val="F2B544"/>
          </a:solidFill>
          <a:ln/>
        </p:spPr>
        <p:txBody>
          <a:bodyPr wrap="square" lIns="0" tIns="0" rIns="0" bIns="0" rtlCol="0" anchor="ctr"/>
          <a:lstStyle/>
          <a:p>
            <a:pPr algn="ctr" indent="0" marL="0">
              <a:buNone/>
            </a:pPr>
            <a:r>
              <a:rPr lang="en-US" sz="1100" b="1" spc="200" kern="0" dirty="0">
                <a:solidFill>
                  <a:srgbClr val="06202E"/>
                </a:solidFill>
              </a:rPr>
              <a:t>UJI TERKONTROL</a:t>
            </a:r>
            <a:endParaRPr lang="en-US" sz="1100" dirty="0"/>
          </a:p>
        </p:txBody>
      </p:sp>
      <p:sp>
        <p:nvSpPr>
          <p:cNvPr id="12" name="Text 9"/>
          <p:cNvSpPr txBox="1"/>
          <p:nvPr/>
        </p:nvSpPr>
        <p:spPr>
          <a:xfrm>
            <a:off x="4550664" y="2103120"/>
            <a:ext cx="3087624" cy="777240"/>
          </a:xfrm>
          <a:prstGeom prst="rect">
            <a:avLst/>
          </a:prstGeom>
          <a:noFill/>
          <a:ln/>
        </p:spPr>
        <p:txBody>
          <a:bodyPr wrap="square" lIns="0" tIns="0" rIns="0" bIns="0" rtlCol="0" anchor="t"/>
          <a:lstStyle/>
          <a:p>
            <a:pPr indent="0" marL="0">
              <a:buNone/>
            </a:pPr>
            <a:r>
              <a:rPr lang="en-US" sz="1800" b="1" dirty="0">
                <a:solidFill>
                  <a:schemeClr val="tx1"/>
                </a:solidFill>
                <a:latin typeface="Cambria" pitchFamily="34" charset="0"/>
                <a:ea typeface="Cambria" pitchFamily="34" charset="-122"/>
                <a:cs typeface="Cambria" pitchFamily="34" charset="-120"/>
              </a:rPr>
              <a:t>Melindungi pikiran di bawah tekanan</a:t>
            </a:r>
            <a:endParaRPr lang="en-US" sz="1800" dirty="0"/>
          </a:p>
        </p:txBody>
      </p:sp>
      <p:sp>
        <p:nvSpPr>
          <p:cNvPr id="13" name="Text 10"/>
          <p:cNvSpPr txBox="1"/>
          <p:nvPr/>
        </p:nvSpPr>
        <p:spPr>
          <a:xfrm>
            <a:off x="4550664" y="2852928"/>
            <a:ext cx="3087624" cy="274320"/>
          </a:xfrm>
          <a:prstGeom prst="rect">
            <a:avLst/>
          </a:prstGeom>
          <a:noFill/>
          <a:ln/>
        </p:spPr>
        <p:txBody>
          <a:bodyPr wrap="square" lIns="0" tIns="0" rIns="0" bIns="0" rtlCol="0" anchor="t"/>
          <a:lstStyle/>
          <a:p>
            <a:pPr indent="0" marL="0">
              <a:buNone/>
            </a:pPr>
            <a:r>
              <a:rPr lang="en-US" sz="1150" b="1" dirty="0">
                <a:solidFill>
                  <a:schemeClr val="accent1"/>
                </a:solidFill>
              </a:rPr>
              <a:t>Jha dkk., 2010 dan 2020 · [22] [23]</a:t>
            </a:r>
            <a:endParaRPr lang="en-US" sz="1150" dirty="0"/>
          </a:p>
        </p:txBody>
      </p:sp>
      <p:sp>
        <p:nvSpPr>
          <p:cNvPr id="14" name="Text 11"/>
          <p:cNvSpPr txBox="1"/>
          <p:nvPr/>
        </p:nvSpPr>
        <p:spPr>
          <a:xfrm>
            <a:off x="4550664" y="3200400"/>
            <a:ext cx="3087624" cy="1691640"/>
          </a:xfrm>
          <a:prstGeom prst="rect">
            <a:avLst/>
          </a:prstGeom>
          <a:noFill/>
          <a:ln/>
        </p:spPr>
        <p:txBody>
          <a:bodyPr wrap="square" lIns="0" tIns="0" rIns="0" bIns="0" rtlCol="0" anchor="t"/>
          <a:lstStyle/>
          <a:p>
            <a:pPr indent="0" marL="0">
              <a:buNone/>
            </a:pPr>
            <a:r>
              <a:rPr lang="en-US" sz="1350" dirty="0">
                <a:solidFill>
                  <a:schemeClr val="tx1"/>
                </a:solidFill>
              </a:rPr>
              <a:t>Personel militer dalam minggu-minggu penuh tekanan: tanpa latihan, memori kerja dan perhatian menurun. Dengan mindfulness penurunannya lebih kecil, dan pada 2010 justru naik pada mereka yang paling banyak berlatih.</a:t>
            </a:r>
            <a:endParaRPr lang="en-US" sz="1350" dirty="0"/>
          </a:p>
        </p:txBody>
      </p:sp>
      <p:sp>
        <p:nvSpPr>
          <p:cNvPr id="15" name="Text 12"/>
          <p:cNvSpPr txBox="1"/>
          <p:nvPr/>
        </p:nvSpPr>
        <p:spPr>
          <a:xfrm>
            <a:off x="4550664" y="4937760"/>
            <a:ext cx="3087624" cy="411480"/>
          </a:xfrm>
          <a:prstGeom prst="rect">
            <a:avLst/>
          </a:prstGeom>
          <a:noFill/>
          <a:ln/>
        </p:spPr>
        <p:txBody>
          <a:bodyPr wrap="square" lIns="0" tIns="0" rIns="0" bIns="0" rtlCol="0" anchor="t"/>
          <a:lstStyle/>
          <a:p>
            <a:pPr indent="0" marL="0">
              <a:buNone/>
            </a:pPr>
            <a:r>
              <a:rPr lang="en-US" sz="1100" i="1" dirty="0">
                <a:solidFill>
                  <a:schemeClr val="tx2"/>
                </a:solidFill>
              </a:rPr>
              <a:t>48 dan 80 anggota militer · 8 minggu</a:t>
            </a:r>
            <a:endParaRPr lang="en-US" sz="1100" dirty="0"/>
          </a:p>
        </p:txBody>
      </p:sp>
      <p:sp>
        <p:nvSpPr>
          <p:cNvPr id="16" name="Pikiran mengembara hampir separuh waktu"/>
          <p:cNvSpPr/>
          <p:nvPr/>
        </p:nvSpPr>
        <p:spPr>
          <a:xfrm>
            <a:off x="8095488" y="1371600"/>
            <a:ext cx="3544824" cy="4114800"/>
          </a:xfrm>
          <a:prstGeom prst="roundRect">
            <a:avLst>
              <a:gd name="adj" fmla="val 4127"/>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7" name="chip"/>
          <p:cNvSpPr txBox="1"/>
          <p:nvPr/>
        </p:nvSpPr>
        <p:spPr>
          <a:xfrm>
            <a:off x="8324088" y="1600200"/>
            <a:ext cx="3087624" cy="347472"/>
          </a:xfrm>
          <a:prstGeom prst="roundRect">
            <a:avLst>
              <a:gd name="adj" fmla="val 50000"/>
            </a:avLst>
          </a:prstGeom>
          <a:solidFill>
            <a:srgbClr val="5A6B70"/>
          </a:solidFill>
          <a:ln/>
        </p:spPr>
        <p:txBody>
          <a:bodyPr wrap="square" lIns="0" tIns="0" rIns="0" bIns="0" rtlCol="0" anchor="ctr"/>
          <a:lstStyle/>
          <a:p>
            <a:pPr algn="ctr" indent="0" marL="0">
              <a:buNone/>
            </a:pPr>
            <a:r>
              <a:rPr lang="en-US" sz="1100" b="1" spc="200" kern="0" dirty="0">
                <a:solidFill>
                  <a:srgbClr val="FFFFFF"/>
                </a:solidFill>
              </a:rPr>
              <a:t>PENGAMBILAN SAMPEL PENGALAMAN</a:t>
            </a:r>
            <a:endParaRPr lang="en-US" sz="1100" dirty="0"/>
          </a:p>
        </p:txBody>
      </p:sp>
      <p:sp>
        <p:nvSpPr>
          <p:cNvPr id="18" name="Text 15"/>
          <p:cNvSpPr txBox="1"/>
          <p:nvPr/>
        </p:nvSpPr>
        <p:spPr>
          <a:xfrm>
            <a:off x="8324088" y="2103120"/>
            <a:ext cx="3087624" cy="777240"/>
          </a:xfrm>
          <a:prstGeom prst="rect">
            <a:avLst/>
          </a:prstGeom>
          <a:noFill/>
          <a:ln/>
        </p:spPr>
        <p:txBody>
          <a:bodyPr wrap="square" lIns="0" tIns="0" rIns="0" bIns="0" rtlCol="0" anchor="t"/>
          <a:lstStyle/>
          <a:p>
            <a:pPr indent="0" marL="0">
              <a:buNone/>
            </a:pPr>
            <a:r>
              <a:rPr lang="en-US" sz="1800" b="1" dirty="0">
                <a:solidFill>
                  <a:schemeClr val="tx1"/>
                </a:solidFill>
                <a:latin typeface="Cambria" pitchFamily="34" charset="0"/>
                <a:ea typeface="Cambria" pitchFamily="34" charset="-122"/>
                <a:cs typeface="Cambria" pitchFamily="34" charset="-120"/>
              </a:rPr>
              <a:t>Pikiran mengembara hampir separuh waktu</a:t>
            </a:r>
            <a:endParaRPr lang="en-US" sz="1800" dirty="0"/>
          </a:p>
        </p:txBody>
      </p:sp>
      <p:sp>
        <p:nvSpPr>
          <p:cNvPr id="19" name="Text 16"/>
          <p:cNvSpPr txBox="1"/>
          <p:nvPr/>
        </p:nvSpPr>
        <p:spPr>
          <a:xfrm>
            <a:off x="8324088" y="2852928"/>
            <a:ext cx="3087624" cy="274320"/>
          </a:xfrm>
          <a:prstGeom prst="rect">
            <a:avLst/>
          </a:prstGeom>
          <a:noFill/>
          <a:ln/>
        </p:spPr>
        <p:txBody>
          <a:bodyPr wrap="square" lIns="0" tIns="0" rIns="0" bIns="0" rtlCol="0" anchor="t"/>
          <a:lstStyle/>
          <a:p>
            <a:pPr indent="0" marL="0">
              <a:buNone/>
            </a:pPr>
            <a:r>
              <a:rPr lang="en-US" sz="1150" b="1" dirty="0">
                <a:solidFill>
                  <a:schemeClr val="accent1"/>
                </a:solidFill>
              </a:rPr>
              <a:t>Killingsworth dan Gilbert, 2010 · [24]</a:t>
            </a:r>
            <a:endParaRPr lang="en-US" sz="1150" dirty="0"/>
          </a:p>
        </p:txBody>
      </p:sp>
      <p:sp>
        <p:nvSpPr>
          <p:cNvPr id="20" name="Text 17"/>
          <p:cNvSpPr txBox="1"/>
          <p:nvPr/>
        </p:nvSpPr>
        <p:spPr>
          <a:xfrm>
            <a:off x="8324088" y="3200400"/>
            <a:ext cx="3087624" cy="1691640"/>
          </a:xfrm>
          <a:prstGeom prst="rect">
            <a:avLst/>
          </a:prstGeom>
          <a:noFill/>
          <a:ln/>
        </p:spPr>
        <p:txBody>
          <a:bodyPr wrap="square" lIns="0" tIns="0" rIns="0" bIns="0" rtlCol="0" anchor="t"/>
          <a:lstStyle/>
          <a:p>
            <a:pPr indent="0" marL="0">
              <a:buNone/>
            </a:pPr>
            <a:r>
              <a:rPr lang="en-US" sz="1350" dirty="0">
                <a:solidFill>
                  <a:schemeClr val="tx1"/>
                </a:solidFill>
              </a:rPr>
              <a:t>Pada 2.250 orang dewasa, pikiran berada di tempat lain pada 46,9% momen yang diambil sampelnya, dan orang merasa lebih buruk saat pikiran mengembara.</a:t>
            </a:r>
            <a:endParaRPr lang="en-US" sz="1350" dirty="0"/>
          </a:p>
        </p:txBody>
      </p:sp>
      <p:sp>
        <p:nvSpPr>
          <p:cNvPr id="21" name="Text 18"/>
          <p:cNvSpPr txBox="1"/>
          <p:nvPr/>
        </p:nvSpPr>
        <p:spPr>
          <a:xfrm>
            <a:off x="8324088" y="4937760"/>
            <a:ext cx="3087624" cy="411480"/>
          </a:xfrm>
          <a:prstGeom prst="rect">
            <a:avLst/>
          </a:prstGeom>
          <a:noFill/>
          <a:ln/>
        </p:spPr>
        <p:txBody>
          <a:bodyPr wrap="square" lIns="0" tIns="0" rIns="0" bIns="0" rtlCol="0" anchor="t"/>
          <a:lstStyle/>
          <a:p>
            <a:pPr indent="0" marL="0">
              <a:buNone/>
            </a:pPr>
            <a:r>
              <a:rPr lang="en-US" sz="1100" i="1" dirty="0">
                <a:solidFill>
                  <a:schemeClr val="tx2"/>
                </a:solidFill>
              </a:rPr>
              <a:t>Sampel dikumpulkan lewat ponsel dalam kehidupan sehari-hari</a:t>
            </a:r>
            <a:endParaRPr lang="en-US" sz="1100" dirty="0"/>
          </a:p>
        </p:txBody>
      </p:sp>
      <p:sp>
        <p:nvSpPr>
          <p:cNvPr id="22"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23" name="Text 20"/>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SUMBER   </a:t>
            </a:r>
            <a:pPr indent="0" marL="0">
              <a:buNone/>
            </a:pPr>
            <a:r>
              <a:rPr lang="en-US" sz="1050" b="1" dirty="0">
                <a:solidFill>
                  <a:srgbClr val="5A6B70"/>
                </a:solidFill>
              </a:rPr>
              <a:t>[21] </a:t>
            </a:r>
            <a:pPr indent="0" marL="0">
              <a:buNone/>
            </a:pPr>
            <a:r>
              <a:rPr lang="en-US" sz="1050" u="sng" dirty="0">
                <a:solidFill>
                  <a:srgbClr val="0F6472"/>
                </a:solidFill>
                <a:hlinkClick r:id="rId1" invalidUrl="" action="" tgtFrame="" tooltip="Mindfulness enhances cognitive functioning: a meta-analysis of 111 randomized controlled trials" history="1" highlightClick="0" endSnd="0">
                  <a:extLst>
                    <a:ext uri="{A12FA001-AC4F-418D-AE19-62706E023703}">
                      <ahyp:hlinkClr xmlns:ahyp="http://schemas.microsoft.com/office/drawing/2018/hyperlinkcolor" val="tx"/>
                    </a:ext>
                  </a:extLst>
                </a:hlinkClick>
              </a:rPr>
              <a:t>Zainal dan Newman, 2024</a:t>
            </a:r>
            <a:pPr indent="0" marL="0">
              <a:buNone/>
            </a:pPr>
            <a:r>
              <a:rPr lang="en-US" sz="1050" dirty="0">
                <a:solidFill>
                  <a:srgbClr val="5A6B70"/>
                </a:solidFill>
              </a:rPr>
              <a:t>   ·   </a:t>
            </a:r>
            <a:pPr indent="0" marL="0">
              <a:buNone/>
            </a:pPr>
            <a:r>
              <a:rPr lang="en-US" sz="1050" b="1" dirty="0">
                <a:solidFill>
                  <a:srgbClr val="5A6B70"/>
                </a:solidFill>
              </a:rPr>
              <a:t>[22] </a:t>
            </a:r>
            <a:pPr indent="0" marL="0">
              <a:buNone/>
            </a:pPr>
            <a:r>
              <a:rPr lang="en-US" sz="1050" u="sng" dirty="0">
                <a:solidFill>
                  <a:srgbClr val="0F6472"/>
                </a:solidFill>
                <a:hlinkClick r:id="rId2" invalidUrl="" action="" tgtFrame="" tooltip="Examining the protective effects of mindfulness training on working memory capacity and affective experience" history="1" highlightClick="0" endSnd="0">
                  <a:extLst>
                    <a:ext uri="{A12FA001-AC4F-418D-AE19-62706E023703}">
                      <ahyp:hlinkClr xmlns:ahyp="http://schemas.microsoft.com/office/drawing/2018/hyperlinkcolor" val="tx"/>
                    </a:ext>
                  </a:extLst>
                </a:hlinkClick>
              </a:rPr>
              <a:t>Jha et al., 2010</a:t>
            </a:r>
            <a:pPr indent="0" marL="0">
              <a:buNone/>
            </a:pPr>
            <a:r>
              <a:rPr lang="en-US" sz="1050" dirty="0">
                <a:solidFill>
                  <a:srgbClr val="5A6B70"/>
                </a:solidFill>
              </a:rPr>
              <a:t>   ·   </a:t>
            </a:r>
            <a:pPr indent="0" marL="0">
              <a:buNone/>
            </a:pPr>
            <a:r>
              <a:rPr lang="en-US" sz="1050" b="1" dirty="0">
                <a:solidFill>
                  <a:srgbClr val="5A6B70"/>
                </a:solidFill>
              </a:rPr>
              <a:t>[23] </a:t>
            </a:r>
            <a:pPr indent="0" marL="0">
              <a:buNone/>
            </a:pPr>
            <a:r>
              <a:rPr lang="en-US" sz="1050" u="sng" dirty="0">
                <a:solidFill>
                  <a:srgbClr val="0F6472"/>
                </a:solidFill>
                <a:hlinkClick r:id="rId3" invalidUrl="" action="" tgtFrame="" tooltip="Comparing mindfulness and positivity trainings in high-demand cohorts" history="1" highlightClick="0" endSnd="0">
                  <a:extLst>
                    <a:ext uri="{A12FA001-AC4F-418D-AE19-62706E023703}">
                      <ahyp:hlinkClr xmlns:ahyp="http://schemas.microsoft.com/office/drawing/2018/hyperlinkcolor" val="tx"/>
                    </a:ext>
                  </a:extLst>
                </a:hlinkClick>
              </a:rPr>
              <a:t>Jha et al., 2020</a:t>
            </a:r>
            <a:pPr indent="0" marL="0">
              <a:buNone/>
            </a:pPr>
            <a:r>
              <a:rPr lang="en-US" sz="1050" dirty="0">
                <a:solidFill>
                  <a:srgbClr val="5A6B70"/>
                </a:solidFill>
              </a:rPr>
              <a:t>   ·   </a:t>
            </a:r>
            <a:pPr indent="0" marL="0">
              <a:buNone/>
            </a:pPr>
            <a:r>
              <a:rPr lang="en-US" sz="1050" b="1" dirty="0">
                <a:solidFill>
                  <a:srgbClr val="5A6B70"/>
                </a:solidFill>
              </a:rPr>
              <a:t>[24] </a:t>
            </a:r>
            <a:pPr indent="0" marL="0">
              <a:buNone/>
            </a:pPr>
            <a:r>
              <a:rPr lang="en-US" sz="1050" u="sng" dirty="0">
                <a:solidFill>
                  <a:srgbClr val="0F6472"/>
                </a:solidFill>
                <a:hlinkClick r:id="rId4" invalidUrl="" action="" tgtFrame="" tooltip="A wandering mind is an unhappy mind" history="1" highlightClick="0" endSnd="0">
                  <a:extLst>
                    <a:ext uri="{A12FA001-AC4F-418D-AE19-62706E023703}">
                      <ahyp:hlinkClr xmlns:ahyp="http://schemas.microsoft.com/office/drawing/2018/hyperlinkcolor" val="tx"/>
                    </a:ext>
                  </a:extLst>
                </a:hlinkClick>
              </a:rPr>
              <a:t>Killingsworth dan Gilbert, 2010</a:t>
            </a:r>
            <a:endParaRPr lang="en-US" sz="1050" dirty="0"/>
          </a:p>
        </p:txBody>
      </p:sp>
      <p:sp>
        <p:nvSpPr>
          <p:cNvPr id="24"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bg1"/>
                </a:solidFill>
              </a:rPr>
              <a:t>Tidak mematikan alarm: mempercepat kembalinya</a:t>
            </a:r>
            <a:endParaRPr lang="en-US" sz="3200" dirty="0"/>
          </a:p>
        </p:txBody>
      </p:sp>
      <p:sp>
        <p:nvSpPr>
          <p:cNvPr id="4" name="marines"/>
          <p:cNvSpPr/>
          <p:nvPr/>
        </p:nvSpPr>
        <p:spPr>
          <a:xfrm>
            <a:off x="548640" y="1371600"/>
            <a:ext cx="6446520" cy="4114800"/>
          </a:xfrm>
          <a:prstGeom prst="roundRect">
            <a:avLst>
              <a:gd name="adj" fmla="val 3556"/>
            </a:avLst>
          </a:prstGeom>
          <a:solidFill>
            <a:schemeClr val="tx2">
              <a:alpha val="85000"/>
            </a:schemeClr>
          </a:solidFill>
          <a:ln w="12700">
            <a:solidFill>
              <a:schemeClr val="accent1"/>
            </a:solidFill>
            <a:prstDash val="solid"/>
          </a:ln>
        </p:spPr>
      </p:sp>
      <p:sp>
        <p:nvSpPr>
          <p:cNvPr id="5" name="chip"/>
          <p:cNvSpPr txBox="1"/>
          <p:nvPr/>
        </p:nvSpPr>
        <p:spPr>
          <a:xfrm>
            <a:off x="822960" y="1600200"/>
            <a:ext cx="2926080" cy="347472"/>
          </a:xfrm>
          <a:prstGeom prst="roundRect">
            <a:avLst>
              <a:gd name="adj" fmla="val 50000"/>
            </a:avLst>
          </a:prstGeom>
          <a:solidFill>
            <a:srgbClr val="F2B544"/>
          </a:solidFill>
          <a:ln/>
        </p:spPr>
        <p:txBody>
          <a:bodyPr wrap="square" lIns="0" tIns="0" rIns="0" bIns="0" rtlCol="0" anchor="ctr"/>
          <a:lstStyle/>
          <a:p>
            <a:pPr algn="ctr" indent="0" marL="0">
              <a:buNone/>
            </a:pPr>
            <a:r>
              <a:rPr lang="en-US" sz="1100" b="1" spc="200" kern="0" dirty="0">
                <a:solidFill>
                  <a:srgbClr val="06202E"/>
                </a:solidFill>
              </a:rPr>
              <a:t>UJI TERKONTROL  ·  n = 281</a:t>
            </a:r>
            <a:endParaRPr lang="en-US" sz="1100" dirty="0"/>
          </a:p>
        </p:txBody>
      </p:sp>
      <p:sp>
        <p:nvSpPr>
          <p:cNvPr id="6" name="Text 3"/>
          <p:cNvSpPr txBox="1"/>
          <p:nvPr/>
        </p:nvSpPr>
        <p:spPr>
          <a:xfrm>
            <a:off x="822960" y="2057400"/>
            <a:ext cx="5897880" cy="731520"/>
          </a:xfrm>
          <a:prstGeom prst="rect">
            <a:avLst/>
          </a:prstGeom>
          <a:noFill/>
          <a:ln/>
        </p:spPr>
        <p:txBody>
          <a:bodyPr wrap="square" lIns="0" tIns="0" rIns="0" bIns="0" rtlCol="0" anchor="t"/>
          <a:lstStyle/>
          <a:p>
            <a:pPr indent="0" marL="0">
              <a:buNone/>
            </a:pPr>
            <a:r>
              <a:rPr lang="en-US" sz="1400" dirty="0">
                <a:solidFill>
                  <a:schemeClr val="bg1"/>
                </a:solidFill>
              </a:rPr>
              <a:t>Marinir: 8 minggu mindfulness (20 jam) sebelum latihan tempur yang sangat menekan. Dibandingkan kelompok kontrol:</a:t>
            </a:r>
            <a:endParaRPr lang="en-US" sz="1400" dirty="0"/>
          </a:p>
        </p:txBody>
      </p:sp>
      <p:sp>
        <p:nvSpPr>
          <p:cNvPr id="7" name="Text 4"/>
          <p:cNvSpPr txBox="1"/>
          <p:nvPr/>
        </p:nvSpPr>
        <p:spPr>
          <a:xfrm>
            <a:off x="822960" y="2834640"/>
            <a:ext cx="1737360" cy="502920"/>
          </a:xfrm>
          <a:prstGeom prst="rect">
            <a:avLst/>
          </a:prstGeom>
          <a:noFill/>
          <a:ln/>
        </p:spPr>
        <p:txBody>
          <a:bodyPr wrap="square" lIns="0" tIns="0" rIns="0" bIns="0" rtlCol="0" anchor="ctr"/>
          <a:lstStyle/>
          <a:p>
            <a:pPr indent="0" marL="0">
              <a:buNone/>
            </a:pPr>
            <a:r>
              <a:rPr lang="en-US" sz="2200" b="1" dirty="0">
                <a:solidFill>
                  <a:schemeClr val="accent3"/>
                </a:solidFill>
                <a:latin typeface="Cambria" pitchFamily="34" charset="0"/>
                <a:ea typeface="Cambria" pitchFamily="34" charset="-122"/>
                <a:cs typeface="Cambria" pitchFamily="34" charset="-120"/>
              </a:rPr>
              <a:t>d = 0,43</a:t>
            </a:r>
            <a:endParaRPr lang="en-US" sz="2200" dirty="0"/>
          </a:p>
        </p:txBody>
      </p:sp>
      <p:sp>
        <p:nvSpPr>
          <p:cNvPr id="8" name="Text 5"/>
          <p:cNvSpPr txBox="1"/>
          <p:nvPr/>
        </p:nvSpPr>
        <p:spPr>
          <a:xfrm>
            <a:off x="2606040" y="2834640"/>
            <a:ext cx="4114800" cy="502920"/>
          </a:xfrm>
          <a:prstGeom prst="rect">
            <a:avLst/>
          </a:prstGeom>
          <a:noFill/>
          <a:ln/>
        </p:spPr>
        <p:txBody>
          <a:bodyPr wrap="square" lIns="0" tIns="0" rIns="0" bIns="0" rtlCol="0" anchor="ctr"/>
          <a:lstStyle/>
          <a:p>
            <a:pPr indent="0" marL="0">
              <a:buNone/>
            </a:pPr>
            <a:r>
              <a:rPr lang="en-US" sz="1400" dirty="0">
                <a:solidFill>
                  <a:schemeClr val="bg1"/>
                </a:solidFill>
              </a:rPr>
              <a:t>bereaksi sedikit lebih kuat (detak jantung)</a:t>
            </a:r>
            <a:endParaRPr lang="en-US" sz="1400" dirty="0"/>
          </a:p>
        </p:txBody>
      </p:sp>
      <p:sp>
        <p:nvSpPr>
          <p:cNvPr id="9" name="Text 6"/>
          <p:cNvSpPr txBox="1"/>
          <p:nvPr/>
        </p:nvSpPr>
        <p:spPr>
          <a:xfrm>
            <a:off x="822960" y="3456432"/>
            <a:ext cx="1737360" cy="502920"/>
          </a:xfrm>
          <a:prstGeom prst="rect">
            <a:avLst/>
          </a:prstGeom>
          <a:noFill/>
          <a:ln/>
        </p:spPr>
        <p:txBody>
          <a:bodyPr wrap="square" lIns="0" tIns="0" rIns="0" bIns="0" rtlCol="0" anchor="ctr"/>
          <a:lstStyle/>
          <a:p>
            <a:pPr indent="0" marL="0">
              <a:buNone/>
            </a:pPr>
            <a:r>
              <a:rPr lang="en-US" sz="2200" b="1" dirty="0">
                <a:solidFill>
                  <a:srgbClr val="F2B544"/>
                </a:solidFill>
                <a:latin typeface="Cambria" pitchFamily="34" charset="0"/>
                <a:ea typeface="Cambria" pitchFamily="34" charset="-122"/>
                <a:cs typeface="Cambria" pitchFamily="34" charset="-120"/>
              </a:rPr>
              <a:t>d = 0,67</a:t>
            </a:r>
            <a:endParaRPr lang="en-US" sz="2200" dirty="0"/>
          </a:p>
        </p:txBody>
      </p:sp>
      <p:sp>
        <p:nvSpPr>
          <p:cNvPr id="10" name="Text 7"/>
          <p:cNvSpPr txBox="1"/>
          <p:nvPr/>
        </p:nvSpPr>
        <p:spPr>
          <a:xfrm>
            <a:off x="2606040" y="3456432"/>
            <a:ext cx="4114800" cy="502920"/>
          </a:xfrm>
          <a:prstGeom prst="rect">
            <a:avLst/>
          </a:prstGeom>
          <a:noFill/>
          <a:ln/>
        </p:spPr>
        <p:txBody>
          <a:bodyPr wrap="square" lIns="0" tIns="0" rIns="0" bIns="0" rtlCol="0" anchor="ctr"/>
          <a:lstStyle/>
          <a:p>
            <a:pPr indent="0" marL="0">
              <a:buNone/>
            </a:pPr>
            <a:r>
              <a:rPr lang="en-US" sz="1400" dirty="0">
                <a:solidFill>
                  <a:schemeClr val="bg1"/>
                </a:solidFill>
              </a:rPr>
              <a:t>detak jantung pulih lebih cepat</a:t>
            </a:r>
            <a:endParaRPr lang="en-US" sz="1400" dirty="0"/>
          </a:p>
        </p:txBody>
      </p:sp>
      <p:sp>
        <p:nvSpPr>
          <p:cNvPr id="11" name="Text 8"/>
          <p:cNvSpPr txBox="1"/>
          <p:nvPr/>
        </p:nvSpPr>
        <p:spPr>
          <a:xfrm>
            <a:off x="822960" y="4078224"/>
            <a:ext cx="1737360" cy="502920"/>
          </a:xfrm>
          <a:prstGeom prst="rect">
            <a:avLst/>
          </a:prstGeom>
          <a:noFill/>
          <a:ln/>
        </p:spPr>
        <p:txBody>
          <a:bodyPr wrap="square" lIns="0" tIns="0" rIns="0" bIns="0" rtlCol="0" anchor="ctr"/>
          <a:lstStyle/>
          <a:p>
            <a:pPr indent="0" marL="0">
              <a:buNone/>
            </a:pPr>
            <a:r>
              <a:rPr lang="en-US" sz="2200" b="1" dirty="0">
                <a:solidFill>
                  <a:srgbClr val="F2B544"/>
                </a:solidFill>
                <a:latin typeface="Cambria" pitchFamily="34" charset="0"/>
                <a:ea typeface="Cambria" pitchFamily="34" charset="-122"/>
                <a:cs typeface="Cambria" pitchFamily="34" charset="-120"/>
              </a:rPr>
              <a:t>d = 0,93</a:t>
            </a:r>
            <a:endParaRPr lang="en-US" sz="2200" dirty="0"/>
          </a:p>
        </p:txBody>
      </p:sp>
      <p:sp>
        <p:nvSpPr>
          <p:cNvPr id="12" name="Text 9"/>
          <p:cNvSpPr txBox="1"/>
          <p:nvPr/>
        </p:nvSpPr>
        <p:spPr>
          <a:xfrm>
            <a:off x="2606040" y="4078224"/>
            <a:ext cx="4114800" cy="502920"/>
          </a:xfrm>
          <a:prstGeom prst="rect">
            <a:avLst/>
          </a:prstGeom>
          <a:noFill/>
          <a:ln/>
        </p:spPr>
        <p:txBody>
          <a:bodyPr wrap="square" lIns="0" tIns="0" rIns="0" bIns="0" rtlCol="0" anchor="ctr"/>
          <a:lstStyle/>
          <a:p>
            <a:pPr indent="0" marL="0">
              <a:buNone/>
            </a:pPr>
            <a:r>
              <a:rPr lang="en-US" sz="1400" dirty="0">
                <a:solidFill>
                  <a:schemeClr val="bg1"/>
                </a:solidFill>
              </a:rPr>
              <a:t>laju napas pulih lebih cepat</a:t>
            </a:r>
            <a:endParaRPr lang="en-US" sz="1400" dirty="0"/>
          </a:p>
        </p:txBody>
      </p:sp>
      <p:sp>
        <p:nvSpPr>
          <p:cNvPr id="13" name="Text 10"/>
          <p:cNvSpPr txBox="1"/>
          <p:nvPr/>
        </p:nvSpPr>
        <p:spPr>
          <a:xfrm>
            <a:off x="822960" y="4709160"/>
            <a:ext cx="5897880" cy="685800"/>
          </a:xfrm>
          <a:prstGeom prst="rect">
            <a:avLst/>
          </a:prstGeom>
          <a:noFill/>
          <a:ln/>
        </p:spPr>
        <p:txBody>
          <a:bodyPr wrap="square" lIns="0" tIns="0" rIns="0" bIns="0" rtlCol="0" anchor="t"/>
          <a:lstStyle/>
          <a:p>
            <a:pPr indent="0" marL="0">
              <a:buNone/>
            </a:pPr>
            <a:r>
              <a:rPr lang="en-US" sz="1200" i="1" dirty="0">
                <a:solidFill>
                  <a:schemeClr val="accent3"/>
                </a:solidFill>
              </a:rPr>
              <a:t>Mereka juga menunjukkan aktivasi lebih rendah di insula kanan dan korteks singulat anterior. Ini hasil yang diukur, bukan teknik: di bawah air, napas biasa dan terus-menerus.</a:t>
            </a:r>
            <a:endParaRPr lang="en-US" sz="1200" dirty="0"/>
          </a:p>
        </p:txBody>
      </p:sp>
      <p:sp>
        <p:nvSpPr>
          <p:cNvPr id="14" name="amígdala"/>
          <p:cNvSpPr/>
          <p:nvPr/>
        </p:nvSpPr>
        <p:spPr>
          <a:xfrm>
            <a:off x="7269480" y="1371600"/>
            <a:ext cx="4370832" cy="4114800"/>
          </a:xfrm>
          <a:prstGeom prst="roundRect">
            <a:avLst>
              <a:gd name="adj" fmla="val 3556"/>
            </a:avLst>
          </a:prstGeom>
          <a:solidFill>
            <a:srgbClr val="06202E"/>
          </a:solidFill>
          <a:ln w="12700">
            <a:solidFill>
              <a:schemeClr val="accent1"/>
            </a:solidFill>
            <a:prstDash val="solid"/>
          </a:ln>
        </p:spPr>
      </p:sp>
      <p:sp>
        <p:nvSpPr>
          <p:cNvPr id="15" name="chip"/>
          <p:cNvSpPr txBox="1"/>
          <p:nvPr/>
        </p:nvSpPr>
        <p:spPr>
          <a:xfrm>
            <a:off x="7543800" y="1600200"/>
            <a:ext cx="2834640" cy="347472"/>
          </a:xfrm>
          <a:prstGeom prst="roundRect">
            <a:avLst>
              <a:gd name="adj" fmla="val 50000"/>
            </a:avLst>
          </a:prstGeom>
          <a:solidFill>
            <a:srgbClr val="2E9E6B"/>
          </a:solidFill>
          <a:ln/>
        </p:spPr>
        <p:txBody>
          <a:bodyPr wrap="square" lIns="0" tIns="0" rIns="0" bIns="0" rtlCol="0" anchor="ctr"/>
          <a:lstStyle/>
          <a:p>
            <a:pPr algn="ctr" indent="0" marL="0">
              <a:buNone/>
            </a:pPr>
            <a:r>
              <a:rPr lang="en-US" sz="1100" b="1" spc="200" kern="0" dirty="0">
                <a:solidFill>
                  <a:srgbClr val="FFFFFF"/>
                </a:solidFill>
              </a:rPr>
              <a:t>META-ANALISIS  ·  45 STUDI</a:t>
            </a:r>
            <a:endParaRPr lang="en-US" sz="1100" dirty="0"/>
          </a:p>
        </p:txBody>
      </p:sp>
      <p:sp>
        <p:nvSpPr>
          <p:cNvPr id="16" name="Text 13"/>
          <p:cNvSpPr txBox="1"/>
          <p:nvPr/>
        </p:nvSpPr>
        <p:spPr>
          <a:xfrm>
            <a:off x="7543800" y="2057400"/>
            <a:ext cx="3822192" cy="457200"/>
          </a:xfrm>
          <a:prstGeom prst="rect">
            <a:avLst/>
          </a:prstGeom>
          <a:noFill/>
          <a:ln/>
        </p:spPr>
        <p:txBody>
          <a:bodyPr wrap="square" lIns="0" tIns="0" rIns="0" bIns="0" rtlCol="0" anchor="t"/>
          <a:lstStyle/>
          <a:p>
            <a:pPr indent="0" marL="0">
              <a:buNone/>
            </a:pPr>
            <a:r>
              <a:rPr lang="en-US" sz="2000" b="1" dirty="0">
                <a:solidFill>
                  <a:schemeClr val="bg1"/>
                </a:solidFill>
                <a:latin typeface="Cambria" pitchFamily="34" charset="0"/>
                <a:ea typeface="Cambria" pitchFamily="34" charset="-122"/>
                <a:cs typeface="Cambria" pitchFamily="34" charset="-120"/>
              </a:rPr>
              <a:t>Tubuh juga merasakannya</a:t>
            </a:r>
            <a:endParaRPr lang="en-US" sz="2000" dirty="0"/>
          </a:p>
        </p:txBody>
      </p:sp>
      <p:sp>
        <p:nvSpPr>
          <p:cNvPr id="17" name="Text 14"/>
          <p:cNvSpPr txBox="1"/>
          <p:nvPr/>
        </p:nvSpPr>
        <p:spPr>
          <a:xfrm>
            <a:off x="7543800" y="2606040"/>
            <a:ext cx="3822192" cy="2286000"/>
          </a:xfrm>
          <a:prstGeom prst="rect">
            <a:avLst/>
          </a:prstGeom>
          <a:noFill/>
          <a:ln/>
        </p:spPr>
        <p:txBody>
          <a:bodyPr wrap="square" lIns="0" tIns="0" rIns="0" bIns="0" rtlCol="0" anchor="t"/>
          <a:lstStyle/>
          <a:p>
            <a:pPr indent="0" marL="0">
              <a:buNone/>
            </a:pPr>
            <a:r>
              <a:rPr lang="en-US" sz="1350" dirty="0">
                <a:solidFill>
                  <a:schemeClr val="accent3"/>
                </a:solidFill>
              </a:rPr>
              <a:t>Secara keseluruhan, praktik meditasi menurunkan penanda fisik stres: kortisol, tekanan darah sistolik, detak jantung, dan protein C-reaktif, pada populasi yang sangat beragam.</a:t>
            </a:r>
            <a:endParaRPr lang="en-US" sz="1350" dirty="0"/>
          </a:p>
        </p:txBody>
      </p:sp>
      <p:sp>
        <p:nvSpPr>
          <p:cNvPr id="18"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19" name="Text 16"/>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SUMBER   </a:t>
            </a:r>
            <a:pPr indent="0" marL="0">
              <a:buNone/>
            </a:pPr>
            <a:r>
              <a:rPr lang="en-US" sz="1050" b="1" dirty="0">
                <a:solidFill>
                  <a:srgbClr val="5A6B70"/>
                </a:solidFill>
              </a:rPr>
              <a:t>[25] </a:t>
            </a:r>
            <a:pPr indent="0" marL="0">
              <a:buNone/>
            </a:pPr>
            <a:r>
              <a:rPr lang="en-US" sz="1050" u="sng" dirty="0">
                <a:solidFill>
                  <a:srgbClr val="0F6472"/>
                </a:solidFill>
                <a:hlinkClick r:id="rId1" invalidUrl="" action="" tgtFrame="" tooltip="Modifying resilience mechanisms in at-risk individuals: a controlled study of mindfulness training in Marines preparing for deployment" history="1" highlightClick="0" endSnd="0">
                  <a:extLst>
                    <a:ext uri="{A12FA001-AC4F-418D-AE19-62706E023703}">
                      <ahyp:hlinkClr xmlns:ahyp="http://schemas.microsoft.com/office/drawing/2018/hyperlinkcolor" val="tx"/>
                    </a:ext>
                  </a:extLst>
                </a:hlinkClick>
              </a:rPr>
              <a:t>Johnson et al., 2014 · American Journal of Psychiatry</a:t>
            </a:r>
            <a:pPr indent="0" marL="0">
              <a:buNone/>
            </a:pPr>
            <a:r>
              <a:rPr lang="en-US" sz="1050" dirty="0">
                <a:solidFill>
                  <a:srgbClr val="5A6B70"/>
                </a:solidFill>
              </a:rPr>
              <a:t>   ·   </a:t>
            </a:r>
            <a:pPr indent="0" marL="0">
              <a:buNone/>
            </a:pPr>
            <a:r>
              <a:rPr lang="en-US" sz="1050" b="1" dirty="0">
                <a:solidFill>
                  <a:srgbClr val="5A6B70"/>
                </a:solidFill>
              </a:rPr>
              <a:t>[26] </a:t>
            </a:r>
            <a:pPr indent="0" marL="0">
              <a:buNone/>
            </a:pPr>
            <a:r>
              <a:rPr lang="en-US" sz="1050" u="sng" dirty="0">
                <a:solidFill>
                  <a:srgbClr val="0F6472"/>
                </a:solidFill>
                <a:hlinkClick r:id="rId2" invalidUrl="" action="" tgtFrame="" tooltip="Mindfulness mediates the physiological markers of stress: systematic review and meta-analysis" history="1" highlightClick="0" endSnd="0">
                  <a:extLst>
                    <a:ext uri="{A12FA001-AC4F-418D-AE19-62706E023703}">
                      <ahyp:hlinkClr xmlns:ahyp="http://schemas.microsoft.com/office/drawing/2018/hyperlinkcolor" val="tx"/>
                    </a:ext>
                  </a:extLst>
                </a:hlinkClick>
              </a:rPr>
              <a:t>Pascoe et al., 2017 · Journal of Psychiatric Research</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16</a:t>
            </a:fld>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itle"/>
          <p:cNvSpPr txBox="1"/>
          <p:nvPr/>
        </p:nvSpPr>
        <p:spPr>
          <a:xfrm>
            <a:off x="548640" y="411480"/>
            <a:ext cx="11091672" cy="868680"/>
          </a:xfrm>
          <a:prstGeom prst="rect">
            <a:avLst/>
          </a:prstGeom>
          <a:noFill/>
          <a:ln/>
        </p:spPr>
        <p:txBody>
          <a:bodyPr wrap="square" lIns="0" tIns="0" rIns="0" bIns="0" rtlCol="0" anchor="ctr"/>
          <a:lstStyle/>
          <a:p>
            <a:pPr algn="ctr" indent="0" marL="0">
              <a:buNone/>
            </a:pPr>
            <a:r>
              <a:rPr lang="en-US" sz="2400" b="1" dirty="0">
                <a:solidFill>
                  <a:schemeClr val="tx1"/>
                </a:solidFill>
                <a:latin typeface="Cambria" pitchFamily="34" charset="0"/>
                <a:ea typeface="Cambria" pitchFamily="34" charset="-122"/>
                <a:cs typeface="Cambria" pitchFamily="34" charset="-120"/>
              </a:rPr>
              <a:t>Olahraga presisi: performa lebih baik, bukan sekadar tenang</a:t>
            </a:r>
            <a:endParaRPr lang="en-US" sz="2400" dirty="0"/>
          </a:p>
        </p:txBody>
      </p:sp>
      <p:sp>
        <p:nvSpPr>
          <p:cNvPr id="4" name="chip"/>
          <p:cNvSpPr txBox="1"/>
          <p:nvPr/>
        </p:nvSpPr>
        <p:spPr>
          <a:xfrm>
            <a:off x="548640" y="1371600"/>
            <a:ext cx="4206240" cy="347472"/>
          </a:xfrm>
          <a:prstGeom prst="roundRect">
            <a:avLst>
              <a:gd name="adj" fmla="val 50000"/>
            </a:avLst>
          </a:prstGeom>
          <a:solidFill>
            <a:srgbClr val="F2B544"/>
          </a:solidFill>
          <a:ln/>
        </p:spPr>
        <p:txBody>
          <a:bodyPr wrap="square" lIns="0" tIns="0" rIns="0" bIns="0" rtlCol="0" anchor="ctr"/>
          <a:lstStyle/>
          <a:p>
            <a:pPr algn="ctr" indent="0" marL="0">
              <a:buNone/>
            </a:pPr>
            <a:r>
              <a:rPr lang="en-US" sz="1100" b="1" spc="200" kern="0" dirty="0">
                <a:solidFill>
                  <a:srgbClr val="06202E"/>
                </a:solidFill>
              </a:rPr>
              <a:t>DUA META-ANALISIS  ·  2017 DAN 2024</a:t>
            </a:r>
            <a:endParaRPr lang="en-US" sz="1100" dirty="0"/>
          </a:p>
        </p:txBody>
      </p:sp>
      <p:sp>
        <p:nvSpPr>
          <p:cNvPr id="5" name="Olahraga presisi (2017)"/>
          <p:cNvSpPr/>
          <p:nvPr/>
        </p:nvSpPr>
        <p:spPr>
          <a:xfrm>
            <a:off x="548640" y="1920240"/>
            <a:ext cx="6309360" cy="1600200"/>
          </a:xfrm>
          <a:prstGeom prst="roundRect">
            <a:avLst>
              <a:gd name="adj" fmla="val 9143"/>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6" name="Text 3"/>
          <p:cNvSpPr txBox="1"/>
          <p:nvPr/>
        </p:nvSpPr>
        <p:spPr>
          <a:xfrm>
            <a:off x="822960" y="2331720"/>
            <a:ext cx="1737360" cy="731520"/>
          </a:xfrm>
          <a:prstGeom prst="rect">
            <a:avLst/>
          </a:prstGeom>
          <a:noFill/>
          <a:ln/>
        </p:spPr>
        <p:txBody>
          <a:bodyPr wrap="square" lIns="0" tIns="0" rIns="0" bIns="0" rtlCol="0" anchor="ctr"/>
          <a:lstStyle/>
          <a:p>
            <a:pPr indent="0" marL="0">
              <a:buNone/>
            </a:pPr>
            <a:r>
              <a:rPr lang="en-US" sz="4200" b="1" dirty="0">
                <a:solidFill>
                  <a:schemeClr val="accent2"/>
                </a:solidFill>
                <a:latin typeface="Cambria" pitchFamily="34" charset="0"/>
                <a:ea typeface="Cambria" pitchFamily="34" charset="-122"/>
                <a:cs typeface="Cambria" pitchFamily="34" charset="-120"/>
              </a:rPr>
              <a:t>1,35</a:t>
            </a:r>
            <a:endParaRPr lang="en-US" sz="4200" dirty="0"/>
          </a:p>
        </p:txBody>
      </p:sp>
      <p:sp>
        <p:nvSpPr>
          <p:cNvPr id="7" name="Text 4"/>
          <p:cNvSpPr txBox="1"/>
          <p:nvPr/>
        </p:nvSpPr>
        <p:spPr>
          <a:xfrm>
            <a:off x="2606040" y="2121408"/>
            <a:ext cx="4023360" cy="411480"/>
          </a:xfrm>
          <a:prstGeom prst="rect">
            <a:avLst/>
          </a:prstGeom>
          <a:noFill/>
          <a:ln/>
        </p:spPr>
        <p:txBody>
          <a:bodyPr wrap="square" lIns="0" tIns="0" rIns="0" bIns="0" rtlCol="0" anchor="t"/>
          <a:lstStyle/>
          <a:p>
            <a:pPr indent="0" marL="0">
              <a:buNone/>
            </a:pPr>
            <a:r>
              <a:rPr lang="en-US" sz="1650" b="1" dirty="0">
                <a:solidFill>
                  <a:schemeClr val="tx1"/>
                </a:solidFill>
                <a:latin typeface="Cambria" pitchFamily="34" charset="0"/>
                <a:ea typeface="Cambria" pitchFamily="34" charset="-122"/>
                <a:cs typeface="Cambria" pitchFamily="34" charset="-120"/>
              </a:rPr>
              <a:t>Olahraga presisi (2017)</a:t>
            </a:r>
            <a:endParaRPr lang="en-US" sz="1650" dirty="0"/>
          </a:p>
        </p:txBody>
      </p:sp>
      <p:sp>
        <p:nvSpPr>
          <p:cNvPr id="8" name="Text 5"/>
          <p:cNvSpPr txBox="1"/>
          <p:nvPr/>
        </p:nvSpPr>
        <p:spPr>
          <a:xfrm>
            <a:off x="2606040" y="2560320"/>
            <a:ext cx="4023360" cy="868680"/>
          </a:xfrm>
          <a:prstGeom prst="rect">
            <a:avLst/>
          </a:prstGeom>
          <a:noFill/>
          <a:ln/>
        </p:spPr>
        <p:txBody>
          <a:bodyPr wrap="square" lIns="0" tIns="0" rIns="0" bIns="0" rtlCol="0" anchor="t"/>
          <a:lstStyle/>
          <a:p>
            <a:pPr indent="0" marL="0">
              <a:buNone/>
            </a:pPr>
            <a:r>
              <a:rPr lang="en-US" sz="1250" dirty="0">
                <a:solidFill>
                  <a:schemeClr val="tx2"/>
                </a:solidFill>
              </a:rPr>
              <a:t>Menembak dan dart: 9 uji, 290 atlet. Variasi tinggi antarstudi (I² = 82%).</a:t>
            </a:r>
            <a:endParaRPr lang="en-US" sz="1250" dirty="0"/>
          </a:p>
        </p:txBody>
      </p:sp>
      <p:sp>
        <p:nvSpPr>
          <p:cNvPr id="9" name="Performa olahraga (2024)"/>
          <p:cNvSpPr/>
          <p:nvPr/>
        </p:nvSpPr>
        <p:spPr>
          <a:xfrm>
            <a:off x="548640" y="3703320"/>
            <a:ext cx="6309360" cy="1600200"/>
          </a:xfrm>
          <a:prstGeom prst="roundRect">
            <a:avLst>
              <a:gd name="adj" fmla="val 9143"/>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0" name="Text 7"/>
          <p:cNvSpPr txBox="1"/>
          <p:nvPr/>
        </p:nvSpPr>
        <p:spPr>
          <a:xfrm>
            <a:off x="822960" y="4114800"/>
            <a:ext cx="1737360" cy="731520"/>
          </a:xfrm>
          <a:prstGeom prst="rect">
            <a:avLst/>
          </a:prstGeom>
          <a:noFill/>
          <a:ln/>
        </p:spPr>
        <p:txBody>
          <a:bodyPr wrap="square" lIns="0" tIns="0" rIns="0" bIns="0" rtlCol="0" anchor="ctr"/>
          <a:lstStyle/>
          <a:p>
            <a:pPr indent="0" marL="0">
              <a:buNone/>
            </a:pPr>
            <a:r>
              <a:rPr lang="en-US" sz="4200" b="1" dirty="0">
                <a:solidFill>
                  <a:schemeClr val="accent1"/>
                </a:solidFill>
                <a:latin typeface="Cambria" pitchFamily="34" charset="0"/>
                <a:ea typeface="Cambria" pitchFamily="34" charset="-122"/>
                <a:cs typeface="Cambria" pitchFamily="34" charset="-120"/>
              </a:rPr>
              <a:t>0,55</a:t>
            </a:r>
            <a:endParaRPr lang="en-US" sz="4200" dirty="0"/>
          </a:p>
        </p:txBody>
      </p:sp>
      <p:sp>
        <p:nvSpPr>
          <p:cNvPr id="11" name="Text 8"/>
          <p:cNvSpPr txBox="1"/>
          <p:nvPr/>
        </p:nvSpPr>
        <p:spPr>
          <a:xfrm>
            <a:off x="2606040" y="3904488"/>
            <a:ext cx="4023360" cy="411480"/>
          </a:xfrm>
          <a:prstGeom prst="rect">
            <a:avLst/>
          </a:prstGeom>
          <a:noFill/>
          <a:ln/>
        </p:spPr>
        <p:txBody>
          <a:bodyPr wrap="square" lIns="0" tIns="0" rIns="0" bIns="0" rtlCol="0" anchor="t"/>
          <a:lstStyle/>
          <a:p>
            <a:pPr indent="0" marL="0">
              <a:buNone/>
            </a:pPr>
            <a:r>
              <a:rPr lang="en-US" sz="1650" b="1" dirty="0">
                <a:solidFill>
                  <a:schemeClr val="tx1"/>
                </a:solidFill>
                <a:latin typeface="Cambria" pitchFamily="34" charset="0"/>
                <a:ea typeface="Cambria" pitchFamily="34" charset="-122"/>
                <a:cs typeface="Cambria" pitchFamily="34" charset="-120"/>
              </a:rPr>
              <a:t>Performa olahraga (2024)</a:t>
            </a:r>
            <a:endParaRPr lang="en-US" sz="1650" dirty="0"/>
          </a:p>
        </p:txBody>
      </p:sp>
      <p:sp>
        <p:nvSpPr>
          <p:cNvPr id="12" name="Text 9"/>
          <p:cNvSpPr txBox="1"/>
          <p:nvPr/>
        </p:nvSpPr>
        <p:spPr>
          <a:xfrm>
            <a:off x="2606040" y="4343400"/>
            <a:ext cx="4023360" cy="868680"/>
          </a:xfrm>
          <a:prstGeom prst="rect">
            <a:avLst/>
          </a:prstGeom>
          <a:noFill/>
          <a:ln/>
        </p:spPr>
        <p:txBody>
          <a:bodyPr wrap="square" lIns="0" tIns="0" rIns="0" bIns="0" rtlCol="0" anchor="t"/>
          <a:lstStyle/>
          <a:p>
            <a:pPr indent="0" marL="0">
              <a:buNone/>
            </a:pPr>
            <a:r>
              <a:rPr lang="en-US" sz="1250" dirty="0">
                <a:solidFill>
                  <a:schemeClr val="tx2"/>
                </a:solidFill>
              </a:rPr>
              <a:t>18 studi dan 922 atlet: pendekatan mindfulness-penerimaan meningkatkan performa (g = 0,55).</a:t>
            </a:r>
            <a:endParaRPr lang="en-US" sz="1250" dirty="0"/>
          </a:p>
        </p:txBody>
      </p:sp>
      <p:sp>
        <p:nvSpPr>
          <p:cNvPr id="13" name="lectura"/>
          <p:cNvSpPr/>
          <p:nvPr/>
        </p:nvSpPr>
        <p:spPr>
          <a:xfrm>
            <a:off x="7132320" y="1371600"/>
            <a:ext cx="4507992" cy="4114800"/>
          </a:xfrm>
          <a:prstGeom prst="roundRect">
            <a:avLst>
              <a:gd name="adj" fmla="val 3556"/>
            </a:avLst>
          </a:prstGeom>
          <a:solidFill>
            <a:srgbClr val="06202E"/>
          </a:solidFill>
          <a:ln w="12700">
            <a:solidFill>
              <a:srgbClr val="06202E"/>
            </a:solidFill>
            <a:prstDash val="solid"/>
          </a:ln>
          <a:effectLst>
            <a:outerShdw sx="100000" sy="100000" kx="0" ky="0" algn="bl" rotWithShape="0" blurRad="127000" dist="38100" dir="5400000">
              <a:srgbClr val="06202E">
                <a:alpha val="18000"/>
              </a:srgbClr>
            </a:outerShdw>
          </a:effectLst>
        </p:spPr>
      </p:sp>
      <p:sp>
        <p:nvSpPr>
          <p:cNvPr id="14" name="Text 11"/>
          <p:cNvSpPr txBox="1"/>
          <p:nvPr/>
        </p:nvSpPr>
        <p:spPr>
          <a:xfrm>
            <a:off x="7406640" y="1645920"/>
            <a:ext cx="3931920" cy="274320"/>
          </a:xfrm>
          <a:prstGeom prst="rect">
            <a:avLst/>
          </a:prstGeom>
          <a:noFill/>
          <a:ln/>
        </p:spPr>
        <p:txBody>
          <a:bodyPr wrap="square" lIns="0" tIns="0" rIns="0" bIns="0" rtlCol="0" anchor="t"/>
          <a:lstStyle/>
          <a:p>
            <a:pPr indent="0" marL="0">
              <a:buNone/>
            </a:pPr>
            <a:r>
              <a:rPr lang="en-US" sz="1100" b="1" spc="300" kern="0" dirty="0">
                <a:solidFill>
                  <a:srgbClr val="F2B544"/>
                </a:solidFill>
              </a:rPr>
              <a:t>TAFSIRAN MDI</a:t>
            </a:r>
            <a:endParaRPr lang="en-US" sz="1100" dirty="0"/>
          </a:p>
        </p:txBody>
      </p:sp>
      <p:sp>
        <p:nvSpPr>
          <p:cNvPr id="15" name="Text 12"/>
          <p:cNvSpPr txBox="1"/>
          <p:nvPr/>
        </p:nvSpPr>
        <p:spPr>
          <a:xfrm>
            <a:off x="7406640" y="2011680"/>
            <a:ext cx="3931920" cy="1097280"/>
          </a:xfrm>
          <a:prstGeom prst="rect">
            <a:avLst/>
          </a:prstGeom>
          <a:noFill/>
          <a:ln/>
        </p:spPr>
        <p:txBody>
          <a:bodyPr wrap="square" lIns="0" tIns="0" rIns="0" bIns="0" rtlCol="0" anchor="t"/>
          <a:lstStyle/>
          <a:p>
            <a:pPr indent="0" marL="0">
              <a:buNone/>
            </a:pPr>
            <a:r>
              <a:rPr lang="en-US" sz="2200" b="1" dirty="0">
                <a:solidFill>
                  <a:schemeClr val="bg1"/>
                </a:solidFill>
                <a:latin typeface="Cambria" pitchFamily="34" charset="0"/>
                <a:ea typeface="Cambria" pitchFamily="34" charset="-122"/>
                <a:cs typeface="Cambria" pitchFamily="34" charset="-120"/>
              </a:rPr>
              <a:t>Kontrol daya apung adalah olahraga presisi.</a:t>
            </a:r>
            <a:endParaRPr lang="en-US" sz="2200" dirty="0"/>
          </a:p>
        </p:txBody>
      </p:sp>
      <p:sp>
        <p:nvSpPr>
          <p:cNvPr id="16" name="Text 13"/>
          <p:cNvSpPr txBox="1"/>
          <p:nvPr/>
        </p:nvSpPr>
        <p:spPr>
          <a:xfrm>
            <a:off x="7406640" y="3246120"/>
            <a:ext cx="3931920" cy="2011680"/>
          </a:xfrm>
          <a:prstGeom prst="rect">
            <a:avLst/>
          </a:prstGeom>
          <a:noFill/>
          <a:ln/>
        </p:spPr>
        <p:txBody>
          <a:bodyPr wrap="square" lIns="0" tIns="0" rIns="0" bIns="0" rtlCol="0" anchor="t"/>
          <a:lstStyle/>
          <a:p>
            <a:pPr indent="0" marL="0">
              <a:buNone/>
            </a:pPr>
            <a:r>
              <a:rPr lang="en-US" sz="1400" dirty="0">
                <a:solidFill>
                  <a:schemeClr val="accent3"/>
                </a:solidFill>
              </a:rPr>
              <a:t>Penyesuaian kecil, perhatian stabil, tanpa terburu-buru. Inilah jenis tugas di mana mindfulness sudah menunjukkan efek di olahraga lain. Hasil yang menjanjikan, bukan final.</a:t>
            </a:r>
            <a:endParaRPr lang="en-US" sz="1400" dirty="0"/>
          </a:p>
        </p:txBody>
      </p:sp>
      <p:sp>
        <p:nvSpPr>
          <p:cNvPr id="17"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18" name="Text 15"/>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SUMBER   </a:t>
            </a:r>
            <a:pPr indent="0" marL="0">
              <a:buNone/>
            </a:pPr>
            <a:r>
              <a:rPr lang="en-US" sz="1050" b="1" dirty="0">
                <a:solidFill>
                  <a:srgbClr val="5A6B70"/>
                </a:solidFill>
              </a:rPr>
              <a:t>[27] </a:t>
            </a:r>
            <a:pPr indent="0" marL="0">
              <a:buNone/>
            </a:pPr>
            <a:r>
              <a:rPr lang="en-US" sz="1050" u="sng" dirty="0">
                <a:solidFill>
                  <a:srgbClr val="0F6472"/>
                </a:solidFill>
                <a:hlinkClick r:id="rId1" invalidUrl="" action="" tgtFrame="" tooltip="Effects of mindfulness practice on performance-relevant parameters and performance outcomes in sports: a meta-analytical review" history="1" highlightClick="0" endSnd="0">
                  <a:extLst>
                    <a:ext uri="{A12FA001-AC4F-418D-AE19-62706E023703}">
                      <ahyp:hlinkClr xmlns:ahyp="http://schemas.microsoft.com/office/drawing/2018/hyperlinkcolor" val="tx"/>
                    </a:ext>
                  </a:extLst>
                </a:hlinkClick>
              </a:rPr>
              <a:t>Bühlmayer et al., 2017 · Sports Medicine</a:t>
            </a:r>
            <a:pPr indent="0" marL="0">
              <a:buNone/>
            </a:pPr>
            <a:r>
              <a:rPr lang="en-US" sz="1050" dirty="0">
                <a:solidFill>
                  <a:srgbClr val="5A6B70"/>
                </a:solidFill>
              </a:rPr>
              <a:t>   ·   </a:t>
            </a:r>
            <a:pPr indent="0" marL="0">
              <a:buNone/>
            </a:pPr>
            <a:r>
              <a:rPr lang="en-US" sz="1050" b="1" dirty="0">
                <a:solidFill>
                  <a:srgbClr val="5A6B70"/>
                </a:solidFill>
              </a:rPr>
              <a:t>[28] </a:t>
            </a:r>
            <a:pPr indent="0" marL="0">
              <a:buNone/>
            </a:pPr>
            <a:r>
              <a:rPr lang="en-US" sz="1050" u="sng" dirty="0">
                <a:solidFill>
                  <a:srgbClr val="0F6472"/>
                </a:solidFill>
                <a:hlinkClick r:id="rId2" invalidUrl="" action="" tgtFrame="" tooltip="Exploring mindfulness interventions across cultures: a comparative meta-analysis of mindfulness interventions for athletes in Western and Eastern contexts" history="1" highlightClick="0" endSnd="0">
                  <a:extLst>
                    <a:ext uri="{A12FA001-AC4F-418D-AE19-62706E023703}">
                      <ahyp:hlinkClr xmlns:ahyp="http://schemas.microsoft.com/office/drawing/2018/hyperlinkcolor" val="tx"/>
                    </a:ext>
                  </a:extLst>
                </a:hlinkClick>
              </a:rPr>
              <a:t>Du dan Ning, 2024 · Frontiers in Psychology</a:t>
            </a:r>
            <a:endParaRPr lang="en-US" sz="1050" dirty="0"/>
          </a:p>
        </p:txBody>
      </p:sp>
      <p:sp>
        <p:nvSpPr>
          <p:cNvPr id="19"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17</a:t>
            </a:fld>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pic>
        <p:nvPicPr>
          <p:cNvPr id="3" name="Image 0" descr="/home/claude/mdi/assets/logo3.png">    </p:cNvPr>
          <p:cNvPicPr>
            <a:picLocks noChangeAspect="1"/>
          </p:cNvPicPr>
          <p:nvPr/>
        </p:nvPicPr>
        <p:blipFill>
          <a:blip r:embed="rId1"/>
          <a:stretch>
            <a:fillRect/>
          </a:stretch>
        </p:blipFill>
        <p:spPr>
          <a:xfrm>
            <a:off x="1463040" y="1600200"/>
            <a:ext cx="1920240" cy="3310128"/>
          </a:xfrm>
          <a:prstGeom prst="rect">
            <a:avLst/>
          </a:prstGeom>
        </p:spPr>
      </p:pic>
      <p:sp>
        <p:nvSpPr>
          <p:cNvPr id="4" name="Text 0"/>
          <p:cNvSpPr txBox="1"/>
          <p:nvPr/>
        </p:nvSpPr>
        <p:spPr>
          <a:xfrm>
            <a:off x="4480560" y="2057400"/>
            <a:ext cx="6858000" cy="365760"/>
          </a:xfrm>
          <a:prstGeom prst="rect">
            <a:avLst/>
          </a:prstGeom>
          <a:noFill/>
          <a:ln/>
        </p:spPr>
        <p:txBody>
          <a:bodyPr wrap="square" lIns="0" tIns="0" rIns="0" bIns="0" rtlCol="0" anchor="t"/>
          <a:lstStyle/>
          <a:p>
            <a:pPr indent="0" marL="0">
              <a:buNone/>
            </a:pPr>
            <a:r>
              <a:rPr lang="en-US" sz="1300" b="1" spc="500" kern="0" dirty="0">
                <a:solidFill>
                  <a:schemeClr val="accent2"/>
                </a:solidFill>
              </a:rPr>
              <a:t>BAGIAN 3</a:t>
            </a:r>
            <a:endParaRPr lang="en-US" sz="1300" dirty="0"/>
          </a:p>
        </p:txBody>
      </p:sp>
      <p:sp>
        <p:nvSpPr>
          <p:cNvPr id="5" name="Text 1"/>
          <p:cNvSpPr txBox="1"/>
          <p:nvPr/>
        </p:nvSpPr>
        <p:spPr>
          <a:xfrm>
            <a:off x="4480560" y="2423160"/>
            <a:ext cx="7223760" cy="1188720"/>
          </a:xfrm>
          <a:prstGeom prst="rect">
            <a:avLst/>
          </a:prstGeom>
          <a:noFill/>
          <a:ln/>
        </p:spPr>
        <p:txBody>
          <a:bodyPr wrap="square" lIns="0" tIns="0" rIns="0" bIns="0" rtlCol="0" anchor="ctr"/>
          <a:lstStyle/>
          <a:p>
            <a:pPr indent="0" marL="0">
              <a:buNone/>
            </a:pPr>
            <a:r>
              <a:rPr lang="en-US" sz="5000" b="1" dirty="0">
                <a:solidFill>
                  <a:schemeClr val="bg1"/>
                </a:solidFill>
                <a:latin typeface="Cambria" pitchFamily="34" charset="0"/>
                <a:ea typeface="Cambria" pitchFamily="34" charset="-122"/>
                <a:cs typeface="Cambria" pitchFamily="34" charset="-120"/>
              </a:rPr>
              <a:t>Menyelam dan pikiran</a:t>
            </a:r>
            <a:endParaRPr lang="en-US" sz="5000" dirty="0"/>
          </a:p>
        </p:txBody>
      </p:sp>
      <p:sp>
        <p:nvSpPr>
          <p:cNvPr id="6" name="Text 2"/>
          <p:cNvSpPr txBox="1"/>
          <p:nvPr/>
        </p:nvSpPr>
        <p:spPr>
          <a:xfrm>
            <a:off x="4480560" y="3657600"/>
            <a:ext cx="7132320" cy="914400"/>
          </a:xfrm>
          <a:prstGeom prst="rect">
            <a:avLst/>
          </a:prstGeom>
          <a:noFill/>
          <a:ln/>
        </p:spPr>
        <p:txBody>
          <a:bodyPr wrap="square" lIns="0" tIns="0" rIns="0" bIns="0" rtlCol="0" anchor="t"/>
          <a:lstStyle/>
          <a:p>
            <a:pPr indent="0" marL="0">
              <a:buNone/>
            </a:pPr>
            <a:r>
              <a:rPr lang="en-US" sz="2000" i="1" dirty="0">
                <a:solidFill>
                  <a:schemeClr val="accent3"/>
                </a:solidFill>
                <a:latin typeface="Cambria" pitchFamily="34" charset="0"/>
                <a:ea typeface="Cambria" pitchFamily="34" charset="-122"/>
                <a:cs typeface="Cambria" pitchFamily="34" charset="-120"/>
              </a:rPr>
              <a:t>Apa yang sudah diukur pada penyelam: studi kecil yang menjanjikan.</a:t>
            </a:r>
            <a:endParaRPr lang="en-US" sz="2000" dirty="0"/>
          </a:p>
        </p:txBody>
      </p:sp>
      <p:sp>
        <p:nvSpPr>
          <p:cNvPr id="7"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18</a:t>
            </a:fld>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itle"/>
          <p:cNvSpPr txBox="1"/>
          <p:nvPr/>
        </p:nvSpPr>
        <p:spPr>
          <a:xfrm>
            <a:off x="548640" y="411480"/>
            <a:ext cx="11091672" cy="868680"/>
          </a:xfrm>
          <a:prstGeom prst="rect">
            <a:avLst/>
          </a:prstGeom>
          <a:noFill/>
          <a:ln/>
        </p:spPr>
        <p:txBody>
          <a:bodyPr wrap="square" lIns="0" tIns="0" rIns="0" bIns="0" rtlCol="0" anchor="ctr"/>
          <a:lstStyle/>
          <a:p>
            <a:pPr algn="ctr" indent="0" marL="0">
              <a:buNone/>
            </a:pPr>
            <a:r>
              <a:rPr lang="en-US" sz="2700" b="1" dirty="0">
                <a:solidFill>
                  <a:schemeClr val="tx1"/>
                </a:solidFill>
                <a:latin typeface="Cambria" pitchFamily="34" charset="0"/>
                <a:ea typeface="Cambria" pitchFamily="34" charset="-122"/>
                <a:cs typeface="Cambria" pitchFamily="34" charset="-120"/>
              </a:rPr>
              <a:t>Studi dengan penyelam: sinyal, dan sebuah uji 2026</a:t>
            </a:r>
            <a:endParaRPr lang="en-US" sz="2700" dirty="0"/>
          </a:p>
        </p:txBody>
      </p:sp>
      <p:graphicFrame>
        <p:nvGraphicFramePr>
          <p:cNvPr id="20" name="Table 0"/>
          <p:cNvGraphicFramePr>
            <a:graphicFrameLocks noGrp="1"/>
          </p:cNvGraphicFramePr>
          <p:nvPr>
            <p:extLst>
              <p:ext uri="{D42A27DB-BD31-4B8C-83A1-F6EECF244321}">
                <p14:modId xmlns:p14="http://schemas.microsoft.com/office/powerpoint/2010/main" val="1579011935"/>
              </p:ext>
            </p:extLst>
          </p:nvPr>
        </p:nvGraphicFramePr>
        <p:xfrm>
          <a:off x="548640" y="1371600"/>
          <a:ext cx="11091672" cy="914400"/>
        </p:xfrm>
        <a:graphic>
          <a:graphicData uri="http://schemas.openxmlformats.org/drawingml/2006/table">
            <a:tbl>
              <a:tblPr/>
              <a:tblGrid>
                <a:gridCol w="2148840"/>
                <a:gridCol w="3246120"/>
                <a:gridCol w="4160520"/>
                <a:gridCol w="1170432"/>
              </a:tblGrid>
              <a:tr h="347472">
                <a:tc>
                  <a:txBody>
                    <a:bodyPr/>
                    <a:lstStyle/>
                    <a:p>
                      <a:pPr indent="0" marL="0">
                        <a:buNone/>
                      </a:pPr>
                      <a:r>
                        <a:rPr lang="en-US" sz="1100" b="1" dirty="0">
                          <a:solidFill>
                            <a:srgbClr val="FFFFFF"/>
                          </a:solidFill>
                          <a:latin typeface="Calibri" pitchFamily="34" charset="0"/>
                          <a:ea typeface="Calibri" pitchFamily="34" charset="-122"/>
                          <a:cs typeface="Calibri" pitchFamily="34" charset="-120"/>
                        </a:rPr>
                        <a:t>Studi</a:t>
                      </a:r>
                      <a:endParaRPr lang="en-US" sz="11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en-US" sz="1100" b="1" dirty="0">
                          <a:solidFill>
                            <a:srgbClr val="FFFFFF"/>
                          </a:solidFill>
                          <a:latin typeface="Calibri" pitchFamily="34" charset="0"/>
                          <a:ea typeface="Calibri" pitchFamily="34" charset="-122"/>
                          <a:cs typeface="Calibri" pitchFamily="34" charset="-120"/>
                        </a:rPr>
                        <a:t>Desain dan sampel</a:t>
                      </a:r>
                      <a:endParaRPr lang="en-US" sz="11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en-US" sz="1100" b="1" dirty="0">
                          <a:solidFill>
                            <a:srgbClr val="FFFFFF"/>
                          </a:solidFill>
                          <a:latin typeface="Calibri" pitchFamily="34" charset="0"/>
                          <a:ea typeface="Calibri" pitchFamily="34" charset="-122"/>
                          <a:cs typeface="Calibri" pitchFamily="34" charset="-120"/>
                        </a:rPr>
                        <a:t>Hasil</a:t>
                      </a:r>
                      <a:endParaRPr lang="en-US" sz="11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en-US" sz="1100" b="1" dirty="0">
                          <a:solidFill>
                            <a:srgbClr val="FFFFFF"/>
                          </a:solidFill>
                          <a:latin typeface="Calibri" pitchFamily="34" charset="0"/>
                          <a:ea typeface="Calibri" pitchFamily="34" charset="-122"/>
                          <a:cs typeface="Calibri" pitchFamily="34" charset="-120"/>
                        </a:rPr>
                        <a:t>Tingkat</a:t>
                      </a:r>
                      <a:endParaRPr lang="en-US" sz="11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r>
              <a:tr h="731520">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Beneton dkk., 2017 [29]</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Kursus selam 1 minggu (37) dibandingkan kursus multisport (30). Tidak diacak.</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Stres yang dirasakan turun pada penyelam dan masih lebih rendah setelah satu bulan; skor mindfulness naik. Perbedaan antarkelompok tidak signifikan.</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algn="ctr" indent="0" marL="0">
                        <a:buNone/>
                      </a:pPr>
                      <a:r>
                        <a:rPr lang="en-US" sz="1000" b="1" dirty="0">
                          <a:solidFill>
                            <a:srgbClr val="FFFFFF"/>
                          </a:solidFill>
                          <a:latin typeface="Calibri" pitchFamily="34" charset="0"/>
                          <a:ea typeface="Calibri" pitchFamily="34" charset="-122"/>
                          <a:cs typeface="Calibri" pitchFamily="34" charset="-120"/>
                        </a:rPr>
                        <a:t>AWAL</a:t>
                      </a:r>
                      <a:endParaRPr lang="en-US" sz="10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E7674A"/>
                    </a:solidFill>
                  </a:tcPr>
                </a:tc>
              </a:tr>
              <a:tr h="731520">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Gibert et al., 2022 [30]</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Percontohan acak: menyelam meditatif (10 penyelaman) dibandingkan multisport. 34 orang dewasa dengan PTSD.</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Setelah satu bulan, lebih sedikit ingatan intrusif dengan menyelam (−5,1 dibandingkan −2,2). Perbedaan lain tidak signifikan dan tidak bertahan hingga 3 bulan.</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algn="ctr" indent="0" marL="0">
                        <a:buNone/>
                      </a:pPr>
                      <a:r>
                        <a:rPr lang="en-US" sz="1000" b="1" dirty="0">
                          <a:solidFill>
                            <a:srgbClr val="FFFFFF"/>
                          </a:solidFill>
                          <a:latin typeface="Calibri" pitchFamily="34" charset="0"/>
                          <a:ea typeface="Calibri" pitchFamily="34" charset="-122"/>
                          <a:cs typeface="Calibri" pitchFamily="34" charset="-120"/>
                        </a:rPr>
                        <a:t>AWAL</a:t>
                      </a:r>
                      <a:endParaRPr lang="en-US" sz="10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E7674A"/>
                    </a:solidFill>
                  </a:tcPr>
                </a:tc>
              </a:tr>
              <a:tr h="731520">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Griffiths et al., 2026 [31]</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Uji acak di Prancis: menyelam dengan latihan mindfulness (10 sesi) vs perawatan biasa. 63 orang dewasa dengan obesitas.</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Makan emosional berkurang (−0,82 vs −0,27), stres yang dirasakan lebih rendah, dan kualitas hidup lebih baik. Tanpa insiden penyelaman.</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algn="ctr" indent="0" marL="0">
                        <a:buNone/>
                      </a:pPr>
                      <a:r>
                        <a:rPr lang="en-US" sz="1000" b="1" dirty="0">
                          <a:solidFill>
                            <a:srgbClr val="06202E"/>
                          </a:solidFill>
                          <a:latin typeface="Calibri" pitchFamily="34" charset="0"/>
                          <a:ea typeface="Calibri" pitchFamily="34" charset="-122"/>
                          <a:cs typeface="Calibri" pitchFamily="34" charset="-120"/>
                        </a:rPr>
                        <a:t>SEDANG</a:t>
                      </a:r>
                      <a:endParaRPr lang="en-US" sz="10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2B544"/>
                    </a:solidFill>
                  </a:tcPr>
                </a:tc>
              </a:tr>
              <a:tr h="658368">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Zec et al., 2022 [32]</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29 penyelam (rekreasi dan militer), menyelam hingga 30 m. Kortisol saliva dan kuesioner.</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Emosi negatif sebelumnya memprediksi kortisol sebelum penyelaman. Penyelam rekreasi memiliki kortisol lebih tinggi daripada penyelam militer.</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algn="ctr" indent="0" marL="0">
                        <a:buNone/>
                      </a:pPr>
                      <a:r>
                        <a:rPr lang="en-US" sz="1000" b="1" dirty="0">
                          <a:solidFill>
                            <a:srgbClr val="FFFFFF"/>
                          </a:solidFill>
                          <a:latin typeface="Calibri" pitchFamily="34" charset="0"/>
                          <a:ea typeface="Calibri" pitchFamily="34" charset="-122"/>
                          <a:cs typeface="Calibri" pitchFamily="34" charset="-120"/>
                        </a:rPr>
                        <a:t>AWAL</a:t>
                      </a:r>
                      <a:endParaRPr lang="en-US" sz="10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E7674A"/>
                    </a:solidFill>
                  </a:tcPr>
                </a:tc>
              </a:tr>
              <a:tr h="658368">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Carreño et al., 2020 [33]</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176 penyelam dibandingkan 70 pengunjung pantai di Cap de Creus. Sebelum dan sesudah aktivitas.</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Suasana hati membaik di kedua kelompok; setelah penyesuaian, tidak ada perbedaan signifikan antara menyelam dan berada di pantai.</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algn="ctr" indent="0" marL="0">
                        <a:buNone/>
                      </a:pPr>
                      <a:r>
                        <a:rPr lang="en-US" sz="1000" b="1" dirty="0">
                          <a:solidFill>
                            <a:srgbClr val="06202E"/>
                          </a:solidFill>
                          <a:latin typeface="Calibri" pitchFamily="34" charset="0"/>
                          <a:ea typeface="Calibri" pitchFamily="34" charset="-122"/>
                          <a:cs typeface="Calibri" pitchFamily="34" charset="-120"/>
                        </a:rPr>
                        <a:t>SEDANG</a:t>
                      </a:r>
                      <a:endParaRPr lang="en-US" sz="10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2B544"/>
                    </a:solidFill>
                  </a:tcPr>
                </a:tc>
              </a:tr>
            </a:tbl>
          </a:graphicData>
        </a:graphic>
      </p:graphicFrame>
      <p:sp>
        <p:nvSpPr>
          <p:cNvPr id="5"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6" name="Text 2"/>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SUMBER   </a:t>
            </a:r>
            <a:pPr indent="0" marL="0">
              <a:buNone/>
            </a:pPr>
            <a:r>
              <a:rPr lang="en-US" sz="1050" b="1" dirty="0">
                <a:solidFill>
                  <a:srgbClr val="5A6B70"/>
                </a:solidFill>
              </a:rPr>
              <a:t>[29] </a:t>
            </a:r>
            <a:pPr indent="0" marL="0">
              <a:buNone/>
            </a:pPr>
            <a:r>
              <a:rPr lang="en-US" sz="1050" u="sng" dirty="0">
                <a:solidFill>
                  <a:srgbClr val="0F6472"/>
                </a:solidFill>
                <a:hlinkClick r:id="rId1" invalidUrl="" action="" tgtFrame="" tooltip="Recreational diving practice for stress management: an exploratory trial" history="1" highlightClick="0" endSnd="0">
                  <a:extLst>
                    <a:ext uri="{A12FA001-AC4F-418D-AE19-62706E023703}">
                      <ahyp:hlinkClr xmlns:ahyp="http://schemas.microsoft.com/office/drawing/2018/hyperlinkcolor" val="tx"/>
                    </a:ext>
                  </a:extLst>
                </a:hlinkClick>
              </a:rPr>
              <a:t>Beneton et al., 2017</a:t>
            </a:r>
            <a:pPr indent="0" marL="0">
              <a:buNone/>
            </a:pPr>
            <a:r>
              <a:rPr lang="en-US" sz="1050" dirty="0">
                <a:solidFill>
                  <a:srgbClr val="5A6B70"/>
                </a:solidFill>
              </a:rPr>
              <a:t>   ·   </a:t>
            </a:r>
            <a:pPr indent="0" marL="0">
              <a:buNone/>
            </a:pPr>
            <a:r>
              <a:rPr lang="en-US" sz="1050" b="1" dirty="0">
                <a:solidFill>
                  <a:srgbClr val="5A6B70"/>
                </a:solidFill>
              </a:rPr>
              <a:t>[30] </a:t>
            </a:r>
            <a:pPr indent="0" marL="0">
              <a:buNone/>
            </a:pPr>
            <a:r>
              <a:rPr lang="en-US" sz="1050" u="sng" dirty="0">
                <a:solidFill>
                  <a:srgbClr val="0F6472"/>
                </a:solidFill>
                <a:hlinkClick r:id="rId2" invalidUrl="" action="" tgtFrame="" tooltip="Comparing meditative scuba diving versus multisport activities to improve PTSD symptoms: a pilot, randomized controlled clinical trial" history="1" highlightClick="0" endSnd="0">
                  <a:extLst>
                    <a:ext uri="{A12FA001-AC4F-418D-AE19-62706E023703}">
                      <ahyp:hlinkClr xmlns:ahyp="http://schemas.microsoft.com/office/drawing/2018/hyperlinkcolor" val="tx"/>
                    </a:ext>
                  </a:extLst>
                </a:hlinkClick>
              </a:rPr>
              <a:t>Gibert et al., 2022</a:t>
            </a:r>
            <a:pPr indent="0" marL="0">
              <a:buNone/>
            </a:pPr>
            <a:r>
              <a:rPr lang="en-US" sz="1050" dirty="0">
                <a:solidFill>
                  <a:srgbClr val="5A6B70"/>
                </a:solidFill>
              </a:rPr>
              <a:t>   ·   </a:t>
            </a:r>
            <a:pPr indent="0" marL="0">
              <a:buNone/>
            </a:pPr>
            <a:r>
              <a:rPr lang="en-US" sz="1050" b="1" dirty="0">
                <a:solidFill>
                  <a:srgbClr val="5A6B70"/>
                </a:solidFill>
              </a:rPr>
              <a:t>[31] </a:t>
            </a:r>
            <a:pPr indent="0" marL="0">
              <a:buNone/>
            </a:pPr>
            <a:r>
              <a:rPr lang="en-US" sz="1050" u="sng" dirty="0">
                <a:solidFill>
                  <a:srgbClr val="0F6472"/>
                </a:solidFill>
                <a:hlinkClick r:id="rId3" invalidUrl="" action="" tgtFrame="" tooltip="Efficacy of a combined diving and mindfulness program on emotional eating in adults with obesity: randomised controlled trial with standard care" history="1" highlightClick="0" endSnd="0">
                  <a:extLst>
                    <a:ext uri="{A12FA001-AC4F-418D-AE19-62706E023703}">
                      <ahyp:hlinkClr xmlns:ahyp="http://schemas.microsoft.com/office/drawing/2018/hyperlinkcolor" val="tx"/>
                    </a:ext>
                  </a:extLst>
                </a:hlinkClick>
              </a:rPr>
              <a:t>Griffiths et al., 2026</a:t>
            </a:r>
            <a:pPr indent="0" marL="0">
              <a:buNone/>
            </a:pPr>
            <a:r>
              <a:rPr lang="en-US" sz="1050" dirty="0">
                <a:solidFill>
                  <a:srgbClr val="5A6B70"/>
                </a:solidFill>
              </a:rPr>
              <a:t>   ·   </a:t>
            </a:r>
            <a:pPr indent="0" marL="0">
              <a:buNone/>
            </a:pPr>
            <a:r>
              <a:rPr lang="en-US" sz="1050" b="1" dirty="0">
                <a:solidFill>
                  <a:srgbClr val="5A6B70"/>
                </a:solidFill>
              </a:rPr>
              <a:t>[32] </a:t>
            </a:r>
            <a:pPr indent="0" marL="0">
              <a:buNone/>
            </a:pPr>
            <a:r>
              <a:rPr lang="en-US" sz="1050" u="sng" dirty="0">
                <a:solidFill>
                  <a:srgbClr val="0F6472"/>
                </a:solidFill>
                <a:hlinkClick r:id="rId4" invalidUrl="" action="" tgtFrame="" tooltip="Psychophysiological stress response in SCUBA divers: the contribution of negative automatic thoughts and negative emotions" history="1" highlightClick="0" endSnd="0">
                  <a:extLst>
                    <a:ext uri="{A12FA001-AC4F-418D-AE19-62706E023703}">
                      <ahyp:hlinkClr xmlns:ahyp="http://schemas.microsoft.com/office/drawing/2018/hyperlinkcolor" val="tx"/>
                    </a:ext>
                  </a:extLst>
                </a:hlinkClick>
              </a:rPr>
              <a:t>Zec et al., 2022</a:t>
            </a:r>
            <a:pPr indent="0" marL="0">
              <a:buNone/>
            </a:pPr>
            <a:r>
              <a:rPr lang="en-US" sz="1050" dirty="0">
                <a:solidFill>
                  <a:srgbClr val="5A6B70"/>
                </a:solidFill>
              </a:rPr>
              <a:t>   ·   </a:t>
            </a:r>
            <a:pPr indent="0" marL="0">
              <a:buNone/>
            </a:pPr>
            <a:r>
              <a:rPr lang="en-US" sz="1050" b="1" dirty="0">
                <a:solidFill>
                  <a:srgbClr val="5A6B70"/>
                </a:solidFill>
              </a:rPr>
              <a:t>[33] </a:t>
            </a:r>
            <a:pPr indent="0" marL="0">
              <a:buNone/>
            </a:pPr>
            <a:r>
              <a:rPr lang="en-US" sz="1050" u="sng" dirty="0">
                <a:solidFill>
                  <a:srgbClr val="0F6472"/>
                </a:solidFill>
                <a:hlinkClick r:id="rId5" invalidUrl="" action="" tgtFrame="" tooltip="The beneficial effects of short-term exposure to scuba diving on human mental health" history="1" highlightClick="0" endSnd="0">
                  <a:extLst>
                    <a:ext uri="{A12FA001-AC4F-418D-AE19-62706E023703}">
                      <ahyp:hlinkClr xmlns:ahyp="http://schemas.microsoft.com/office/drawing/2018/hyperlinkcolor" val="tx"/>
                    </a:ext>
                  </a:extLst>
                </a:hlinkClick>
              </a:rPr>
              <a:t>Carreño et al., 2020</a:t>
            </a:r>
            <a:endParaRPr lang="en-US" sz="1050" dirty="0"/>
          </a:p>
        </p:txBody>
      </p:sp>
      <p:sp>
        <p:nvSpPr>
          <p:cNvPr id="7"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bg1"/>
                </a:solidFill>
              </a:rPr>
              <a:t>Air juga berpengaruh</a:t>
            </a:r>
            <a:endParaRPr lang="en-US" sz="3200" dirty="0"/>
          </a:p>
        </p:txBody>
      </p:sp>
      <p:sp>
        <p:nvSpPr>
          <p:cNvPr id="4" name="White et al., 2019 · [34]"/>
          <p:cNvSpPr/>
          <p:nvPr/>
        </p:nvSpPr>
        <p:spPr>
          <a:xfrm>
            <a:off x="548640" y="1371600"/>
            <a:ext cx="5408676" cy="3108960"/>
          </a:xfrm>
          <a:prstGeom prst="roundRect">
            <a:avLst>
              <a:gd name="adj" fmla="val 4706"/>
            </a:avLst>
          </a:prstGeom>
          <a:solidFill>
            <a:srgbClr val="0E3A4A"/>
          </a:solidFill>
          <a:ln w="12700">
            <a:solidFill>
              <a:schemeClr val="accent1"/>
            </a:solidFill>
            <a:prstDash val="solid"/>
          </a:ln>
        </p:spPr>
      </p:sp>
      <p:sp>
        <p:nvSpPr>
          <p:cNvPr id="5" name="chip"/>
          <p:cNvSpPr txBox="1"/>
          <p:nvPr/>
        </p:nvSpPr>
        <p:spPr>
          <a:xfrm>
            <a:off x="822960" y="1600200"/>
            <a:ext cx="3291840" cy="347472"/>
          </a:xfrm>
          <a:prstGeom prst="roundRect">
            <a:avLst>
              <a:gd name="adj" fmla="val 50000"/>
            </a:avLst>
          </a:prstGeom>
          <a:solidFill>
            <a:srgbClr val="F2B544"/>
          </a:solidFill>
          <a:ln/>
        </p:spPr>
        <p:txBody>
          <a:bodyPr wrap="square" lIns="0" tIns="0" rIns="0" bIns="0" rtlCol="0" anchor="ctr"/>
          <a:lstStyle/>
          <a:p>
            <a:pPr algn="ctr" indent="0" marL="0">
              <a:buNone/>
            </a:pPr>
            <a:r>
              <a:rPr lang="en-US" sz="1100" b="1" spc="200" kern="0" dirty="0">
                <a:solidFill>
                  <a:srgbClr val="06202E"/>
                </a:solidFill>
              </a:rPr>
              <a:t>OBSERVASIONAL  ·  n = 19.806</a:t>
            </a:r>
            <a:endParaRPr lang="en-US" sz="1100" dirty="0"/>
          </a:p>
        </p:txBody>
      </p:sp>
      <p:sp>
        <p:nvSpPr>
          <p:cNvPr id="6" name="Text 3"/>
          <p:cNvSpPr txBox="1"/>
          <p:nvPr/>
        </p:nvSpPr>
        <p:spPr>
          <a:xfrm>
            <a:off x="822960" y="2057400"/>
            <a:ext cx="4860036" cy="731520"/>
          </a:xfrm>
          <a:prstGeom prst="rect">
            <a:avLst/>
          </a:prstGeom>
          <a:noFill/>
          <a:ln/>
        </p:spPr>
        <p:txBody>
          <a:bodyPr wrap="square" lIns="0" tIns="0" rIns="0" bIns="0" rtlCol="0" anchor="ctr"/>
          <a:lstStyle/>
          <a:p>
            <a:pPr indent="0" marL="0">
              <a:buNone/>
            </a:pPr>
            <a:r>
              <a:rPr lang="en-US" sz="4000" b="1" dirty="0">
                <a:solidFill>
                  <a:schemeClr val="accent2"/>
                </a:solidFill>
                <a:latin typeface="Cambria" pitchFamily="34" charset="0"/>
                <a:ea typeface="Cambria" pitchFamily="34" charset="-122"/>
                <a:cs typeface="Cambria" pitchFamily="34" charset="-120"/>
              </a:rPr>
              <a:t>×1,59</a:t>
            </a:r>
            <a:endParaRPr lang="en-US" sz="4000" dirty="0"/>
          </a:p>
        </p:txBody>
      </p:sp>
      <p:sp>
        <p:nvSpPr>
          <p:cNvPr id="7" name="Text 4"/>
          <p:cNvSpPr txBox="1"/>
          <p:nvPr/>
        </p:nvSpPr>
        <p:spPr>
          <a:xfrm>
            <a:off x="822960" y="2834640"/>
            <a:ext cx="4860036" cy="777240"/>
          </a:xfrm>
          <a:prstGeom prst="rect">
            <a:avLst/>
          </a:prstGeom>
          <a:noFill/>
          <a:ln/>
        </p:spPr>
        <p:txBody>
          <a:bodyPr wrap="square" lIns="0" tIns="0" rIns="0" bIns="0" rtlCol="0" anchor="t"/>
          <a:lstStyle/>
          <a:p>
            <a:pPr indent="0" marL="0">
              <a:buNone/>
            </a:pPr>
            <a:r>
              <a:rPr lang="en-US" sz="1400" dirty="0">
                <a:solidFill>
                  <a:schemeClr val="bg1"/>
                </a:solidFill>
              </a:rPr>
              <a:t>peluang kesehatan baik lebih tinggi dengan 120–179 menit per minggu di alam, dibandingkan tidak sama sekali.</a:t>
            </a:r>
            <a:endParaRPr lang="en-US" sz="1400" dirty="0"/>
          </a:p>
        </p:txBody>
      </p:sp>
      <p:sp>
        <p:nvSpPr>
          <p:cNvPr id="8" name="Text 5"/>
          <p:cNvSpPr txBox="1"/>
          <p:nvPr/>
        </p:nvSpPr>
        <p:spPr>
          <a:xfrm>
            <a:off x="822960" y="3611880"/>
            <a:ext cx="4860036" cy="411480"/>
          </a:xfrm>
          <a:prstGeom prst="rect">
            <a:avLst/>
          </a:prstGeom>
          <a:noFill/>
          <a:ln/>
        </p:spPr>
        <p:txBody>
          <a:bodyPr wrap="square" lIns="0" tIns="0" rIns="0" bIns="0" rtlCol="0" anchor="t"/>
          <a:lstStyle/>
          <a:p>
            <a:pPr indent="0" marL="0">
              <a:buNone/>
            </a:pPr>
            <a:r>
              <a:rPr lang="en-US" sz="1250" b="1" dirty="0">
                <a:solidFill>
                  <a:schemeClr val="accent3"/>
                </a:solidFill>
              </a:rPr>
              <a:t>Kesejahteraan tinggi: ×1,23. Manfaatnya mendatar antara 200 dan 300 menit.</a:t>
            </a:r>
            <a:endParaRPr lang="en-US" sz="1250" dirty="0"/>
          </a:p>
        </p:txBody>
      </p:sp>
      <p:sp>
        <p:nvSpPr>
          <p:cNvPr id="9" name="Text 6"/>
          <p:cNvSpPr txBox="1"/>
          <p:nvPr/>
        </p:nvSpPr>
        <p:spPr>
          <a:xfrm>
            <a:off x="822960" y="4023360"/>
            <a:ext cx="4860036" cy="320040"/>
          </a:xfrm>
          <a:prstGeom prst="rect">
            <a:avLst/>
          </a:prstGeom>
          <a:noFill/>
          <a:ln/>
        </p:spPr>
        <p:txBody>
          <a:bodyPr wrap="square" lIns="0" tIns="0" rIns="0" bIns="0" rtlCol="0" anchor="t"/>
          <a:lstStyle/>
          <a:p>
            <a:pPr indent="0" marL="0">
              <a:buNone/>
            </a:pPr>
            <a:r>
              <a:rPr lang="en-US" sz="1100" i="1" dirty="0">
                <a:solidFill>
                  <a:schemeClr val="accent3"/>
                </a:solidFill>
              </a:rPr>
              <a:t>White et al., 2019 · [34]</a:t>
            </a:r>
            <a:endParaRPr lang="en-US" sz="1100" dirty="0"/>
          </a:p>
        </p:txBody>
      </p:sp>
      <p:sp>
        <p:nvSpPr>
          <p:cNvPr id="10" name="Georgiou et al., 2021 · [35]"/>
          <p:cNvSpPr/>
          <p:nvPr/>
        </p:nvSpPr>
        <p:spPr>
          <a:xfrm>
            <a:off x="6231636" y="1371600"/>
            <a:ext cx="5408676" cy="3108960"/>
          </a:xfrm>
          <a:prstGeom prst="roundRect">
            <a:avLst>
              <a:gd name="adj" fmla="val 4706"/>
            </a:avLst>
          </a:prstGeom>
          <a:solidFill>
            <a:srgbClr val="0E3A4A"/>
          </a:solidFill>
          <a:ln w="12700">
            <a:solidFill>
              <a:schemeClr val="accent1"/>
            </a:solidFill>
            <a:prstDash val="solid"/>
          </a:ln>
        </p:spPr>
      </p:sp>
      <p:sp>
        <p:nvSpPr>
          <p:cNvPr id="11" name="chip"/>
          <p:cNvSpPr txBox="1"/>
          <p:nvPr/>
        </p:nvSpPr>
        <p:spPr>
          <a:xfrm>
            <a:off x="6505956" y="1600200"/>
            <a:ext cx="3291840" cy="347472"/>
          </a:xfrm>
          <a:prstGeom prst="roundRect">
            <a:avLst>
              <a:gd name="adj" fmla="val 50000"/>
            </a:avLst>
          </a:prstGeom>
          <a:solidFill>
            <a:srgbClr val="F2B544"/>
          </a:solidFill>
          <a:ln/>
        </p:spPr>
        <p:txBody>
          <a:bodyPr wrap="square" lIns="0" tIns="0" rIns="0" bIns="0" rtlCol="0" anchor="ctr"/>
          <a:lstStyle/>
          <a:p>
            <a:pPr algn="ctr" indent="0" marL="0">
              <a:buNone/>
            </a:pPr>
            <a:r>
              <a:rPr lang="en-US" sz="1100" b="1" spc="200" kern="0" dirty="0">
                <a:solidFill>
                  <a:srgbClr val="06202E"/>
                </a:solidFill>
              </a:rPr>
              <a:t>META-ANALISIS  ·  RUANG BIRU</a:t>
            </a:r>
            <a:endParaRPr lang="en-US" sz="1100" dirty="0"/>
          </a:p>
        </p:txBody>
      </p:sp>
      <p:sp>
        <p:nvSpPr>
          <p:cNvPr id="12" name="Text 9"/>
          <p:cNvSpPr txBox="1"/>
          <p:nvPr/>
        </p:nvSpPr>
        <p:spPr>
          <a:xfrm>
            <a:off x="6505956" y="2057400"/>
            <a:ext cx="4860036" cy="731520"/>
          </a:xfrm>
          <a:prstGeom prst="rect">
            <a:avLst/>
          </a:prstGeom>
          <a:noFill/>
          <a:ln/>
        </p:spPr>
        <p:txBody>
          <a:bodyPr wrap="square" lIns="0" tIns="0" rIns="0" bIns="0" rtlCol="0" anchor="ctr"/>
          <a:lstStyle/>
          <a:p>
            <a:pPr indent="0" marL="0">
              <a:buNone/>
            </a:pPr>
            <a:r>
              <a:rPr lang="en-US" sz="4000" b="1" dirty="0">
                <a:solidFill>
                  <a:schemeClr val="accent3"/>
                </a:solidFill>
                <a:latin typeface="Cambria" pitchFamily="34" charset="0"/>
                <a:ea typeface="Cambria" pitchFamily="34" charset="-122"/>
                <a:cs typeface="Cambria" pitchFamily="34" charset="-120"/>
              </a:rPr>
              <a:t>d = 0,19</a:t>
            </a:r>
            <a:endParaRPr lang="en-US" sz="4000" dirty="0"/>
          </a:p>
        </p:txBody>
      </p:sp>
      <p:sp>
        <p:nvSpPr>
          <p:cNvPr id="13" name="Text 10"/>
          <p:cNvSpPr txBox="1"/>
          <p:nvPr/>
        </p:nvSpPr>
        <p:spPr>
          <a:xfrm>
            <a:off x="6505956" y="2834640"/>
            <a:ext cx="4860036" cy="777240"/>
          </a:xfrm>
          <a:prstGeom prst="rect">
            <a:avLst/>
          </a:prstGeom>
          <a:noFill/>
          <a:ln/>
        </p:spPr>
        <p:txBody>
          <a:bodyPr wrap="square" lIns="0" tIns="0" rIns="0" bIns="0" rtlCol="0" anchor="t"/>
          <a:lstStyle/>
          <a:p>
            <a:pPr indent="0" marL="0">
              <a:buNone/>
            </a:pPr>
            <a:r>
              <a:rPr lang="en-US" sz="1400" dirty="0">
                <a:solidFill>
                  <a:schemeClr val="bg1"/>
                </a:solidFill>
              </a:rPr>
              <a:t>efek kontak dengan ruang biru (laut, sungai, danau) pada pemulihan psikologis: stres, suasana hati, dan kesejahteraan.</a:t>
            </a:r>
            <a:endParaRPr lang="en-US" sz="1400" dirty="0"/>
          </a:p>
        </p:txBody>
      </p:sp>
      <p:sp>
        <p:nvSpPr>
          <p:cNvPr id="14" name="Text 11"/>
          <p:cNvSpPr txBox="1"/>
          <p:nvPr/>
        </p:nvSpPr>
        <p:spPr>
          <a:xfrm>
            <a:off x="6505956" y="3611880"/>
            <a:ext cx="4860036" cy="411480"/>
          </a:xfrm>
          <a:prstGeom prst="rect">
            <a:avLst/>
          </a:prstGeom>
          <a:noFill/>
          <a:ln/>
        </p:spPr>
        <p:txBody>
          <a:bodyPr wrap="square" lIns="0" tIns="0" rIns="0" bIns="0" rtlCol="0" anchor="t"/>
          <a:lstStyle/>
          <a:p>
            <a:pPr indent="0" marL="0">
              <a:buNone/>
            </a:pPr>
            <a:r>
              <a:rPr lang="en-US" sz="1250" b="1" dirty="0">
                <a:solidFill>
                  <a:schemeClr val="accent3"/>
                </a:solidFill>
              </a:rPr>
              <a:t>Lebih banyak ruang biru di sekitar: d = 0,34.</a:t>
            </a:r>
            <a:endParaRPr lang="en-US" sz="1250" dirty="0"/>
          </a:p>
        </p:txBody>
      </p:sp>
      <p:sp>
        <p:nvSpPr>
          <p:cNvPr id="15" name="Text 12"/>
          <p:cNvSpPr txBox="1"/>
          <p:nvPr/>
        </p:nvSpPr>
        <p:spPr>
          <a:xfrm>
            <a:off x="6505956" y="4023360"/>
            <a:ext cx="4860036" cy="320040"/>
          </a:xfrm>
          <a:prstGeom prst="rect">
            <a:avLst/>
          </a:prstGeom>
          <a:noFill/>
          <a:ln/>
        </p:spPr>
        <p:txBody>
          <a:bodyPr wrap="square" lIns="0" tIns="0" rIns="0" bIns="0" rtlCol="0" anchor="t"/>
          <a:lstStyle/>
          <a:p>
            <a:pPr indent="0" marL="0">
              <a:buNone/>
            </a:pPr>
            <a:r>
              <a:rPr lang="en-US" sz="1100" i="1" dirty="0">
                <a:solidFill>
                  <a:schemeClr val="accent3"/>
                </a:solidFill>
              </a:rPr>
              <a:t>Georgiou et al., 2021 · [35]</a:t>
            </a:r>
            <a:endParaRPr lang="en-US" sz="1100" dirty="0"/>
          </a:p>
        </p:txBody>
      </p:sp>
      <p:sp>
        <p:nvSpPr>
          <p:cNvPr id="16" name="lectura"/>
          <p:cNvSpPr/>
          <p:nvPr/>
        </p:nvSpPr>
        <p:spPr>
          <a:xfrm>
            <a:off x="548640" y="4663440"/>
            <a:ext cx="11091672" cy="777240"/>
          </a:xfrm>
          <a:prstGeom prst="roundRect">
            <a:avLst>
              <a:gd name="adj" fmla="val 18824"/>
            </a:avLst>
          </a:prstGeom>
          <a:solidFill>
            <a:srgbClr val="0E3A4A"/>
          </a:solidFill>
          <a:ln w="12700">
            <a:solidFill>
              <a:srgbClr val="0E3A4A"/>
            </a:solidFill>
            <a:prstDash val="solid"/>
          </a:ln>
        </p:spPr>
      </p:sp>
      <p:sp>
        <p:nvSpPr>
          <p:cNvPr id="17" name="Text 14"/>
          <p:cNvSpPr txBox="1"/>
          <p:nvPr/>
        </p:nvSpPr>
        <p:spPr>
          <a:xfrm>
            <a:off x="822960" y="4663440"/>
            <a:ext cx="10543032" cy="777240"/>
          </a:xfrm>
          <a:prstGeom prst="rect">
            <a:avLst/>
          </a:prstGeom>
          <a:noFill/>
          <a:ln/>
        </p:spPr>
        <p:txBody>
          <a:bodyPr wrap="square" lIns="0" tIns="0" rIns="0" bIns="0" rtlCol="0" anchor="ctr"/>
          <a:lstStyle/>
          <a:p>
            <a:pPr indent="0" marL="0">
              <a:buNone/>
            </a:pPr>
            <a:r>
              <a:rPr lang="en-US" sz="1050" b="1" spc="300" kern="0" dirty="0">
                <a:solidFill>
                  <a:srgbClr val="F2B544"/>
                </a:solidFill>
              </a:rPr>
              <a:t>TAFSIRAN MDI   </a:t>
            </a:r>
            <a:pPr indent="0" marL="0">
              <a:buNone/>
            </a:pPr>
            <a:r>
              <a:rPr lang="en-US" sz="1400" i="1" dirty="0">
                <a:solidFill>
                  <a:srgbClr val="F8F5EF"/>
                </a:solidFill>
                <a:latin typeface="Cambria" pitchFamily="34" charset="0"/>
                <a:ea typeface="Cambria" pitchFamily="34" charset="-122"/>
                <a:cs typeface="Cambria" pitchFamily="34" charset="-120"/>
              </a:rPr>
              <a:t>Menyelam menyatukan dua hal yang menurut bukti terkait dengan kesejahteraan: waktu di air dan perhatian yang terlatih.</a:t>
            </a:r>
            <a:endParaRPr lang="en-US" sz="1050" dirty="0"/>
          </a:p>
        </p:txBody>
      </p:sp>
      <p:sp>
        <p:nvSpPr>
          <p:cNvPr id="18"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19" name="Text 16"/>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SUMBER   </a:t>
            </a:r>
            <a:pPr indent="0" marL="0">
              <a:buNone/>
            </a:pPr>
            <a:r>
              <a:rPr lang="en-US" sz="1050" b="1" dirty="0">
                <a:solidFill>
                  <a:srgbClr val="5A6B70"/>
                </a:solidFill>
              </a:rPr>
              <a:t>[34] </a:t>
            </a:r>
            <a:pPr indent="0" marL="0">
              <a:buNone/>
            </a:pPr>
            <a:r>
              <a:rPr lang="en-US" sz="1050" u="sng" dirty="0">
                <a:solidFill>
                  <a:srgbClr val="0F6472"/>
                </a:solidFill>
                <a:hlinkClick r:id="rId1" invalidUrl="" action="" tgtFrame="" tooltip="Spending at least 120 minutes a week in nature is associated with good health and wellbeing" history="1" highlightClick="0" endSnd="0">
                  <a:extLst>
                    <a:ext uri="{A12FA001-AC4F-418D-AE19-62706E023703}">
                      <ahyp:hlinkClr xmlns:ahyp="http://schemas.microsoft.com/office/drawing/2018/hyperlinkcolor" val="tx"/>
                    </a:ext>
                  </a:extLst>
                </a:hlinkClick>
              </a:rPr>
              <a:t>White et al., 2019 · Scientific Reports</a:t>
            </a:r>
            <a:pPr indent="0" marL="0">
              <a:buNone/>
            </a:pPr>
            <a:r>
              <a:rPr lang="en-US" sz="1050" dirty="0">
                <a:solidFill>
                  <a:srgbClr val="5A6B70"/>
                </a:solidFill>
              </a:rPr>
              <a:t>   ·   </a:t>
            </a:r>
            <a:pPr indent="0" marL="0">
              <a:buNone/>
            </a:pPr>
            <a:r>
              <a:rPr lang="en-US" sz="1050" b="1" dirty="0">
                <a:solidFill>
                  <a:srgbClr val="5A6B70"/>
                </a:solidFill>
              </a:rPr>
              <a:t>[35] </a:t>
            </a:r>
            <a:pPr indent="0" marL="0">
              <a:buNone/>
            </a:pPr>
            <a:r>
              <a:rPr lang="en-US" sz="1050" u="sng" dirty="0">
                <a:solidFill>
                  <a:srgbClr val="0F6472"/>
                </a:solidFill>
                <a:hlinkClick r:id="rId2" invalidUrl="" action="" tgtFrame="" tooltip="Mechanisms of impact of blue spaces on human health: a systematic literature review and meta-analysis" history="1" highlightClick="0" endSnd="0">
                  <a:extLst>
                    <a:ext uri="{A12FA001-AC4F-418D-AE19-62706E023703}">
                      <ahyp:hlinkClr xmlns:ahyp="http://schemas.microsoft.com/office/drawing/2018/hyperlinkcolor" val="tx"/>
                    </a:ext>
                  </a:extLst>
                </a:hlinkClick>
              </a:rPr>
              <a:t>Georgiou et al., 2021 · IJERPH</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Dari data ke praktik</a:t>
            </a:r>
            <a:endParaRPr lang="en-US" sz="3200" dirty="0"/>
          </a:p>
        </p:txBody>
      </p:sp>
      <p:sp>
        <p:nvSpPr>
          <p:cNvPr id="4" name="chip"/>
          <p:cNvSpPr txBox="1"/>
          <p:nvPr/>
        </p:nvSpPr>
        <p:spPr>
          <a:xfrm>
            <a:off x="548640" y="1298448"/>
            <a:ext cx="3566160" cy="347472"/>
          </a:xfrm>
          <a:prstGeom prst="roundRect">
            <a:avLst>
              <a:gd name="adj" fmla="val 50000"/>
            </a:avLst>
          </a:prstGeom>
          <a:solidFill>
            <a:srgbClr val="0F6472"/>
          </a:solidFill>
          <a:ln/>
        </p:spPr>
        <p:txBody>
          <a:bodyPr wrap="square" lIns="0" tIns="0" rIns="0" bIns="0" rtlCol="0" anchor="ctr"/>
          <a:lstStyle/>
          <a:p>
            <a:pPr algn="ctr" indent="0" marL="0">
              <a:buNone/>
            </a:pPr>
            <a:r>
              <a:rPr lang="en-US" sz="1100" b="1" spc="200" kern="0" dirty="0">
                <a:solidFill>
                  <a:srgbClr val="FFFFFF"/>
                </a:solidFill>
              </a:rPr>
              <a:t>TAFSIRAN MDI  ·  HIPOTESIS KERJA</a:t>
            </a:r>
            <a:endParaRPr lang="en-US" sz="1100" dirty="0"/>
          </a:p>
        </p:txBody>
      </p:sp>
      <p:graphicFrame>
        <p:nvGraphicFramePr>
          <p:cNvPr id="22" name="Table 0"/>
          <p:cNvGraphicFramePr>
            <a:graphicFrameLocks noGrp="1"/>
          </p:cNvGraphicFramePr>
          <p:nvPr>
            <p:extLst>
              <p:ext uri="{D42A27DB-BD31-4B8C-83A1-F6EECF244321}">
                <p14:modId xmlns:p14="http://schemas.microsoft.com/office/powerpoint/2010/main" val="1579011935"/>
              </p:ext>
            </p:extLst>
          </p:nvPr>
        </p:nvGraphicFramePr>
        <p:xfrm>
          <a:off x="548640" y="1737360"/>
          <a:ext cx="11091672" cy="914400"/>
        </p:xfrm>
        <a:graphic>
          <a:graphicData uri="http://schemas.openxmlformats.org/drawingml/2006/table">
            <a:tbl>
              <a:tblPr/>
              <a:tblGrid>
                <a:gridCol w="3657600"/>
                <a:gridCol w="3429000"/>
                <a:gridCol w="3639312"/>
              </a:tblGrid>
              <a:tr h="329184">
                <a:tc>
                  <a:txBody>
                    <a:bodyPr/>
                    <a:lstStyle/>
                    <a:p>
                      <a:pPr indent="0" marL="0">
                        <a:buNone/>
                      </a:pPr>
                      <a:r>
                        <a:rPr lang="en-US" sz="1150" b="1" dirty="0">
                          <a:solidFill>
                            <a:srgbClr val="FFFFFF"/>
                          </a:solidFill>
                          <a:latin typeface="Calibri" pitchFamily="34" charset="0"/>
                          <a:ea typeface="Calibri" pitchFamily="34" charset="-122"/>
                          <a:cs typeface="Calibri" pitchFamily="34" charset="-120"/>
                        </a:rPr>
                        <a:t>Apa yang gagal (data)</a:t>
                      </a:r>
                      <a:endParaRPr lang="en-US" sz="11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en-US" sz="1150" b="1" dirty="0">
                          <a:solidFill>
                            <a:srgbClr val="FFFFFF"/>
                          </a:solidFill>
                          <a:latin typeface="Calibri" pitchFamily="34" charset="0"/>
                          <a:ea typeface="Calibri" pitchFamily="34" charset="-122"/>
                          <a:cs typeface="Calibri" pitchFamily="34" charset="-120"/>
                        </a:rPr>
                        <a:t>Apa yang dilatih mindfulness (data)</a:t>
                      </a:r>
                      <a:endParaRPr lang="en-US" sz="11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en-US" sz="1150" b="1" dirty="0">
                          <a:solidFill>
                            <a:srgbClr val="FFFFFF"/>
                          </a:solidFill>
                          <a:latin typeface="Calibri" pitchFamily="34" charset="0"/>
                          <a:ea typeface="Calibri" pitchFamily="34" charset="-122"/>
                          <a:cs typeface="Calibri" pitchFamily="34" charset="-120"/>
                        </a:rPr>
                        <a:t>Cara MDI mempraktikkannya</a:t>
                      </a:r>
                      <a:endParaRPr lang="en-US" sz="11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r>
              <a:tr h="603504">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Naik darurat: faktor pelumpuh tersering pada 1992–2003 [1] dan pada kecelakaan yang ditangani Angkatan Laut Belanda [7]</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Pemulihan jantung dan napas lebih cepat setelah stres [25]</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b="1" dirty="0">
                          <a:solidFill>
                            <a:srgbClr val="0F6472"/>
                          </a:solidFill>
                          <a:latin typeface="Calibri" pitchFamily="34" charset="0"/>
                          <a:ea typeface="Calibri" pitchFamily="34" charset="-122"/>
                          <a:cs typeface="Calibri" pitchFamily="34" charset="-120"/>
                        </a:rPr>
                        <a:t>Berhenti, berpikir, dan bertindak sesuai pelatihan agensimu; hak berhenti dalam pasangan</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30352">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Jantung dan usia: setidaknya 1 dari 4 kematian terkait jantung [9]</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Kesadaran tubuh: lebih cepat menyadari ketegangan, lelah, atau dingin [17]</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b="1" dirty="0">
                          <a:solidFill>
                            <a:srgbClr val="0F6472"/>
                          </a:solidFill>
                          <a:latin typeface="Calibri" pitchFamily="34" charset="0"/>
                          <a:ea typeface="Calibri" pitchFamily="34" charset="-122"/>
                          <a:cs typeface="Calibri" pitchFamily="34" charset="-120"/>
                        </a:rPr>
                        <a:t>Pemindaian kesiapan (hijau · kuning · merah); menunda juga tidak apa-apa</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30352">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Panik: 24% hingga 37% pernah mengalaminya, dan kecemasan sebelumnya memprediksinya [10] [11]</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Kecemasan berkurang, seefektif obat lini pertama [18]</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b="1" dirty="0">
                          <a:solidFill>
                            <a:srgbClr val="0F6472"/>
                          </a:solidFill>
                          <a:latin typeface="Calibri" pitchFamily="34" charset="0"/>
                          <a:ea typeface="Calibri" pitchFamily="34" charset="-122"/>
                          <a:cs typeface="Calibri" pitchFamily="34" charset="-120"/>
                        </a:rPr>
                        <a:t>ARRIVE sebelum masuk air: “Terima” kondisimu</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30352">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Pandangan terowongan; dengan cemas, pemrosesan lebih lambat di bawah air [13] [14]</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Perhatian berkelanjutan dan memori kerja lebih baik, juga saat stres [21] [23]</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b="1" dirty="0">
                          <a:solidFill>
                            <a:srgbClr val="0F6472"/>
                          </a:solidFill>
                          <a:latin typeface="Calibri" pitchFamily="34" charset="0"/>
                          <a:ea typeface="Calibri" pitchFamily="34" charset="-122"/>
                          <a:cs typeface="Calibri" pitchFamily="34" charset="-120"/>
                        </a:rPr>
                        <a:t>Satu fokus per penyelaman dan pandangan terbuka</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30352">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Pelanggaran pada 75% kematian tanpa sebab medis [8]</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Pikiran lebih jarang mengembara, lebih fokus pada tugas [24]</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b="1" dirty="0">
                          <a:solidFill>
                            <a:srgbClr val="0F6472"/>
                          </a:solidFill>
                          <a:latin typeface="Calibri" pitchFamily="34" charset="0"/>
                          <a:ea typeface="Calibri" pitchFamily="34" charset="-122"/>
                          <a:cs typeface="Calibri" pitchFamily="34" charset="-120"/>
                        </a:rPr>
                        <a:t>«Verifikasi»: rencana, isyarat, dan jalan kembali bersama buddy</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475488">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Menahan napas saat naik dapat menyebabkan emboli [15]</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i="1" dirty="0">
                          <a:solidFill>
                            <a:srgbClr val="5A6B70"/>
                          </a:solidFill>
                          <a:latin typeface="Calibri" pitchFamily="34" charset="0"/>
                          <a:ea typeface="Calibri" pitchFamily="34" charset="-122"/>
                          <a:cs typeface="Calibri" pitchFamily="34" charset="-120"/>
                        </a:rPr>
                        <a:t>Napas tidak dilatih: hanya diamati</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b="1" dirty="0">
                          <a:solidFill>
                            <a:srgbClr val="0F6472"/>
                          </a:solidFill>
                          <a:latin typeface="Calibri" pitchFamily="34" charset="0"/>
                          <a:ea typeface="Calibri" pitchFamily="34" charset="-122"/>
                          <a:cs typeface="Calibri" pitchFamily="34" charset="-120"/>
                        </a:rPr>
                        <a:t>Napas biasa dan terus-menerus; TRES hanya mengamati</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bl>
          </a:graphicData>
        </a:graphic>
      </p:graphicFrame>
      <p:sp>
        <p:nvSpPr>
          <p:cNvPr id="6" name="Text 2"/>
          <p:cNvSpPr txBox="1"/>
          <p:nvPr/>
        </p:nvSpPr>
        <p:spPr>
          <a:xfrm>
            <a:off x="548640" y="5669280"/>
            <a:ext cx="11091672" cy="274320"/>
          </a:xfrm>
          <a:prstGeom prst="rect">
            <a:avLst/>
          </a:prstGeom>
          <a:noFill/>
          <a:ln/>
        </p:spPr>
        <p:txBody>
          <a:bodyPr wrap="square" lIns="0" tIns="0" rIns="0" bIns="0" rtlCol="0" anchor="t"/>
          <a:lstStyle/>
          <a:p>
            <a:pPr indent="0" marL="0">
              <a:buNone/>
            </a:pPr>
            <a:r>
              <a:rPr lang="en-US" sz="1100" i="1" dirty="0">
                <a:solidFill>
                  <a:schemeClr val="tx2"/>
                </a:solidFill>
              </a:rPr>
              <a:t>Angka dalam kurung merujuk ke daftar sumber di bagian akhir.</a:t>
            </a:r>
            <a:endParaRPr lang="en-US" sz="11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21</a:t>
            </a:fld>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sp>
        <p:nvSpPr>
          <p:cNvPr id="2" name="title"/>
          <p:cNvSpPr txBox="1"/>
          <p:nvPr/>
        </p:nvSpPr>
        <p:spPr>
          <a:xfrm>
            <a:off x="548640" y="411480"/>
            <a:ext cx="11091672" cy="868680"/>
          </a:xfrm>
          <a:prstGeom prst="rect">
            <a:avLst/>
          </a:prstGeom>
          <a:noFill/>
          <a:ln/>
        </p:spPr>
        <p:txBody>
          <a:bodyPr wrap="square" lIns="0" tIns="0" rIns="0" bIns="0" rtlCol="0" anchor="ctr"/>
          <a:lstStyle/>
          <a:p>
            <a:pPr algn="ctr" indent="0" marL="0">
              <a:buNone/>
            </a:pPr>
            <a:r>
              <a:rPr lang="en-US" sz="2700" b="1" dirty="0">
                <a:solidFill>
                  <a:schemeClr val="bg1"/>
                </a:solidFill>
                <a:latin typeface="Cambria" pitchFamily="34" charset="0"/>
                <a:ea typeface="Cambria" pitchFamily="34" charset="-122"/>
                <a:cs typeface="Cambria" pitchFamily="34" charset="-120"/>
              </a:rPr>
              <a:t>Apa yang belum kami ketahui, dan cara kami mengukurnya</a:t>
            </a:r>
            <a:endParaRPr lang="en-US" sz="2700" dirty="0"/>
          </a:p>
        </p:txBody>
      </p:sp>
      <p:sp>
        <p:nvSpPr>
          <p:cNvPr id="4" name="dot"/>
          <p:cNvSpPr/>
          <p:nvPr/>
        </p:nvSpPr>
        <p:spPr>
          <a:xfrm>
            <a:off x="548640" y="1508760"/>
            <a:ext cx="457200" cy="457200"/>
          </a:xfrm>
          <a:prstGeom prst="ellipse">
            <a:avLst/>
          </a:prstGeom>
          <a:solidFill>
            <a:schemeClr val="accent1"/>
          </a:solidFill>
          <a:ln w="12700">
            <a:solidFill>
              <a:schemeClr val="accent1"/>
            </a:solidFill>
            <a:prstDash val="solid"/>
          </a:ln>
        </p:spPr>
      </p:sp>
      <p:sp>
        <p:nvSpPr>
          <p:cNvPr id="5" name="Text 2"/>
          <p:cNvSpPr txBox="1"/>
          <p:nvPr/>
        </p:nvSpPr>
        <p:spPr>
          <a:xfrm>
            <a:off x="548640" y="1508760"/>
            <a:ext cx="457200" cy="457200"/>
          </a:xfrm>
          <a:prstGeom prst="rect">
            <a:avLst/>
          </a:prstGeom>
          <a:noFill/>
          <a:ln/>
        </p:spPr>
        <p:txBody>
          <a:bodyPr wrap="square" lIns="0" tIns="0" rIns="0" bIns="0" rtlCol="0" anchor="ctr"/>
          <a:lstStyle/>
          <a:p>
            <a:pPr algn="ctr" indent="0" marL="0">
              <a:buNone/>
            </a:pPr>
            <a:r>
              <a:rPr lang="en-US" sz="1500" b="1" dirty="0">
                <a:solidFill>
                  <a:schemeClr val="bg1"/>
                </a:solidFill>
                <a:latin typeface="Cambria" pitchFamily="34" charset="0"/>
                <a:ea typeface="Cambria" pitchFamily="34" charset="-122"/>
                <a:cs typeface="Cambria" pitchFamily="34" charset="-120"/>
              </a:rPr>
              <a:t>1</a:t>
            </a:r>
            <a:endParaRPr lang="en-US" sz="1500" dirty="0"/>
          </a:p>
        </p:txBody>
      </p:sp>
      <p:sp>
        <p:nvSpPr>
          <p:cNvPr id="6" name="Text 3"/>
          <p:cNvSpPr txBox="1"/>
          <p:nvPr/>
        </p:nvSpPr>
        <p:spPr>
          <a:xfrm>
            <a:off x="1234440" y="1463040"/>
            <a:ext cx="6035040" cy="868680"/>
          </a:xfrm>
          <a:prstGeom prst="rect">
            <a:avLst/>
          </a:prstGeom>
          <a:noFill/>
          <a:ln/>
        </p:spPr>
        <p:txBody>
          <a:bodyPr wrap="square" lIns="0" tIns="0" rIns="0" bIns="0" rtlCol="0" anchor="t"/>
          <a:lstStyle/>
          <a:p>
            <a:pPr indent="0" marL="0">
              <a:buNone/>
            </a:pPr>
            <a:r>
              <a:rPr lang="en-US" sz="1500" dirty="0">
                <a:solidFill>
                  <a:schemeClr val="bg1"/>
                </a:solidFill>
              </a:rPr>
              <a:t>Belum ada uji besar yang mengukur efek mindfulness pada kecelakaan menyelam.</a:t>
            </a:r>
            <a:endParaRPr lang="en-US" sz="1500" dirty="0"/>
          </a:p>
        </p:txBody>
      </p:sp>
      <p:sp>
        <p:nvSpPr>
          <p:cNvPr id="7" name="dot"/>
          <p:cNvSpPr/>
          <p:nvPr/>
        </p:nvSpPr>
        <p:spPr>
          <a:xfrm>
            <a:off x="548640" y="2496312"/>
            <a:ext cx="457200" cy="457200"/>
          </a:xfrm>
          <a:prstGeom prst="ellipse">
            <a:avLst/>
          </a:prstGeom>
          <a:solidFill>
            <a:schemeClr val="accent1"/>
          </a:solidFill>
          <a:ln w="12700">
            <a:solidFill>
              <a:schemeClr val="accent1"/>
            </a:solidFill>
            <a:prstDash val="solid"/>
          </a:ln>
        </p:spPr>
      </p:sp>
      <p:sp>
        <p:nvSpPr>
          <p:cNvPr id="8" name="Text 5"/>
          <p:cNvSpPr txBox="1"/>
          <p:nvPr/>
        </p:nvSpPr>
        <p:spPr>
          <a:xfrm>
            <a:off x="548640" y="2496312"/>
            <a:ext cx="457200" cy="457200"/>
          </a:xfrm>
          <a:prstGeom prst="rect">
            <a:avLst/>
          </a:prstGeom>
          <a:noFill/>
          <a:ln/>
        </p:spPr>
        <p:txBody>
          <a:bodyPr wrap="square" lIns="0" tIns="0" rIns="0" bIns="0" rtlCol="0" anchor="ctr"/>
          <a:lstStyle/>
          <a:p>
            <a:pPr algn="ctr" indent="0" marL="0">
              <a:buNone/>
            </a:pPr>
            <a:r>
              <a:rPr lang="en-US" sz="1500" b="1" dirty="0">
                <a:solidFill>
                  <a:schemeClr val="bg1"/>
                </a:solidFill>
                <a:latin typeface="Cambria" pitchFamily="34" charset="0"/>
                <a:ea typeface="Cambria" pitchFamily="34" charset="-122"/>
                <a:cs typeface="Cambria" pitchFamily="34" charset="-120"/>
              </a:rPr>
              <a:t>2</a:t>
            </a:r>
            <a:endParaRPr lang="en-US" sz="1500" dirty="0"/>
          </a:p>
        </p:txBody>
      </p:sp>
      <p:sp>
        <p:nvSpPr>
          <p:cNvPr id="9" name="Text 6"/>
          <p:cNvSpPr txBox="1"/>
          <p:nvPr/>
        </p:nvSpPr>
        <p:spPr>
          <a:xfrm>
            <a:off x="1234440" y="2450592"/>
            <a:ext cx="6035040" cy="868680"/>
          </a:xfrm>
          <a:prstGeom prst="rect">
            <a:avLst/>
          </a:prstGeom>
          <a:noFill/>
          <a:ln/>
        </p:spPr>
        <p:txBody>
          <a:bodyPr wrap="square" lIns="0" tIns="0" rIns="0" bIns="0" rtlCol="0" anchor="t"/>
          <a:lstStyle/>
          <a:p>
            <a:pPr indent="0" marL="0">
              <a:buNone/>
            </a:pPr>
            <a:r>
              <a:rPr lang="en-US" sz="1500" dirty="0">
                <a:solidFill>
                  <a:schemeClr val="bg1"/>
                </a:solidFill>
              </a:rPr>
              <a:t>Studi dengan penyelam masih kecil, sering tidak diacak, dengan peserta yang memilih sendiri.</a:t>
            </a:r>
            <a:endParaRPr lang="en-US" sz="1500" dirty="0"/>
          </a:p>
        </p:txBody>
      </p:sp>
      <p:sp>
        <p:nvSpPr>
          <p:cNvPr id="10" name="dot"/>
          <p:cNvSpPr/>
          <p:nvPr/>
        </p:nvSpPr>
        <p:spPr>
          <a:xfrm>
            <a:off x="548640" y="3483864"/>
            <a:ext cx="457200" cy="457200"/>
          </a:xfrm>
          <a:prstGeom prst="ellipse">
            <a:avLst/>
          </a:prstGeom>
          <a:solidFill>
            <a:schemeClr val="accent1"/>
          </a:solidFill>
          <a:ln w="12700">
            <a:solidFill>
              <a:schemeClr val="accent1"/>
            </a:solidFill>
            <a:prstDash val="solid"/>
          </a:ln>
        </p:spPr>
      </p:sp>
      <p:sp>
        <p:nvSpPr>
          <p:cNvPr id="11" name="Text 8"/>
          <p:cNvSpPr txBox="1"/>
          <p:nvPr/>
        </p:nvSpPr>
        <p:spPr>
          <a:xfrm>
            <a:off x="548640" y="3483864"/>
            <a:ext cx="457200" cy="457200"/>
          </a:xfrm>
          <a:prstGeom prst="rect">
            <a:avLst/>
          </a:prstGeom>
          <a:noFill/>
          <a:ln/>
        </p:spPr>
        <p:txBody>
          <a:bodyPr wrap="square" lIns="0" tIns="0" rIns="0" bIns="0" rtlCol="0" anchor="ctr"/>
          <a:lstStyle/>
          <a:p>
            <a:pPr algn="ctr" indent="0" marL="0">
              <a:buNone/>
            </a:pPr>
            <a:r>
              <a:rPr lang="en-US" sz="1500" b="1" dirty="0">
                <a:solidFill>
                  <a:schemeClr val="bg1"/>
                </a:solidFill>
                <a:latin typeface="Cambria" pitchFamily="34" charset="0"/>
                <a:ea typeface="Cambria" pitchFamily="34" charset="-122"/>
                <a:cs typeface="Cambria" pitchFamily="34" charset="-120"/>
              </a:rPr>
              <a:t>3</a:t>
            </a:r>
            <a:endParaRPr lang="en-US" sz="1500" dirty="0"/>
          </a:p>
        </p:txBody>
      </p:sp>
      <p:sp>
        <p:nvSpPr>
          <p:cNvPr id="12" name="Text 9"/>
          <p:cNvSpPr txBox="1"/>
          <p:nvPr/>
        </p:nvSpPr>
        <p:spPr>
          <a:xfrm>
            <a:off x="1234440" y="3438144"/>
            <a:ext cx="6035040" cy="868680"/>
          </a:xfrm>
          <a:prstGeom prst="rect">
            <a:avLst/>
          </a:prstGeom>
          <a:noFill/>
          <a:ln/>
        </p:spPr>
        <p:txBody>
          <a:bodyPr wrap="square" lIns="0" tIns="0" rIns="0" bIns="0" rtlCol="0" anchor="t"/>
          <a:lstStyle/>
          <a:p>
            <a:pPr indent="0" marL="0">
              <a:buNone/>
            </a:pPr>
            <a:r>
              <a:rPr lang="en-US" sz="1500" dirty="0">
                <a:solidFill>
                  <a:schemeClr val="bg1"/>
                </a:solidFill>
              </a:rPr>
              <a:t>Mindfulness tidak menggantikan pelatihan agensi Anda, rencana penyelaman, peralatan, atau kelayakan medis: ia menambahkannya.</a:t>
            </a:r>
            <a:endParaRPr lang="en-US" sz="1500" dirty="0"/>
          </a:p>
        </p:txBody>
      </p:sp>
      <p:sp>
        <p:nvSpPr>
          <p:cNvPr id="13" name="dot"/>
          <p:cNvSpPr/>
          <p:nvPr/>
        </p:nvSpPr>
        <p:spPr>
          <a:xfrm>
            <a:off x="548640" y="4471416"/>
            <a:ext cx="457200" cy="457200"/>
          </a:xfrm>
          <a:prstGeom prst="ellipse">
            <a:avLst/>
          </a:prstGeom>
          <a:solidFill>
            <a:schemeClr val="accent1"/>
          </a:solidFill>
          <a:ln w="12700">
            <a:solidFill>
              <a:schemeClr val="accent1"/>
            </a:solidFill>
            <a:prstDash val="solid"/>
          </a:ln>
        </p:spPr>
      </p:sp>
      <p:sp>
        <p:nvSpPr>
          <p:cNvPr id="14" name="Text 11"/>
          <p:cNvSpPr txBox="1"/>
          <p:nvPr/>
        </p:nvSpPr>
        <p:spPr>
          <a:xfrm>
            <a:off x="548640" y="4471416"/>
            <a:ext cx="457200" cy="457200"/>
          </a:xfrm>
          <a:prstGeom prst="rect">
            <a:avLst/>
          </a:prstGeom>
          <a:noFill/>
          <a:ln/>
        </p:spPr>
        <p:txBody>
          <a:bodyPr wrap="square" lIns="0" tIns="0" rIns="0" bIns="0" rtlCol="0" anchor="ctr"/>
          <a:lstStyle/>
          <a:p>
            <a:pPr algn="ctr" indent="0" marL="0">
              <a:buNone/>
            </a:pPr>
            <a:r>
              <a:rPr lang="en-US" sz="1500" b="1" dirty="0">
                <a:solidFill>
                  <a:schemeClr val="bg1"/>
                </a:solidFill>
                <a:latin typeface="Cambria" pitchFamily="34" charset="0"/>
                <a:ea typeface="Cambria" pitchFamily="34" charset="-122"/>
                <a:cs typeface="Cambria" pitchFamily="34" charset="-120"/>
              </a:rPr>
              <a:t>4</a:t>
            </a:r>
            <a:endParaRPr lang="en-US" sz="1500" dirty="0"/>
          </a:p>
        </p:txBody>
      </p:sp>
      <p:sp>
        <p:nvSpPr>
          <p:cNvPr id="15" name="Text 12"/>
          <p:cNvSpPr txBox="1"/>
          <p:nvPr/>
        </p:nvSpPr>
        <p:spPr>
          <a:xfrm>
            <a:off x="1234440" y="4425696"/>
            <a:ext cx="6035040" cy="868680"/>
          </a:xfrm>
          <a:prstGeom prst="rect">
            <a:avLst/>
          </a:prstGeom>
          <a:noFill/>
          <a:ln/>
        </p:spPr>
        <p:txBody>
          <a:bodyPr wrap="square" lIns="0" tIns="0" rIns="0" bIns="0" rtlCol="0" anchor="t"/>
          <a:lstStyle/>
          <a:p>
            <a:pPr indent="0" marL="0">
              <a:buNone/>
            </a:pPr>
            <a:r>
              <a:rPr lang="en-US" sz="1500" dirty="0">
                <a:solidFill>
                  <a:schemeClr val="bg1"/>
                </a:solidFill>
              </a:rPr>
              <a:t>Banyak kematian tidak dapat direkonstruksi: dalam laporan Inggris 2025, informasi hilang pada lebih dari separuh kasus. Data kecelakaan tidak sempurna.</a:t>
            </a:r>
            <a:endParaRPr lang="en-US" sz="1500" dirty="0"/>
          </a:p>
        </p:txBody>
      </p:sp>
      <p:sp>
        <p:nvSpPr>
          <p:cNvPr id="16" name="FP20"/>
          <p:cNvSpPr/>
          <p:nvPr/>
        </p:nvSpPr>
        <p:spPr>
          <a:xfrm>
            <a:off x="7498080" y="1417320"/>
            <a:ext cx="4142232" cy="4206240"/>
          </a:xfrm>
          <a:prstGeom prst="roundRect">
            <a:avLst>
              <a:gd name="adj" fmla="val 3532"/>
            </a:avLst>
          </a:prstGeom>
          <a:solidFill>
            <a:schemeClr val="accent2"/>
          </a:solidFill>
          <a:ln w="12700">
            <a:solidFill>
              <a:schemeClr val="accent2"/>
            </a:solidFill>
            <a:prstDash val="solid"/>
          </a:ln>
          <a:effectLst>
            <a:outerShdw sx="100000" sy="100000" kx="0" ky="0" algn="bl" rotWithShape="0" blurRad="127000" dist="38100" dir="5400000">
              <a:srgbClr val="06202E">
                <a:alpha val="18000"/>
              </a:srgbClr>
            </a:outerShdw>
          </a:effectLst>
        </p:spPr>
      </p:sp>
      <p:sp>
        <p:nvSpPr>
          <p:cNvPr id="17" name="Text 14"/>
          <p:cNvSpPr txBox="1"/>
          <p:nvPr/>
        </p:nvSpPr>
        <p:spPr>
          <a:xfrm>
            <a:off x="7772400" y="1691640"/>
            <a:ext cx="3593592" cy="274320"/>
          </a:xfrm>
          <a:prstGeom prst="rect">
            <a:avLst/>
          </a:prstGeom>
          <a:noFill/>
          <a:ln/>
        </p:spPr>
        <p:txBody>
          <a:bodyPr wrap="square" lIns="0" tIns="0" rIns="0" bIns="0" rtlCol="0" anchor="t"/>
          <a:lstStyle/>
          <a:p>
            <a:pPr indent="0" marL="0">
              <a:buNone/>
            </a:pPr>
            <a:r>
              <a:rPr lang="en-US" sz="1100" b="1" spc="300" kern="0" dirty="0">
                <a:solidFill>
                  <a:srgbClr val="06202E"/>
                </a:solidFill>
              </a:rPr>
              <a:t>KARENA ITU KAMI MENGUKUR</a:t>
            </a:r>
            <a:endParaRPr lang="en-US" sz="1100" dirty="0"/>
          </a:p>
        </p:txBody>
      </p:sp>
      <p:sp>
        <p:nvSpPr>
          <p:cNvPr id="18" name="Text 15"/>
          <p:cNvSpPr txBox="1"/>
          <p:nvPr/>
        </p:nvSpPr>
        <p:spPr>
          <a:xfrm>
            <a:off x="7772400" y="2057400"/>
            <a:ext cx="3593592" cy="548640"/>
          </a:xfrm>
          <a:prstGeom prst="rect">
            <a:avLst/>
          </a:prstGeom>
          <a:noFill/>
          <a:ln/>
        </p:spPr>
        <p:txBody>
          <a:bodyPr wrap="square" lIns="0" tIns="0" rIns="0" bIns="0" rtlCol="0" anchor="t"/>
          <a:lstStyle/>
          <a:p>
            <a:pPr indent="0" marL="0">
              <a:buNone/>
            </a:pPr>
            <a:r>
              <a:rPr lang="en-US" sz="2400" b="1" dirty="0">
                <a:solidFill>
                  <a:srgbClr val="FFFFFF"/>
                </a:solidFill>
                <a:latin typeface="Cambria" pitchFamily="34" charset="0"/>
                <a:ea typeface="Cambria" pitchFamily="34" charset="-122"/>
                <a:cs typeface="Cambria" pitchFamily="34" charset="-120"/>
              </a:rPr>
              <a:t>FP20 · Fundamental Peace</a:t>
            </a:r>
            <a:endParaRPr lang="en-US" sz="2400" dirty="0"/>
          </a:p>
        </p:txBody>
      </p:sp>
      <p:sp>
        <p:nvSpPr>
          <p:cNvPr id="19" name="Text 16"/>
          <p:cNvSpPr txBox="1"/>
          <p:nvPr/>
        </p:nvSpPr>
        <p:spPr>
          <a:xfrm>
            <a:off x="7772400" y="2743200"/>
            <a:ext cx="3593592" cy="1188720"/>
          </a:xfrm>
          <a:prstGeom prst="rect">
            <a:avLst/>
          </a:prstGeom>
          <a:noFill/>
          <a:ln/>
        </p:spPr>
        <p:txBody>
          <a:bodyPr wrap="square" lIns="0" tIns="0" rIns="0" bIns="0" rtlCol="0" anchor="t"/>
          <a:lstStyle/>
          <a:p>
            <a:pPr indent="0" marL="0">
              <a:buNone/>
            </a:pPr>
            <a:r>
              <a:rPr lang="en-US" sz="1400" dirty="0">
                <a:solidFill>
                  <a:srgbClr val="FFFFFF"/>
                </a:solidFill>
              </a:rPr>
              <a:t>Kuesioner 20 butir sebelum dan sesudah setiap kursus, dengan kode pribadi Anda dan persetujuan penelitian opsional.</a:t>
            </a:r>
            <a:endParaRPr lang="en-US" sz="1400" dirty="0"/>
          </a:p>
        </p:txBody>
      </p:sp>
      <p:sp>
        <p:nvSpPr>
          <p:cNvPr id="20" name="Text 17"/>
          <p:cNvSpPr txBox="1"/>
          <p:nvPr/>
        </p:nvSpPr>
        <p:spPr>
          <a:xfrm>
            <a:off x="7772400" y="3977640"/>
            <a:ext cx="3593592" cy="914400"/>
          </a:xfrm>
          <a:prstGeom prst="rect">
            <a:avLst/>
          </a:prstGeom>
          <a:noFill/>
          <a:ln/>
        </p:spPr>
        <p:txBody>
          <a:bodyPr wrap="square" lIns="0" tIns="0" rIns="0" bIns="0" rtlCol="0" anchor="t"/>
          <a:lstStyle/>
          <a:p>
            <a:pPr indent="0" marL="0">
              <a:buNone/>
            </a:pPr>
            <a:r>
              <a:rPr lang="en-US" sz="1300" b="1" dirty="0">
                <a:solidFill>
                  <a:srgbClr val="06202E"/>
                </a:solidFill>
              </a:rPr>
              <a:t>Penelitian dilakukan bersama Kursi Ilmu Kontemplatif Universitas Zaragoza.</a:t>
            </a:r>
            <a:endParaRPr lang="en-US" sz="1300" dirty="0"/>
          </a:p>
        </p:txBody>
      </p:sp>
      <p:sp>
        <p:nvSpPr>
          <p:cNvPr id="21" name="Text 18"/>
          <p:cNvSpPr txBox="1"/>
          <p:nvPr/>
        </p:nvSpPr>
        <p:spPr>
          <a:xfrm>
            <a:off x="7772400" y="5029200"/>
            <a:ext cx="3593592" cy="365760"/>
          </a:xfrm>
          <a:prstGeom prst="rect">
            <a:avLst/>
          </a:prstGeom>
          <a:noFill/>
          <a:ln/>
        </p:spPr>
        <p:txBody>
          <a:bodyPr wrap="square" lIns="0" tIns="0" rIns="0" bIns="0" rtlCol="0" anchor="t"/>
          <a:lstStyle/>
          <a:p>
            <a:pPr indent="0" marL="0">
              <a:buNone/>
            </a:pPr>
            <a:r>
              <a:rPr lang="en-US" sz="1150" i="1" dirty="0">
                <a:solidFill>
                  <a:srgbClr val="FFFFFF"/>
                </a:solidFill>
              </a:rPr>
              <a:t>mindfuldivinginstitute.com/learn/profile</a:t>
            </a:r>
            <a:endParaRPr lang="en-US" sz="1150" dirty="0"/>
          </a:p>
        </p:txBody>
      </p:sp>
      <p:sp>
        <p:nvSpPr>
          <p:cNvPr id="2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22</a:t>
            </a:fld>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Sumber (1/3)</a:t>
            </a:r>
            <a:endParaRPr lang="en-US" sz="3200" dirty="0"/>
          </a:p>
        </p:txBody>
      </p:sp>
      <p:sp>
        <p:nvSpPr>
          <p:cNvPr id="4" name="Text 1"/>
          <p:cNvSpPr txBox="1"/>
          <p:nvPr/>
        </p:nvSpPr>
        <p:spPr>
          <a:xfrm>
            <a:off x="548640" y="1325880"/>
            <a:ext cx="11091672" cy="4526280"/>
          </a:xfrm>
          <a:prstGeom prst="rect">
            <a:avLst/>
          </a:prstGeom>
          <a:noFill/>
          <a:ln/>
        </p:spPr>
        <p:txBody>
          <a:bodyPr wrap="square" lIns="0" tIns="0" rIns="0" bIns="0" rtlCol="0" anchor="t"/>
          <a:lstStyle/>
          <a:p>
            <a:pPr indent="0" marL="0">
              <a:spcAft>
                <a:spcPts val="700"/>
              </a:spcAft>
              <a:buNone/>
            </a:pPr>
            <a:r>
              <a:rPr lang="en-US" sz="1150" b="1" dirty="0">
                <a:solidFill>
                  <a:schemeClr val="accent2"/>
                </a:solidFill>
              </a:rPr>
              <a:t>[1]  </a:t>
            </a:r>
            <a:pPr indent="0" marL="0">
              <a:spcAft>
                <a:spcPts val="700"/>
              </a:spcAft>
              <a:buNone/>
            </a:pPr>
            <a:r>
              <a:rPr lang="en-US" sz="1150" dirty="0">
                <a:solidFill>
                  <a:srgbClr val="06202E"/>
                </a:solidFill>
              </a:rPr>
              <a:t>Denoble PJ, Caruso JL, Dear GdeL, Pieper CF, Vann RD (2008). </a:t>
            </a:r>
            <a:pPr indent="0" marL="0">
              <a:spcAft>
                <a:spcPts val="700"/>
              </a:spcAft>
              <a:buNone/>
            </a:pPr>
            <a:r>
              <a:rPr lang="en-US" sz="1150" u="sng" dirty="0">
                <a:solidFill>
                  <a:srgbClr val="0F6472"/>
                </a:solidFill>
                <a:hlinkClick r:id="rId1" invalidUrl="" action="" tgtFrame="" tooltip="https://pubmed.ncbi.nlm.nih.gov/19175195/" history="1" highlightClick="0" endSnd="0">
                  <a:extLst>
                    <a:ext uri="{A12FA001-AC4F-418D-AE19-62706E023703}">
                      <ahyp:hlinkClr xmlns:ahyp="http://schemas.microsoft.com/office/drawing/2018/hyperlinkcolor" val="tx"/>
                    </a:ext>
                  </a:extLst>
                </a:hlinkClick>
              </a:rPr>
              <a:t>Common causes of open-circuit recreational diving fatalities</a:t>
            </a:r>
            <a:pPr indent="0" marL="0">
              <a:spcAft>
                <a:spcPts val="700"/>
              </a:spcAft>
              <a:buNone/>
            </a:pPr>
            <a:r>
              <a:rPr lang="en-US" sz="1150" dirty="0">
                <a:solidFill>
                  <a:srgbClr val="5A6B70"/>
                </a:solidFill>
              </a:rPr>
              <a:t>. Undersea &amp; Hyperbaric Medicine 35(6):393–406.</a:t>
            </a:r>
            <a:endParaRPr lang="en-US" sz="1150" dirty="0"/>
          </a:p>
          <a:p>
            <a:pPr indent="0" marL="0">
              <a:spcAft>
                <a:spcPts val="700"/>
              </a:spcAft>
              <a:buNone/>
            </a:pPr>
            <a:r>
              <a:rPr lang="en-US" sz="1150" b="1" dirty="0">
                <a:solidFill>
                  <a:schemeClr val="accent2"/>
                </a:solidFill>
              </a:rPr>
              <a:t>[2]  </a:t>
            </a:r>
            <a:pPr indent="0" marL="0">
              <a:spcAft>
                <a:spcPts val="700"/>
              </a:spcAft>
              <a:buNone/>
            </a:pPr>
            <a:r>
              <a:rPr lang="en-US" sz="1150" dirty="0">
                <a:solidFill>
                  <a:srgbClr val="06202E"/>
                </a:solidFill>
              </a:rPr>
              <a:t>Lippmann J, Taylor DM (2020). </a:t>
            </a:r>
            <a:pPr indent="0" marL="0">
              <a:spcAft>
                <a:spcPts val="700"/>
              </a:spcAft>
              <a:buNone/>
            </a:pPr>
            <a:r>
              <a:rPr lang="en-US" sz="1150" u="sng" dirty="0">
                <a:solidFill>
                  <a:srgbClr val="0F6472"/>
                </a:solidFill>
                <a:hlinkClick r:id="rId2" invalidUrl="" action="" tgtFrame="" tooltip="https://doi.org/10.28920/dhm50.3.220-229" history="1" highlightClick="0" endSnd="0">
                  <a:extLst>
                    <a:ext uri="{A12FA001-AC4F-418D-AE19-62706E023703}">
                      <ahyp:hlinkClr xmlns:ahyp="http://schemas.microsoft.com/office/drawing/2018/hyperlinkcolor" val="tx"/>
                    </a:ext>
                  </a:extLst>
                </a:hlinkClick>
              </a:rPr>
              <a:t>Scuba diving fatalities in Australia 2001 to 2013: chain of events</a:t>
            </a:r>
            <a:pPr indent="0" marL="0">
              <a:spcAft>
                <a:spcPts val="700"/>
              </a:spcAft>
              <a:buNone/>
            </a:pPr>
            <a:r>
              <a:rPr lang="en-US" sz="1150" dirty="0">
                <a:solidFill>
                  <a:srgbClr val="5A6B70"/>
                </a:solidFill>
              </a:rPr>
              <a:t>. Diving and Hyperbaric Medicine 50(3):220–229.</a:t>
            </a:r>
            <a:endParaRPr lang="en-US" sz="1150" dirty="0"/>
          </a:p>
          <a:p>
            <a:pPr indent="0" marL="0">
              <a:spcAft>
                <a:spcPts val="700"/>
              </a:spcAft>
              <a:buNone/>
            </a:pPr>
            <a:r>
              <a:rPr lang="en-US" sz="1150" b="1" dirty="0">
                <a:solidFill>
                  <a:schemeClr val="accent2"/>
                </a:solidFill>
              </a:rPr>
              <a:t>[3]  </a:t>
            </a:r>
            <a:pPr indent="0" marL="0">
              <a:spcAft>
                <a:spcPts val="700"/>
              </a:spcAft>
              <a:buNone/>
            </a:pPr>
            <a:r>
              <a:rPr lang="en-US" sz="1150" dirty="0">
                <a:solidFill>
                  <a:srgbClr val="06202E"/>
                </a:solidFill>
              </a:rPr>
              <a:t>Lippmann J, Lawrence C, Davis M (2021). </a:t>
            </a:r>
            <a:pPr indent="0" marL="0">
              <a:spcAft>
                <a:spcPts val="700"/>
              </a:spcAft>
              <a:buNone/>
            </a:pPr>
            <a:r>
              <a:rPr lang="en-US" sz="1150" u="sng" dirty="0">
                <a:solidFill>
                  <a:srgbClr val="0F6472"/>
                </a:solidFill>
                <a:hlinkClick r:id="rId3" invalidUrl="" action="" tgtFrame="" tooltip="https://doi.org/10.28920/dhm51.4.345-354" history="1" highlightClick="0" endSnd="0">
                  <a:extLst>
                    <a:ext uri="{A12FA001-AC4F-418D-AE19-62706E023703}">
                      <ahyp:hlinkClr xmlns:ahyp="http://schemas.microsoft.com/office/drawing/2018/hyperlinkcolor" val="tx"/>
                    </a:ext>
                  </a:extLst>
                </a:hlinkClick>
              </a:rPr>
              <a:t>Scuba diving-related fatalities in New Zealand, 2007 to 2016</a:t>
            </a:r>
            <a:pPr indent="0" marL="0">
              <a:spcAft>
                <a:spcPts val="700"/>
              </a:spcAft>
              <a:buNone/>
            </a:pPr>
            <a:r>
              <a:rPr lang="en-US" sz="1150" dirty="0">
                <a:solidFill>
                  <a:srgbClr val="5A6B70"/>
                </a:solidFill>
              </a:rPr>
              <a:t>. Diving and Hyperbaric Medicine 51(4):345–354.</a:t>
            </a:r>
            <a:endParaRPr lang="en-US" sz="1150" dirty="0"/>
          </a:p>
          <a:p>
            <a:pPr indent="0" marL="0">
              <a:spcAft>
                <a:spcPts val="700"/>
              </a:spcAft>
              <a:buNone/>
            </a:pPr>
            <a:r>
              <a:rPr lang="en-US" sz="1150" b="1" dirty="0">
                <a:solidFill>
                  <a:schemeClr val="accent2"/>
                </a:solidFill>
              </a:rPr>
              <a:t>[4]  </a:t>
            </a:r>
            <a:pPr indent="0" marL="0">
              <a:spcAft>
                <a:spcPts val="700"/>
              </a:spcAft>
              <a:buNone/>
            </a:pPr>
            <a:r>
              <a:rPr lang="en-US" sz="1150" dirty="0">
                <a:solidFill>
                  <a:srgbClr val="06202E"/>
                </a:solidFill>
              </a:rPr>
              <a:t>Lippmann J, Lawrence C, Fock A (2023). </a:t>
            </a:r>
            <a:pPr indent="0" marL="0">
              <a:spcAft>
                <a:spcPts val="700"/>
              </a:spcAft>
              <a:buNone/>
            </a:pPr>
            <a:r>
              <a:rPr lang="en-US" sz="1150" u="sng" dirty="0">
                <a:solidFill>
                  <a:srgbClr val="0F6472"/>
                </a:solidFill>
                <a:hlinkClick r:id="rId4" invalidUrl="" action="" tgtFrame="" tooltip="https://doi.org/10.28920/dhm53.2.76-84" history="1" highlightClick="0" endSnd="0">
                  <a:extLst>
                    <a:ext uri="{A12FA001-AC4F-418D-AE19-62706E023703}">
                      <ahyp:hlinkClr xmlns:ahyp="http://schemas.microsoft.com/office/drawing/2018/hyperlinkcolor" val="tx"/>
                    </a:ext>
                  </a:extLst>
                </a:hlinkClick>
              </a:rPr>
              <a:t>Compressed gas diving fatalities in Australian waters 2014 to 2018</a:t>
            </a:r>
            <a:pPr indent="0" marL="0">
              <a:spcAft>
                <a:spcPts val="700"/>
              </a:spcAft>
              <a:buNone/>
            </a:pPr>
            <a:r>
              <a:rPr lang="en-US" sz="1150" dirty="0">
                <a:solidFill>
                  <a:srgbClr val="5A6B70"/>
                </a:solidFill>
              </a:rPr>
              <a:t>. Diving and Hyperbaric Medicine 53(2):76–84.</a:t>
            </a:r>
            <a:endParaRPr lang="en-US" sz="1150" dirty="0"/>
          </a:p>
          <a:p>
            <a:pPr indent="0" marL="0">
              <a:spcAft>
                <a:spcPts val="700"/>
              </a:spcAft>
              <a:buNone/>
            </a:pPr>
            <a:r>
              <a:rPr lang="en-US" sz="1150" b="1" dirty="0">
                <a:solidFill>
                  <a:schemeClr val="accent2"/>
                </a:solidFill>
              </a:rPr>
              <a:t>[5]  </a:t>
            </a:r>
            <a:pPr indent="0" marL="0">
              <a:spcAft>
                <a:spcPts val="700"/>
              </a:spcAft>
              <a:buNone/>
            </a:pPr>
            <a:r>
              <a:rPr lang="en-US" sz="1150" dirty="0">
                <a:solidFill>
                  <a:srgbClr val="06202E"/>
                </a:solidFill>
              </a:rPr>
              <a:t>Casadesús JM, Aguirre F, Carrera A, Boadas-Vaello P, Serrando MT, Reina F (2019). </a:t>
            </a:r>
            <a:pPr indent="0" marL="0">
              <a:spcAft>
                <a:spcPts val="700"/>
              </a:spcAft>
              <a:buNone/>
            </a:pPr>
            <a:r>
              <a:rPr lang="en-US" sz="1150" u="sng" dirty="0">
                <a:solidFill>
                  <a:srgbClr val="0F6472"/>
                </a:solidFill>
                <a:hlinkClick r:id="rId5" invalidUrl="" action="" tgtFrame="" tooltip="https://doi.org/10.1007/s12024-019-00109-2" history="1" highlightClick="0" endSnd="0">
                  <a:extLst>
                    <a:ext uri="{A12FA001-AC4F-418D-AE19-62706E023703}">
                      <ahyp:hlinkClr xmlns:ahyp="http://schemas.microsoft.com/office/drawing/2018/hyperlinkcolor" val="tx"/>
                    </a:ext>
                  </a:extLst>
                </a:hlinkClick>
              </a:rPr>
              <a:t>Diving-related fatalities: multidisciplinary, experience-based investigation</a:t>
            </a:r>
            <a:pPr indent="0" marL="0">
              <a:spcAft>
                <a:spcPts val="700"/>
              </a:spcAft>
              <a:buNone/>
            </a:pPr>
            <a:r>
              <a:rPr lang="en-US" sz="1150" dirty="0">
                <a:solidFill>
                  <a:srgbClr val="5A6B70"/>
                </a:solidFill>
              </a:rPr>
              <a:t>. Forensic Science, Medicine and Pathology 15(2):224–232.</a:t>
            </a:r>
            <a:endParaRPr lang="en-US" sz="1150" dirty="0"/>
          </a:p>
          <a:p>
            <a:pPr indent="0" marL="0">
              <a:spcAft>
                <a:spcPts val="700"/>
              </a:spcAft>
              <a:buNone/>
            </a:pPr>
            <a:r>
              <a:rPr lang="en-US" sz="1150" b="1" dirty="0">
                <a:solidFill>
                  <a:schemeClr val="accent2"/>
                </a:solidFill>
              </a:rPr>
              <a:t>[6]  </a:t>
            </a:r>
            <a:pPr indent="0" marL="0">
              <a:spcAft>
                <a:spcPts val="700"/>
              </a:spcAft>
              <a:buNone/>
            </a:pPr>
            <a:r>
              <a:rPr lang="en-US" sz="1150" dirty="0">
                <a:solidFill>
                  <a:srgbClr val="06202E"/>
                </a:solidFill>
              </a:rPr>
              <a:t>British Sub-Aqua Club (2026). </a:t>
            </a:r>
            <a:pPr indent="0" marL="0">
              <a:spcAft>
                <a:spcPts val="700"/>
              </a:spcAft>
              <a:buNone/>
            </a:pPr>
            <a:r>
              <a:rPr lang="en-US" sz="1150" u="sng" dirty="0">
                <a:solidFill>
                  <a:srgbClr val="0F6472"/>
                </a:solidFill>
                <a:hlinkClick r:id="rId6" invalidUrl="" action="" tgtFrame="" tooltip="https://www.bsac.com/document/bsac-incident-report-2025/bsac-incident-report-2025.pdf" history="1" highlightClick="0" endSnd="0">
                  <a:extLst>
                    <a:ext uri="{A12FA001-AC4F-418D-AE19-62706E023703}">
                      <ahyp:hlinkClr xmlns:ahyp="http://schemas.microsoft.com/office/drawing/2018/hyperlinkcolor" val="tx"/>
                    </a:ext>
                  </a:extLst>
                </a:hlinkClick>
              </a:rPr>
              <a:t>BSAC Annual Diving Incident Report 2025</a:t>
            </a:r>
            <a:pPr indent="0" marL="0">
              <a:spcAft>
                <a:spcPts val="700"/>
              </a:spcAft>
              <a:buNone/>
            </a:pPr>
            <a:r>
              <a:rPr lang="en-US" sz="1150" dirty="0">
                <a:solidFill>
                  <a:srgbClr val="5A6B70"/>
                </a:solidFill>
              </a:rPr>
              <a:t>. BSAC, Inggris Raya.</a:t>
            </a:r>
            <a:endParaRPr lang="en-US" sz="1150" dirty="0"/>
          </a:p>
          <a:p>
            <a:pPr indent="0" marL="0">
              <a:spcAft>
                <a:spcPts val="700"/>
              </a:spcAft>
              <a:buNone/>
            </a:pPr>
            <a:r>
              <a:rPr lang="en-US" sz="1150" b="1" dirty="0">
                <a:solidFill>
                  <a:schemeClr val="accent2"/>
                </a:solidFill>
              </a:rPr>
              <a:t>[7]  </a:t>
            </a:r>
            <a:pPr indent="0" marL="0">
              <a:spcAft>
                <a:spcPts val="700"/>
              </a:spcAft>
              <a:buNone/>
            </a:pPr>
            <a:r>
              <a:rPr lang="en-US" sz="1150" dirty="0">
                <a:solidFill>
                  <a:srgbClr val="06202E"/>
                </a:solidFill>
              </a:rPr>
              <a:t>Turner BL, van Ooij PJAM, Wingelaar TT, et al. (2024). </a:t>
            </a:r>
            <a:pPr indent="0" marL="0">
              <a:spcAft>
                <a:spcPts val="700"/>
              </a:spcAft>
              <a:buNone/>
            </a:pPr>
            <a:r>
              <a:rPr lang="en-US" sz="1150" u="sng" dirty="0">
                <a:solidFill>
                  <a:srgbClr val="0F6472"/>
                </a:solidFill>
                <a:hlinkClick r:id="rId7" invalidUrl="" action="" tgtFrame="" tooltip="https://doi.org/10.28920/dhm54.1.39-46" history="1" highlightClick="0" endSnd="0">
                  <a:extLst>
                    <a:ext uri="{A12FA001-AC4F-418D-AE19-62706E023703}">
                      <ahyp:hlinkClr xmlns:ahyp="http://schemas.microsoft.com/office/drawing/2018/hyperlinkcolor" val="tx"/>
                    </a:ext>
                  </a:extLst>
                </a:hlinkClick>
              </a:rPr>
              <a:t>Chain of events analysis in diving accidents treated by the Royal Netherlands Navy 1966–2023</a:t>
            </a:r>
            <a:pPr indent="0" marL="0">
              <a:spcAft>
                <a:spcPts val="700"/>
              </a:spcAft>
              <a:buNone/>
            </a:pPr>
            <a:r>
              <a:rPr lang="en-US" sz="1150" dirty="0">
                <a:solidFill>
                  <a:srgbClr val="5A6B70"/>
                </a:solidFill>
              </a:rPr>
              <a:t>. Diving and Hyperbaric Medicine 54(1):39–46.</a:t>
            </a:r>
            <a:endParaRPr lang="en-US" sz="1150" dirty="0"/>
          </a:p>
          <a:p>
            <a:pPr indent="0" marL="0">
              <a:spcAft>
                <a:spcPts val="700"/>
              </a:spcAft>
              <a:buNone/>
            </a:pPr>
            <a:r>
              <a:rPr lang="en-US" sz="1150" b="1" dirty="0">
                <a:solidFill>
                  <a:schemeClr val="accent2"/>
                </a:solidFill>
              </a:rPr>
              <a:t>[8]  </a:t>
            </a:r>
            <a:pPr indent="0" marL="0">
              <a:spcAft>
                <a:spcPts val="700"/>
              </a:spcAft>
              <a:buNone/>
            </a:pPr>
            <a:r>
              <a:rPr lang="en-US" sz="1150" dirty="0">
                <a:solidFill>
                  <a:srgbClr val="06202E"/>
                </a:solidFill>
              </a:rPr>
              <a:t>Shreeves K, Buzzacott P, Hornsby A, Caney M (2018). </a:t>
            </a:r>
            <a:pPr indent="0" marL="0">
              <a:spcAft>
                <a:spcPts val="700"/>
              </a:spcAft>
              <a:buNone/>
            </a:pPr>
            <a:r>
              <a:rPr lang="en-US" sz="1150" u="sng" dirty="0">
                <a:solidFill>
                  <a:srgbClr val="0F6472"/>
                </a:solidFill>
                <a:hlinkClick r:id="rId8" invalidUrl="" action="" tgtFrame="" tooltip="https://journals.viamedica.pl/international_maritime_health/article/view/58319" history="1" highlightClick="0" endSnd="0">
                  <a:extLst>
                    <a:ext uri="{A12FA001-AC4F-418D-AE19-62706E023703}">
                      <ahyp:hlinkClr xmlns:ahyp="http://schemas.microsoft.com/office/drawing/2018/hyperlinkcolor" val="tx"/>
                    </a:ext>
                  </a:extLst>
                </a:hlinkClick>
              </a:rPr>
              <a:t>Violations of safe diving practices among 122 diver fatalities</a:t>
            </a:r>
            <a:pPr indent="0" marL="0">
              <a:spcAft>
                <a:spcPts val="700"/>
              </a:spcAft>
              <a:buNone/>
            </a:pPr>
            <a:r>
              <a:rPr lang="en-US" sz="1150" dirty="0">
                <a:solidFill>
                  <a:srgbClr val="5A6B70"/>
                </a:solidFill>
              </a:rPr>
              <a:t>. International Maritime Health 69(2).</a:t>
            </a:r>
            <a:endParaRPr lang="en-US" sz="1150" dirty="0"/>
          </a:p>
          <a:p>
            <a:pPr indent="0" marL="0">
              <a:spcAft>
                <a:spcPts val="700"/>
              </a:spcAft>
              <a:buNone/>
            </a:pPr>
            <a:r>
              <a:rPr lang="en-US" sz="1150" b="1" dirty="0">
                <a:solidFill>
                  <a:schemeClr val="accent2"/>
                </a:solidFill>
              </a:rPr>
              <a:t>[9]  </a:t>
            </a:r>
            <a:pPr indent="0" marL="0">
              <a:spcAft>
                <a:spcPts val="700"/>
              </a:spcAft>
              <a:buNone/>
            </a:pPr>
            <a:r>
              <a:rPr lang="en-US" sz="1150" dirty="0">
                <a:solidFill>
                  <a:srgbClr val="06202E"/>
                </a:solidFill>
              </a:rPr>
              <a:t>Lippmann J, Caruso J (2024). </a:t>
            </a:r>
            <a:pPr indent="0" marL="0">
              <a:spcAft>
                <a:spcPts val="700"/>
              </a:spcAft>
              <a:buNone/>
            </a:pPr>
            <a:r>
              <a:rPr lang="en-US" sz="1150" u="sng" dirty="0">
                <a:solidFill>
                  <a:srgbClr val="0F6472"/>
                </a:solidFill>
                <a:hlinkClick r:id="rId9" invalidUrl="" action="" tgtFrame="" tooltip="https://doi.org/10.28920/dhm54.3.217-224" history="1" highlightClick="0" endSnd="0">
                  <a:extLst>
                    <a:ext uri="{A12FA001-AC4F-418D-AE19-62706E023703}">
                      <ahyp:hlinkClr xmlns:ahyp="http://schemas.microsoft.com/office/drawing/2018/hyperlinkcolor" val="tx"/>
                    </a:ext>
                  </a:extLst>
                </a:hlinkClick>
              </a:rPr>
              <a:t>The investigation of diving accidents and fatalities</a:t>
            </a:r>
            <a:pPr indent="0" marL="0">
              <a:spcAft>
                <a:spcPts val="700"/>
              </a:spcAft>
              <a:buNone/>
            </a:pPr>
            <a:r>
              <a:rPr lang="en-US" sz="1150" dirty="0">
                <a:solidFill>
                  <a:srgbClr val="5A6B70"/>
                </a:solidFill>
              </a:rPr>
              <a:t>. Diving and Hyperbaric Medicine 54(3):217–224.</a:t>
            </a:r>
            <a:endParaRPr lang="en-US" sz="1150" dirty="0"/>
          </a:p>
          <a:p>
            <a:pPr indent="0" marL="0">
              <a:spcAft>
                <a:spcPts val="700"/>
              </a:spcAft>
              <a:buNone/>
            </a:pPr>
            <a:r>
              <a:rPr lang="en-US" sz="1150" b="1" dirty="0">
                <a:solidFill>
                  <a:schemeClr val="accent2"/>
                </a:solidFill>
              </a:rPr>
              <a:t>[10]  </a:t>
            </a:r>
            <a:pPr indent="0" marL="0">
              <a:spcAft>
                <a:spcPts val="700"/>
              </a:spcAft>
              <a:buNone/>
            </a:pPr>
            <a:r>
              <a:rPr lang="en-US" sz="1150" dirty="0">
                <a:solidFill>
                  <a:srgbClr val="06202E"/>
                </a:solidFill>
              </a:rPr>
              <a:t>Colvard DF, Colvard LY (2003). </a:t>
            </a:r>
            <a:pPr indent="0" marL="0">
              <a:spcAft>
                <a:spcPts val="700"/>
              </a:spcAft>
              <a:buNone/>
            </a:pPr>
            <a:r>
              <a:rPr lang="en-US" sz="1150" u="sng" dirty="0">
                <a:solidFill>
                  <a:srgbClr val="0F6472"/>
                </a:solidFill>
                <a:hlinkClick r:id="rId10" invalidUrl="" action="" tgtFrame="" tooltip="https://undercurrent.org/UCnow/dive_magazine/2003/PanicRecreational200308.html" history="1" highlightClick="0" endSnd="0">
                  <a:extLst>
                    <a:ext uri="{A12FA001-AC4F-418D-AE19-62706E023703}">
                      <ahyp:hlinkClr xmlns:ahyp="http://schemas.microsoft.com/office/drawing/2018/hyperlinkcolor" val="tx"/>
                    </a:ext>
                  </a:extLst>
                </a:hlinkClick>
              </a:rPr>
              <a:t>Studi tentang panik pada penyelam rekreasi (ringkasan: Panic in Recreational Scuba Divers)</a:t>
            </a:r>
            <a:pPr indent="0" marL="0">
              <a:spcAft>
                <a:spcPts val="700"/>
              </a:spcAft>
              <a:buNone/>
            </a:pPr>
            <a:r>
              <a:rPr lang="en-US" sz="1150" dirty="0">
                <a:solidFill>
                  <a:srgbClr val="5A6B70"/>
                </a:solidFill>
              </a:rPr>
              <a:t>. The Undersea Journal, musim dingin 2003; dirangkum dalam Undercurrent 29(8).</a:t>
            </a:r>
            <a:endParaRPr lang="en-US" sz="1150" dirty="0"/>
          </a:p>
          <a:p>
            <a:pPr indent="0" marL="0">
              <a:spcAft>
                <a:spcPts val="700"/>
              </a:spcAft>
              <a:buNone/>
            </a:pPr>
            <a:r>
              <a:rPr lang="en-US" sz="1150" b="1" dirty="0">
                <a:solidFill>
                  <a:schemeClr val="accent2"/>
                </a:solidFill>
              </a:rPr>
              <a:t>[11]  </a:t>
            </a:r>
            <a:pPr indent="0" marL="0">
              <a:spcAft>
                <a:spcPts val="700"/>
              </a:spcAft>
              <a:buNone/>
            </a:pPr>
            <a:r>
              <a:rPr lang="en-US" sz="1150" dirty="0">
                <a:solidFill>
                  <a:srgbClr val="06202E"/>
                </a:solidFill>
              </a:rPr>
              <a:t>Morgan WP, Raglin JS, O'Connor PJ (2004). </a:t>
            </a:r>
            <a:pPr indent="0" marL="0">
              <a:spcAft>
                <a:spcPts val="700"/>
              </a:spcAft>
              <a:buNone/>
            </a:pPr>
            <a:r>
              <a:rPr lang="en-US" sz="1150" u="sng" dirty="0">
                <a:solidFill>
                  <a:srgbClr val="0F6472"/>
                </a:solidFill>
                <a:hlinkClick r:id="rId11" invalidUrl="" action="" tgtFrame="" tooltip="https://doi.org/10.1055/s-2004-815829" history="1" highlightClick="0" endSnd="0">
                  <a:extLst>
                    <a:ext uri="{A12FA001-AC4F-418D-AE19-62706E023703}">
                      <ahyp:hlinkClr xmlns:ahyp="http://schemas.microsoft.com/office/drawing/2018/hyperlinkcolor" val="tx"/>
                    </a:ext>
                  </a:extLst>
                </a:hlinkClick>
              </a:rPr>
              <a:t>Trait anxiety predicts panic behavior in beginning scuba students</a:t>
            </a:r>
            <a:pPr indent="0" marL="0">
              <a:spcAft>
                <a:spcPts val="700"/>
              </a:spcAft>
              <a:buNone/>
            </a:pPr>
            <a:r>
              <a:rPr lang="en-US" sz="1150" dirty="0">
                <a:solidFill>
                  <a:srgbClr val="5A6B70"/>
                </a:solidFill>
              </a:rPr>
              <a:t>. International Journal of Sports Medicine 25(4):314–322.</a:t>
            </a:r>
            <a:endParaRPr lang="en-US" sz="1150" dirty="0"/>
          </a:p>
          <a:p>
            <a:pPr indent="0" marL="0">
              <a:spcAft>
                <a:spcPts val="700"/>
              </a:spcAft>
              <a:buNone/>
            </a:pPr>
            <a:r>
              <a:rPr lang="en-US" sz="1150" b="1" dirty="0">
                <a:solidFill>
                  <a:schemeClr val="accent2"/>
                </a:solidFill>
              </a:rPr>
              <a:t>[12]  </a:t>
            </a:r>
            <a:pPr indent="0" marL="0">
              <a:spcAft>
                <a:spcPts val="700"/>
              </a:spcAft>
              <a:buNone/>
            </a:pPr>
            <a:r>
              <a:rPr lang="en-US" sz="1150" dirty="0">
                <a:solidFill>
                  <a:srgbClr val="06202E"/>
                </a:solidFill>
              </a:rPr>
              <a:t>Morgan WP (1995). </a:t>
            </a:r>
            <a:pPr indent="0" marL="0">
              <a:spcAft>
                <a:spcPts val="700"/>
              </a:spcAft>
              <a:buNone/>
            </a:pPr>
            <a:r>
              <a:rPr lang="en-US" sz="1150" u="sng" dirty="0">
                <a:solidFill>
                  <a:srgbClr val="0F6472"/>
                </a:solidFill>
                <a:hlinkClick r:id="rId12" invalidUrl="" action="" tgtFrame="" tooltip="https://doi.org/10.2165/00007256-199520060-00005" history="1" highlightClick="0" endSnd="0">
                  <a:extLst>
                    <a:ext uri="{A12FA001-AC4F-418D-AE19-62706E023703}">
                      <ahyp:hlinkClr xmlns:ahyp="http://schemas.microsoft.com/office/drawing/2018/hyperlinkcolor" val="tx"/>
                    </a:ext>
                  </a:extLst>
                </a:hlinkClick>
              </a:rPr>
              <a:t>Anxiety and panic in recreational scuba divers</a:t>
            </a:r>
            <a:pPr indent="0" marL="0">
              <a:spcAft>
                <a:spcPts val="700"/>
              </a:spcAft>
              <a:buNone/>
            </a:pPr>
            <a:r>
              <a:rPr lang="en-US" sz="1150" dirty="0">
                <a:solidFill>
                  <a:srgbClr val="5A6B70"/>
                </a:solidFill>
              </a:rPr>
              <a:t>. Sports Medicine 20(6):398–421.</a:t>
            </a:r>
            <a:endParaRPr lang="en-US" sz="1150" dirty="0"/>
          </a:p>
        </p:txBody>
      </p:sp>
      <p:sp>
        <p:nvSpPr>
          <p:cNvPr id="5" name="Text 2"/>
          <p:cNvSpPr txBox="1"/>
          <p:nvPr/>
        </p:nvSpPr>
        <p:spPr>
          <a:xfrm>
            <a:off x="548640" y="5897880"/>
            <a:ext cx="11091672" cy="274320"/>
          </a:xfrm>
          <a:prstGeom prst="rect">
            <a:avLst/>
          </a:prstGeom>
          <a:noFill/>
          <a:ln/>
        </p:spPr>
        <p:txBody>
          <a:bodyPr wrap="square" lIns="0" tIns="0" rIns="0" bIns="0" rtlCol="0" anchor="t"/>
          <a:lstStyle/>
          <a:p>
            <a:pPr indent="0" marL="0">
              <a:buNone/>
            </a:pPr>
            <a:r>
              <a:rPr lang="en-US" sz="1050" i="1" dirty="0">
                <a:solidFill>
                  <a:schemeClr val="tx2"/>
                </a:solidFill>
              </a:rPr>
              <a:t>Tautan ke DOI, PubMed, atau publikasi aslinya. Diakses 8 November 2026.</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23</a:t>
            </a:fld>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Sumber (2/3)</a:t>
            </a:r>
            <a:endParaRPr lang="en-US" sz="3200" dirty="0"/>
          </a:p>
        </p:txBody>
      </p:sp>
      <p:sp>
        <p:nvSpPr>
          <p:cNvPr id="4" name="Text 1"/>
          <p:cNvSpPr txBox="1"/>
          <p:nvPr/>
        </p:nvSpPr>
        <p:spPr>
          <a:xfrm>
            <a:off x="548640" y="1325880"/>
            <a:ext cx="11091672" cy="4526280"/>
          </a:xfrm>
          <a:prstGeom prst="rect">
            <a:avLst/>
          </a:prstGeom>
          <a:noFill/>
          <a:ln/>
        </p:spPr>
        <p:txBody>
          <a:bodyPr wrap="square" lIns="0" tIns="0" rIns="0" bIns="0" rtlCol="0" anchor="t"/>
          <a:lstStyle/>
          <a:p>
            <a:pPr indent="0" marL="0">
              <a:spcAft>
                <a:spcPts val="700"/>
              </a:spcAft>
              <a:buNone/>
            </a:pPr>
            <a:r>
              <a:rPr lang="en-US" sz="1150" b="1" dirty="0">
                <a:solidFill>
                  <a:schemeClr val="accent2"/>
                </a:solidFill>
              </a:rPr>
              <a:t>[13]  </a:t>
            </a:r>
            <a:pPr indent="0" marL="0">
              <a:spcAft>
                <a:spcPts val="700"/>
              </a:spcAft>
              <a:buNone/>
            </a:pPr>
            <a:r>
              <a:rPr lang="en-US" sz="1150" dirty="0">
                <a:solidFill>
                  <a:srgbClr val="06202E"/>
                </a:solidFill>
              </a:rPr>
              <a:t>Weltman G, Egstrom GH (1966). </a:t>
            </a:r>
            <a:pPr indent="0" marL="0">
              <a:spcAft>
                <a:spcPts val="700"/>
              </a:spcAft>
              <a:buNone/>
            </a:pPr>
            <a:r>
              <a:rPr lang="en-US" sz="1150" u="sng" dirty="0">
                <a:solidFill>
                  <a:srgbClr val="0F6472"/>
                </a:solidFill>
                <a:hlinkClick r:id="rId1" invalidUrl="" action="" tgtFrame="" tooltip="https://doi.org/10.1177/001872086600800604" history="1" highlightClick="0" endSnd="0">
                  <a:extLst>
                    <a:ext uri="{A12FA001-AC4F-418D-AE19-62706E023703}">
                      <ahyp:hlinkClr xmlns:ahyp="http://schemas.microsoft.com/office/drawing/2018/hyperlinkcolor" val="tx"/>
                    </a:ext>
                  </a:extLst>
                </a:hlinkClick>
              </a:rPr>
              <a:t>Perceptual narrowing in novice divers</a:t>
            </a:r>
            <a:pPr indent="0" marL="0">
              <a:spcAft>
                <a:spcPts val="700"/>
              </a:spcAft>
              <a:buNone/>
            </a:pPr>
            <a:r>
              <a:rPr lang="en-US" sz="1150" dirty="0">
                <a:solidFill>
                  <a:srgbClr val="5A6B70"/>
                </a:solidFill>
              </a:rPr>
              <a:t>. Human Factors 8(6):499–506.</a:t>
            </a:r>
            <a:endParaRPr lang="en-US" sz="1150" dirty="0"/>
          </a:p>
          <a:p>
            <a:pPr indent="0" marL="0">
              <a:spcAft>
                <a:spcPts val="700"/>
              </a:spcAft>
              <a:buNone/>
            </a:pPr>
            <a:r>
              <a:rPr lang="en-US" sz="1150" b="1" dirty="0">
                <a:solidFill>
                  <a:schemeClr val="accent2"/>
                </a:solidFill>
              </a:rPr>
              <a:t>[14]  </a:t>
            </a:r>
            <a:pPr indent="0" marL="0">
              <a:spcAft>
                <a:spcPts val="700"/>
              </a:spcAft>
              <a:buNone/>
            </a:pPr>
            <a:r>
              <a:rPr lang="en-US" sz="1150" dirty="0">
                <a:solidFill>
                  <a:srgbClr val="06202E"/>
                </a:solidFill>
              </a:rPr>
              <a:t>Tsai FH, Wu WL, Liang JM, Hsu HT, Chen TY (2020). </a:t>
            </a:r>
            <a:pPr indent="0" marL="0">
              <a:spcAft>
                <a:spcPts val="700"/>
              </a:spcAft>
              <a:buNone/>
            </a:pPr>
            <a:r>
              <a:rPr lang="en-US" sz="1150" u="sng" dirty="0">
                <a:solidFill>
                  <a:srgbClr val="0F6472"/>
                </a:solidFill>
                <a:hlinkClick r:id="rId2" invalidUrl="" action="" tgtFrame="" tooltip="https://doi.org/10.28920/dhm50.2.130-134" history="1" highlightClick="0" endSnd="0">
                  <a:extLst>
                    <a:ext uri="{A12FA001-AC4F-418D-AE19-62706E023703}">
                      <ahyp:hlinkClr xmlns:ahyp="http://schemas.microsoft.com/office/drawing/2018/hyperlinkcolor" val="tx"/>
                    </a:ext>
                  </a:extLst>
                </a:hlinkClick>
              </a:rPr>
              <a:t>Anxiety impact on scuba performance and underwater cognitive processing ability</a:t>
            </a:r>
            <a:pPr indent="0" marL="0">
              <a:spcAft>
                <a:spcPts val="700"/>
              </a:spcAft>
              <a:buNone/>
            </a:pPr>
            <a:r>
              <a:rPr lang="en-US" sz="1150" dirty="0">
                <a:solidFill>
                  <a:srgbClr val="5A6B70"/>
                </a:solidFill>
              </a:rPr>
              <a:t>. Diving and Hyperbaric Medicine 50(2):130–134.</a:t>
            </a:r>
            <a:endParaRPr lang="en-US" sz="1150" dirty="0"/>
          </a:p>
          <a:p>
            <a:pPr indent="0" marL="0">
              <a:spcAft>
                <a:spcPts val="700"/>
              </a:spcAft>
              <a:buNone/>
            </a:pPr>
            <a:r>
              <a:rPr lang="en-US" sz="1150" b="1" dirty="0">
                <a:solidFill>
                  <a:schemeClr val="accent2"/>
                </a:solidFill>
              </a:rPr>
              <a:t>[15]  </a:t>
            </a:r>
            <a:pPr indent="0" marL="0">
              <a:spcAft>
                <a:spcPts val="700"/>
              </a:spcAft>
              <a:buNone/>
            </a:pPr>
            <a:r>
              <a:rPr lang="en-US" sz="1150" dirty="0">
                <a:solidFill>
                  <a:srgbClr val="06202E"/>
                </a:solidFill>
              </a:rPr>
              <a:t>Gessert J (2021). </a:t>
            </a:r>
            <a:pPr indent="0" marL="0">
              <a:spcAft>
                <a:spcPts val="700"/>
              </a:spcAft>
              <a:buNone/>
            </a:pPr>
            <a:r>
              <a:rPr lang="en-US" sz="1150" u="sng" dirty="0">
                <a:solidFill>
                  <a:srgbClr val="0F6472"/>
                </a:solidFill>
                <a:hlinkClick r:id="rId3" invalidUrl="" action="" tgtFrame="" tooltip="https://world.dan.org/?p=18868" history="1" highlightClick="0" endSnd="0">
                  <a:extLst>
                    <a:ext uri="{A12FA001-AC4F-418D-AE19-62706E023703}">
                      <ahyp:hlinkClr xmlns:ahyp="http://schemas.microsoft.com/office/drawing/2018/hyperlinkcolor" val="tx"/>
                    </a:ext>
                  </a:extLst>
                </a:hlinkClick>
              </a:rPr>
              <a:t>Shallow-water arterial gas embolisms</a:t>
            </a:r>
            <a:pPr indent="0" marL="0">
              <a:spcAft>
                <a:spcPts val="700"/>
              </a:spcAft>
              <a:buNone/>
            </a:pPr>
            <a:r>
              <a:rPr lang="en-US" sz="1150" dirty="0">
                <a:solidFill>
                  <a:srgbClr val="5A6B70"/>
                </a:solidFill>
              </a:rPr>
              <a:t>. Alert Diver, Divers Alert Network.</a:t>
            </a:r>
            <a:endParaRPr lang="en-US" sz="1150" dirty="0"/>
          </a:p>
          <a:p>
            <a:pPr indent="0" marL="0">
              <a:spcAft>
                <a:spcPts val="700"/>
              </a:spcAft>
              <a:buNone/>
            </a:pPr>
            <a:r>
              <a:rPr lang="en-US" sz="1150" b="1" dirty="0">
                <a:solidFill>
                  <a:schemeClr val="accent2"/>
                </a:solidFill>
              </a:rPr>
              <a:t>[16]  </a:t>
            </a:r>
            <a:pPr indent="0" marL="0">
              <a:spcAft>
                <a:spcPts val="700"/>
              </a:spcAft>
              <a:buNone/>
            </a:pPr>
            <a:r>
              <a:rPr lang="en-US" sz="1150" dirty="0">
                <a:solidFill>
                  <a:srgbClr val="06202E"/>
                </a:solidFill>
              </a:rPr>
              <a:t>Bishop SR, Lau M, Shapiro S, et al. (2004). </a:t>
            </a:r>
            <a:pPr indent="0" marL="0">
              <a:spcAft>
                <a:spcPts val="700"/>
              </a:spcAft>
              <a:buNone/>
            </a:pPr>
            <a:r>
              <a:rPr lang="en-US" sz="1150" u="sng" dirty="0">
                <a:solidFill>
                  <a:srgbClr val="0F6472"/>
                </a:solidFill>
                <a:hlinkClick r:id="rId4" invalidUrl="" action="" tgtFrame="" tooltip="https://doi.org/10.1093/clipsy.bph077" history="1" highlightClick="0" endSnd="0">
                  <a:extLst>
                    <a:ext uri="{A12FA001-AC4F-418D-AE19-62706E023703}">
                      <ahyp:hlinkClr xmlns:ahyp="http://schemas.microsoft.com/office/drawing/2018/hyperlinkcolor" val="tx"/>
                    </a:ext>
                  </a:extLst>
                </a:hlinkClick>
              </a:rPr>
              <a:t>Mindfulness: a proposed operational definition</a:t>
            </a:r>
            <a:pPr indent="0" marL="0">
              <a:spcAft>
                <a:spcPts val="700"/>
              </a:spcAft>
              <a:buNone/>
            </a:pPr>
            <a:r>
              <a:rPr lang="en-US" sz="1150" dirty="0">
                <a:solidFill>
                  <a:srgbClr val="5A6B70"/>
                </a:solidFill>
              </a:rPr>
              <a:t>. Clinical Psychology: Science and Practice 11(3):230–241.</a:t>
            </a:r>
            <a:endParaRPr lang="en-US" sz="1150" dirty="0"/>
          </a:p>
          <a:p>
            <a:pPr indent="0" marL="0">
              <a:spcAft>
                <a:spcPts val="700"/>
              </a:spcAft>
              <a:buNone/>
            </a:pPr>
            <a:r>
              <a:rPr lang="en-US" sz="1150" b="1" dirty="0">
                <a:solidFill>
                  <a:schemeClr val="accent2"/>
                </a:solidFill>
              </a:rPr>
              <a:t>[17]  </a:t>
            </a:r>
            <a:pPr indent="0" marL="0">
              <a:spcAft>
                <a:spcPts val="700"/>
              </a:spcAft>
              <a:buNone/>
            </a:pPr>
            <a:r>
              <a:rPr lang="en-US" sz="1150" dirty="0">
                <a:solidFill>
                  <a:srgbClr val="06202E"/>
                </a:solidFill>
              </a:rPr>
              <a:t>Hölzel BK, Lazar SW, Gard T, et al. (2011). </a:t>
            </a:r>
            <a:pPr indent="0" marL="0">
              <a:spcAft>
                <a:spcPts val="700"/>
              </a:spcAft>
              <a:buNone/>
            </a:pPr>
            <a:r>
              <a:rPr lang="en-US" sz="1150" u="sng" dirty="0">
                <a:solidFill>
                  <a:srgbClr val="0F6472"/>
                </a:solidFill>
                <a:hlinkClick r:id="rId5" invalidUrl="" action="" tgtFrame="" tooltip="https://pubmed.ncbi.nlm.nih.gov/26168376/" history="1" highlightClick="0" endSnd="0">
                  <a:extLst>
                    <a:ext uri="{A12FA001-AC4F-418D-AE19-62706E023703}">
                      <ahyp:hlinkClr xmlns:ahyp="http://schemas.microsoft.com/office/drawing/2018/hyperlinkcolor" val="tx"/>
                    </a:ext>
                  </a:extLst>
                </a:hlinkClick>
              </a:rPr>
              <a:t>How does mindfulness meditation work? Proposing mechanisms of action from a conceptual and neural perspective</a:t>
            </a:r>
            <a:pPr indent="0" marL="0">
              <a:spcAft>
                <a:spcPts val="700"/>
              </a:spcAft>
              <a:buNone/>
            </a:pPr>
            <a:r>
              <a:rPr lang="en-US" sz="1150" dirty="0">
                <a:solidFill>
                  <a:srgbClr val="5A6B70"/>
                </a:solidFill>
              </a:rPr>
              <a:t>. Perspectives on Psychological Science 6(6):537–559.</a:t>
            </a:r>
            <a:endParaRPr lang="en-US" sz="1150" dirty="0"/>
          </a:p>
          <a:p>
            <a:pPr indent="0" marL="0">
              <a:spcAft>
                <a:spcPts val="700"/>
              </a:spcAft>
              <a:buNone/>
            </a:pPr>
            <a:r>
              <a:rPr lang="en-US" sz="1150" b="1" dirty="0">
                <a:solidFill>
                  <a:schemeClr val="accent2"/>
                </a:solidFill>
              </a:rPr>
              <a:t>[18]  </a:t>
            </a:r>
            <a:pPr indent="0" marL="0">
              <a:spcAft>
                <a:spcPts val="700"/>
              </a:spcAft>
              <a:buNone/>
            </a:pPr>
            <a:r>
              <a:rPr lang="en-US" sz="1150" dirty="0">
                <a:solidFill>
                  <a:srgbClr val="06202E"/>
                </a:solidFill>
              </a:rPr>
              <a:t>Hoge EA, Bui E, Mete M, Dutton MA, Baker AW, Simon NM (2023). </a:t>
            </a:r>
            <a:pPr indent="0" marL="0">
              <a:spcAft>
                <a:spcPts val="700"/>
              </a:spcAft>
              <a:buNone/>
            </a:pPr>
            <a:r>
              <a:rPr lang="en-US" sz="1150" u="sng" dirty="0">
                <a:solidFill>
                  <a:srgbClr val="0F6472"/>
                </a:solidFill>
                <a:hlinkClick r:id="rId6" invalidUrl="" action="" tgtFrame="" tooltip="https://doi.org/10.1001/jamapsychiatry.2022.3679" history="1" highlightClick="0" endSnd="0">
                  <a:extLst>
                    <a:ext uri="{A12FA001-AC4F-418D-AE19-62706E023703}">
                      <ahyp:hlinkClr xmlns:ahyp="http://schemas.microsoft.com/office/drawing/2018/hyperlinkcolor" val="tx"/>
                    </a:ext>
                  </a:extLst>
                </a:hlinkClick>
              </a:rPr>
              <a:t>Mindfulness-based stress reduction vs escitalopram for the treatment of adults with anxiety disorders: a randomized clinical trial</a:t>
            </a:r>
            <a:pPr indent="0" marL="0">
              <a:spcAft>
                <a:spcPts val="700"/>
              </a:spcAft>
              <a:buNone/>
            </a:pPr>
            <a:r>
              <a:rPr lang="en-US" sz="1150" dirty="0">
                <a:solidFill>
                  <a:srgbClr val="5A6B70"/>
                </a:solidFill>
              </a:rPr>
              <a:t>. JAMA Psychiatry 80(1):13–21.</a:t>
            </a:r>
            <a:endParaRPr lang="en-US" sz="1150" dirty="0"/>
          </a:p>
          <a:p>
            <a:pPr indent="0" marL="0">
              <a:spcAft>
                <a:spcPts val="700"/>
              </a:spcAft>
              <a:buNone/>
            </a:pPr>
            <a:r>
              <a:rPr lang="en-US" sz="1150" b="1" dirty="0">
                <a:solidFill>
                  <a:schemeClr val="accent2"/>
                </a:solidFill>
              </a:rPr>
              <a:t>[19]  </a:t>
            </a:r>
            <a:pPr indent="0" marL="0">
              <a:spcAft>
                <a:spcPts val="700"/>
              </a:spcAft>
              <a:buNone/>
            </a:pPr>
            <a:r>
              <a:rPr lang="en-US" sz="1150" dirty="0">
                <a:solidFill>
                  <a:srgbClr val="06202E"/>
                </a:solidFill>
              </a:rPr>
              <a:t>Galante J, Friedrich C, Dawson AF, et al. (2021). </a:t>
            </a:r>
            <a:pPr indent="0" marL="0">
              <a:spcAft>
                <a:spcPts val="700"/>
              </a:spcAft>
              <a:buNone/>
            </a:pPr>
            <a:r>
              <a:rPr lang="en-US" sz="1150" u="sng" dirty="0">
                <a:solidFill>
                  <a:srgbClr val="0F6472"/>
                </a:solidFill>
                <a:hlinkClick r:id="rId7" invalidUrl="" action="" tgtFrame="" tooltip="https://doi.org/10.1371/journal.pmed.1003481" history="1" highlightClick="0" endSnd="0">
                  <a:extLst>
                    <a:ext uri="{A12FA001-AC4F-418D-AE19-62706E023703}">
                      <ahyp:hlinkClr xmlns:ahyp="http://schemas.microsoft.com/office/drawing/2018/hyperlinkcolor" val="tx"/>
                    </a:ext>
                  </a:extLst>
                </a:hlinkClick>
              </a:rPr>
              <a:t>Mindfulness-based programmes for mental health promotion in adults in nonclinical settings: a systematic review and meta-analysis of randomised controlled trials</a:t>
            </a:r>
            <a:pPr indent="0" marL="0">
              <a:spcAft>
                <a:spcPts val="700"/>
              </a:spcAft>
              <a:buNone/>
            </a:pPr>
            <a:r>
              <a:rPr lang="en-US" sz="1150" dirty="0">
                <a:solidFill>
                  <a:srgbClr val="5A6B70"/>
                </a:solidFill>
              </a:rPr>
              <a:t>. PLoS Medicine 18(1):e1003481.</a:t>
            </a:r>
            <a:endParaRPr lang="en-US" sz="1150" dirty="0"/>
          </a:p>
          <a:p>
            <a:pPr indent="0" marL="0">
              <a:spcAft>
                <a:spcPts val="700"/>
              </a:spcAft>
              <a:buNone/>
            </a:pPr>
            <a:r>
              <a:rPr lang="en-US" sz="1150" b="1" dirty="0">
                <a:solidFill>
                  <a:schemeClr val="accent2"/>
                </a:solidFill>
              </a:rPr>
              <a:t>[20]  </a:t>
            </a:r>
            <a:pPr indent="0" marL="0">
              <a:spcAft>
                <a:spcPts val="700"/>
              </a:spcAft>
              <a:buNone/>
            </a:pPr>
            <a:r>
              <a:rPr lang="en-US" sz="1150" dirty="0">
                <a:solidFill>
                  <a:srgbClr val="06202E"/>
                </a:solidFill>
              </a:rPr>
              <a:t>Goldberg SB, Riordan KM, Sun S, Davidson RJ (2022). </a:t>
            </a:r>
            <a:pPr indent="0" marL="0">
              <a:spcAft>
                <a:spcPts val="700"/>
              </a:spcAft>
              <a:buNone/>
            </a:pPr>
            <a:r>
              <a:rPr lang="en-US" sz="1150" u="sng" dirty="0">
                <a:solidFill>
                  <a:srgbClr val="0F6472"/>
                </a:solidFill>
                <a:hlinkClick r:id="rId8" invalidUrl="" action="" tgtFrame="" tooltip="https://doi.org/10.1177/1745691620968771" history="1" highlightClick="0" endSnd="0">
                  <a:extLst>
                    <a:ext uri="{A12FA001-AC4F-418D-AE19-62706E023703}">
                      <ahyp:hlinkClr xmlns:ahyp="http://schemas.microsoft.com/office/drawing/2018/hyperlinkcolor" val="tx"/>
                    </a:ext>
                  </a:extLst>
                </a:hlinkClick>
              </a:rPr>
              <a:t>The empirical status of mindfulness-based interventions: a systematic review of 44 meta-analyses of randomized controlled trials</a:t>
            </a:r>
            <a:pPr indent="0" marL="0">
              <a:spcAft>
                <a:spcPts val="700"/>
              </a:spcAft>
              <a:buNone/>
            </a:pPr>
            <a:r>
              <a:rPr lang="en-US" sz="1150" dirty="0">
                <a:solidFill>
                  <a:srgbClr val="5A6B70"/>
                </a:solidFill>
              </a:rPr>
              <a:t>. Perspectives on Psychological Science 17(1):108–130.</a:t>
            </a:r>
            <a:endParaRPr lang="en-US" sz="1150" dirty="0"/>
          </a:p>
          <a:p>
            <a:pPr indent="0" marL="0">
              <a:spcAft>
                <a:spcPts val="700"/>
              </a:spcAft>
              <a:buNone/>
            </a:pPr>
            <a:r>
              <a:rPr lang="en-US" sz="1150" b="1" dirty="0">
                <a:solidFill>
                  <a:schemeClr val="accent2"/>
                </a:solidFill>
              </a:rPr>
              <a:t>[21]  </a:t>
            </a:r>
            <a:pPr indent="0" marL="0">
              <a:spcAft>
                <a:spcPts val="700"/>
              </a:spcAft>
              <a:buNone/>
            </a:pPr>
            <a:r>
              <a:rPr lang="en-US" sz="1150" dirty="0">
                <a:solidFill>
                  <a:srgbClr val="06202E"/>
                </a:solidFill>
              </a:rPr>
              <a:t>Zainal NH, Newman MG (2024). </a:t>
            </a:r>
            <a:pPr indent="0" marL="0">
              <a:spcAft>
                <a:spcPts val="700"/>
              </a:spcAft>
              <a:buNone/>
            </a:pPr>
            <a:r>
              <a:rPr lang="en-US" sz="1150" u="sng" dirty="0">
                <a:solidFill>
                  <a:srgbClr val="0F6472"/>
                </a:solidFill>
                <a:hlinkClick r:id="rId9" invalidUrl="" action="" tgtFrame="" tooltip="https://doi.org/10.1080/17437199.2023.2248222" history="1" highlightClick="0" endSnd="0">
                  <a:extLst>
                    <a:ext uri="{A12FA001-AC4F-418D-AE19-62706E023703}">
                      <ahyp:hlinkClr xmlns:ahyp="http://schemas.microsoft.com/office/drawing/2018/hyperlinkcolor" val="tx"/>
                    </a:ext>
                  </a:extLst>
                </a:hlinkClick>
              </a:rPr>
              <a:t>Mindfulness enhances cognitive functioning: a meta-analysis of 111 randomized controlled trials</a:t>
            </a:r>
            <a:pPr indent="0" marL="0">
              <a:spcAft>
                <a:spcPts val="700"/>
              </a:spcAft>
              <a:buNone/>
            </a:pPr>
            <a:r>
              <a:rPr lang="en-US" sz="1150" dirty="0">
                <a:solidFill>
                  <a:srgbClr val="5A6B70"/>
                </a:solidFill>
              </a:rPr>
              <a:t>. Health Psychology Review 18(2):369–395.</a:t>
            </a:r>
            <a:endParaRPr lang="en-US" sz="1150" dirty="0"/>
          </a:p>
          <a:p>
            <a:pPr indent="0" marL="0">
              <a:spcAft>
                <a:spcPts val="700"/>
              </a:spcAft>
              <a:buNone/>
            </a:pPr>
            <a:r>
              <a:rPr lang="en-US" sz="1150" b="1" dirty="0">
                <a:solidFill>
                  <a:schemeClr val="accent2"/>
                </a:solidFill>
              </a:rPr>
              <a:t>[22]  </a:t>
            </a:r>
            <a:pPr indent="0" marL="0">
              <a:spcAft>
                <a:spcPts val="700"/>
              </a:spcAft>
              <a:buNone/>
            </a:pPr>
            <a:r>
              <a:rPr lang="en-US" sz="1150" dirty="0">
                <a:solidFill>
                  <a:srgbClr val="06202E"/>
                </a:solidFill>
              </a:rPr>
              <a:t>Jha AP, Stanley EA, Kiyonaga A, Wong L, Gelfand L (2010). </a:t>
            </a:r>
            <a:pPr indent="0" marL="0">
              <a:spcAft>
                <a:spcPts val="700"/>
              </a:spcAft>
              <a:buNone/>
            </a:pPr>
            <a:r>
              <a:rPr lang="en-US" sz="1150" u="sng" dirty="0">
                <a:solidFill>
                  <a:srgbClr val="0F6472"/>
                </a:solidFill>
                <a:hlinkClick r:id="rId10" invalidUrl="" action="" tgtFrame="" tooltip="https://pubmed.ncbi.nlm.nih.gov/20141302/" history="1" highlightClick="0" endSnd="0">
                  <a:extLst>
                    <a:ext uri="{A12FA001-AC4F-418D-AE19-62706E023703}">
                      <ahyp:hlinkClr xmlns:ahyp="http://schemas.microsoft.com/office/drawing/2018/hyperlinkcolor" val="tx"/>
                    </a:ext>
                  </a:extLst>
                </a:hlinkClick>
              </a:rPr>
              <a:t>Examining the protective effects of mindfulness training on working memory capacity and affective experience</a:t>
            </a:r>
            <a:pPr indent="0" marL="0">
              <a:spcAft>
                <a:spcPts val="700"/>
              </a:spcAft>
              <a:buNone/>
            </a:pPr>
            <a:r>
              <a:rPr lang="en-US" sz="1150" dirty="0">
                <a:solidFill>
                  <a:srgbClr val="5A6B70"/>
                </a:solidFill>
              </a:rPr>
              <a:t>. Emotion 10(1):54–64.</a:t>
            </a:r>
            <a:endParaRPr lang="en-US" sz="1150" dirty="0"/>
          </a:p>
          <a:p>
            <a:pPr indent="0" marL="0">
              <a:spcAft>
                <a:spcPts val="700"/>
              </a:spcAft>
              <a:buNone/>
            </a:pPr>
            <a:r>
              <a:rPr lang="en-US" sz="1150" b="1" dirty="0">
                <a:solidFill>
                  <a:schemeClr val="accent2"/>
                </a:solidFill>
              </a:rPr>
              <a:t>[23]  </a:t>
            </a:r>
            <a:pPr indent="0" marL="0">
              <a:spcAft>
                <a:spcPts val="700"/>
              </a:spcAft>
              <a:buNone/>
            </a:pPr>
            <a:r>
              <a:rPr lang="en-US" sz="1150" dirty="0">
                <a:solidFill>
                  <a:srgbClr val="06202E"/>
                </a:solidFill>
              </a:rPr>
              <a:t>Jha AP, Zanesco AP, Denkova E, Rooks J, Morrison AB, Stanley EA (2020). </a:t>
            </a:r>
            <a:pPr indent="0" marL="0">
              <a:spcAft>
                <a:spcPts val="700"/>
              </a:spcAft>
              <a:buNone/>
            </a:pPr>
            <a:r>
              <a:rPr lang="en-US" sz="1150" u="sng" dirty="0">
                <a:solidFill>
                  <a:srgbClr val="0F6472"/>
                </a:solidFill>
                <a:hlinkClick r:id="rId11" invalidUrl="" action="" tgtFrame="" tooltip="https://doi.org/10.1007/s10608-020-10076-6" history="1" highlightClick="0" endSnd="0">
                  <a:extLst>
                    <a:ext uri="{A12FA001-AC4F-418D-AE19-62706E023703}">
                      <ahyp:hlinkClr xmlns:ahyp="http://schemas.microsoft.com/office/drawing/2018/hyperlinkcolor" val="tx"/>
                    </a:ext>
                  </a:extLst>
                </a:hlinkClick>
              </a:rPr>
              <a:t>Comparing mindfulness and positivity trainings in high-demand cohorts</a:t>
            </a:r>
            <a:pPr indent="0" marL="0">
              <a:spcAft>
                <a:spcPts val="700"/>
              </a:spcAft>
              <a:buNone/>
            </a:pPr>
            <a:r>
              <a:rPr lang="en-US" sz="1150" dirty="0">
                <a:solidFill>
                  <a:srgbClr val="5A6B70"/>
                </a:solidFill>
              </a:rPr>
              <a:t>. Cognitive Therapy and Research 44(2):311–326.</a:t>
            </a:r>
            <a:endParaRPr lang="en-US" sz="1150" dirty="0"/>
          </a:p>
          <a:p>
            <a:pPr indent="0" marL="0">
              <a:spcAft>
                <a:spcPts val="700"/>
              </a:spcAft>
              <a:buNone/>
            </a:pPr>
            <a:r>
              <a:rPr lang="en-US" sz="1150" b="1" dirty="0">
                <a:solidFill>
                  <a:schemeClr val="accent2"/>
                </a:solidFill>
              </a:rPr>
              <a:t>[24]  </a:t>
            </a:r>
            <a:pPr indent="0" marL="0">
              <a:spcAft>
                <a:spcPts val="700"/>
              </a:spcAft>
              <a:buNone/>
            </a:pPr>
            <a:r>
              <a:rPr lang="en-US" sz="1150" dirty="0">
                <a:solidFill>
                  <a:srgbClr val="06202E"/>
                </a:solidFill>
              </a:rPr>
              <a:t>Killingsworth MA, Gilbert DT (2010). </a:t>
            </a:r>
            <a:pPr indent="0" marL="0">
              <a:spcAft>
                <a:spcPts val="700"/>
              </a:spcAft>
              <a:buNone/>
            </a:pPr>
            <a:r>
              <a:rPr lang="en-US" sz="1150" u="sng" dirty="0">
                <a:solidFill>
                  <a:srgbClr val="0F6472"/>
                </a:solidFill>
                <a:hlinkClick r:id="rId12" invalidUrl="" action="" tgtFrame="" tooltip="https://doi.org/10.1126/science.1192439" history="1" highlightClick="0" endSnd="0">
                  <a:extLst>
                    <a:ext uri="{A12FA001-AC4F-418D-AE19-62706E023703}">
                      <ahyp:hlinkClr xmlns:ahyp="http://schemas.microsoft.com/office/drawing/2018/hyperlinkcolor" val="tx"/>
                    </a:ext>
                  </a:extLst>
                </a:hlinkClick>
              </a:rPr>
              <a:t>A wandering mind is an unhappy mind</a:t>
            </a:r>
            <a:pPr indent="0" marL="0">
              <a:spcAft>
                <a:spcPts val="700"/>
              </a:spcAft>
              <a:buNone/>
            </a:pPr>
            <a:r>
              <a:rPr lang="en-US" sz="1150" dirty="0">
                <a:solidFill>
                  <a:srgbClr val="5A6B70"/>
                </a:solidFill>
              </a:rPr>
              <a:t>. Science 330:932.</a:t>
            </a:r>
            <a:endParaRPr lang="en-US" sz="1150" dirty="0"/>
          </a:p>
        </p:txBody>
      </p:sp>
      <p:sp>
        <p:nvSpPr>
          <p:cNvPr id="5" name="Text 2"/>
          <p:cNvSpPr txBox="1"/>
          <p:nvPr/>
        </p:nvSpPr>
        <p:spPr>
          <a:xfrm>
            <a:off x="548640" y="5897880"/>
            <a:ext cx="11091672" cy="274320"/>
          </a:xfrm>
          <a:prstGeom prst="rect">
            <a:avLst/>
          </a:prstGeom>
          <a:noFill/>
          <a:ln/>
        </p:spPr>
        <p:txBody>
          <a:bodyPr wrap="square" lIns="0" tIns="0" rIns="0" bIns="0" rtlCol="0" anchor="t"/>
          <a:lstStyle/>
          <a:p>
            <a:pPr indent="0" marL="0">
              <a:buNone/>
            </a:pPr>
            <a:r>
              <a:rPr lang="en-US" sz="1050" i="1" dirty="0">
                <a:solidFill>
                  <a:schemeClr val="tx2"/>
                </a:solidFill>
              </a:rPr>
              <a:t>Tautan ke DOI, PubMed, atau publikasi aslinya. Diakses 8 November 2026.</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24</a:t>
            </a:fld>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Sumber (3/3)</a:t>
            </a:r>
            <a:endParaRPr lang="en-US" sz="3200" dirty="0"/>
          </a:p>
        </p:txBody>
      </p:sp>
      <p:sp>
        <p:nvSpPr>
          <p:cNvPr id="4" name="Text 1"/>
          <p:cNvSpPr txBox="1"/>
          <p:nvPr/>
        </p:nvSpPr>
        <p:spPr>
          <a:xfrm>
            <a:off x="548640" y="1325880"/>
            <a:ext cx="11091672" cy="4526280"/>
          </a:xfrm>
          <a:prstGeom prst="rect">
            <a:avLst/>
          </a:prstGeom>
          <a:noFill/>
          <a:ln/>
        </p:spPr>
        <p:txBody>
          <a:bodyPr wrap="square" lIns="0" tIns="0" rIns="0" bIns="0" rtlCol="0" anchor="t"/>
          <a:lstStyle/>
          <a:p>
            <a:pPr indent="0" marL="0">
              <a:spcAft>
                <a:spcPts val="700"/>
              </a:spcAft>
              <a:buNone/>
            </a:pPr>
            <a:r>
              <a:rPr lang="en-US" sz="1150" b="1" dirty="0">
                <a:solidFill>
                  <a:schemeClr val="accent2"/>
                </a:solidFill>
              </a:rPr>
              <a:t>[25]  </a:t>
            </a:r>
            <a:pPr indent="0" marL="0">
              <a:spcAft>
                <a:spcPts val="700"/>
              </a:spcAft>
              <a:buNone/>
            </a:pPr>
            <a:r>
              <a:rPr lang="en-US" sz="1150" dirty="0">
                <a:solidFill>
                  <a:srgbClr val="06202E"/>
                </a:solidFill>
              </a:rPr>
              <a:t>Johnson DC, Thom NJ, Stanley EA, et al. (2014). </a:t>
            </a:r>
            <a:pPr indent="0" marL="0">
              <a:spcAft>
                <a:spcPts val="700"/>
              </a:spcAft>
              <a:buNone/>
            </a:pPr>
            <a:r>
              <a:rPr lang="en-US" sz="1150" u="sng" dirty="0">
                <a:solidFill>
                  <a:srgbClr val="0F6472"/>
                </a:solidFill>
                <a:hlinkClick r:id="rId1" invalidUrl="" action="" tgtFrame="" tooltip="https://pubmed.ncbi.nlm.nih.gov/24832476/" history="1" highlightClick="0" endSnd="0">
                  <a:extLst>
                    <a:ext uri="{A12FA001-AC4F-418D-AE19-62706E023703}">
                      <ahyp:hlinkClr xmlns:ahyp="http://schemas.microsoft.com/office/drawing/2018/hyperlinkcolor" val="tx"/>
                    </a:ext>
                  </a:extLst>
                </a:hlinkClick>
              </a:rPr>
              <a:t>Modifying resilience mechanisms in at-risk individuals: a controlled study of mindfulness training in Marines preparing for deployment</a:t>
            </a:r>
            <a:pPr indent="0" marL="0">
              <a:spcAft>
                <a:spcPts val="700"/>
              </a:spcAft>
              <a:buNone/>
            </a:pPr>
            <a:r>
              <a:rPr lang="en-US" sz="1150" dirty="0">
                <a:solidFill>
                  <a:srgbClr val="5A6B70"/>
                </a:solidFill>
              </a:rPr>
              <a:t>. American Journal of Psychiatry 171(8).</a:t>
            </a:r>
            <a:endParaRPr lang="en-US" sz="1150" dirty="0"/>
          </a:p>
          <a:p>
            <a:pPr indent="0" marL="0">
              <a:spcAft>
                <a:spcPts val="700"/>
              </a:spcAft>
              <a:buNone/>
            </a:pPr>
            <a:r>
              <a:rPr lang="en-US" sz="1150" b="1" dirty="0">
                <a:solidFill>
                  <a:schemeClr val="accent2"/>
                </a:solidFill>
              </a:rPr>
              <a:t>[26]  </a:t>
            </a:r>
            <a:pPr indent="0" marL="0">
              <a:spcAft>
                <a:spcPts val="700"/>
              </a:spcAft>
              <a:buNone/>
            </a:pPr>
            <a:r>
              <a:rPr lang="en-US" sz="1150" dirty="0">
                <a:solidFill>
                  <a:srgbClr val="06202E"/>
                </a:solidFill>
              </a:rPr>
              <a:t>Pascoe MC, Thompson DR, Jenkins ZM, Ski CF (2017). </a:t>
            </a:r>
            <a:pPr indent="0" marL="0">
              <a:spcAft>
                <a:spcPts val="700"/>
              </a:spcAft>
              <a:buNone/>
            </a:pPr>
            <a:r>
              <a:rPr lang="en-US" sz="1150" u="sng" dirty="0">
                <a:solidFill>
                  <a:srgbClr val="0F6472"/>
                </a:solidFill>
                <a:hlinkClick r:id="rId2" invalidUrl="" action="" tgtFrame="" tooltip="https://doi.org/10.1016/j.jpsychires.2017.08.004" history="1" highlightClick="0" endSnd="0">
                  <a:extLst>
                    <a:ext uri="{A12FA001-AC4F-418D-AE19-62706E023703}">
                      <ahyp:hlinkClr xmlns:ahyp="http://schemas.microsoft.com/office/drawing/2018/hyperlinkcolor" val="tx"/>
                    </a:ext>
                  </a:extLst>
                </a:hlinkClick>
              </a:rPr>
              <a:t>Mindfulness mediates the physiological markers of stress: systematic review and meta-analysis</a:t>
            </a:r>
            <a:pPr indent="0" marL="0">
              <a:spcAft>
                <a:spcPts val="700"/>
              </a:spcAft>
              <a:buNone/>
            </a:pPr>
            <a:r>
              <a:rPr lang="en-US" sz="1150" dirty="0">
                <a:solidFill>
                  <a:srgbClr val="5A6B70"/>
                </a:solidFill>
              </a:rPr>
              <a:t>. Journal of Psychiatric Research 95:156–178.</a:t>
            </a:r>
            <a:endParaRPr lang="en-US" sz="1150" dirty="0"/>
          </a:p>
          <a:p>
            <a:pPr indent="0" marL="0">
              <a:spcAft>
                <a:spcPts val="700"/>
              </a:spcAft>
              <a:buNone/>
            </a:pPr>
            <a:r>
              <a:rPr lang="en-US" sz="1150" b="1" dirty="0">
                <a:solidFill>
                  <a:schemeClr val="accent2"/>
                </a:solidFill>
              </a:rPr>
              <a:t>[27]  </a:t>
            </a:r>
            <a:pPr indent="0" marL="0">
              <a:spcAft>
                <a:spcPts val="700"/>
              </a:spcAft>
              <a:buNone/>
            </a:pPr>
            <a:r>
              <a:rPr lang="en-US" sz="1150" dirty="0">
                <a:solidFill>
                  <a:srgbClr val="06202E"/>
                </a:solidFill>
              </a:rPr>
              <a:t>Bühlmayer L, Birrer D, Röthlin P, Faude O, Donath L (2017). </a:t>
            </a:r>
            <a:pPr indent="0" marL="0">
              <a:spcAft>
                <a:spcPts val="700"/>
              </a:spcAft>
              <a:buNone/>
            </a:pPr>
            <a:r>
              <a:rPr lang="en-US" sz="1150" u="sng" dirty="0">
                <a:solidFill>
                  <a:srgbClr val="0F6472"/>
                </a:solidFill>
                <a:hlinkClick r:id="rId3" invalidUrl="" action="" tgtFrame="" tooltip="https://doi.org/10.1007/s40279-017-0752-9" history="1" highlightClick="0" endSnd="0">
                  <a:extLst>
                    <a:ext uri="{A12FA001-AC4F-418D-AE19-62706E023703}">
                      <ahyp:hlinkClr xmlns:ahyp="http://schemas.microsoft.com/office/drawing/2018/hyperlinkcolor" val="tx"/>
                    </a:ext>
                  </a:extLst>
                </a:hlinkClick>
              </a:rPr>
              <a:t>Effects of mindfulness practice on performance-relevant parameters and performance outcomes in sports: a meta-analytical review</a:t>
            </a:r>
            <a:pPr indent="0" marL="0">
              <a:spcAft>
                <a:spcPts val="700"/>
              </a:spcAft>
              <a:buNone/>
            </a:pPr>
            <a:r>
              <a:rPr lang="en-US" sz="1150" dirty="0">
                <a:solidFill>
                  <a:srgbClr val="5A6B70"/>
                </a:solidFill>
              </a:rPr>
              <a:t>. Sports Medicine.</a:t>
            </a:r>
            <a:endParaRPr lang="en-US" sz="1150" dirty="0"/>
          </a:p>
          <a:p>
            <a:pPr indent="0" marL="0">
              <a:spcAft>
                <a:spcPts val="700"/>
              </a:spcAft>
              <a:buNone/>
            </a:pPr>
            <a:r>
              <a:rPr lang="en-US" sz="1150" b="1" dirty="0">
                <a:solidFill>
                  <a:schemeClr val="accent2"/>
                </a:solidFill>
              </a:rPr>
              <a:t>[28]  </a:t>
            </a:r>
            <a:pPr indent="0" marL="0">
              <a:spcAft>
                <a:spcPts val="700"/>
              </a:spcAft>
              <a:buNone/>
            </a:pPr>
            <a:r>
              <a:rPr lang="en-US" sz="1150" dirty="0">
                <a:solidFill>
                  <a:srgbClr val="06202E"/>
                </a:solidFill>
              </a:rPr>
              <a:t>Du S, Ning Z (2024). </a:t>
            </a:r>
            <a:pPr indent="0" marL="0">
              <a:spcAft>
                <a:spcPts val="700"/>
              </a:spcAft>
              <a:buNone/>
            </a:pPr>
            <a:r>
              <a:rPr lang="en-US" sz="1150" u="sng" dirty="0">
                <a:solidFill>
                  <a:srgbClr val="0F6472"/>
                </a:solidFill>
                <a:hlinkClick r:id="rId4" invalidUrl="" action="" tgtFrame="" tooltip="https://doi.org/10.3389/fpsyg.2024.1449886" history="1" highlightClick="0" endSnd="0">
                  <a:extLst>
                    <a:ext uri="{A12FA001-AC4F-418D-AE19-62706E023703}">
                      <ahyp:hlinkClr xmlns:ahyp="http://schemas.microsoft.com/office/drawing/2018/hyperlinkcolor" val="tx"/>
                    </a:ext>
                  </a:extLst>
                </a:hlinkClick>
              </a:rPr>
              <a:t>Exploring mindfulness interventions across cultures: a comparative meta-analysis of mindfulness interventions for athletes in Western and Eastern contexts</a:t>
            </a:r>
            <a:pPr indent="0" marL="0">
              <a:spcAft>
                <a:spcPts val="700"/>
              </a:spcAft>
              <a:buNone/>
            </a:pPr>
            <a:r>
              <a:rPr lang="en-US" sz="1150" dirty="0">
                <a:solidFill>
                  <a:srgbClr val="5A6B70"/>
                </a:solidFill>
              </a:rPr>
              <a:t>. Frontiers in Psychology 15:1449886.</a:t>
            </a:r>
            <a:endParaRPr lang="en-US" sz="1150" dirty="0"/>
          </a:p>
          <a:p>
            <a:pPr indent="0" marL="0">
              <a:spcAft>
                <a:spcPts val="700"/>
              </a:spcAft>
              <a:buNone/>
            </a:pPr>
            <a:r>
              <a:rPr lang="en-US" sz="1150" b="1" dirty="0">
                <a:solidFill>
                  <a:schemeClr val="accent2"/>
                </a:solidFill>
              </a:rPr>
              <a:t>[29]  </a:t>
            </a:r>
            <a:pPr indent="0" marL="0">
              <a:spcAft>
                <a:spcPts val="700"/>
              </a:spcAft>
              <a:buNone/>
            </a:pPr>
            <a:r>
              <a:rPr lang="en-US" sz="1150" dirty="0">
                <a:solidFill>
                  <a:srgbClr val="06202E"/>
                </a:solidFill>
              </a:rPr>
              <a:t>Beneton F, Michoud G, Coulange M, et al. (2017). </a:t>
            </a:r>
            <a:pPr indent="0" marL="0">
              <a:spcAft>
                <a:spcPts val="700"/>
              </a:spcAft>
              <a:buNone/>
            </a:pPr>
            <a:r>
              <a:rPr lang="en-US" sz="1150" u="sng" dirty="0">
                <a:solidFill>
                  <a:srgbClr val="0F6472"/>
                </a:solidFill>
                <a:hlinkClick r:id="rId5" invalidUrl="" action="" tgtFrame="" tooltip="https://doi.org/10.3389/fpsyg.2017.02193" history="1" highlightClick="0" endSnd="0">
                  <a:extLst>
                    <a:ext uri="{A12FA001-AC4F-418D-AE19-62706E023703}">
                      <ahyp:hlinkClr xmlns:ahyp="http://schemas.microsoft.com/office/drawing/2018/hyperlinkcolor" val="tx"/>
                    </a:ext>
                  </a:extLst>
                </a:hlinkClick>
              </a:rPr>
              <a:t>Recreational diving practice for stress management: an exploratory trial</a:t>
            </a:r>
            <a:pPr indent="0" marL="0">
              <a:spcAft>
                <a:spcPts val="700"/>
              </a:spcAft>
              <a:buNone/>
            </a:pPr>
            <a:r>
              <a:rPr lang="en-US" sz="1150" dirty="0">
                <a:solidFill>
                  <a:srgbClr val="5A6B70"/>
                </a:solidFill>
              </a:rPr>
              <a:t>. Frontiers in Psychology 8:2193.</a:t>
            </a:r>
            <a:endParaRPr lang="en-US" sz="1150" dirty="0"/>
          </a:p>
          <a:p>
            <a:pPr indent="0" marL="0">
              <a:spcAft>
                <a:spcPts val="700"/>
              </a:spcAft>
              <a:buNone/>
            </a:pPr>
            <a:r>
              <a:rPr lang="en-US" sz="1150" b="1" dirty="0">
                <a:solidFill>
                  <a:schemeClr val="accent2"/>
                </a:solidFill>
              </a:rPr>
              <a:t>[30]  </a:t>
            </a:r>
            <a:pPr indent="0" marL="0">
              <a:spcAft>
                <a:spcPts val="700"/>
              </a:spcAft>
              <a:buNone/>
            </a:pPr>
            <a:r>
              <a:rPr lang="en-US" sz="1150" dirty="0">
                <a:solidFill>
                  <a:srgbClr val="06202E"/>
                </a:solidFill>
              </a:rPr>
              <a:t>Gibert L, Coulange M, Reynier JC, et al. (2022). </a:t>
            </a:r>
            <a:pPr indent="0" marL="0">
              <a:spcAft>
                <a:spcPts val="700"/>
              </a:spcAft>
              <a:buNone/>
            </a:pPr>
            <a:r>
              <a:rPr lang="en-US" sz="1150" u="sng" dirty="0">
                <a:solidFill>
                  <a:srgbClr val="0F6472"/>
                </a:solidFill>
                <a:hlinkClick r:id="rId6" invalidUrl="" action="" tgtFrame="" tooltip="https://doi.org/10.1080/20008198.2022.2031590" history="1" highlightClick="0" endSnd="0">
                  <a:extLst>
                    <a:ext uri="{A12FA001-AC4F-418D-AE19-62706E023703}">
                      <ahyp:hlinkClr xmlns:ahyp="http://schemas.microsoft.com/office/drawing/2018/hyperlinkcolor" val="tx"/>
                    </a:ext>
                  </a:extLst>
                </a:hlinkClick>
              </a:rPr>
              <a:t>Comparing meditative scuba diving versus multisport activities to improve PTSD symptoms: a pilot, randomized controlled clinical trial</a:t>
            </a:r>
            <a:pPr indent="0" marL="0">
              <a:spcAft>
                <a:spcPts val="700"/>
              </a:spcAft>
              <a:buNone/>
            </a:pPr>
            <a:r>
              <a:rPr lang="en-US" sz="1150" dirty="0">
                <a:solidFill>
                  <a:srgbClr val="5A6B70"/>
                </a:solidFill>
              </a:rPr>
              <a:t>. European Journal of Psychotraumatology 13(1):2031590.</a:t>
            </a:r>
            <a:endParaRPr lang="en-US" sz="1150" dirty="0"/>
          </a:p>
          <a:p>
            <a:pPr indent="0" marL="0">
              <a:spcAft>
                <a:spcPts val="700"/>
              </a:spcAft>
              <a:buNone/>
            </a:pPr>
            <a:r>
              <a:rPr lang="en-US" sz="1150" b="1" dirty="0">
                <a:solidFill>
                  <a:schemeClr val="accent2"/>
                </a:solidFill>
              </a:rPr>
              <a:t>[31]  </a:t>
            </a:r>
            <a:pPr indent="0" marL="0">
              <a:spcAft>
                <a:spcPts val="700"/>
              </a:spcAft>
              <a:buNone/>
            </a:pPr>
            <a:r>
              <a:rPr lang="en-US" sz="1150" dirty="0">
                <a:solidFill>
                  <a:srgbClr val="06202E"/>
                </a:solidFill>
              </a:rPr>
              <a:t>Griffiths K, Markarian T, Meurice V, et al. (2026). </a:t>
            </a:r>
            <a:pPr indent="0" marL="0">
              <a:spcAft>
                <a:spcPts val="700"/>
              </a:spcAft>
              <a:buNone/>
            </a:pPr>
            <a:r>
              <a:rPr lang="en-US" sz="1150" u="sng" dirty="0">
                <a:solidFill>
                  <a:srgbClr val="0F6472"/>
                </a:solidFill>
                <a:hlinkClick r:id="rId7" invalidUrl="" action="" tgtFrame="" tooltip="https://doi.org/10.1371/journal.pone.0345784" history="1" highlightClick="0" endSnd="0">
                  <a:extLst>
                    <a:ext uri="{A12FA001-AC4F-418D-AE19-62706E023703}">
                      <ahyp:hlinkClr xmlns:ahyp="http://schemas.microsoft.com/office/drawing/2018/hyperlinkcolor" val="tx"/>
                    </a:ext>
                  </a:extLst>
                </a:hlinkClick>
              </a:rPr>
              <a:t>Efficacy of a combined diving and mindfulness program on emotional eating in adults with obesity: randomised controlled trial with standard care</a:t>
            </a:r>
            <a:pPr indent="0" marL="0">
              <a:spcAft>
                <a:spcPts val="700"/>
              </a:spcAft>
              <a:buNone/>
            </a:pPr>
            <a:r>
              <a:rPr lang="en-US" sz="1150" dirty="0">
                <a:solidFill>
                  <a:srgbClr val="5A6B70"/>
                </a:solidFill>
              </a:rPr>
              <a:t>. PLoS One 21(3):e0345784.</a:t>
            </a:r>
            <a:endParaRPr lang="en-US" sz="1150" dirty="0"/>
          </a:p>
          <a:p>
            <a:pPr indent="0" marL="0">
              <a:spcAft>
                <a:spcPts val="700"/>
              </a:spcAft>
              <a:buNone/>
            </a:pPr>
            <a:r>
              <a:rPr lang="en-US" sz="1150" b="1" dirty="0">
                <a:solidFill>
                  <a:schemeClr val="accent2"/>
                </a:solidFill>
              </a:rPr>
              <a:t>[32]  </a:t>
            </a:r>
            <a:pPr indent="0" marL="0">
              <a:spcAft>
                <a:spcPts val="700"/>
              </a:spcAft>
              <a:buNone/>
            </a:pPr>
            <a:r>
              <a:rPr lang="en-US" sz="1150" dirty="0">
                <a:solidFill>
                  <a:srgbClr val="06202E"/>
                </a:solidFill>
              </a:rPr>
              <a:t>Zec M, Antičević V, Lušić Kalcina L, Valić Z, Božić J (2022). </a:t>
            </a:r>
            <a:pPr indent="0" marL="0">
              <a:spcAft>
                <a:spcPts val="700"/>
              </a:spcAft>
              <a:buNone/>
            </a:pPr>
            <a:r>
              <a:rPr lang="en-US" sz="1150" u="sng" dirty="0">
                <a:solidFill>
                  <a:srgbClr val="0F6472"/>
                </a:solidFill>
                <a:hlinkClick r:id="rId8" invalidUrl="" action="" tgtFrame="" tooltip="https://doi.org/10.1007/s12144-022-02900-x" history="1" highlightClick="0" endSnd="0">
                  <a:extLst>
                    <a:ext uri="{A12FA001-AC4F-418D-AE19-62706E023703}">
                      <ahyp:hlinkClr xmlns:ahyp="http://schemas.microsoft.com/office/drawing/2018/hyperlinkcolor" val="tx"/>
                    </a:ext>
                  </a:extLst>
                </a:hlinkClick>
              </a:rPr>
              <a:t>Psychophysiological stress response in SCUBA divers: the contribution of negative automatic thoughts and negative emotions</a:t>
            </a:r>
            <a:pPr indent="0" marL="0">
              <a:spcAft>
                <a:spcPts val="700"/>
              </a:spcAft>
              <a:buNone/>
            </a:pPr>
            <a:r>
              <a:rPr lang="en-US" sz="1150" dirty="0">
                <a:solidFill>
                  <a:srgbClr val="5A6B70"/>
                </a:solidFill>
              </a:rPr>
              <a:t>. Current Psychology 42(23):16751–16765.</a:t>
            </a:r>
            <a:endParaRPr lang="en-US" sz="1150" dirty="0"/>
          </a:p>
          <a:p>
            <a:pPr indent="0" marL="0">
              <a:spcAft>
                <a:spcPts val="700"/>
              </a:spcAft>
              <a:buNone/>
            </a:pPr>
            <a:r>
              <a:rPr lang="en-US" sz="1150" b="1" dirty="0">
                <a:solidFill>
                  <a:schemeClr val="accent2"/>
                </a:solidFill>
              </a:rPr>
              <a:t>[33]  </a:t>
            </a:r>
            <a:pPr indent="0" marL="0">
              <a:spcAft>
                <a:spcPts val="700"/>
              </a:spcAft>
              <a:buNone/>
            </a:pPr>
            <a:r>
              <a:rPr lang="en-US" sz="1150" dirty="0">
                <a:solidFill>
                  <a:srgbClr val="06202E"/>
                </a:solidFill>
              </a:rPr>
              <a:t>Carreño A, Gascon M, Vert C, Lloret J (2020). </a:t>
            </a:r>
            <a:pPr indent="0" marL="0">
              <a:spcAft>
                <a:spcPts val="700"/>
              </a:spcAft>
              <a:buNone/>
            </a:pPr>
            <a:r>
              <a:rPr lang="en-US" sz="1150" u="sng" dirty="0">
                <a:solidFill>
                  <a:srgbClr val="0F6472"/>
                </a:solidFill>
                <a:hlinkClick r:id="rId9" invalidUrl="" action="" tgtFrame="" tooltip="https://doi.org/10.3390/ijerph17197238" history="1" highlightClick="0" endSnd="0">
                  <a:extLst>
                    <a:ext uri="{A12FA001-AC4F-418D-AE19-62706E023703}">
                      <ahyp:hlinkClr xmlns:ahyp="http://schemas.microsoft.com/office/drawing/2018/hyperlinkcolor" val="tx"/>
                    </a:ext>
                  </a:extLst>
                </a:hlinkClick>
              </a:rPr>
              <a:t>The beneficial effects of short-term exposure to scuba diving on human mental health</a:t>
            </a:r>
            <a:pPr indent="0" marL="0">
              <a:spcAft>
                <a:spcPts val="700"/>
              </a:spcAft>
              <a:buNone/>
            </a:pPr>
            <a:r>
              <a:rPr lang="en-US" sz="1150" dirty="0">
                <a:solidFill>
                  <a:srgbClr val="5A6B70"/>
                </a:solidFill>
              </a:rPr>
              <a:t>. Int J Environmental Research and Public Health 17(19):7238.</a:t>
            </a:r>
            <a:endParaRPr lang="en-US" sz="1150" dirty="0"/>
          </a:p>
          <a:p>
            <a:pPr indent="0" marL="0">
              <a:spcAft>
                <a:spcPts val="700"/>
              </a:spcAft>
              <a:buNone/>
            </a:pPr>
            <a:r>
              <a:rPr lang="en-US" sz="1150" b="1" dirty="0">
                <a:solidFill>
                  <a:schemeClr val="accent2"/>
                </a:solidFill>
              </a:rPr>
              <a:t>[34]  </a:t>
            </a:r>
            <a:pPr indent="0" marL="0">
              <a:spcAft>
                <a:spcPts val="700"/>
              </a:spcAft>
              <a:buNone/>
            </a:pPr>
            <a:r>
              <a:rPr lang="en-US" sz="1150" dirty="0">
                <a:solidFill>
                  <a:srgbClr val="06202E"/>
                </a:solidFill>
              </a:rPr>
              <a:t>White MP, Alcock I, Grellier J, et al. (2019). </a:t>
            </a:r>
            <a:pPr indent="0" marL="0">
              <a:spcAft>
                <a:spcPts val="700"/>
              </a:spcAft>
              <a:buNone/>
            </a:pPr>
            <a:r>
              <a:rPr lang="en-US" sz="1150" u="sng" dirty="0">
                <a:solidFill>
                  <a:srgbClr val="0F6472"/>
                </a:solidFill>
                <a:hlinkClick r:id="rId10" invalidUrl="" action="" tgtFrame="" tooltip="https://pubmed.ncbi.nlm.nih.gov/31197192/" history="1" highlightClick="0" endSnd="0">
                  <a:extLst>
                    <a:ext uri="{A12FA001-AC4F-418D-AE19-62706E023703}">
                      <ahyp:hlinkClr xmlns:ahyp="http://schemas.microsoft.com/office/drawing/2018/hyperlinkcolor" val="tx"/>
                    </a:ext>
                  </a:extLst>
                </a:hlinkClick>
              </a:rPr>
              <a:t>Spending at least 120 minutes a week in nature is associated with good health and wellbeing</a:t>
            </a:r>
            <a:pPr indent="0" marL="0">
              <a:spcAft>
                <a:spcPts val="700"/>
              </a:spcAft>
              <a:buNone/>
            </a:pPr>
            <a:r>
              <a:rPr lang="en-US" sz="1150" dirty="0">
                <a:solidFill>
                  <a:srgbClr val="5A6B70"/>
                </a:solidFill>
              </a:rPr>
              <a:t>. Scientific Reports 9.</a:t>
            </a:r>
            <a:endParaRPr lang="en-US" sz="1150" dirty="0"/>
          </a:p>
          <a:p>
            <a:pPr indent="0" marL="0">
              <a:spcAft>
                <a:spcPts val="700"/>
              </a:spcAft>
              <a:buNone/>
            </a:pPr>
            <a:r>
              <a:rPr lang="en-US" sz="1150" b="1" dirty="0">
                <a:solidFill>
                  <a:schemeClr val="accent2"/>
                </a:solidFill>
              </a:rPr>
              <a:t>[35]  </a:t>
            </a:r>
            <a:pPr indent="0" marL="0">
              <a:spcAft>
                <a:spcPts val="700"/>
              </a:spcAft>
              <a:buNone/>
            </a:pPr>
            <a:r>
              <a:rPr lang="en-US" sz="1150" dirty="0">
                <a:solidFill>
                  <a:srgbClr val="06202E"/>
                </a:solidFill>
              </a:rPr>
              <a:t>Georgiou M, Morison G, Smith N, Tieges Z, Chastin S (2021). </a:t>
            </a:r>
            <a:pPr indent="0" marL="0">
              <a:spcAft>
                <a:spcPts val="700"/>
              </a:spcAft>
              <a:buNone/>
            </a:pPr>
            <a:r>
              <a:rPr lang="en-US" sz="1150" u="sng" dirty="0">
                <a:solidFill>
                  <a:srgbClr val="0F6472"/>
                </a:solidFill>
                <a:hlinkClick r:id="rId11" invalidUrl="" action="" tgtFrame="" tooltip="https://doi.org/10.3390/ijerph18052486" history="1" highlightClick="0" endSnd="0">
                  <a:extLst>
                    <a:ext uri="{A12FA001-AC4F-418D-AE19-62706E023703}">
                      <ahyp:hlinkClr xmlns:ahyp="http://schemas.microsoft.com/office/drawing/2018/hyperlinkcolor" val="tx"/>
                    </a:ext>
                  </a:extLst>
                </a:hlinkClick>
              </a:rPr>
              <a:t>Mechanisms of impact of blue spaces on human health: a systematic literature review and meta-analysis</a:t>
            </a:r>
            <a:pPr indent="0" marL="0">
              <a:spcAft>
                <a:spcPts val="700"/>
              </a:spcAft>
              <a:buNone/>
            </a:pPr>
            <a:r>
              <a:rPr lang="en-US" sz="1150" dirty="0">
                <a:solidFill>
                  <a:srgbClr val="5A6B70"/>
                </a:solidFill>
              </a:rPr>
              <a:t>. Int J Environmental Research and Public Health 18(5):2486.</a:t>
            </a:r>
            <a:endParaRPr lang="en-US" sz="1150" dirty="0"/>
          </a:p>
        </p:txBody>
      </p:sp>
      <p:sp>
        <p:nvSpPr>
          <p:cNvPr id="5" name="Text 2"/>
          <p:cNvSpPr txBox="1"/>
          <p:nvPr/>
        </p:nvSpPr>
        <p:spPr>
          <a:xfrm>
            <a:off x="548640" y="5897880"/>
            <a:ext cx="11091672" cy="274320"/>
          </a:xfrm>
          <a:prstGeom prst="rect">
            <a:avLst/>
          </a:prstGeom>
          <a:noFill/>
          <a:ln/>
        </p:spPr>
        <p:txBody>
          <a:bodyPr wrap="square" lIns="0" tIns="0" rIns="0" bIns="0" rtlCol="0" anchor="t"/>
          <a:lstStyle/>
          <a:p>
            <a:pPr indent="0" marL="0">
              <a:buNone/>
            </a:pPr>
            <a:r>
              <a:rPr lang="en-US" sz="1050" i="1" dirty="0">
                <a:solidFill>
                  <a:schemeClr val="tx2"/>
                </a:solidFill>
              </a:rPr>
              <a:t>Tautan ke DOI, PubMed, atau publikasi aslinya. Diakses 8 November 2026.</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25</a:t>
            </a:fld>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6">
    <p:spTree>
      <p:nvGrpSpPr>
        <p:cNvPr id="1" name=""/>
        <p:cNvGrpSpPr/>
        <p:nvPr/>
      </p:nvGrpSpPr>
      <p:grpSpPr>
        <a:xfrm>
          <a:off x="0" y="0"/>
          <a:ext cx="0" cy="0"/>
          <a:chOff x="0" y="0"/>
          <a:chExt cx="0" cy="0"/>
        </a:xfrm>
      </p:grpSpPr>
      <p:pic>
        <p:nvPicPr>
          <p:cNvPr id="3" name="Image 0" descr="/home/claude/mdi/assets/logo3.png">    </p:cNvPr>
          <p:cNvPicPr>
            <a:picLocks noChangeAspect="1"/>
          </p:cNvPicPr>
          <p:nvPr/>
        </p:nvPicPr>
        <p:blipFill>
          <a:blip r:embed="rId1"/>
          <a:stretch>
            <a:fillRect/>
          </a:stretch>
        </p:blipFill>
        <p:spPr>
          <a:xfrm>
            <a:off x="5440680" y="640080"/>
            <a:ext cx="1298448" cy="2240280"/>
          </a:xfrm>
          <a:prstGeom prst="rect">
            <a:avLst/>
          </a:prstGeom>
        </p:spPr>
      </p:pic>
      <p:sp>
        <p:nvSpPr>
          <p:cNvPr id="4" name="Text 0"/>
          <p:cNvSpPr txBox="1"/>
          <p:nvPr/>
        </p:nvSpPr>
        <p:spPr>
          <a:xfrm>
            <a:off x="548640" y="2971800"/>
            <a:ext cx="11091672" cy="1645920"/>
          </a:xfrm>
          <a:prstGeom prst="rect">
            <a:avLst/>
          </a:prstGeom>
          <a:noFill/>
          <a:ln/>
        </p:spPr>
        <p:txBody>
          <a:bodyPr wrap="square" lIns="0" tIns="0" rIns="0" bIns="0" rtlCol="0" anchor="ctr"/>
          <a:lstStyle/>
          <a:p>
            <a:pPr algn="ctr" indent="0" marL="0">
              <a:buNone/>
            </a:pPr>
            <a:r>
              <a:rPr lang="en-US" sz="4600" b="1" dirty="0">
                <a:solidFill>
                  <a:schemeClr val="bg1"/>
                </a:solidFill>
                <a:latin typeface="Cambria" pitchFamily="34" charset="0"/>
                <a:ea typeface="Cambria" pitchFamily="34" charset="-122"/>
                <a:cs typeface="Cambria" pitchFamily="34" charset="-120"/>
              </a:rPr>
              <a:t>Ketenangan bisa dilatih.</a:t>
            </a:r>
            <a:endParaRPr lang="en-US" sz="4600" dirty="0"/>
          </a:p>
          <a:p>
            <a:pPr algn="ctr" indent="0" marL="0">
              <a:buNone/>
            </a:pPr>
            <a:r>
              <a:rPr lang="en-US" sz="4600" b="1" dirty="0">
                <a:solidFill>
                  <a:schemeClr val="accent3"/>
                </a:solidFill>
                <a:latin typeface="Cambria" pitchFamily="34" charset="0"/>
                <a:ea typeface="Cambria" pitchFamily="34" charset="-122"/>
                <a:cs typeface="Cambria" pitchFamily="34" charset="-120"/>
              </a:rPr>
              <a:t>Begitu pula kehadiran.</a:t>
            </a:r>
            <a:endParaRPr lang="en-US" sz="4600" dirty="0"/>
          </a:p>
        </p:txBody>
      </p:sp>
      <p:sp>
        <p:nvSpPr>
          <p:cNvPr id="5" name="Text 1"/>
          <p:cNvSpPr txBox="1"/>
          <p:nvPr/>
        </p:nvSpPr>
        <p:spPr>
          <a:xfrm>
            <a:off x="548640" y="4709160"/>
            <a:ext cx="11091672" cy="457200"/>
          </a:xfrm>
          <a:prstGeom prst="rect">
            <a:avLst/>
          </a:prstGeom>
          <a:noFill/>
          <a:ln/>
        </p:spPr>
        <p:txBody>
          <a:bodyPr wrap="square" lIns="0" tIns="0" rIns="0" bIns="0" rtlCol="0" anchor="t"/>
          <a:lstStyle/>
          <a:p>
            <a:pPr algn="ctr" indent="0" marL="0">
              <a:buNone/>
            </a:pPr>
            <a:r>
              <a:rPr lang="en-US" sz="1800" i="1" dirty="0">
                <a:solidFill>
                  <a:schemeClr val="bg1"/>
                </a:solidFill>
                <a:latin typeface="Cambria" pitchFamily="34" charset="0"/>
                <a:ea typeface="Cambria" pitchFamily="34" charset="-122"/>
                <a:cs typeface="Cambria" pitchFamily="34" charset="-120"/>
              </a:rPr>
              <a:t>Mindful Diving™ menambah pelatihan agensi Anda; tidak menggantikannya.</a:t>
            </a:r>
            <a:endParaRPr lang="en-US" sz="1800" dirty="0"/>
          </a:p>
        </p:txBody>
      </p:sp>
      <p:sp>
        <p:nvSpPr>
          <p:cNvPr id="6" name="Text 2"/>
          <p:cNvSpPr txBox="1"/>
          <p:nvPr/>
        </p:nvSpPr>
        <p:spPr>
          <a:xfrm>
            <a:off x="548640" y="5623560"/>
            <a:ext cx="11091672" cy="365760"/>
          </a:xfrm>
          <a:prstGeom prst="rect">
            <a:avLst/>
          </a:prstGeom>
          <a:noFill/>
          <a:ln/>
        </p:spPr>
        <p:txBody>
          <a:bodyPr wrap="square" lIns="0" tIns="0" rIns="0" bIns="0" rtlCol="0" anchor="t"/>
          <a:lstStyle/>
          <a:p>
            <a:pPr algn="ctr" indent="0" marL="0">
              <a:buNone/>
            </a:pPr>
            <a:r>
              <a:rPr lang="en-US" sz="1200" dirty="0">
                <a:solidFill>
                  <a:schemeClr val="accent3"/>
                </a:solidFill>
              </a:rPr>
              <a:t>Luis Miguel Gallardo  ·  mindfuldivinginstitute.com  ·  hello@mindfuldiving.org  ·  @mindfuldivinginstitute</a:t>
            </a:r>
            <a:endParaRPr lang="en-US" sz="1200" dirty="0"/>
          </a:p>
        </p:txBody>
      </p:sp>
      <p:sp>
        <p:nvSpPr>
          <p:cNvPr id="7"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26</a:t>
            </a:fld>
            <a:endParaRPr lang="en-US"/>
          </a:p>
        </p:txBody>
      </p:sp>
    </p:spTree>
  </p:cSld>
  <p:clrMapOvr>
    <a:masterClrMapping/>
  </p:clrMapOvr>
</p:sld>
</file>

<file path=ppt/theme/theme1.xml><?xml version="1.0" encoding="utf-8"?>
<a:theme xmlns:a="http://schemas.openxmlformats.org/drawingml/2006/main" name="Mindful Diving Institute">
  <a:themeElements>
    <a:clrScheme name="Mindful Diving Institute">
      <a:dk1>
        <a:srgbClr val="06202E"/>
      </a:dk1>
      <a:lt1>
        <a:srgbClr val="F8F5EF"/>
      </a:lt1>
      <a:dk2>
        <a:srgbClr val="0E3A4A"/>
      </a:dk2>
      <a:lt2>
        <a:srgbClr val="8FCFC4"/>
      </a:lt2>
      <a:accent1>
        <a:srgbClr val="0F6472"/>
      </a:accent1>
      <a:accent2>
        <a:srgbClr val="E7674A"/>
      </a:accent2>
      <a:accent3>
        <a:srgbClr val="8FCFC4"/>
      </a:accent3>
      <a:accent4>
        <a:srgbClr val="5A6B70"/>
      </a:accent4>
      <a:accent5>
        <a:srgbClr val="F2B544"/>
      </a:accent5>
      <a:accent6>
        <a:srgbClr val="2E9E6B"/>
      </a:accent6>
      <a:hlink>
        <a:srgbClr val="0F6472"/>
      </a:hlink>
      <a:folHlink>
        <a:srgbClr val="5A6B70"/>
      </a:folHlink>
    </a:clrScheme>
    <a:fontScheme name="Mindful Diving Institute">
      <a:majorFont>
        <a:latin typeface="Cambria"/>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26</Slides>
  <Notes>26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26</vt:i4>
      </vt:variant>
    </vt:vector>
  </HeadingPairs>
  <TitlesOfParts>
    <vt:vector size="29"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vector>
  </TitlesOfParts>
  <Company>Mindful Diving Institute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Mengapa kehadiran adalah keselamatan — Dosier bukti: mindfulness dan menyelam</dc:title>
  <dc:subject>Studi, meta-analisis, dan laporan kecelakaan (DAN, BSAC, Australia, Selandia Baru, Spanyol) yang menghubungkan mindfulness dan keselamatan menyelam. Edisi ke-2 yang diperbarui.</dc:subject>
  <dc:creator>Luis Miguel Gallardo</dc:creator>
  <cp:lastModifiedBy>Luis Miguel Gallardo</cp:lastModifiedBy>
  <cp:revision>1</cp:revision>
  <dcterms:created xsi:type="dcterms:W3CDTF">2026-11-08T08:13:14Z</dcterms:created>
  <dcterms:modified xsi:type="dcterms:W3CDTF">2026-11-08T08:13:14Z</dcterms:modified>
</cp:coreProperties>
</file>