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notesMasterIdLst>
    <p:notesMasterId r:id="rId2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Un dossier per professionisti. Messaggio centrale: non vendiamo calma, portiamo dati. Ogni slide riporta la sua fonte con link nella barra in basso, e l'elenco completo è alla fine.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Spiegare i quattro tipi di evidenza e l'onestà dell'approccio: separiamo i dati dalle ipotesi.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Prima il problema, con dati reali sugli incidenti.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Denoble et al. hanno classificato ogni decesso in quattro passi. I dati sono del 1992–2003, ma resta la più grande analisi passo per passo pubblicata (947 decessi) e il modello che usano tutti gli studi successivi. La slide successiva mostra cosa è cambiato da allora.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Stesso modello di catena di eventi, dati dal 2001 al 2025 in quattro paesi. Messaggio: risalita e gas sono ancora nella catena, ma ciò che il subacqueo porta con sé in acqua oggi pesa molto di più: età, cuore e forma fisica. Le percentuali non sono del tutto confrontabili tra studi (paesi, periodi e criteri diversi).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Il 96% delle embolie gassose arteriose ha comportato una risalita d'emergenza (Denoble 2008). Nessuno studio successivo ha ripetuto questo dato esatto, e lo diciamo. Ma i dati del 2024 vanno nella stessa direzione: in 288 incidenti trattati dalla Marina reale olandese tra il 1966 e il 2023, la risalita è stata l'agente invalidante più frequente (52%) e l'embolia la lesione più letale.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Shreeves et al. 2018. Le regole si conoscono; ciò che fallisce è applicarle nel momento. È lì che entra in gioco la presenza.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È il cambiamento più chiaro nei dati recenti. È una questione di idoneità medica, non di mindfulness: Mindful Diving non la sostituisce. Ciò che la presenza aggiunge è onestà sul proprio stato prima di entrare in acqua.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Colvard (12.087 subacquei) è la più grande indagine pubblicata sul panico; non ne abbiamo trovata una più recente di quella dimensione. Morgan è il riferimento classico: lui stesso disse che rilassamento e meditazione non davano ancora risultati coerenti nei subacquei ansiosi e chiese ricerca. È la lacuna che vogliamo aiutare a colmare, misurando.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Weltman ed Egstrom (1966) è l'esperimento classico; Tsai et al. (2020) lo aggiornano: con più ansia, l'elaborazione sott'acqua è più lenta. La periferia di un subacqueo è il suo compagno, il suo strumento e l'ambiente intorno.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Perché il canone MDI esclude l'apnea e la respirazione ritmata: trattenere il respiro in risalita può causare un'embolia anche in acque molto basse.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Ora l'altra metà: cosa cambia la mindfulness, misurato.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La definizione operativa di Bishop et al. e i quattro meccanismi di Hölzel et al. Le righe «Sott'acqua» sono la traduzione dell'MDI, non risultati di quegli studi.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Tre elementi del 2021–2023: uno studio randomizzato su JAMA Psychiatry, la più grande meta-analisi in persone senza diagnosi e una revisione di 44 meta-analisi. Collegamento con Morgan: l'ansia preesistente predice il panico, e la mindfulness riduce l'ansia in modo coerente.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Zainal e Newman 2024: la più grande meta-analisi su mindfulness e cognizione (111 studi). Jha: nei militari sotto stress prolungato, la mindfulness protegge memoria di lavoro e attenzione (2010 e 2020). Killingsworth: la mente vaga quasi metà del tempo.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Johnson 2014: i Marines allenati reagivano un po' di più e recuperavano prima. Pascoe 2017 (45 studi): la meditazione abbassa cortisolo, pressione arteriosa e frequenza cardiaca. Per i subacquei: non cerchiamo di anestetizzare l'allarme, ma di tornare prima a uno stato in cui si può pensare. Il recupero respiratorio è un risultato misurato, non una tecnica.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Bühlmayer 2017 e Du e Ning 2024. L'assetto è un'abilità di precisione; per questo agli istruttori importa così tanto.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L'evidenza specifica sulla subacquea: onesta e sfumata.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Essere onesti: campioni piccoli, disegni migliorabili. Ma la direzione è coerente. Novità 2026: il primo studio randomizzato pubblicato che combina subacquea e mindfulness (Griffiths, PLoS One), con 63 adulti e nessun incidente in immersione.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White 2019 misura la natura in generale (verde e blu). Georgiou 2021 si concentra sugli spazi blu. Studi osservazionali: associazione, non causa.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Questa tabella è la tesi dell'MDI: ogni pratica risponde a un errore documentato e si basa su un effetto misurato. È un'ipotesi di lavoro, e la stiamo misurando.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Chiudere con umiltà e con un'azione: FP20 prima e dopo ogni corso.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Elenco completo delle fonti. I titoli sono link: nella presentazione, clicca su un titolo per aprire la fonte.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Elenco completo delle fonti. I titoli sono link: nella presentazione, clicca su un titolo per aprire la fonte.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Elenco completo delle fonti. I titoli sono link: nella presentazione, clicca su un titolo per aprire la fonte.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Grazie. Il dossier completo e le fonti sono nella pagina dei materiali.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DARK-image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DEEP-image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LIGHT-image-2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P_DESCENT-image-2.jpe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image" Target="../media/P_DOLPHINS-image-2.jpe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image" Target="../media/P_REEF-image-2.jpe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P_GODRAYS-image-2.jpe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image" Target="../media/P_TURTLE-image-2.jpe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P_COUPLE-image-2.jpe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P_CABO-image-2.jpeg"/><Relationship Id="rId3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P_RESERVA-image-2.jpeg"/><Relationship Id="rId3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P_OK-image-2.jpeg"/><Relationship Id="rId3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COVER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ESC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OLPHI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E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GODRAY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TUR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OU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AB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SERV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O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Dossier di evidenze: mindfulness e subacquea  ·  2ª edizione, novembre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1013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1.png"/><Relationship Id="rId3" Type="http://schemas.openxmlformats.org/officeDocument/2006/relationships/slideLayout" Target="../slideLayouts/slideLayout1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0.3.220-229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doi.org/10.1007/s12024-019-00109-2" TargetMode="External"/><Relationship Id="rId5" Type="http://schemas.openxmlformats.org/officeDocument/2006/relationships/hyperlink" Target="https://www.bsac.com/document/bsac-incident-report-2025/bsac-incident-report-2025.pdf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4.1.39-46" TargetMode="External"/><Relationship Id="rId3" Type="http://schemas.openxmlformats.org/officeDocument/2006/relationships/slideLayout" Target="../slideLayouts/slideLayout8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hyperlink" Target="https://journals.viamedica.pl/international_maritime_health/article/view/58319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4.3.217-224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www.bsac.com/document/bsac-incident-report-2025/bsac-incident-report-2025.pdf" TargetMode="External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undercurrent.org/UCnow/dive_magazine/2003/PanicRecreational200308.html" TargetMode="External"/><Relationship Id="rId2" Type="http://schemas.openxmlformats.org/officeDocument/2006/relationships/hyperlink" Target="https://doi.org/10.1055/s-2004-815829" TargetMode="External"/><Relationship Id="rId3" Type="http://schemas.openxmlformats.org/officeDocument/2006/relationships/hyperlink" Target="https://www.bsac.com/document/bsac-incident-report-2025/bsac-incident-report-2025.pdf" TargetMode="External"/><Relationship Id="rId4" Type="http://schemas.openxmlformats.org/officeDocument/2006/relationships/hyperlink" Target="https://doi.org/10.2165/00007256-199520060-00005" TargetMode="External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hyperlink" Target="https://world.dan.org/?p=18868" TargetMode="External"/><Relationship Id="rId1" Type="http://schemas.openxmlformats.org/officeDocument/2006/relationships/image" Target="../media/image-11-1.png"/><Relationship Id="rId2" Type="http://schemas.openxmlformats.org/officeDocument/2006/relationships/image" Target="../media/image-11-1.png"/><Relationship Id="rId3" Type="http://schemas.openxmlformats.org/officeDocument/2006/relationships/image" Target="../media/image-11-1.png"/><Relationship Id="rId4" Type="http://schemas.openxmlformats.org/officeDocument/2006/relationships/image" Target="../media/image-11-1.png"/><Relationship Id="rId6" Type="http://schemas.openxmlformats.org/officeDocument/2006/relationships/slideLayout" Target="../slideLayouts/slideLayout3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93/clipsy.bph077" TargetMode="External"/><Relationship Id="rId2" Type="http://schemas.openxmlformats.org/officeDocument/2006/relationships/hyperlink" Target="https://pubmed.ncbi.nlm.nih.gov/26168376/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1/jamapsychiatry.2022.3679" TargetMode="External"/><Relationship Id="rId2" Type="http://schemas.openxmlformats.org/officeDocument/2006/relationships/hyperlink" Target="https://doi.org/10.1371/journal.pmed.1003481" TargetMode="External"/><Relationship Id="rId3" Type="http://schemas.openxmlformats.org/officeDocument/2006/relationships/hyperlink" Target="https://doi.org/10.1177/1745691620968771" TargetMode="Externa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80/17437199.2023.2248222" TargetMode="External"/><Relationship Id="rId2" Type="http://schemas.openxmlformats.org/officeDocument/2006/relationships/hyperlink" Target="https://pubmed.ncbi.nlm.nih.gov/20141302/" TargetMode="External"/><Relationship Id="rId3" Type="http://schemas.openxmlformats.org/officeDocument/2006/relationships/hyperlink" Target="https://doi.org/10.1007/s10608-020-10076-6" TargetMode="External"/><Relationship Id="rId4" Type="http://schemas.openxmlformats.org/officeDocument/2006/relationships/hyperlink" Target="https://doi.org/10.1126/science.1192439" TargetMode="External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7/s40279-017-0752-9" TargetMode="External"/><Relationship Id="rId2" Type="http://schemas.openxmlformats.org/officeDocument/2006/relationships/hyperlink" Target="https://doi.org/10.3389/fpsyg.2024.1449886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3389/fpsyg.2017.02193" TargetMode="External"/><Relationship Id="rId2" Type="http://schemas.openxmlformats.org/officeDocument/2006/relationships/hyperlink" Target="https://doi.org/10.1080/20008198.2022.2031590" TargetMode="External"/><Relationship Id="rId3" Type="http://schemas.openxmlformats.org/officeDocument/2006/relationships/hyperlink" Target="https://doi.org/10.1371/journal.pone.0345784" TargetMode="External"/><Relationship Id="rId4" Type="http://schemas.openxmlformats.org/officeDocument/2006/relationships/hyperlink" Target="https://doi.org/10.1007/s12144-022-02900-x" TargetMode="External"/><Relationship Id="rId5" Type="http://schemas.openxmlformats.org/officeDocument/2006/relationships/hyperlink" Target="https://doi.org/10.3390/ijerph17197238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31197192/" TargetMode="External"/><Relationship Id="rId2" Type="http://schemas.openxmlformats.org/officeDocument/2006/relationships/hyperlink" Target="https://doi.org/10.3390/ijerph18052486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0.3.220-229" TargetMode="External"/><Relationship Id="rId3" Type="http://schemas.openxmlformats.org/officeDocument/2006/relationships/hyperlink" Target="https://doi.org/10.28920/dhm51.4.345-354" TargetMode="External"/><Relationship Id="rId4" Type="http://schemas.openxmlformats.org/officeDocument/2006/relationships/hyperlink" Target="https://doi.org/10.28920/dhm53.2.76-84" TargetMode="External"/><Relationship Id="rId5" Type="http://schemas.openxmlformats.org/officeDocument/2006/relationships/hyperlink" Target="https://doi.org/10.1007/s12024-019-00109-2" TargetMode="External"/><Relationship Id="rId6" Type="http://schemas.openxmlformats.org/officeDocument/2006/relationships/hyperlink" Target="https://www.bsac.com/document/bsac-incident-report-2025/bsac-incident-report-2025.pdf" TargetMode="External"/><Relationship Id="rId7" Type="http://schemas.openxmlformats.org/officeDocument/2006/relationships/hyperlink" Target="https://doi.org/10.28920/dhm54.1.39-46" TargetMode="External"/><Relationship Id="rId8" Type="http://schemas.openxmlformats.org/officeDocument/2006/relationships/hyperlink" Target="https://journals.viamedica.pl/international_maritime_health/article/view/58319" TargetMode="External"/><Relationship Id="rId9" Type="http://schemas.openxmlformats.org/officeDocument/2006/relationships/hyperlink" Target="https://doi.org/10.28920/dhm54.3.217-224" TargetMode="External"/><Relationship Id="rId10" Type="http://schemas.openxmlformats.org/officeDocument/2006/relationships/hyperlink" Target="https://undercurrent.org/UCnow/dive_magazine/2003/PanicRecreational200308.html" TargetMode="External"/><Relationship Id="rId11" Type="http://schemas.openxmlformats.org/officeDocument/2006/relationships/hyperlink" Target="https://doi.org/10.1055/s-2004-815829" TargetMode="External"/><Relationship Id="rId12" Type="http://schemas.openxmlformats.org/officeDocument/2006/relationships/hyperlink" Target="https://doi.org/10.2165/00007256-199520060-00005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hyperlink" Target="https://world.dan.org/?p=18868" TargetMode="External"/><Relationship Id="rId4" Type="http://schemas.openxmlformats.org/officeDocument/2006/relationships/hyperlink" Target="https://doi.org/10.1093/clipsy.bph077" TargetMode="External"/><Relationship Id="rId5" Type="http://schemas.openxmlformats.org/officeDocument/2006/relationships/hyperlink" Target="https://pubmed.ncbi.nlm.nih.gov/26168376/" TargetMode="External"/><Relationship Id="rId6" Type="http://schemas.openxmlformats.org/officeDocument/2006/relationships/hyperlink" Target="https://doi.org/10.1001/jamapsychiatry.2022.3679" TargetMode="External"/><Relationship Id="rId7" Type="http://schemas.openxmlformats.org/officeDocument/2006/relationships/hyperlink" Target="https://doi.org/10.1371/journal.pmed.1003481" TargetMode="External"/><Relationship Id="rId8" Type="http://schemas.openxmlformats.org/officeDocument/2006/relationships/hyperlink" Target="https://doi.org/10.1177/1745691620968771" TargetMode="External"/><Relationship Id="rId9" Type="http://schemas.openxmlformats.org/officeDocument/2006/relationships/hyperlink" Target="https://doi.org/10.1080/17437199.2023.2248222" TargetMode="External"/><Relationship Id="rId10" Type="http://schemas.openxmlformats.org/officeDocument/2006/relationships/hyperlink" Target="https://pubmed.ncbi.nlm.nih.gov/20141302/" TargetMode="External"/><Relationship Id="rId11" Type="http://schemas.openxmlformats.org/officeDocument/2006/relationships/hyperlink" Target="https://doi.org/10.1007/s10608-020-10076-6" TargetMode="External"/><Relationship Id="rId12" Type="http://schemas.openxmlformats.org/officeDocument/2006/relationships/hyperlink" Target="https://doi.org/10.1126/science.1192439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hyperlink" Target="https://doi.org/10.1007/s40279-017-0752-9" TargetMode="External"/><Relationship Id="rId4" Type="http://schemas.openxmlformats.org/officeDocument/2006/relationships/hyperlink" Target="https://doi.org/10.3389/fpsyg.2024.1449886" TargetMode="External"/><Relationship Id="rId5" Type="http://schemas.openxmlformats.org/officeDocument/2006/relationships/hyperlink" Target="https://doi.org/10.3389/fpsyg.2017.02193" TargetMode="External"/><Relationship Id="rId6" Type="http://schemas.openxmlformats.org/officeDocument/2006/relationships/hyperlink" Target="https://doi.org/10.1080/20008198.2022.2031590" TargetMode="External"/><Relationship Id="rId7" Type="http://schemas.openxmlformats.org/officeDocument/2006/relationships/hyperlink" Target="https://doi.org/10.1371/journal.pone.0345784" TargetMode="External"/><Relationship Id="rId8" Type="http://schemas.openxmlformats.org/officeDocument/2006/relationships/hyperlink" Target="https://doi.org/10.1007/s12144-022-02900-x" TargetMode="External"/><Relationship Id="rId9" Type="http://schemas.openxmlformats.org/officeDocument/2006/relationships/hyperlink" Target="https://doi.org/10.3390/ijerph17197238" TargetMode="External"/><Relationship Id="rId10" Type="http://schemas.openxmlformats.org/officeDocument/2006/relationships/hyperlink" Target="https://pubmed.ncbi.nlm.nih.gov/31197192/" TargetMode="External"/><Relationship Id="rId11" Type="http://schemas.openxmlformats.org/officeDocument/2006/relationships/hyperlink" Target="https://doi.org/10.3390/ijerph18052486" TargetMode="External"/><Relationship Id="rId12" Type="http://schemas.openxmlformats.org/officeDocument/2006/relationships/slideLayout" Target="../slideLayouts/slideLayout4.xml"/><Relationship Id="rId13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640" y="868680"/>
            <a:ext cx="2926080" cy="5047488"/>
          </a:xfrm>
          <a:prstGeom prst="rect">
            <a:avLst/>
          </a:prstGeom>
        </p:spPr>
      </p:pic>
      <p:pic>
        <p:nvPicPr>
          <p:cNvPr id="3" name="Image 1" descr="/home/claude/mdi/assets/logo3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411480"/>
            <a:ext cx="502920" cy="8686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234440" y="50292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3"/>
                </a:solidFill>
              </a:rPr>
              <a:t>MINDFUL DIVING INSTITUTE  ·  DOSSIER DI EVIDENZE</a:t>
            </a:r>
            <a:endParaRPr lang="en-US" sz="1200" dirty="0"/>
          </a:p>
        </p:txBody>
      </p:sp>
      <p:sp>
        <p:nvSpPr>
          <p:cNvPr id="5" name="Text 1"/>
          <p:cNvSpPr txBox="1"/>
          <p:nvPr/>
        </p:nvSpPr>
        <p:spPr>
          <a:xfrm>
            <a:off x="1234440" y="82296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chemeClr val="accent3"/>
                </a:solidFill>
              </a:rPr>
              <a:t>PER PROFESSIONISTI DELLA SUBACQUEA  ·  2ª EDIZIONE  ·  NOVEMBRE 2026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17373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spc="500" kern="0" dirty="0">
                <a:solidFill>
                  <a:schemeClr val="accent2"/>
                </a:solidFill>
              </a:rPr>
              <a:t>MINDFULNESS E SUBACQUEA</a:t>
            </a:r>
            <a:endParaRPr lang="en-US" sz="1600" dirty="0"/>
          </a:p>
        </p:txBody>
      </p:sp>
      <p:sp>
        <p:nvSpPr>
          <p:cNvPr id="7" name="Text 3"/>
          <p:cNvSpPr txBox="1"/>
          <p:nvPr/>
        </p:nvSpPr>
        <p:spPr>
          <a:xfrm>
            <a:off x="548640" y="2194560"/>
            <a:ext cx="78638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5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Perché la presenza</a:t>
            </a:r>
            <a:endParaRPr lang="en-US" sz="5200" dirty="0"/>
          </a:p>
          <a:p>
            <a:pPr indent="0" marL="0">
              <a:lnSpc>
                <a:spcPct val="95000"/>
              </a:lnSpc>
              <a:buNone/>
            </a:pPr>
            <a:r>
              <a:rPr lang="en-US" sz="5200" b="1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è sicurezza</a:t>
            </a:r>
            <a:endParaRPr lang="en-US" sz="5200" dirty="0"/>
          </a:p>
        </p:txBody>
      </p:sp>
      <p:sp>
        <p:nvSpPr>
          <p:cNvPr id="8" name="chip"/>
          <p:cNvSpPr txBox="1"/>
          <p:nvPr/>
        </p:nvSpPr>
        <p:spPr>
          <a:xfrm>
            <a:off x="548640" y="4754880"/>
            <a:ext cx="5760720" cy="347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35 FONTI COLLEGATE  ·  DATI SUGLI INCIDENTI FINO AL 2025</a:t>
            </a:r>
            <a:endParaRPr lang="en-US" sz="1100" dirty="0"/>
          </a:p>
        </p:txBody>
      </p:sp>
      <p:sp>
        <p:nvSpPr>
          <p:cNvPr id="9" name="Text 5"/>
          <p:cNvSpPr txBox="1"/>
          <p:nvPr/>
        </p:nvSpPr>
        <p:spPr>
          <a:xfrm>
            <a:off x="548640" y="5303520"/>
            <a:ext cx="7863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Cosa dicono le analisi degli incidenti di quattro continenti e la ricerca più recente su attenzione, ansia e stress. Ogni dato ha la sua fonte. · Luis Miguel Gallardo · Mindful Diving Institute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Come leggere questo dossier</a:t>
            </a:r>
            <a:endParaRPr lang="en-US" sz="3200" dirty="0"/>
          </a:p>
        </p:txBody>
      </p:sp>
      <p:sp>
        <p:nvSpPr>
          <p:cNvPr id="4" name="DATI SUGLI INCIDENTI"/>
          <p:cNvSpPr/>
          <p:nvPr/>
        </p:nvSpPr>
        <p:spPr>
          <a:xfrm>
            <a:off x="548640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49808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DATI SUGLI INCIDENTI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49808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Analisi di incidenti reali</a:t>
            </a:r>
            <a:endParaRPr lang="en-US" sz="1550" dirty="0"/>
          </a:p>
        </p:txBody>
      </p:sp>
      <p:sp>
        <p:nvSpPr>
          <p:cNvPr id="7" name="Text 4"/>
          <p:cNvSpPr txBox="1"/>
          <p:nvPr/>
        </p:nvSpPr>
        <p:spPr>
          <a:xfrm>
            <a:off x="749808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Descrivono cosa fallisce e in che ordine. Non verificano soluzioni.</a:t>
            </a:r>
            <a:endParaRPr lang="en-US" sz="1250" dirty="0"/>
          </a:p>
        </p:txBody>
      </p:sp>
      <p:sp>
        <p:nvSpPr>
          <p:cNvPr id="8" name="EVIDENZA FORTE"/>
          <p:cNvSpPr/>
          <p:nvPr/>
        </p:nvSpPr>
        <p:spPr>
          <a:xfrm>
            <a:off x="3367278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9" name="chip"/>
          <p:cNvSpPr txBox="1"/>
          <p:nvPr/>
        </p:nvSpPr>
        <p:spPr>
          <a:xfrm>
            <a:off x="3568446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EVIDENZA FORTE</a:t>
            </a:r>
            <a:endParaRPr lang="en-US" sz="1100" dirty="0"/>
          </a:p>
        </p:txBody>
      </p:sp>
      <p:sp>
        <p:nvSpPr>
          <p:cNvPr id="10" name="Text 7"/>
          <p:cNvSpPr txBox="1"/>
          <p:nvPr/>
        </p:nvSpPr>
        <p:spPr>
          <a:xfrm>
            <a:off x="3568446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Meta-analisi e grandi studi</a:t>
            </a:r>
            <a:endParaRPr lang="en-US" sz="1550" dirty="0"/>
          </a:p>
        </p:txBody>
      </p:sp>
      <p:sp>
        <p:nvSpPr>
          <p:cNvPr id="11" name="Text 8"/>
          <p:cNvSpPr txBox="1"/>
          <p:nvPr/>
        </p:nvSpPr>
        <p:spPr>
          <a:xfrm>
            <a:off x="3568446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Risultati ripetuti in molti studi e su molte persone.</a:t>
            </a:r>
            <a:endParaRPr lang="en-US" sz="1250" dirty="0"/>
          </a:p>
        </p:txBody>
      </p:sp>
      <p:sp>
        <p:nvSpPr>
          <p:cNvPr id="12" name="EVIDENZA MODERATA"/>
          <p:cNvSpPr/>
          <p:nvPr/>
        </p:nvSpPr>
        <p:spPr>
          <a:xfrm>
            <a:off x="6185916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chip"/>
          <p:cNvSpPr txBox="1"/>
          <p:nvPr/>
        </p:nvSpPr>
        <p:spPr>
          <a:xfrm>
            <a:off x="6387084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EVIDENZA MODERATA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6387084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Piccoli studi o grandi studi osservazionali</a:t>
            </a:r>
            <a:endParaRPr lang="en-US" sz="1550" dirty="0"/>
          </a:p>
        </p:txBody>
      </p:sp>
      <p:sp>
        <p:nvSpPr>
          <p:cNvPr id="15" name="Text 12"/>
          <p:cNvSpPr txBox="1"/>
          <p:nvPr/>
        </p:nvSpPr>
        <p:spPr>
          <a:xfrm>
            <a:off x="6387084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Un buon segnale, con limiti di dimensione o di disegno.</a:t>
            </a:r>
            <a:endParaRPr lang="en-US" sz="1250" dirty="0"/>
          </a:p>
        </p:txBody>
      </p:sp>
      <p:sp>
        <p:nvSpPr>
          <p:cNvPr id="16" name="EVIDENZA PRELIMINARE"/>
          <p:cNvSpPr/>
          <p:nvPr/>
        </p:nvSpPr>
        <p:spPr>
          <a:xfrm>
            <a:off x="9004554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9205722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E7674A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EVIDENZA PRELIMINARE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9205722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Studi pilota ed esplorativi</a:t>
            </a:r>
            <a:endParaRPr lang="en-US" sz="1550" dirty="0"/>
          </a:p>
        </p:txBody>
      </p:sp>
      <p:sp>
        <p:nvSpPr>
          <p:cNvPr id="19" name="Text 16"/>
          <p:cNvSpPr txBox="1"/>
          <p:nvPr/>
        </p:nvSpPr>
        <p:spPr>
          <a:xfrm>
            <a:off x="9205722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Segnali promettenti che vanno ancora confermati.</a:t>
            </a:r>
            <a:endParaRPr lang="en-US" sz="1250" dirty="0"/>
          </a:p>
        </p:txBody>
      </p:sp>
      <p:sp>
        <p:nvSpPr>
          <p:cNvPr id="20" name="honestidad"/>
          <p:cNvSpPr/>
          <p:nvPr/>
        </p:nvSpPr>
        <p:spPr>
          <a:xfrm>
            <a:off x="548640" y="3886200"/>
            <a:ext cx="11091672" cy="1965960"/>
          </a:xfrm>
          <a:prstGeom prst="roundRect">
            <a:avLst>
              <a:gd name="adj" fmla="val 7442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8"/>
          <p:cNvSpPr txBox="1"/>
          <p:nvPr/>
        </p:nvSpPr>
        <p:spPr>
          <a:xfrm>
            <a:off x="868680" y="4069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CIÒ CHE NON AFFERMIAMO</a:t>
            </a:r>
            <a:endParaRPr lang="en-US" sz="1100" dirty="0"/>
          </a:p>
        </p:txBody>
      </p:sp>
      <p:sp>
        <p:nvSpPr>
          <p:cNvPr id="22" name="Text 19"/>
          <p:cNvSpPr txBox="1"/>
          <p:nvPr/>
        </p:nvSpPr>
        <p:spPr>
          <a:xfrm>
            <a:off x="868680" y="4370832"/>
            <a:ext cx="1045159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Non esiste ancora un grande studio che dimostri che la mindfulness riduce gli incidenti subacquei.</a:t>
            </a:r>
            <a:endParaRPr lang="en-US" sz="1800" dirty="0"/>
          </a:p>
        </p:txBody>
      </p:sp>
      <p:sp>
        <p:nvSpPr>
          <p:cNvPr id="23" name="Text 20"/>
          <p:cNvSpPr txBox="1"/>
          <p:nvPr/>
        </p:nvSpPr>
        <p:spPr>
          <a:xfrm>
            <a:off x="868680" y="5074920"/>
            <a:ext cx="1045159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Ci sono dati solidi su come avvengono gli incidenti ed evidenze solide su ciò che la mindfulness allena. Questo dossier unisce le due cose e segnala con «LETTURA MDI» dove finiscono i dati e dove inizia la nostra ipotesi di lavoro.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1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Cosa va storto sott'acqua</a:t>
            </a:r>
            <a:endParaRPr lang="en-US" sz="4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Cosa dicono le analisi degli incidenti, dallo studio classico di DAN ai rapporti del 2025, e cosa mostra la ricerca sul panico.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La catena di un incidente mortale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LO STUDIO CLASSICO  ·  n = 947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Decessi nella subacquea ricreativa a circuito aperto, 1992–2003. È ancora la più ampia analisi passo per passo pubblicata; gli studi recenti usano lo stesso modello.</a:t>
            </a:r>
            <a:endParaRPr lang="en-US" sz="1300" dirty="0"/>
          </a:p>
        </p:txBody>
      </p:sp>
      <p:sp>
        <p:nvSpPr>
          <p:cNvPr id="6" name="paso 1"/>
          <p:cNvSpPr/>
          <p:nvPr/>
        </p:nvSpPr>
        <p:spPr>
          <a:xfrm>
            <a:off x="54864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dot"/>
          <p:cNvSpPr/>
          <p:nvPr/>
        </p:nvSpPr>
        <p:spPr>
          <a:xfrm>
            <a:off x="74980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74980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132588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INNESCO</a:t>
            </a:r>
            <a:endParaRPr lang="en-US" sz="1150" dirty="0"/>
          </a:p>
        </p:txBody>
      </p:sp>
      <p:sp>
        <p:nvSpPr>
          <p:cNvPr id="10" name="Text 7"/>
          <p:cNvSpPr txBox="1"/>
          <p:nvPr/>
        </p:nvSpPr>
        <p:spPr>
          <a:xfrm>
            <a:off x="74980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Cosa avvia il problema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74980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41%</a:t>
            </a:r>
            <a:endParaRPr lang="en-US" sz="2600" dirty="0"/>
          </a:p>
        </p:txBody>
      </p:sp>
      <p:sp>
        <p:nvSpPr>
          <p:cNvPr id="12" name="Text 9"/>
          <p:cNvSpPr txBox="1"/>
          <p:nvPr/>
        </p:nvSpPr>
        <p:spPr>
          <a:xfrm>
            <a:off x="178308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Gas insufficiente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74980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20%</a:t>
            </a:r>
            <a:endParaRPr lang="en-US" sz="2600" dirty="0"/>
          </a:p>
        </p:txBody>
      </p:sp>
      <p:sp>
        <p:nvSpPr>
          <p:cNvPr id="14" name="Text 11"/>
          <p:cNvSpPr txBox="1"/>
          <p:nvPr/>
        </p:nvSpPr>
        <p:spPr>
          <a:xfrm>
            <a:off x="178308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Intrappolamento</a:t>
            </a:r>
            <a:endParaRPr lang="en-US" sz="1300" dirty="0"/>
          </a:p>
        </p:txBody>
      </p:sp>
      <p:sp>
        <p:nvSpPr>
          <p:cNvPr id="15" name="Text 12"/>
          <p:cNvSpPr txBox="1"/>
          <p:nvPr/>
        </p:nvSpPr>
        <p:spPr>
          <a:xfrm>
            <a:off x="74980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15%</a:t>
            </a:r>
            <a:endParaRPr lang="en-US" sz="2600" dirty="0"/>
          </a:p>
        </p:txBody>
      </p:sp>
      <p:sp>
        <p:nvSpPr>
          <p:cNvPr id="16" name="Text 13"/>
          <p:cNvSpPr txBox="1"/>
          <p:nvPr/>
        </p:nvSpPr>
        <p:spPr>
          <a:xfrm>
            <a:off x="178308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Problema di attrezzatura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314782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18" name="paso 2"/>
          <p:cNvSpPr/>
          <p:nvPr/>
        </p:nvSpPr>
        <p:spPr>
          <a:xfrm>
            <a:off x="339471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9" name="dot"/>
          <p:cNvSpPr/>
          <p:nvPr/>
        </p:nvSpPr>
        <p:spPr>
          <a:xfrm>
            <a:off x="3595878" y="2075688"/>
            <a:ext cx="457200" cy="4572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0" name="Text 17"/>
          <p:cNvSpPr txBox="1"/>
          <p:nvPr/>
        </p:nvSpPr>
        <p:spPr>
          <a:xfrm>
            <a:off x="359587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21" name="Text 18"/>
          <p:cNvSpPr txBox="1"/>
          <p:nvPr/>
        </p:nvSpPr>
        <p:spPr>
          <a:xfrm>
            <a:off x="417195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3"/>
                </a:solidFill>
              </a:rPr>
              <a:t>AGENTE INVALIDANTE</a:t>
            </a:r>
            <a:endParaRPr lang="en-US" sz="1150" dirty="0"/>
          </a:p>
        </p:txBody>
      </p:sp>
      <p:sp>
        <p:nvSpPr>
          <p:cNvPr id="22" name="Text 19"/>
          <p:cNvSpPr txBox="1"/>
          <p:nvPr/>
        </p:nvSpPr>
        <p:spPr>
          <a:xfrm>
            <a:off x="359587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accent3"/>
                </a:solidFill>
              </a:rPr>
              <a:t>Cosa lo rende pericoloso</a:t>
            </a:r>
            <a:endParaRPr lang="en-US" sz="1250" dirty="0"/>
          </a:p>
        </p:txBody>
      </p:sp>
      <p:sp>
        <p:nvSpPr>
          <p:cNvPr id="23" name="Text 20"/>
          <p:cNvSpPr txBox="1"/>
          <p:nvPr/>
        </p:nvSpPr>
        <p:spPr>
          <a:xfrm>
            <a:off x="359587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55%</a:t>
            </a:r>
            <a:endParaRPr lang="en-US" sz="2600" dirty="0"/>
          </a:p>
        </p:txBody>
      </p:sp>
      <p:sp>
        <p:nvSpPr>
          <p:cNvPr id="24" name="Text 21"/>
          <p:cNvSpPr txBox="1"/>
          <p:nvPr/>
        </p:nvSpPr>
        <p:spPr>
          <a:xfrm>
            <a:off x="462915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Risalita d'emergenza</a:t>
            </a:r>
            <a:endParaRPr lang="en-US" sz="1300" dirty="0"/>
          </a:p>
        </p:txBody>
      </p:sp>
      <p:sp>
        <p:nvSpPr>
          <p:cNvPr id="25" name="Text 22"/>
          <p:cNvSpPr txBox="1"/>
          <p:nvPr/>
        </p:nvSpPr>
        <p:spPr>
          <a:xfrm>
            <a:off x="359587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27%</a:t>
            </a:r>
            <a:endParaRPr lang="en-US" sz="2600" dirty="0"/>
          </a:p>
        </p:txBody>
      </p:sp>
      <p:sp>
        <p:nvSpPr>
          <p:cNvPr id="26" name="Text 23"/>
          <p:cNvSpPr txBox="1"/>
          <p:nvPr/>
        </p:nvSpPr>
        <p:spPr>
          <a:xfrm>
            <a:off x="462915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Gas insufficiente</a:t>
            </a:r>
            <a:endParaRPr lang="en-US" sz="1300" dirty="0"/>
          </a:p>
        </p:txBody>
      </p:sp>
      <p:sp>
        <p:nvSpPr>
          <p:cNvPr id="27" name="Text 24"/>
          <p:cNvSpPr txBox="1"/>
          <p:nvPr/>
        </p:nvSpPr>
        <p:spPr>
          <a:xfrm>
            <a:off x="359587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28" name="Text 25"/>
          <p:cNvSpPr txBox="1"/>
          <p:nvPr/>
        </p:nvSpPr>
        <p:spPr>
          <a:xfrm>
            <a:off x="462915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Problema di assetto</a:t>
            </a:r>
            <a:endParaRPr lang="en-US" sz="1300" dirty="0"/>
          </a:p>
        </p:txBody>
      </p:sp>
      <p:sp>
        <p:nvSpPr>
          <p:cNvPr id="29" name="Shape 26"/>
          <p:cNvSpPr/>
          <p:nvPr/>
        </p:nvSpPr>
        <p:spPr>
          <a:xfrm>
            <a:off x="599389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30" name="paso 3"/>
          <p:cNvSpPr/>
          <p:nvPr/>
        </p:nvSpPr>
        <p:spPr>
          <a:xfrm>
            <a:off x="624078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1" name="dot"/>
          <p:cNvSpPr/>
          <p:nvPr/>
        </p:nvSpPr>
        <p:spPr>
          <a:xfrm>
            <a:off x="644194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2" name="Text 29"/>
          <p:cNvSpPr txBox="1"/>
          <p:nvPr/>
        </p:nvSpPr>
        <p:spPr>
          <a:xfrm>
            <a:off x="644194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33" name="Text 30"/>
          <p:cNvSpPr txBox="1"/>
          <p:nvPr/>
        </p:nvSpPr>
        <p:spPr>
          <a:xfrm>
            <a:off x="701802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LESIONE INVALIDANTE</a:t>
            </a:r>
            <a:endParaRPr lang="en-US" sz="1150" dirty="0"/>
          </a:p>
        </p:txBody>
      </p:sp>
      <p:sp>
        <p:nvSpPr>
          <p:cNvPr id="34" name="Text 31"/>
          <p:cNvSpPr txBox="1"/>
          <p:nvPr/>
        </p:nvSpPr>
        <p:spPr>
          <a:xfrm>
            <a:off x="644194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Cosa rende il subacqueo incapace</a:t>
            </a:r>
            <a:endParaRPr lang="en-US" sz="1250" dirty="0"/>
          </a:p>
        </p:txBody>
      </p:sp>
      <p:sp>
        <p:nvSpPr>
          <p:cNvPr id="35" name="Text 32"/>
          <p:cNvSpPr txBox="1"/>
          <p:nvPr/>
        </p:nvSpPr>
        <p:spPr>
          <a:xfrm>
            <a:off x="644194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33%</a:t>
            </a:r>
            <a:endParaRPr lang="en-US" sz="2600" dirty="0"/>
          </a:p>
        </p:txBody>
      </p:sp>
      <p:sp>
        <p:nvSpPr>
          <p:cNvPr id="36" name="Text 33"/>
          <p:cNvSpPr txBox="1"/>
          <p:nvPr/>
        </p:nvSpPr>
        <p:spPr>
          <a:xfrm>
            <a:off x="747522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Asfissia</a:t>
            </a:r>
            <a:endParaRPr lang="en-US" sz="1300" dirty="0"/>
          </a:p>
        </p:txBody>
      </p:sp>
      <p:sp>
        <p:nvSpPr>
          <p:cNvPr id="37" name="Text 34"/>
          <p:cNvSpPr txBox="1"/>
          <p:nvPr/>
        </p:nvSpPr>
        <p:spPr>
          <a:xfrm>
            <a:off x="644194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29%</a:t>
            </a:r>
            <a:endParaRPr lang="en-US" sz="2600" dirty="0"/>
          </a:p>
        </p:txBody>
      </p:sp>
      <p:sp>
        <p:nvSpPr>
          <p:cNvPr id="38" name="Text 35"/>
          <p:cNvSpPr txBox="1"/>
          <p:nvPr/>
        </p:nvSpPr>
        <p:spPr>
          <a:xfrm>
            <a:off x="747522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Embolia gassosa arteriosa</a:t>
            </a:r>
            <a:endParaRPr lang="en-US" sz="1300" dirty="0"/>
          </a:p>
        </p:txBody>
      </p:sp>
      <p:sp>
        <p:nvSpPr>
          <p:cNvPr id="39" name="Text 36"/>
          <p:cNvSpPr txBox="1"/>
          <p:nvPr/>
        </p:nvSpPr>
        <p:spPr>
          <a:xfrm>
            <a:off x="644194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26%</a:t>
            </a:r>
            <a:endParaRPr lang="en-US" sz="2600" dirty="0"/>
          </a:p>
        </p:txBody>
      </p:sp>
      <p:sp>
        <p:nvSpPr>
          <p:cNvPr id="40" name="Text 37"/>
          <p:cNvSpPr txBox="1"/>
          <p:nvPr/>
        </p:nvSpPr>
        <p:spPr>
          <a:xfrm>
            <a:off x="747522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Evento cardiaco</a:t>
            </a:r>
            <a:endParaRPr lang="en-US" sz="1300" dirty="0"/>
          </a:p>
        </p:txBody>
      </p:sp>
      <p:sp>
        <p:nvSpPr>
          <p:cNvPr id="41" name="Shape 38"/>
          <p:cNvSpPr/>
          <p:nvPr/>
        </p:nvSpPr>
        <p:spPr>
          <a:xfrm>
            <a:off x="883996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42" name="paso 4"/>
          <p:cNvSpPr/>
          <p:nvPr/>
        </p:nvSpPr>
        <p:spPr>
          <a:xfrm>
            <a:off x="908685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3" name="dot"/>
          <p:cNvSpPr/>
          <p:nvPr/>
        </p:nvSpPr>
        <p:spPr>
          <a:xfrm>
            <a:off x="928801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4" name="Text 41"/>
          <p:cNvSpPr txBox="1"/>
          <p:nvPr/>
        </p:nvSpPr>
        <p:spPr>
          <a:xfrm>
            <a:off x="928801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45" name="Text 42"/>
          <p:cNvSpPr txBox="1"/>
          <p:nvPr/>
        </p:nvSpPr>
        <p:spPr>
          <a:xfrm>
            <a:off x="986409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CAUSA DI MORTE</a:t>
            </a:r>
            <a:endParaRPr lang="en-US" sz="1150" dirty="0"/>
          </a:p>
        </p:txBody>
      </p:sp>
      <p:sp>
        <p:nvSpPr>
          <p:cNvPr id="46" name="Text 43"/>
          <p:cNvSpPr txBox="1"/>
          <p:nvPr/>
        </p:nvSpPr>
        <p:spPr>
          <a:xfrm>
            <a:off x="928801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Cosa risulta come causa finale</a:t>
            </a:r>
            <a:endParaRPr lang="en-US" sz="1250" dirty="0"/>
          </a:p>
        </p:txBody>
      </p:sp>
      <p:sp>
        <p:nvSpPr>
          <p:cNvPr id="47" name="Text 44"/>
          <p:cNvSpPr txBox="1"/>
          <p:nvPr/>
        </p:nvSpPr>
        <p:spPr>
          <a:xfrm>
            <a:off x="928801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70%</a:t>
            </a:r>
            <a:endParaRPr lang="en-US" sz="2600" dirty="0"/>
          </a:p>
        </p:txBody>
      </p:sp>
      <p:sp>
        <p:nvSpPr>
          <p:cNvPr id="48" name="Text 45"/>
          <p:cNvSpPr txBox="1"/>
          <p:nvPr/>
        </p:nvSpPr>
        <p:spPr>
          <a:xfrm>
            <a:off x="1032129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Annegamento</a:t>
            </a:r>
            <a:endParaRPr lang="en-US" sz="1300" dirty="0"/>
          </a:p>
        </p:txBody>
      </p:sp>
      <p:sp>
        <p:nvSpPr>
          <p:cNvPr id="49" name="Text 46"/>
          <p:cNvSpPr txBox="1"/>
          <p:nvPr/>
        </p:nvSpPr>
        <p:spPr>
          <a:xfrm>
            <a:off x="928801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14%</a:t>
            </a:r>
            <a:endParaRPr lang="en-US" sz="2600" dirty="0"/>
          </a:p>
        </p:txBody>
      </p:sp>
      <p:sp>
        <p:nvSpPr>
          <p:cNvPr id="50" name="Text 47"/>
          <p:cNvSpPr txBox="1"/>
          <p:nvPr/>
        </p:nvSpPr>
        <p:spPr>
          <a:xfrm>
            <a:off x="1032129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Embolia gassosa arteriosa</a:t>
            </a:r>
            <a:endParaRPr lang="en-US" sz="1300" dirty="0"/>
          </a:p>
        </p:txBody>
      </p:sp>
      <p:sp>
        <p:nvSpPr>
          <p:cNvPr id="51" name="Text 48"/>
          <p:cNvSpPr txBox="1"/>
          <p:nvPr/>
        </p:nvSpPr>
        <p:spPr>
          <a:xfrm>
            <a:off x="928801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52" name="Text 49"/>
          <p:cNvSpPr txBox="1"/>
          <p:nvPr/>
        </p:nvSpPr>
        <p:spPr>
          <a:xfrm>
            <a:off x="1032129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Evento cardiaco</a:t>
            </a:r>
            <a:endParaRPr lang="en-US" sz="1300" dirty="0"/>
          </a:p>
        </p:txBody>
      </p:sp>
      <p:sp>
        <p:nvSpPr>
          <p:cNvPr id="53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54" name="Text 51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FONTE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Cosa è cambiato: le analisi più recenti</a:t>
            </a:r>
            <a:endParaRPr lang="en-US" sz="3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298448"/>
          <a:ext cx="11091672" cy="914400"/>
        </p:xfrm>
        <a:graphic>
          <a:graphicData uri="http://schemas.openxmlformats.org/drawingml/2006/table">
            <a:tbl>
              <a:tblPr/>
              <a:tblGrid>
                <a:gridCol w="2514600"/>
                <a:gridCol w="1417320"/>
                <a:gridCol w="2423160"/>
                <a:gridCol w="2514600"/>
                <a:gridCol w="185623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Studio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Periodo · decessi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Cosa lo innesca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Cosa lo rende pericoloso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Profilo del subacqueo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Denoble et al. · USA e Canada [1]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1992–2003 · 947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Gas insufficiente 41%, intrappolamento 20%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Risalita d'emergenza 55%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Base di confronto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e Taylor · Australia [2]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2001–2013 · 126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Ambiente 54%, sforzo 18%, gas 12%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Problema medico 38%, risalita 17%, assetto 14%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Età media 44; salute pregressa come fattore nel 47%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et al. · Nuova Zelanda [3]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2007–2016 · 48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Gas 35%, ambiente 35%, sforzo 17%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Soprattutto medico (cardiaco); embolia dopo risalite senza gas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Età media 47; fattori di rischio medici nel 77%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et al. · Australia [4]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2014–2018 · 42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Soprattutto ambiente e sforzo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Soprattutto medico (cardiaco)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Età media 49,7 (6 anni in più); obesità nel 54%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Casadesús et al. · Girona, Spagna [5]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2009–2018 · 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Sforzo, panico, assetto, disorientamento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Risalita rapida, evento cardiaco, panico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Soprattutto uomini tra 50 e 69 anni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BSAC · Regno Unito [6]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 · 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Informazioni insufficienti in oltre la metà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Un caso confermato di edema polmonare da immersione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Età media 55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lectura"/>
          <p:cNvSpPr/>
          <p:nvPr/>
        </p:nvSpPr>
        <p:spPr>
          <a:xfrm>
            <a:off x="548640" y="5074920"/>
            <a:ext cx="11091672" cy="530352"/>
          </a:xfrm>
          <a:prstGeom prst="roundRect">
            <a:avLst>
              <a:gd name="adj" fmla="val 2758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822960" y="5074920"/>
            <a:ext cx="1054303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LETTURA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Il profilo cambia: più età, più cuore. La risalita e il gas restano nella catena, ma oggi conta anche ciò che il subacqueo porta con sé in acqua.</a:t>
            </a:r>
            <a:endParaRPr lang="en-US" sz="1050" dirty="0"/>
          </a:p>
        </p:txBody>
      </p:sp>
      <p:sp>
        <p:nvSpPr>
          <p:cNvPr id="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8" name="Text 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Scuba diving fatalities in Australia 2001 to 2013: chain of ev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 Taylor, 2020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Diving-related fatalities: multidisciplinary, experience-based investiga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Casadesús et al., 2019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rapporto incidenti 2025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548640" y="86868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IL DATO CHE CAMBIA LA CONVERSAZIONE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822960" y="1234440"/>
            <a:ext cx="10543032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Nel 96% delle embolie gassose</a:t>
            </a:r>
            <a:endParaRPr lang="en-US" sz="3600" dirty="0"/>
          </a:p>
          <a:p>
            <a:pPr algn="ctr"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arteriose c'era una risalita</a:t>
            </a:r>
            <a:endParaRPr lang="en-US" sz="3600" dirty="0"/>
          </a:p>
          <a:p>
            <a:pPr algn="ctr" indent="0" marL="0">
              <a:buNone/>
            </a:pPr>
            <a:r>
              <a:rPr lang="en-US" sz="36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d'emergenza.</a:t>
            </a:r>
            <a:endParaRPr lang="en-US" sz="3600" dirty="0"/>
          </a:p>
        </p:txBody>
      </p:sp>
      <p:sp>
        <p:nvSpPr>
          <p:cNvPr id="5" name="Text 2"/>
          <p:cNvSpPr txBox="1"/>
          <p:nvPr/>
        </p:nvSpPr>
        <p:spPr>
          <a:xfrm>
            <a:off x="1280160" y="3200400"/>
            <a:ext cx="962863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Denoble et al., 2008 · 947 decessi, 1992–2003. Nessuno studio successivo ha ripetuto questa cifra precisa.</a:t>
            </a:r>
            <a:endParaRPr lang="en-US" sz="1200" dirty="0"/>
          </a:p>
        </p:txBody>
      </p:sp>
      <p:sp>
        <p:nvSpPr>
          <p:cNvPr id="6" name="dato 2024"/>
          <p:cNvSpPr/>
          <p:nvPr/>
        </p:nvSpPr>
        <p:spPr>
          <a:xfrm>
            <a:off x="1280160" y="3611880"/>
            <a:ext cx="962863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1508760" y="3611880"/>
            <a:ext cx="91714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2B544"/>
                </a:solidFill>
              </a:rPr>
              <a:t>2024  ·  </a:t>
            </a:r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In 288 incidenti trattati dalla Marina olandese (1966–2023), la risalita è stata l'agente invalidante più frequente (52%), soprattutto troppo veloce, e l'embolia la lesione più letale.</a:t>
            </a:r>
            <a:endParaRPr lang="en-US" sz="1350" dirty="0"/>
          </a:p>
        </p:txBody>
      </p:sp>
      <p:sp>
        <p:nvSpPr>
          <p:cNvPr id="8" name="lectura"/>
          <p:cNvSpPr/>
          <p:nvPr/>
        </p:nvSpPr>
        <p:spPr>
          <a:xfrm>
            <a:off x="1280160" y="4553712"/>
            <a:ext cx="9628632" cy="868680"/>
          </a:xfrm>
          <a:prstGeom prst="roundRect">
            <a:avLst>
              <a:gd name="adj" fmla="val 16842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1554480" y="4553712"/>
            <a:ext cx="907999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LETTURA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Ciò che trasforma un problema in lesione è spesso la reazione. Tra stimolo e risposta c'è uno spazio, e quello spazio si allena.</a:t>
            </a:r>
            <a:endParaRPr lang="en-US" sz="1050" dirty="0"/>
          </a:p>
        </p:txBody>
      </p:sp>
      <p:sp>
        <p:nvSpPr>
          <p:cNvPr id="10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Chain of events analysis in diving accidents treated by the Royal Netherlands Navy 1966–202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Turner et al., 2024 · Diving and Hyperbaric Medicine</a:t>
            </a:r>
            <a:endParaRPr lang="en-US" sz="1050" dirty="0"/>
          </a:p>
        </p:txBody>
      </p:sp>
      <p:sp>
        <p:nvSpPr>
          <p:cNvPr id="1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Sapere non basta: conta il comportamento nel momento</a:t>
            </a:r>
            <a:endParaRPr lang="en-US" sz="27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DATI SUGLI INCIDENTI  ·  n = 122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Decessi di subacquei fuori dalla formazione in Nord America e nei Caraibi: erano state violate le pratiche di sicurezza riconosciute?</a:t>
            </a:r>
            <a:endParaRPr lang="en-US" sz="1300" dirty="0"/>
          </a:p>
        </p:txBody>
      </p:sp>
      <p:sp>
        <p:nvSpPr>
          <p:cNvPr id="6" name="dato 45%"/>
          <p:cNvSpPr/>
          <p:nvPr/>
        </p:nvSpPr>
        <p:spPr>
          <a:xfrm>
            <a:off x="548640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Text 4"/>
          <p:cNvSpPr txBox="1"/>
          <p:nvPr/>
        </p:nvSpPr>
        <p:spPr>
          <a:xfrm>
            <a:off x="822960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45%</a:t>
            </a:r>
            <a:endParaRPr lang="en-US" sz="4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di tutti i decessi comportava almeno una violazione delle pratiche di immersione sicura.</a:t>
            </a:r>
            <a:endParaRPr lang="en-US" sz="1400" dirty="0"/>
          </a:p>
        </p:txBody>
      </p:sp>
      <p:sp>
        <p:nvSpPr>
          <p:cNvPr id="9" name="dato 75%"/>
          <p:cNvSpPr/>
          <p:nvPr/>
        </p:nvSpPr>
        <p:spPr>
          <a:xfrm>
            <a:off x="4322064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4596384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75%</a:t>
            </a:r>
            <a:endParaRPr lang="en-US" sz="4400" dirty="0"/>
          </a:p>
        </p:txBody>
      </p:sp>
      <p:sp>
        <p:nvSpPr>
          <p:cNvPr id="11" name="Text 8"/>
          <p:cNvSpPr txBox="1"/>
          <p:nvPr/>
        </p:nvSpPr>
        <p:spPr>
          <a:xfrm>
            <a:off x="4596384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dei decessi senza causa medica comportava violazioni, contro il 23% dei decessi con causa medica.</a:t>
            </a:r>
            <a:endParaRPr lang="en-US" sz="1400" dirty="0"/>
          </a:p>
        </p:txBody>
      </p:sp>
      <p:sp>
        <p:nvSpPr>
          <p:cNvPr id="12" name="dato ×7,3"/>
          <p:cNvSpPr/>
          <p:nvPr/>
        </p:nvSpPr>
        <p:spPr>
          <a:xfrm>
            <a:off x="8095488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Text 10"/>
          <p:cNvSpPr txBox="1"/>
          <p:nvPr/>
        </p:nvSpPr>
        <p:spPr>
          <a:xfrm>
            <a:off x="8369808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×7,3</a:t>
            </a:r>
            <a:endParaRPr lang="en-US" sz="4400" dirty="0"/>
          </a:p>
        </p:txBody>
      </p:sp>
      <p:sp>
        <p:nvSpPr>
          <p:cNvPr id="14" name="Text 11"/>
          <p:cNvSpPr txBox="1"/>
          <p:nvPr/>
        </p:nvSpPr>
        <p:spPr>
          <a:xfrm>
            <a:off x="8369808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probabilità più alta di una violazione nei decessi senza causa medica (IC 95%: 2,3–23,2).</a:t>
            </a:r>
            <a:endParaRPr lang="en-US" sz="1400" dirty="0"/>
          </a:p>
        </p:txBody>
      </p:sp>
      <p:sp>
        <p:nvSpPr>
          <p:cNvPr id="15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LETTURA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 regole si imparano al corso; si applicano, o no, nel momento. La presenza è il ponte tra ciò che sai e ciò che fai sott'acqua.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FONTE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Violations of safe diving practices among 122 diver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Shreeves et al., 2018 · International Maritime Health</a:t>
            </a:r>
            <a:endParaRPr lang="en-US" sz="1050" dirty="0"/>
          </a:p>
        </p:txBody>
      </p:sp>
      <p:sp>
        <p:nvSpPr>
          <p:cNvPr id="19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Il nuovo fronte: cuore, età e forma fisica</a:t>
            </a:r>
            <a:endParaRPr lang="en-US" sz="3200" dirty="0"/>
          </a:p>
        </p:txBody>
      </p:sp>
      <p:sp>
        <p:nvSpPr>
          <p:cNvPr id="4" name="≥ 1 su 4"/>
          <p:cNvSpPr/>
          <p:nvPr/>
        </p:nvSpPr>
        <p:spPr>
          <a:xfrm>
            <a:off x="54864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77724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≥ 1 su 4</a:t>
            </a:r>
            <a:endParaRPr lang="en-US" sz="32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decessi in immersione è legato al cuore. Le malattie cardiovascolari sembrano in aumento tra i subacquei.</a:t>
            </a:r>
            <a:endParaRPr lang="en-US" sz="125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[9] Lippmann e Caruso, 2024</a:t>
            </a:r>
            <a:endParaRPr lang="en-US" sz="1000" dirty="0"/>
          </a:p>
        </p:txBody>
      </p:sp>
      <p:sp>
        <p:nvSpPr>
          <p:cNvPr id="8" name="77%"/>
          <p:cNvSpPr/>
          <p:nvPr/>
        </p:nvSpPr>
        <p:spPr>
          <a:xfrm>
            <a:off x="337185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60045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77%</a:t>
            </a:r>
            <a:endParaRPr lang="en-US" sz="3200" dirty="0"/>
          </a:p>
        </p:txBody>
      </p:sp>
      <p:sp>
        <p:nvSpPr>
          <p:cNvPr id="10" name="Text 7"/>
          <p:cNvSpPr txBox="1"/>
          <p:nvPr/>
        </p:nvSpPr>
        <p:spPr>
          <a:xfrm>
            <a:off x="360045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dei deceduti in Nuova Zelanda (2007–2016) aveva fattori di rischio medici, soprattutto cardiopatia ischemica.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360045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[3] Lippmann et al., 2021</a:t>
            </a:r>
            <a:endParaRPr lang="en-US" sz="1000" dirty="0"/>
          </a:p>
        </p:txBody>
      </p:sp>
      <p:sp>
        <p:nvSpPr>
          <p:cNvPr id="12" name="54%"/>
          <p:cNvSpPr/>
          <p:nvPr/>
        </p:nvSpPr>
        <p:spPr>
          <a:xfrm>
            <a:off x="619506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0"/>
          <p:cNvSpPr txBox="1"/>
          <p:nvPr/>
        </p:nvSpPr>
        <p:spPr>
          <a:xfrm>
            <a:off x="642366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54%</a:t>
            </a:r>
            <a:endParaRPr lang="en-US" sz="3200" dirty="0"/>
          </a:p>
        </p:txBody>
      </p:sp>
      <p:sp>
        <p:nvSpPr>
          <p:cNvPr id="14" name="Text 11"/>
          <p:cNvSpPr txBox="1"/>
          <p:nvPr/>
        </p:nvSpPr>
        <p:spPr>
          <a:xfrm>
            <a:off x="642366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dei deceduti in Australia (2014–2018) era obeso; tutti i decessi cardiaci identificati avevano una malattia preesistente.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42366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[4] Lippmann et al., 2023</a:t>
            </a:r>
            <a:endParaRPr lang="en-US" sz="1000" dirty="0"/>
          </a:p>
        </p:txBody>
      </p:sp>
      <p:sp>
        <p:nvSpPr>
          <p:cNvPr id="16" name="55 anni"/>
          <p:cNvSpPr/>
          <p:nvPr/>
        </p:nvSpPr>
        <p:spPr>
          <a:xfrm>
            <a:off x="901827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924687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55 anni</a:t>
            </a:r>
            <a:endParaRPr lang="en-US" sz="3200" dirty="0"/>
          </a:p>
        </p:txBody>
      </p:sp>
      <p:sp>
        <p:nvSpPr>
          <p:cNvPr id="18" name="Text 15"/>
          <p:cNvSpPr txBox="1"/>
          <p:nvPr/>
        </p:nvSpPr>
        <p:spPr>
          <a:xfrm>
            <a:off x="924687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era l'età media dei subacquei deceduti nel Regno Unito nel 2025.</a:t>
            </a:r>
            <a:endParaRPr lang="en-US" sz="1250" dirty="0"/>
          </a:p>
        </p:txBody>
      </p:sp>
      <p:sp>
        <p:nvSpPr>
          <p:cNvPr id="19" name="Text 16"/>
          <p:cNvSpPr txBox="1"/>
          <p:nvPr/>
        </p:nvSpPr>
        <p:spPr>
          <a:xfrm>
            <a:off x="924687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[6] BSAC, 2026</a:t>
            </a:r>
            <a:endParaRPr lang="en-US" sz="1000" dirty="0"/>
          </a:p>
        </p:txBody>
      </p:sp>
      <p:sp>
        <p:nvSpPr>
          <p:cNvPr id="20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LETTURA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Presenza è anche onestà con il proprio corpo. La scansione di prontezza prima di entrare (verde · ambra · rosso) rende facile dire «oggi, ambra». Rimandare va bene. Non sostituisce l'idoneità medica: la completa.</a:t>
            </a:r>
            <a:endParaRPr lang="en-US" sz="105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The investigation of diving accidents and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 Caruso, 2024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rapporto incidenti 2025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Il panico: frequente, pericoloso e prevedibile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630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24–37%</a:t>
            </a:r>
            <a:endParaRPr lang="en-US" sz="3000" dirty="0"/>
          </a:p>
        </p:txBody>
      </p:sp>
      <p:sp>
        <p:nvSpPr>
          <p:cNvPr id="5" name="Text 2"/>
          <p:cNvSpPr txBox="1"/>
          <p:nvPr/>
        </p:nvSpPr>
        <p:spPr>
          <a:xfrm>
            <a:off x="2423160" y="1481328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Uno su quattro l'ha vissuto</a:t>
            </a:r>
            <a:endParaRPr lang="en-US" sz="1700" dirty="0"/>
          </a:p>
        </p:txBody>
      </p:sp>
      <p:sp>
        <p:nvSpPr>
          <p:cNvPr id="6" name="Text 3"/>
          <p:cNvSpPr txBox="1"/>
          <p:nvPr/>
        </p:nvSpPr>
        <p:spPr>
          <a:xfrm>
            <a:off x="2423160" y="1847088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Nel più ampio sondaggio pubblicato (12.087 subacquei), il 24% degli uomini e il 37% delle donne aveva provato panico in immersione. Il 15% ha fatto una risalita rapida o incontrollata al primo episodio.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2807208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83%</a:t>
            </a:r>
            <a:endParaRPr lang="en-US" sz="4000" dirty="0"/>
          </a:p>
        </p:txBody>
      </p:sp>
      <p:sp>
        <p:nvSpPr>
          <p:cNvPr id="8" name="Text 5"/>
          <p:cNvSpPr txBox="1"/>
          <p:nvPr/>
        </p:nvSpPr>
        <p:spPr>
          <a:xfrm>
            <a:off x="2423160" y="2825496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L'ansia previa lo anticipa</a:t>
            </a:r>
            <a:endParaRPr lang="en-US" sz="1700" dirty="0"/>
          </a:p>
        </p:txBody>
      </p:sp>
      <p:sp>
        <p:nvSpPr>
          <p:cNvPr id="9" name="Text 6"/>
          <p:cNvSpPr txBox="1"/>
          <p:nvPr/>
        </p:nvSpPr>
        <p:spPr>
          <a:xfrm>
            <a:off x="2423160" y="3191256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Misurare l'ansia di tratto prima del corso ha previsto bene chi avrebbe mostrato comportamenti di panico in 35 allievi su 42; 11 hanno avuto due o più episodi.</a:t>
            </a:r>
            <a:endParaRPr lang="en-US" sz="1300" dirty="0"/>
          </a:p>
        </p:txBody>
      </p:sp>
      <p:sp>
        <p:nvSpPr>
          <p:cNvPr id="10" name="Text 7"/>
          <p:cNvSpPr txBox="1"/>
          <p:nvPr/>
        </p:nvSpPr>
        <p:spPr>
          <a:xfrm>
            <a:off x="548640" y="4151376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2025</a:t>
            </a:r>
            <a:endParaRPr lang="en-US" sz="4000" dirty="0"/>
          </a:p>
        </p:txBody>
      </p:sp>
      <p:sp>
        <p:nvSpPr>
          <p:cNvPr id="11" name="Text 8"/>
          <p:cNvSpPr txBox="1"/>
          <p:nvPr/>
        </p:nvSpPr>
        <p:spPr>
          <a:xfrm>
            <a:off x="2423160" y="4169664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Ancora nei rapporti</a:t>
            </a:r>
            <a:endParaRPr lang="en-US" sz="1700" dirty="0"/>
          </a:p>
        </p:txBody>
      </p:sp>
      <p:sp>
        <p:nvSpPr>
          <p:cNvPr id="12" name="Text 9"/>
          <p:cNvSpPr txBox="1"/>
          <p:nvPr/>
        </p:nvSpPr>
        <p:spPr>
          <a:xfrm>
            <a:off x="2423160" y="4535424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Il rapporto britannico 2025 descrive di nuovo subacquei che «hanno iniziato ad andare nel panico e si sono diretti verso la superficie».</a:t>
            </a:r>
            <a:endParaRPr lang="en-US" sz="1300" dirty="0"/>
          </a:p>
        </p:txBody>
      </p:sp>
      <p:sp>
        <p:nvSpPr>
          <p:cNvPr id="13" name="hueco"/>
          <p:cNvSpPr/>
          <p:nvPr/>
        </p:nvSpPr>
        <p:spPr>
          <a:xfrm>
            <a:off x="7680960" y="1463040"/>
            <a:ext cx="3959352" cy="4023360"/>
          </a:xfrm>
          <a:prstGeom prst="roundRect">
            <a:avLst>
              <a:gd name="adj" fmla="val 3695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7955280" y="1691640"/>
            <a:ext cx="3410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F2B544"/>
                </a:solidFill>
              </a:rPr>
              <a:t>IL VUOTO INDICATO DA MORGAN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2057400"/>
            <a:ext cx="3410712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Rilassamento, meditazione, ipnosi e immaginazione non davano ancora risultati coerenti nei subacquei ansiosi.</a:t>
            </a:r>
            <a:endParaRPr lang="en-US" sz="1900" dirty="0"/>
          </a:p>
        </p:txBody>
      </p:sp>
      <p:sp>
        <p:nvSpPr>
          <p:cNvPr id="16" name="Text 13"/>
          <p:cNvSpPr txBox="1"/>
          <p:nvPr/>
        </p:nvSpPr>
        <p:spPr>
          <a:xfrm>
            <a:off x="7955280" y="3931920"/>
            <a:ext cx="34107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i="1" dirty="0">
                <a:solidFill>
                  <a:schemeClr val="accent3"/>
                </a:solidFill>
              </a:rPr>
              <a:t>Chiese una ricerca sistematica sulla loro efficacia. È il vuoto che l'MDI vuole aiutare a colmare: per questo misuriamo in ogni corso.</a:t>
            </a:r>
            <a:endParaRPr lang="en-US" sz="13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Uno studio sul panico nei subacquei ricreativi (sintesi: Panic in Recreational Scuba Divers)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Colvard e Colvard, 2003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Trait anxiety predicts panic behavior in beginning scuba stud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Raglin e O'Connor, 2004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rapporto incidenti 2025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Anxiety and panic in recreational scuba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1995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Sotto stress, l'attenzione si restringe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731520" y="1554480"/>
            <a:ext cx="3749040" cy="3749040"/>
          </a:xfrm>
          <a:prstGeom prst="ellipse">
            <a:avLst/>
          </a:prstGeom>
          <a:solidFill>
            <a:srgbClr val="8FCFC4">
              <a:alpha val="45000"/>
            </a:srgbClr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828800" y="2651760"/>
            <a:ext cx="1554480" cy="1554480"/>
          </a:xfrm>
          <a:prstGeom prst="ellipse">
            <a:avLst/>
          </a:prstGeom>
          <a:solidFill>
            <a:srgbClr val="E7674A"/>
          </a:solidFill>
          <a:ln w="12700">
            <a:solidFill>
              <a:srgbClr val="E7674A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1828800" y="315468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Sotto stress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960120" y="182880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6472"/>
                </a:solidFill>
              </a:rPr>
              <a:t>Campo di attenzione in calma</a:t>
            </a:r>
            <a:endParaRPr lang="en-US" sz="1200" dirty="0"/>
          </a:p>
        </p:txBody>
      </p:sp>
      <p:sp>
        <p:nvSpPr>
          <p:cNvPr id="8" name="dot"/>
          <p:cNvSpPr/>
          <p:nvPr/>
        </p:nvSpPr>
        <p:spPr>
          <a:xfrm>
            <a:off x="3840480" y="4297680"/>
            <a:ext cx="292608" cy="292608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108960" y="4636008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6202E"/>
                </a:solidFill>
              </a:rPr>
              <a:t>Segnale periferico</a:t>
            </a:r>
            <a:endParaRPr lang="en-US" sz="1100" dirty="0"/>
          </a:p>
        </p:txBody>
      </p:sp>
      <p:sp>
        <p:nvSpPr>
          <p:cNvPr id="10" name="chip"/>
          <p:cNvSpPr txBox="1"/>
          <p:nvPr/>
        </p:nvSpPr>
        <p:spPr>
          <a:xfrm>
            <a:off x="4983480" y="1325880"/>
            <a:ext cx="310896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ESPERIMENTO CLASSICO  ·  1966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4983480" y="1755648"/>
            <a:ext cx="66568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Restringimento percettivo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4983480" y="2286000"/>
            <a:ext cx="665683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Subacquei principianti dovevano rilevare una luce periferica mentre svolgevano un compito centrale. In superficie non interferiva; sott'acqua, un sottogruppo rispondeva molto più lentamente alla luce periferica.</a:t>
            </a:r>
            <a:endParaRPr lang="en-US" sz="1350" dirty="0"/>
          </a:p>
        </p:txBody>
      </p:sp>
      <p:sp>
        <p:nvSpPr>
          <p:cNvPr id="13" name="chip"/>
          <p:cNvSpPr txBox="1"/>
          <p:nvPr/>
        </p:nvSpPr>
        <p:spPr>
          <a:xfrm>
            <a:off x="4983480" y="3246120"/>
            <a:ext cx="33832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2020  ·  27 SUBACQUEI  ·  A 5 METRI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4983480" y="3639312"/>
            <a:ext cx="6656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Con ansia di tratto alta, più lenti sott'acqua: 72,5 s contro 64,4 s in un test di attenzione (Stroop) e 10,8 s contro 7,1 s per svuotare la maschera.</a:t>
            </a:r>
            <a:endParaRPr lang="en-US" sz="1350" dirty="0"/>
          </a:p>
        </p:txBody>
      </p:sp>
      <p:sp>
        <p:nvSpPr>
          <p:cNvPr id="15" name="lectura"/>
          <p:cNvSpPr/>
          <p:nvPr/>
        </p:nvSpPr>
        <p:spPr>
          <a:xfrm>
            <a:off x="4983480" y="4572000"/>
            <a:ext cx="6656832" cy="914400"/>
          </a:xfrm>
          <a:prstGeom prst="roundRect">
            <a:avLst>
              <a:gd name="adj" fmla="val 1600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5257800" y="4572000"/>
            <a:ext cx="61081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LETTURA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Sott'acqua, la periferia è il tuo compagno, il tuo strumento e l'ambiente. L'MDI allena un'attenzione ampia e stabile: una sola consegna e lo sguardo aperto.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Perceptual narrowing in novice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Weltman ed Egstrom, 1966 · Human Factors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Anxiety impact on scuba performance and underwater cognitive processing ability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Tsai et al., 2020 · Diving and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Respirare in modo continuo è fisica, non stile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1732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1,5 m</a:t>
            </a:r>
            <a:endParaRPr lang="en-US" sz="4400" dirty="0"/>
          </a:p>
        </p:txBody>
      </p:sp>
      <p:sp>
        <p:nvSpPr>
          <p:cNvPr id="5" name="Text 2"/>
          <p:cNvSpPr txBox="1"/>
          <p:nvPr/>
        </p:nvSpPr>
        <p:spPr>
          <a:xfrm>
            <a:off x="3063240" y="146304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dirty="0">
                <a:solidFill>
                  <a:schemeClr val="bg1"/>
                </a:solidFill>
              </a:rPr>
              <a:t>Una risalita in apnea di soli 5 piedi (≈ 1,5 m) in acque basse può bastare a causare un'embolia gassosa arteriosa.</a:t>
            </a:r>
            <a:endParaRPr lang="en-US" sz="145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269748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≈ ⅓</a:t>
            </a:r>
            <a:endParaRPr lang="en-US" sz="4400" dirty="0"/>
          </a:p>
        </p:txBody>
      </p:sp>
      <p:sp>
        <p:nvSpPr>
          <p:cNvPr id="7" name="Text 4"/>
          <p:cNvSpPr txBox="1"/>
          <p:nvPr/>
        </p:nvSpPr>
        <p:spPr>
          <a:xfrm>
            <a:off x="3063240" y="274320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dirty="0">
                <a:solidFill>
                  <a:schemeClr val="bg1"/>
                </a:solidFill>
              </a:rPr>
              <a:t>A 3,4 m si respira gas a 1,33 ATA: se viene trattenuto risalendo, si espande di circa un terzo.</a:t>
            </a:r>
            <a:endParaRPr lang="en-US" sz="1450" dirty="0"/>
          </a:p>
        </p:txBody>
      </p:sp>
      <p:sp>
        <p:nvSpPr>
          <p:cNvPr id="8" name="cita DAN"/>
          <p:cNvSpPr/>
          <p:nvPr/>
        </p:nvSpPr>
        <p:spPr>
          <a:xfrm>
            <a:off x="548640" y="4069080"/>
            <a:ext cx="6400800" cy="1325880"/>
          </a:xfrm>
          <a:prstGeom prst="roundRect">
            <a:avLst>
              <a:gd name="adj" fmla="val 11034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822960" y="41605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i="1" dirty="0">
                <a:solidFill>
                  <a:srgbClr val="0620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«Respira in modo continuo, soprattutto in acque basse.»</a:t>
            </a:r>
            <a:endParaRPr lang="en-US" sz="2000" dirty="0"/>
          </a:p>
        </p:txBody>
      </p:sp>
      <p:sp>
        <p:nvSpPr>
          <p:cNvPr id="10" name="Text 7"/>
          <p:cNvSpPr txBox="1"/>
          <p:nvPr/>
        </p:nvSpPr>
        <p:spPr>
          <a:xfrm>
            <a:off x="822960" y="4892040"/>
            <a:ext cx="5852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06202E"/>
                </a:solidFill>
              </a:rPr>
              <a:t>Conclusione dell'articolo di DAN</a:t>
            </a:r>
            <a:endParaRPr lang="en-US" sz="1150" dirty="0"/>
          </a:p>
        </p:txBody>
      </p:sp>
      <p:sp>
        <p:nvSpPr>
          <p:cNvPr id="11" name="canon"/>
          <p:cNvSpPr/>
          <p:nvPr/>
        </p:nvSpPr>
        <p:spPr>
          <a:xfrm>
            <a:off x="7360920" y="1417320"/>
            <a:ext cx="4279392" cy="3977640"/>
          </a:xfrm>
          <a:prstGeom prst="roundRect">
            <a:avLst>
              <a:gd name="adj" fmla="val 3678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635240" y="1645920"/>
            <a:ext cx="37307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3"/>
                </a:solidFill>
              </a:rPr>
              <a:t>PER QUESTO IL CANONE MDI PREVEDE</a:t>
            </a:r>
            <a:endParaRPr lang="en-US" sz="1100" dirty="0"/>
          </a:p>
        </p:txBody>
      </p:sp>
      <p:pic>
        <p:nvPicPr>
          <p:cNvPr id="13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5240" y="2103120"/>
            <a:ext cx="256032" cy="256032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8019288" y="205740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Respirazione abituale e continua, sempre.</a:t>
            </a:r>
            <a:endParaRPr lang="en-US" sz="1350" dirty="0"/>
          </a:p>
        </p:txBody>
      </p:sp>
      <p:pic>
        <p:nvPicPr>
          <p:cNvPr id="15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240" y="2926080"/>
            <a:ext cx="256032" cy="256032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8019288" y="288036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Niente apnee, niente respirazione ritmata, niente espirazione prolungata.</a:t>
            </a:r>
            <a:endParaRPr lang="en-US" sz="1350" dirty="0"/>
          </a:p>
        </p:txBody>
      </p:sp>
      <p:pic>
        <p:nvPicPr>
          <p:cNvPr id="17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240" y="3749040"/>
            <a:ext cx="256032" cy="256032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8019288" y="370332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TRES: tre respiri normali, solo osservati, una volta neutri e stabili.</a:t>
            </a:r>
            <a:endParaRPr lang="en-US" sz="1350" dirty="0"/>
          </a:p>
        </p:txBody>
      </p:sp>
      <p:pic>
        <p:nvPicPr>
          <p:cNvPr id="19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240" y="4572000"/>
            <a:ext cx="256032" cy="256032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8019288" y="452628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Nulla di aggiunto in discesa, in risalita o nelle fasi critiche.</a:t>
            </a:r>
            <a:endParaRPr lang="en-US" sz="1350" dirty="0"/>
          </a:p>
        </p:txBody>
      </p:sp>
      <p:sp>
        <p:nvSpPr>
          <p:cNvPr id="21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2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FONTE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Shallow-water arterial gas embolism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Gessert, 2021 · DAN Alert Diver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2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Cosa allena la mindfulness</a:t>
            </a:r>
            <a:endParaRPr lang="en-US" sz="4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Cosa ha misurato la ricerca fuori dall'acqua: attenzione, ansia e recupero dallo stress.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Cos'è la mindfulness, in termini operativi</a:t>
            </a:r>
            <a:endParaRPr lang="en-US" sz="3200" dirty="0"/>
          </a:p>
        </p:txBody>
      </p:sp>
      <p:sp>
        <p:nvSpPr>
          <p:cNvPr id="4" name="definición"/>
          <p:cNvSpPr/>
          <p:nvPr/>
        </p:nvSpPr>
        <p:spPr>
          <a:xfrm>
            <a:off x="548640" y="1371600"/>
            <a:ext cx="4663440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Text 2"/>
          <p:cNvSpPr txBox="1"/>
          <p:nvPr/>
        </p:nvSpPr>
        <p:spPr>
          <a:xfrm>
            <a:off x="868680" y="160020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2"/>
                </a:solidFill>
              </a:rPr>
              <a:t>DEFINIZIONE OPERATIVA  ·  [16]</a:t>
            </a:r>
            <a:endParaRPr lang="en-US" sz="1100" dirty="0"/>
          </a:p>
        </p:txBody>
      </p:sp>
      <p:sp>
        <p:nvSpPr>
          <p:cNvPr id="6" name="dot"/>
          <p:cNvSpPr/>
          <p:nvPr/>
        </p:nvSpPr>
        <p:spPr>
          <a:xfrm>
            <a:off x="868680" y="210312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86868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5"/>
          <p:cNvSpPr txBox="1"/>
          <p:nvPr/>
        </p:nvSpPr>
        <p:spPr>
          <a:xfrm>
            <a:off x="1554480" y="202996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Autoregolare l'attenzione per mantenerla sull'esperienza immediata.</a:t>
            </a:r>
            <a:endParaRPr lang="en-US" sz="1800" dirty="0"/>
          </a:p>
        </p:txBody>
      </p:sp>
      <p:sp>
        <p:nvSpPr>
          <p:cNvPr id="9" name="dot"/>
          <p:cNvSpPr/>
          <p:nvPr/>
        </p:nvSpPr>
        <p:spPr>
          <a:xfrm>
            <a:off x="868680" y="342900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68680" y="3429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11" name="Text 8"/>
          <p:cNvSpPr txBox="1"/>
          <p:nvPr/>
        </p:nvSpPr>
        <p:spPr>
          <a:xfrm>
            <a:off x="1554480" y="335584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Farlo con un atteggiamento di curiosità, apertura e accettazione.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868680" y="4709160"/>
            <a:ext cx="4023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i="1" dirty="0">
                <a:solidFill>
                  <a:schemeClr val="accent3"/>
                </a:solidFill>
              </a:rPr>
              <a:t>Non è rilassarsi né svuotare la mente: è attenzione allenata.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0" y="1371600"/>
            <a:ext cx="6153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1"/>
                </a:solidFill>
              </a:rPr>
              <a:t>QUATTRO MECCANISMI  ·  [17]   →   IN ACQUA (TRADUZIONE MDI)</a:t>
            </a:r>
            <a:endParaRPr lang="en-US" sz="1100" dirty="0"/>
          </a:p>
        </p:txBody>
      </p:sp>
      <p:sp>
        <p:nvSpPr>
          <p:cNvPr id="14" name="dot"/>
          <p:cNvSpPr/>
          <p:nvPr/>
        </p:nvSpPr>
        <p:spPr>
          <a:xfrm>
            <a:off x="5486400" y="18288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0" y="1828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6172200" y="17922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Regolazione dell'attenzione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Sott'acqua: tenere il piano, la consegna e il compagno.</a:t>
            </a:r>
            <a:endParaRPr lang="en-US" sz="1600" dirty="0"/>
          </a:p>
        </p:txBody>
      </p:sp>
      <p:sp>
        <p:nvSpPr>
          <p:cNvPr id="17" name="dot"/>
          <p:cNvSpPr/>
          <p:nvPr/>
        </p:nvSpPr>
        <p:spPr>
          <a:xfrm>
            <a:off x="5486400" y="27432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0" y="2743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6172200" y="27066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Consapevolezza corporea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Sott'acqua: notare prima tensione, freddo o stanchezza.</a:t>
            </a:r>
            <a:endParaRPr lang="en-US" sz="1600" dirty="0"/>
          </a:p>
        </p:txBody>
      </p:sp>
      <p:sp>
        <p:nvSpPr>
          <p:cNvPr id="20" name="dot"/>
          <p:cNvSpPr/>
          <p:nvPr/>
        </p:nvSpPr>
        <p:spPr>
          <a:xfrm>
            <a:off x="5486400" y="36576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5486400" y="3657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22" name="Text 19"/>
          <p:cNvSpPr txBox="1"/>
          <p:nvPr/>
        </p:nvSpPr>
        <p:spPr>
          <a:xfrm>
            <a:off x="6172200" y="36210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Regolazione delle emozioni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Sott'acqua: sentire l'allarme senza obbedire al primo impulso.</a:t>
            </a:r>
            <a:endParaRPr lang="en-US" sz="1600" dirty="0"/>
          </a:p>
        </p:txBody>
      </p:sp>
      <p:sp>
        <p:nvSpPr>
          <p:cNvPr id="23" name="dot"/>
          <p:cNvSpPr/>
          <p:nvPr/>
        </p:nvSpPr>
        <p:spPr>
          <a:xfrm>
            <a:off x="5486400" y="45720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1"/>
          <p:cNvSpPr txBox="1"/>
          <p:nvPr/>
        </p:nvSpPr>
        <p:spPr>
          <a:xfrm>
            <a:off x="5486400" y="4572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2"/>
          <p:cNvSpPr txBox="1"/>
          <p:nvPr/>
        </p:nvSpPr>
        <p:spPr>
          <a:xfrm>
            <a:off x="6172200" y="45354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Cambio di prospettiva su di sé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Sott'acqua: «sto provando paura» invece di «io sono la paura».</a:t>
            </a:r>
            <a:endParaRPr lang="en-US" sz="1600" dirty="0"/>
          </a:p>
        </p:txBody>
      </p:sp>
      <p:sp>
        <p:nvSpPr>
          <p:cNvPr id="26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: a proposed operational defini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Bishop et al., 2004 · Clin Psychol Sci Pract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How does mindfulness meditation work? Proposing mechanisms of action from a conceptual and neural perspectiv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Hölzel et al., 2011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Ansia e stress: le prove più solide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60350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PROVE SOLIDE  ·  STUDIO RANDOMIZZATO E META-ANALISI</a:t>
            </a:r>
            <a:endParaRPr lang="en-US" sz="1100" dirty="0"/>
          </a:p>
        </p:txBody>
      </p:sp>
      <p:sp>
        <p:nvSpPr>
          <p:cNvPr id="5" name="HOGE ET AL., 2023  ·  JAMA PSYCHIATRY  ·  [18]"/>
          <p:cNvSpPr/>
          <p:nvPr/>
        </p:nvSpPr>
        <p:spPr>
          <a:xfrm>
            <a:off x="548640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804672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HOGE ET AL., 2023  ·  JAMA PSYCHIATRY  ·  [18]</a:t>
            </a:r>
            <a:endParaRPr lang="en-US" sz="1000" dirty="0"/>
          </a:p>
        </p:txBody>
      </p:sp>
      <p:sp>
        <p:nvSpPr>
          <p:cNvPr id="7" name="Text 4"/>
          <p:cNvSpPr txBox="1"/>
          <p:nvPr/>
        </p:nvSpPr>
        <p:spPr>
          <a:xfrm>
            <a:off x="804672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= farmaco</a:t>
            </a:r>
            <a:endParaRPr lang="en-US" sz="3400" dirty="0"/>
          </a:p>
        </p:txBody>
      </p:sp>
      <p:sp>
        <p:nvSpPr>
          <p:cNvPr id="8" name="Text 5"/>
          <p:cNvSpPr txBox="1"/>
          <p:nvPr/>
        </p:nvSpPr>
        <p:spPr>
          <a:xfrm>
            <a:off x="804672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276 adulti con disturbi d'ansia, randomizzati: 8 settimane di MBSR sono state efficaci quanto l'escitalopram, un farmaco di prima scelta.</a:t>
            </a:r>
            <a:endParaRPr lang="en-US" sz="1300" dirty="0"/>
          </a:p>
        </p:txBody>
      </p:sp>
      <p:sp>
        <p:nvSpPr>
          <p:cNvPr id="9" name="Text 6"/>
          <p:cNvSpPr txBox="1"/>
          <p:nvPr/>
        </p:nvSpPr>
        <p:spPr>
          <a:xfrm>
            <a:off x="804672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Effetti avversi: 15% con MBSR contro 79% con il farmaco.</a:t>
            </a:r>
            <a:endParaRPr lang="en-US" sz="1200" dirty="0"/>
          </a:p>
        </p:txBody>
      </p:sp>
      <p:sp>
        <p:nvSpPr>
          <p:cNvPr id="10" name="GALANTE ET AL., 2021  ·  PLOS MEDICINE  ·  [19]"/>
          <p:cNvSpPr/>
          <p:nvPr/>
        </p:nvSpPr>
        <p:spPr>
          <a:xfrm>
            <a:off x="4322064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4578096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GALANTE ET AL., 2021  ·  PLOS MEDICINE  ·  [19]</a:t>
            </a:r>
            <a:endParaRPr lang="en-US" sz="1000" dirty="0"/>
          </a:p>
        </p:txBody>
      </p:sp>
      <p:sp>
        <p:nvSpPr>
          <p:cNvPr id="12" name="Text 9"/>
          <p:cNvSpPr txBox="1"/>
          <p:nvPr/>
        </p:nvSpPr>
        <p:spPr>
          <a:xfrm>
            <a:off x="4578096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 = 0,56</a:t>
            </a:r>
            <a:endParaRPr lang="en-US" sz="3400" dirty="0"/>
          </a:p>
        </p:txBody>
      </p:sp>
      <p:sp>
        <p:nvSpPr>
          <p:cNvPr id="13" name="Text 10"/>
          <p:cNvSpPr txBox="1"/>
          <p:nvPr/>
        </p:nvSpPr>
        <p:spPr>
          <a:xfrm>
            <a:off x="4578096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136 studi e 11.605 adulti senza diagnosi: meno ansia rispetto a nessun intervento (effetto moderato).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4578096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Rispetto ad attività di controllo non specifiche: g = 0,47.</a:t>
            </a:r>
            <a:endParaRPr lang="en-US" sz="1200" dirty="0"/>
          </a:p>
        </p:txBody>
      </p:sp>
      <p:sp>
        <p:nvSpPr>
          <p:cNvPr id="15" name="GOLDBERG ET AL., 2022  ·  [20]"/>
          <p:cNvSpPr/>
          <p:nvPr/>
        </p:nvSpPr>
        <p:spPr>
          <a:xfrm>
            <a:off x="8095488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351520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GOLDBERG ET AL., 2022  ·  [20]</a:t>
            </a:r>
            <a:endParaRPr lang="en-US" sz="1000" dirty="0"/>
          </a:p>
        </p:txBody>
      </p:sp>
      <p:sp>
        <p:nvSpPr>
          <p:cNvPr id="17" name="Text 14"/>
          <p:cNvSpPr txBox="1"/>
          <p:nvPr/>
        </p:nvSpPr>
        <p:spPr>
          <a:xfrm>
            <a:off x="8351520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44 meta-analisi</a:t>
            </a:r>
            <a:endParaRPr lang="en-US" sz="2200" dirty="0"/>
          </a:p>
        </p:txBody>
      </p:sp>
      <p:sp>
        <p:nvSpPr>
          <p:cNvPr id="18" name="Text 15"/>
          <p:cNvSpPr txBox="1"/>
          <p:nvPr/>
        </p:nvSpPr>
        <p:spPr>
          <a:xfrm>
            <a:off x="8351520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336 studi e 30.483 persone: meglio di nessun intervento in quasi tutti i confronti e simile ai trattamenti di efficacia provata.</a:t>
            </a:r>
            <a:endParaRPr lang="en-US" sz="1300" dirty="0"/>
          </a:p>
        </p:txBody>
      </p:sp>
      <p:sp>
        <p:nvSpPr>
          <p:cNvPr id="19" name="Text 16"/>
          <p:cNvSpPr txBox="1"/>
          <p:nvPr/>
        </p:nvSpPr>
        <p:spPr>
          <a:xfrm>
            <a:off x="8351520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La più ampia revisione di revisioni finora.</a:t>
            </a:r>
            <a:endParaRPr lang="en-US" sz="1200" dirty="0"/>
          </a:p>
        </p:txBody>
      </p:sp>
      <p:sp>
        <p:nvSpPr>
          <p:cNvPr id="20" name="Text 17"/>
          <p:cNvSpPr txBox="1"/>
          <p:nvPr/>
        </p:nvSpPr>
        <p:spPr>
          <a:xfrm>
            <a:off x="548640" y="48463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Come leggere g:  ≈ 0,2 effetto piccolo   ·   ≈ 0,5 moderato   ·   ≈ 0,8 grande</a:t>
            </a:r>
            <a:endParaRPr lang="en-US" sz="1200" dirty="0"/>
          </a:p>
        </p:txBody>
      </p:sp>
      <p:sp>
        <p:nvSpPr>
          <p:cNvPr id="21" name="Text 18"/>
          <p:cNvSpPr txBox="1"/>
          <p:nvPr/>
        </p:nvSpPr>
        <p:spPr>
          <a:xfrm>
            <a:off x="6035040" y="4773168"/>
            <a:ext cx="560527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300" b="1" dirty="0">
                <a:solidFill>
                  <a:srgbClr val="F2B544"/>
                </a:solidFill>
              </a:rPr>
              <a:t>Lettura MDI: se l'ansia previa anticipa il panico, allenare l'ansia è allenare la sicurezza.</a:t>
            </a:r>
            <a:endParaRPr lang="en-US" sz="13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-based stress reduction vs escitalopram for the treatment of adults with anxiety disorders: a randomiz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Hoge et al., 2023 · JAMA Psychiatry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indfulness-based programmes for mental health promotion in adults in nonclinical settings: a systematic review and meta-analysis of randomis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Galante et al., 2021 · PLoS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The empirical status of mindfulness-based interventions: a systematic review of 44 meta-analyses of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Goldberg et al., 2022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Attenzione sotto pressione: proteggerla si allena</a:t>
            </a:r>
            <a:endParaRPr lang="en-US" sz="2700" dirty="0"/>
          </a:p>
        </p:txBody>
      </p:sp>
      <p:sp>
        <p:nvSpPr>
          <p:cNvPr id="4" name="Attenzione migliore, misurata"/>
          <p:cNvSpPr/>
          <p:nvPr/>
        </p:nvSpPr>
        <p:spPr>
          <a:xfrm>
            <a:off x="548640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77240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META-ANALISI  ·  111 STUDI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Attenzione migliore, misurata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Zainal e Newman, 2024 · [21]</a:t>
            </a:r>
            <a:endParaRPr lang="en-US" sz="115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9.538 persone. La mindfulness ha migliorato attenzione esecutiva, attenzione sostenuta e accuratezza della memoria di lavoro, anche rispetto a controlli attivi (g = da 0,19 a 0,39).</a:t>
            </a:r>
            <a:endParaRPr lang="en-US" sz="135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Effetto da piccolo a moderato, coerente</a:t>
            </a:r>
            <a:endParaRPr lang="en-US" sz="1100" dirty="0"/>
          </a:p>
        </p:txBody>
      </p:sp>
      <p:sp>
        <p:nvSpPr>
          <p:cNvPr id="10" name="Protegge la mente sotto stress"/>
          <p:cNvSpPr/>
          <p:nvPr/>
        </p:nvSpPr>
        <p:spPr>
          <a:xfrm>
            <a:off x="4322064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chip"/>
          <p:cNvSpPr txBox="1"/>
          <p:nvPr/>
        </p:nvSpPr>
        <p:spPr>
          <a:xfrm>
            <a:off x="4550664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STUDI CONTROLLATI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4550664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Protegge la mente sotto stress</a:t>
            </a:r>
            <a:endParaRPr lang="en-US" sz="1800" dirty="0"/>
          </a:p>
        </p:txBody>
      </p:sp>
      <p:sp>
        <p:nvSpPr>
          <p:cNvPr id="13" name="Text 10"/>
          <p:cNvSpPr txBox="1"/>
          <p:nvPr/>
        </p:nvSpPr>
        <p:spPr>
          <a:xfrm>
            <a:off x="4550664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Jha et al., 2010 e 2020 · [22] [23]</a:t>
            </a:r>
            <a:endParaRPr lang="en-US" sz="1150" dirty="0"/>
          </a:p>
        </p:txBody>
      </p:sp>
      <p:sp>
        <p:nvSpPr>
          <p:cNvPr id="14" name="Text 11"/>
          <p:cNvSpPr txBox="1"/>
          <p:nvPr/>
        </p:nvSpPr>
        <p:spPr>
          <a:xfrm>
            <a:off x="4550664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Militari in settimane di forte stress: senza allenamento, memoria di lavoro e attenzione calavano. Con la mindfulness calavano meno, e nel 2010 salivano in chi praticava di più.</a:t>
            </a:r>
            <a:endParaRPr lang="en-US" sz="1350" dirty="0"/>
          </a:p>
        </p:txBody>
      </p:sp>
      <p:sp>
        <p:nvSpPr>
          <p:cNvPr id="15" name="Text 12"/>
          <p:cNvSpPr txBox="1"/>
          <p:nvPr/>
        </p:nvSpPr>
        <p:spPr>
          <a:xfrm>
            <a:off x="4550664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48 e 80 militari · 8 settimane</a:t>
            </a:r>
            <a:endParaRPr lang="en-US" sz="1100" dirty="0"/>
          </a:p>
        </p:txBody>
      </p:sp>
      <p:sp>
        <p:nvSpPr>
          <p:cNvPr id="16" name="La mente vaga quasi metà del tempo"/>
          <p:cNvSpPr/>
          <p:nvPr/>
        </p:nvSpPr>
        <p:spPr>
          <a:xfrm>
            <a:off x="8095488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8324088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5A6B7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CAMPIONAMENTO DELL'ESPERIENZA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8324088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mente vaga quasi metà del tempo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8324088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Killingsworth e Gilbert, 2010 · [24]</a:t>
            </a:r>
            <a:endParaRPr lang="en-US" sz="1150" dirty="0"/>
          </a:p>
        </p:txBody>
      </p:sp>
      <p:sp>
        <p:nvSpPr>
          <p:cNvPr id="20" name="Text 17"/>
          <p:cNvSpPr txBox="1"/>
          <p:nvPr/>
        </p:nvSpPr>
        <p:spPr>
          <a:xfrm>
            <a:off x="8324088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In 2.250 adulti, la mente era altrove nel 46,9% dei momenti campionati, e le persone si sentivano peggio mentre vagava.</a:t>
            </a:r>
            <a:endParaRPr lang="en-US" sz="1350" dirty="0"/>
          </a:p>
        </p:txBody>
      </p:sp>
      <p:sp>
        <p:nvSpPr>
          <p:cNvPr id="21" name="Text 18"/>
          <p:cNvSpPr txBox="1"/>
          <p:nvPr/>
        </p:nvSpPr>
        <p:spPr>
          <a:xfrm>
            <a:off x="8324088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Campioni raccolti via telefono nella vita quotidiana</a:t>
            </a:r>
            <a:endParaRPr lang="en-US" sz="11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 enhances cognitive functioning: a meta-analysis of 111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Zainal e Newman, 2024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Examining the protective effects of mindfulness training on working memory capacity and affective experienc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2010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aring mindfulness and positivity trainings in high-demand cohor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2020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A wandering mind is an unhappy mind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Killingsworth e Gilbert, 2010</a:t>
            </a:r>
            <a:endParaRPr lang="en-US" sz="1050" dirty="0"/>
          </a:p>
        </p:txBody>
      </p:sp>
      <p:sp>
        <p:nvSpPr>
          <p:cNvPr id="2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Non spegne l'allarme: accelera il ritorno</a:t>
            </a:r>
            <a:endParaRPr lang="en-US" sz="3200" dirty="0"/>
          </a:p>
        </p:txBody>
      </p:sp>
      <p:sp>
        <p:nvSpPr>
          <p:cNvPr id="4" name="marines"/>
          <p:cNvSpPr/>
          <p:nvPr/>
        </p:nvSpPr>
        <p:spPr>
          <a:xfrm>
            <a:off x="548640" y="1371600"/>
            <a:ext cx="6446520" cy="4114800"/>
          </a:xfrm>
          <a:prstGeom prst="roundRect">
            <a:avLst>
              <a:gd name="adj" fmla="val 3556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STUDIO CONTROLLATO  ·  n = 281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5897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Marines: 8 settimane di mindfulness (20 h) prima di un addestramento al combattimento molto stressante. Rispetto ai controlli: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0,43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834640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hanno reagito un po' più intensamente (frequenza cardiaca)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3456432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0,67</a:t>
            </a:r>
            <a:endParaRPr lang="en-US" sz="2200" dirty="0"/>
          </a:p>
        </p:txBody>
      </p:sp>
      <p:sp>
        <p:nvSpPr>
          <p:cNvPr id="10" name="Text 7"/>
          <p:cNvSpPr txBox="1"/>
          <p:nvPr/>
        </p:nvSpPr>
        <p:spPr>
          <a:xfrm>
            <a:off x="2606040" y="3456432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la frequenza cardiaca è tornata prima ai valori di base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4078224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0,93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078224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la frequenza respiratoria è tornata prima ai valori di base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822960" y="4709160"/>
            <a:ext cx="5897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Hanno mostrato anche una minore attivazione dell'insula destra e del cingolo anteriore. È un risultato misurato, non una tecnica: sott'acqua, respirazione abituale e continua.</a:t>
            </a:r>
            <a:endParaRPr lang="en-US" sz="1200" dirty="0"/>
          </a:p>
        </p:txBody>
      </p:sp>
      <p:sp>
        <p:nvSpPr>
          <p:cNvPr id="14" name="amígdala"/>
          <p:cNvSpPr/>
          <p:nvPr/>
        </p:nvSpPr>
        <p:spPr>
          <a:xfrm>
            <a:off x="7269480" y="1371600"/>
            <a:ext cx="437083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chip"/>
          <p:cNvSpPr txBox="1"/>
          <p:nvPr/>
        </p:nvSpPr>
        <p:spPr>
          <a:xfrm>
            <a:off x="7543800" y="1600200"/>
            <a:ext cx="28346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META-ANALISI  ·  45 STUDI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7543800" y="2057400"/>
            <a:ext cx="382219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Anche il corpo se ne accorge</a:t>
            </a:r>
            <a:endParaRPr lang="en-US" sz="2000" dirty="0"/>
          </a:p>
        </p:txBody>
      </p:sp>
      <p:sp>
        <p:nvSpPr>
          <p:cNvPr id="17" name="Text 14"/>
          <p:cNvSpPr txBox="1"/>
          <p:nvPr/>
        </p:nvSpPr>
        <p:spPr>
          <a:xfrm>
            <a:off x="7543800" y="2606040"/>
            <a:ext cx="3822192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Nel complesso, la pratica meditativa ha abbassato i marcatori fisici dello stress: cortisolo, pressione sistolica, frequenza cardiaca e proteina C-reattiva, in popolazioni molto diverse.</a:t>
            </a:r>
            <a:endParaRPr lang="en-US" sz="13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odifying resilience mechanisms in at-risk individuals: a controlled study of mindfulness training in Marines preparing for deployment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Johnson et al., 2014 · American Journal of Psychiatry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indfulness mediates the physiological markers of stress: systematic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Pascoe et al., 2017 · Journal of Psychiatric Research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Sport di precisione: miglior prestazione, non solo calma</a:t>
            </a:r>
            <a:endParaRPr lang="en-US" sz="27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371600"/>
            <a:ext cx="42062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DUE META-ANALISI  ·  2017 E 2024</a:t>
            </a:r>
            <a:endParaRPr lang="en-US" sz="1100" dirty="0"/>
          </a:p>
        </p:txBody>
      </p:sp>
      <p:sp>
        <p:nvSpPr>
          <p:cNvPr id="5" name="Sport di precisione (2017)"/>
          <p:cNvSpPr/>
          <p:nvPr/>
        </p:nvSpPr>
        <p:spPr>
          <a:xfrm>
            <a:off x="548640" y="192024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6" name="Text 3"/>
          <p:cNvSpPr txBox="1"/>
          <p:nvPr/>
        </p:nvSpPr>
        <p:spPr>
          <a:xfrm>
            <a:off x="822960" y="233172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1,35</a:t>
            </a:r>
            <a:endParaRPr lang="en-US" sz="4200" dirty="0"/>
          </a:p>
        </p:txBody>
      </p:sp>
      <p:sp>
        <p:nvSpPr>
          <p:cNvPr id="7" name="Text 4"/>
          <p:cNvSpPr txBox="1"/>
          <p:nvPr/>
        </p:nvSpPr>
        <p:spPr>
          <a:xfrm>
            <a:off x="2606040" y="212140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Sport di precisione (2017)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56032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Tiro e freccette: 9 studi, 290 atleti. Alta variabilità tra gli studi (I² = 82%).</a:t>
            </a:r>
            <a:endParaRPr lang="en-US" sz="1250" dirty="0"/>
          </a:p>
        </p:txBody>
      </p:sp>
      <p:sp>
        <p:nvSpPr>
          <p:cNvPr id="9" name="Prestazione sportiva (2024)"/>
          <p:cNvSpPr/>
          <p:nvPr/>
        </p:nvSpPr>
        <p:spPr>
          <a:xfrm>
            <a:off x="548640" y="370332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82296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0,55</a:t>
            </a:r>
            <a:endParaRPr lang="en-US" sz="4200" dirty="0"/>
          </a:p>
        </p:txBody>
      </p:sp>
      <p:sp>
        <p:nvSpPr>
          <p:cNvPr id="11" name="Text 8"/>
          <p:cNvSpPr txBox="1"/>
          <p:nvPr/>
        </p:nvSpPr>
        <p:spPr>
          <a:xfrm>
            <a:off x="2606040" y="390448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Prestazione sportiva (2024)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34340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18 studi e 922 atleti: l'approccio mindfulness-accettazione ha migliorato la prestazione (g = 0,55).</a:t>
            </a:r>
            <a:endParaRPr lang="en-US" sz="1250" dirty="0"/>
          </a:p>
        </p:txBody>
      </p:sp>
      <p:sp>
        <p:nvSpPr>
          <p:cNvPr id="13" name="lectura"/>
          <p:cNvSpPr/>
          <p:nvPr/>
        </p:nvSpPr>
        <p:spPr>
          <a:xfrm>
            <a:off x="7132320" y="1371600"/>
            <a:ext cx="450799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4" name="Text 11"/>
          <p:cNvSpPr txBox="1"/>
          <p:nvPr/>
        </p:nvSpPr>
        <p:spPr>
          <a:xfrm>
            <a:off x="7406640" y="164592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F2B544"/>
                </a:solidFill>
              </a:rPr>
              <a:t>LETTURA MDI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406640" y="2011680"/>
            <a:ext cx="39319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Il controllo dell'assetto è uno sport di precisione.</a:t>
            </a:r>
            <a:endParaRPr lang="en-US" sz="2200" dirty="0"/>
          </a:p>
        </p:txBody>
      </p:sp>
      <p:sp>
        <p:nvSpPr>
          <p:cNvPr id="16" name="Text 13"/>
          <p:cNvSpPr txBox="1"/>
          <p:nvPr/>
        </p:nvSpPr>
        <p:spPr>
          <a:xfrm>
            <a:off x="7406640" y="3246120"/>
            <a:ext cx="393192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Piccole correzioni, attenzione stabile, nessuna fretta. È il tipo di compito in cui la mindfulness ha già mostrato un effetto in altri sport. Un risultato promettente, non definitivo.</a:t>
            </a:r>
            <a:endParaRPr lang="en-US" sz="140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Effects of mindfulness practice on performance-relevant parameters and performance outcomes in sports: a meta-analytical review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Bühlmayer et al., 2017 · Sports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Exploring mindfulness interventions across cultures: a comparative meta-analysis of mindfulness interventions for athletes in Western and Eastern contex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Du e Ning, 2024 · Frontiers in Psychology</a:t>
            </a:r>
            <a:endParaRPr lang="en-US" sz="1050" dirty="0"/>
          </a:p>
        </p:txBody>
      </p:sp>
      <p:sp>
        <p:nvSpPr>
          <p:cNvPr id="19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PARTE 3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Subacquea e mente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Cosa è già stato misurato con i subacquei: studi piccoli e promettenti.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Studi con subacquei: segnali, e uno studio del 2026</a:t>
            </a:r>
            <a:endParaRPr lang="en-US" sz="27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371600"/>
          <a:ext cx="11091672" cy="914400"/>
        </p:xfrm>
        <a:graphic>
          <a:graphicData uri="http://schemas.openxmlformats.org/drawingml/2006/table">
            <a:tbl>
              <a:tblPr/>
              <a:tblGrid>
                <a:gridCol w="2148840"/>
                <a:gridCol w="3246120"/>
                <a:gridCol w="4160520"/>
                <a:gridCol w="1170432"/>
              </a:tblGrid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Studio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Disegno e campione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Risultato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Livello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Beneton et al., 2017 [29]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Corso sub di 1 settimana (37) contro corso multisport (30). Non randomizzato.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 stress percepito è calato nei subacquei ed era ancora più basso a un mese; i punteggi di mindfulness sono saliti. La differenza tra i gruppi non era significativa.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PRELIMINARE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Gibert et al., 2022 [30]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Pilota randomizzato: immersione meditativa (10 immersioni) contro multisport. 34 adulti con PTSD.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 un mese, meno ricordi intrusivi con l'immersione (−5,1 contro −2,2). Le altre differenze non erano significative e non sono durate fino a 3 mesi.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PRELIMINARE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Griffiths et al., 2026 [31]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Studio randomizzato in Francia: immersioni con esercizi di mindfulness (10 sessioni) contro cure abituali. 63 adulti con obesità.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Meno fame emotiva (−0,82 contro −0,27), meno stress percepito e migliore qualità di vita. Nessun incidente in immersione.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MODERATA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Zec et al., 2022 [32]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29 subacquei (ricreativi e militari), immersione a 30 m. Cortisolo salivare e questionari.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Le emozioni negative precedenti predicevano il cortisolo prima dell'immersione. I subacquei ricreativi avevano cortisolo più alto dei militari.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PRELIMINARE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Carreño et al., 2020 [33]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176 subacquei contro 70 frequentatori della spiaggia a Cap de Creus. Prima e dopo l'attività.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L'umore è migliorato in entrambi i gruppi; dopo l'aggiustamento, nessuna differenza significativa tra immergersi e stare in spiaggia.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MODERATA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</a:tbl>
          </a:graphicData>
        </a:graphic>
      </p:graphicFrame>
      <p:sp>
        <p:nvSpPr>
          <p:cNvPr id="5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Recreational diving practice for stress management: an exploratory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Beneton et al., 2017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Comparing meditative scuba diving versus multisport activities to improve PTSD symptoms: a pilot, randomized controll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Gibert et al., 2022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Efficacy of a combined diving and mindfulness program on emotional eating in adults with obesity: randomised controlled trial with standard car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Griffiths et al., 2026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Psychophysiological stress response in SCUBA divers: the contribution of negative automatic thoughts and negative emotion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Zec et al., 2022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The beneficial effects of short-term exposure to scuba diving on human mental health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Carreño et al., 2020</a:t>
            </a:r>
            <a:endParaRPr lang="en-US" sz="105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Conta anche l'acqua</a:t>
            </a:r>
            <a:endParaRPr lang="en-US" sz="3200" dirty="0"/>
          </a:p>
        </p:txBody>
      </p:sp>
      <p:sp>
        <p:nvSpPr>
          <p:cNvPr id="4" name="White et al., 2019 · [34]"/>
          <p:cNvSpPr/>
          <p:nvPr/>
        </p:nvSpPr>
        <p:spPr>
          <a:xfrm>
            <a:off x="548640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OSSERVAZIONALE  ·  n = 19.806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×1,59</a:t>
            </a:r>
            <a:endParaRPr lang="en-US" sz="40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probabilità più alta di buona salute con 120–179 minuti a settimana nella natura, rispetto a nessuno.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chemeClr val="accent3"/>
                </a:solidFill>
              </a:rPr>
              <a:t>Benessere elevato: ×1,23. Il beneficio si stabilizza tra 200 e 300 minuti.</a:t>
            </a:r>
            <a:endParaRPr lang="en-US" sz="125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accent3"/>
                </a:solidFill>
              </a:rPr>
              <a:t>White et al., 2019 · [34]</a:t>
            </a:r>
            <a:endParaRPr lang="en-US" sz="1100" dirty="0"/>
          </a:p>
        </p:txBody>
      </p:sp>
      <p:sp>
        <p:nvSpPr>
          <p:cNvPr id="10" name="Georgiou et al., 2021 · [35]"/>
          <p:cNvSpPr/>
          <p:nvPr/>
        </p:nvSpPr>
        <p:spPr>
          <a:xfrm>
            <a:off x="6231636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chip"/>
          <p:cNvSpPr txBox="1"/>
          <p:nvPr/>
        </p:nvSpPr>
        <p:spPr>
          <a:xfrm>
            <a:off x="6505956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META-ANALISI  ·  SPAZI BLU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6505956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0,19</a:t>
            </a:r>
            <a:endParaRPr lang="en-US" sz="4000" dirty="0"/>
          </a:p>
        </p:txBody>
      </p:sp>
      <p:sp>
        <p:nvSpPr>
          <p:cNvPr id="13" name="Text 10"/>
          <p:cNvSpPr txBox="1"/>
          <p:nvPr/>
        </p:nvSpPr>
        <p:spPr>
          <a:xfrm>
            <a:off x="6505956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effetto del contatto con gli spazi blu (mare, fiumi, laghi) sul recupero psicologico: stress, umore e benessere.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6505956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chemeClr val="accent3"/>
                </a:solidFill>
              </a:rPr>
              <a:t>Più spazi blu vicino a casa: d = 0,34.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505956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accent3"/>
                </a:solidFill>
              </a:rPr>
              <a:t>Georgiou et al., 2021 · [35]</a:t>
            </a:r>
            <a:endParaRPr lang="en-US" sz="1100" dirty="0"/>
          </a:p>
        </p:txBody>
      </p:sp>
      <p:sp>
        <p:nvSpPr>
          <p:cNvPr id="16" name="lectura"/>
          <p:cNvSpPr/>
          <p:nvPr/>
        </p:nvSpPr>
        <p:spPr>
          <a:xfrm>
            <a:off x="548640" y="4663440"/>
            <a:ext cx="1109167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822960" y="4663440"/>
            <a:ext cx="105430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LETTURA MDI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subacquea unisce due cose che l'evidenza collega al benessere: il tempo in acqua e l'attenzione allenata.</a:t>
            </a:r>
            <a:endParaRPr lang="en-US" sz="10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FONTI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Spending at least 120 minutes a week in nature is associated with good health and wellbeing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 et al., 2019 · Scientific Reports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echanisms of impact of blue spaces on human health: a systematic literature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Georgiou et al., 2021 · IJERPH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Dal dato alla pratica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56616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LETTURA MDI  ·  IPOTESI DI LAVORO</a:t>
            </a:r>
            <a:endParaRPr lang="en-US" sz="1100" dirty="0"/>
          </a:p>
        </p:txBody>
      </p:sp>
      <p:graphicFrame>
        <p:nvGraphicFramePr>
          <p:cNvPr id="2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737360"/>
          <a:ext cx="11091672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3429000"/>
                <a:gridCol w="363931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Cosa non funziona (dato)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Cosa allena la mindfulness (dato)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Come lo pratica l'MDI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Risalita d'emergenza: agente invalidante più frequente nel 1992–2003 [1] e negli incidenti trattati dalla Marina olandese [7]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Recupero cardiaco e respiratorio più rapido dopo lo stress [25]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Fermarsi, pensare e agire secondo la tua formazione d'agenzia; diritto di stop nella coppia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Cuore ed età: almeno 1 decesso su 4 è cardiaco [9]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Consapevolezza corporea: notare prima tensione, fatica o freddo [17]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Scansione di prontezza (verde · ambra · rosso); rimandare va bene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Panico: lo ha vissuto dal 24% al 37%, e l'ansia pregressa lo anticipa [10] [11]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Meno ansia, efficace quanto un farmaco di prima scelta [18]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ARRIVE prima di entrare: «Accetta» il tuo stato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Visione a tunnel; con l'ansia, elaborazione più lenta sott'acqua [13] [14]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Attenzione sostenuta e memoria di lavoro migliori, anche sotto stress [21] [23]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Una sola consegna per immersione e lo sguardo aperto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Violazioni nel 75% dei decessi senza causa medica [8]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Meno vagabondaggio mentale, più attenzione al compito [24]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«Verifica»: piano, segnali e rientro con il tuo compagno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Trattenere il respiro in risalita può causare un'embolia [15]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Il respiro non si allena: si osserva soltanto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Respirazione abituale e continua; TRES osserva soltanto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 2"/>
          <p:cNvSpPr txBox="1"/>
          <p:nvPr/>
        </p:nvSpPr>
        <p:spPr>
          <a:xfrm>
            <a:off x="548640" y="56692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I numeri tra parentesi rimandano all'elenco delle fonti alla fine.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Cosa non sappiamo ancora, e come lo misuriamo</a:t>
            </a:r>
            <a:endParaRPr lang="en-US" sz="3200" dirty="0"/>
          </a:p>
        </p:txBody>
      </p:sp>
      <p:sp>
        <p:nvSpPr>
          <p:cNvPr id="4" name="dot"/>
          <p:cNvSpPr/>
          <p:nvPr/>
        </p:nvSpPr>
        <p:spPr>
          <a:xfrm>
            <a:off x="548640" y="15087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48640" y="15087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500" dirty="0"/>
          </a:p>
        </p:txBody>
      </p:sp>
      <p:sp>
        <p:nvSpPr>
          <p:cNvPr id="6" name="Text 3"/>
          <p:cNvSpPr txBox="1"/>
          <p:nvPr/>
        </p:nvSpPr>
        <p:spPr>
          <a:xfrm>
            <a:off x="1234440" y="1463040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Non esiste ancora un grande studio che misuri l'effetto della mindfulness sugli incidenti subacquei.</a:t>
            </a:r>
            <a:endParaRPr lang="en-US" sz="1500" dirty="0"/>
          </a:p>
        </p:txBody>
      </p:sp>
      <p:sp>
        <p:nvSpPr>
          <p:cNvPr id="7" name="dot"/>
          <p:cNvSpPr/>
          <p:nvPr/>
        </p:nvSpPr>
        <p:spPr>
          <a:xfrm>
            <a:off x="548640" y="2496312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548640" y="24963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500" dirty="0"/>
          </a:p>
        </p:txBody>
      </p:sp>
      <p:sp>
        <p:nvSpPr>
          <p:cNvPr id="9" name="Text 6"/>
          <p:cNvSpPr txBox="1"/>
          <p:nvPr/>
        </p:nvSpPr>
        <p:spPr>
          <a:xfrm>
            <a:off x="1234440" y="2450592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Gli studi con subacquei sono piccoli, spesso non randomizzati, con partecipanti autoselezionati.</a:t>
            </a:r>
            <a:endParaRPr lang="en-US" sz="1500" dirty="0"/>
          </a:p>
        </p:txBody>
      </p:sp>
      <p:sp>
        <p:nvSpPr>
          <p:cNvPr id="10" name="dot"/>
          <p:cNvSpPr/>
          <p:nvPr/>
        </p:nvSpPr>
        <p:spPr>
          <a:xfrm>
            <a:off x="548640" y="3483864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548640" y="348386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500" dirty="0"/>
          </a:p>
        </p:txBody>
      </p:sp>
      <p:sp>
        <p:nvSpPr>
          <p:cNvPr id="12" name="Text 9"/>
          <p:cNvSpPr txBox="1"/>
          <p:nvPr/>
        </p:nvSpPr>
        <p:spPr>
          <a:xfrm>
            <a:off x="1234440" y="3438144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La mindfulness non sostituisce la formazione della tua didattica, il piano d'immersione, l'attrezzatura né l'idoneità medica: vi si aggiunge.</a:t>
            </a:r>
            <a:endParaRPr lang="en-US" sz="1500" dirty="0"/>
          </a:p>
        </p:txBody>
      </p:sp>
      <p:sp>
        <p:nvSpPr>
          <p:cNvPr id="13" name="dot"/>
          <p:cNvSpPr/>
          <p:nvPr/>
        </p:nvSpPr>
        <p:spPr>
          <a:xfrm>
            <a:off x="548640" y="4471416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44714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1234440" y="4425696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Molti decessi non si possono ricostruire: nel rapporto britannico del 2025 mancavano informazioni in oltre la metà. I dati sugli incidenti sono imperfetti.</a:t>
            </a:r>
            <a:endParaRPr lang="en-US" sz="1500" dirty="0"/>
          </a:p>
        </p:txBody>
      </p:sp>
      <p:sp>
        <p:nvSpPr>
          <p:cNvPr id="16" name="FP20"/>
          <p:cNvSpPr/>
          <p:nvPr/>
        </p:nvSpPr>
        <p:spPr>
          <a:xfrm>
            <a:off x="7498080" y="1417320"/>
            <a:ext cx="4142232" cy="4206240"/>
          </a:xfrm>
          <a:prstGeom prst="roundRect">
            <a:avLst>
              <a:gd name="adj" fmla="val 3532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Text 14"/>
          <p:cNvSpPr txBox="1"/>
          <p:nvPr/>
        </p:nvSpPr>
        <p:spPr>
          <a:xfrm>
            <a:off x="7772400" y="1691640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06202E"/>
                </a:solidFill>
              </a:rPr>
              <a:t>PER QUESTO MISURIAMO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7772400" y="2057400"/>
            <a:ext cx="35935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FP20 · Fundamental Peace</a:t>
            </a:r>
            <a:endParaRPr lang="en-US" sz="2400" dirty="0"/>
          </a:p>
        </p:txBody>
      </p:sp>
      <p:sp>
        <p:nvSpPr>
          <p:cNvPr id="19" name="Text 16"/>
          <p:cNvSpPr txBox="1"/>
          <p:nvPr/>
        </p:nvSpPr>
        <p:spPr>
          <a:xfrm>
            <a:off x="7772400" y="2743200"/>
            <a:ext cx="359359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</a:rPr>
              <a:t>Un questionario di 20 voci prima e dopo ogni corso, con il tuo codice personale e il consenso facoltativo alla ricerca.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7772400" y="3977640"/>
            <a:ext cx="35935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6202E"/>
                </a:solidFill>
              </a:rPr>
              <a:t>La ricerca è condotta con la Cattedra di Scienze Contemplative dell'Università di Saragozza.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7772400" y="5029200"/>
            <a:ext cx="35935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i="1" dirty="0">
                <a:solidFill>
                  <a:srgbClr val="FFFFFF"/>
                </a:solidFill>
              </a:rPr>
              <a:t>mindfuldivinginstitute.com/learn/profile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Fonti (1/3)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Denoble PJ, Caruso JL, Dear GdeL, Pieper CF, Vann RD (2008).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pubmed.ncbi.nlm.nih.gov/19175195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Common causes of open-circuit recreational diving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Undersea &amp; Hyperbaric Medicine 35(6):393–406.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Taylor DM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28920/dhm50.3.220-2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 fatalities in Australia 2001 to 2013: chain of events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50(3):220–229.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Lawrence C, Davis M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doi.org/10.28920/dhm51.4.345-35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diving-related fatalities in New Zealand, 2007 to 2016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51(4):345–354.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Lawrence C, Fock A (2023).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28920/dhm53.2.76-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Compressed gas diving fatalities in Australian waters 2014 to 2018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53(2):76–84.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Casadesús JM, Aguirre F, Carrera A, Boadas-Vaello P, Serrando MT, Reina F (2019).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doi.org/10.1007/s12024-019-00109-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Diving-related fatalities: multidisciplinary, experience-based investigation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Forensic Science, Medicine and Pathology 15(2):224–232.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British Sub-Aqua Club (2026).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www.bsac.com/document/bsac-incident-report-2025/bsac-incident-report-2025.pdf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Annual Diving Incident Report 2025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BSAC, Regno Unito.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Turner BL, van Ooij PJAM, Wingelaar TT, et al.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28920/dhm54.1.39-4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Chain of events analysis in diving accidents treated by the Royal Netherlands Navy 1966–2023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54(1):39–46.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Shreeves K, Buzzacott P, Hornsby A, Caney M (2018).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journals.viamedica.pl/international_maritime_health/article/view/5831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Violations of safe diving practices among 122 diver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International Maritime Health 69(2).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Caruso J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28920/dhm54.3.217-22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investigation of diving accidents and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54(3):217–224.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Colvard DF, Colvard LY (2003).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undercurrent.org/UCnow/dive_magazine/2003/PanicRecreational200308.htm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Uno studio sul panico nei subacquei ricreativi (sintesi: Panic in Recreational Scuba Divers)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The Undersea Journal, inverno 2003; sintetizzato in Undercurrent 29(8).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Morgan WP, Raglin JS, O'Connor PJ (2004).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1055/s-2004-8158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Trait anxiety predicts panic behavior in beginning scuba students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International Journal of Sports Medicine 25(4):314–322.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Morgan WP (1995).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2" invalidUrl="" action="" tgtFrame="" tooltip="https://doi.org/10.2165/00007256-199520060-0000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and panic in recreational scuba divers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Sports Medicine 20(6):398–421.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Link a DOI, PubMed o alla pubblicazione originale. Consultati l'8 novembre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Fonti (2/3)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Weltman G, Egstrom GH (1966).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doi.org/10.1177/0018720866008006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Perceptual narrowing in novice divers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Human Factors 8(6):499–506.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Tsai FH, Wu WL, Liang JM, Hsu HT, Chen TY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28920/dhm50.2.130-13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impact on scuba performance and underwater cognitive processing ability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50(2):130–134.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Gessert J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world.dan.org/?p=1886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Shallow-water arterial gas embolisms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Alert Diver, Divers Alert Network.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Bishop SR, Lau M, Shapiro S, et al. (2004).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1093/clipsy.bph077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Mindfulness: a proposed operational definition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Clinical Psychology: Science and Practice 11(3):230–241.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Hölzel BK, Lazar SW, Gard T, et al. (2011).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pubmed.ncbi.nlm.nih.gov/261683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does mindfulness meditation work? Proposing mechanisms of action from a conceptual and neural perspective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Perspectives on Psychological Science 6(6):537–559.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Hoge EA, Bui E, Mete M, Dutton MA, Baker AW, Simon NM (2023).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doi.org/10.1001/jamapsychiatry.2022.367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stress reduction vs escitalopram for the treatment of adults with anxiety disorders: a randomized clinical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JAMA Psychiatry 80(1):13–21.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Galante J, Friedrich C, Dawson AF, et al.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1371/journal.pmed.100348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programmes for mental health promotion in adults in nonclinical settings: a systematic review and meta-analysis of randomised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PLoS Medicine 18(1):e1003481.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Goldberg SB, Riordan KM, Sun S, Davidson RJ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doi.org/10.1177/174569162096877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empirical status of mindfulness-based interventions: a systematic review of 44 meta-analyses of randomized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Perspectives on Psychological Science 17(1):108–130.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Zainal NH, Newman MG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1080/17437199.2023.224822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enhances cognitive functioning: a meta-analysis of 111 randomized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Health Psychology Review 18(2):369–395.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Jha AP, Stanley EA, Kiyonaga A, Wong L, Gelfand L (2010).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pubmed.ncbi.nlm.nih.gov/2014130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Examining the protective effects of mindfulness training on working memory capacity and affective experience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Emotion 10(1):54–64.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Jha AP, Zanesco AP, Denkova E, Rooks J, Morrison AB, Stanley EA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1007/s10608-020-10076-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mindfulness and positivity trainings in high-demand cohorts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Cognitive Therapy and Research 44(2):311–326.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Killingsworth MA, Gilbert DT (2010).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2" invalidUrl="" action="" tgtFrame="" tooltip="https://doi.org/10.1126/science.119243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 wandering mind is an unhappy mind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Science 330:932.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Link a DOI, PubMed o alla pubblicazione originale. Consultati l'8 novembre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Fonti (3/3)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Johnson DC, Thom NJ, Stanley EA, et al. (2014).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pubmed.ncbi.nlm.nih.gov/248324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Modifying resilience mechanisms in at-risk individuals: a controlled study of mindfulness training in Marines preparing for deployment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American Journal of Psychiatry 171(8).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Pascoe MC, Thompson DR, Jenkins ZM, Ski CF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1016/j.jpsychires.2017.08.0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mediates the physiological markers of stress: systematic review and meta-analysis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Journal of Psychiatric Research 95:156–178.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Bühlmayer L, Birrer D, Röthlin P, Faude O, Donath L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doi.org/10.1007/s40279-017-0752-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Effects of mindfulness practice on performance-relevant parameters and performance outcomes in sports: a meta-analytical review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Sports Medicine.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Du S, Ning Z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3389/fpsyg.2024.14498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Exploring mindfulness interventions across cultures: a comparative meta-analysis of mindfulness interventions for athletes in Western and Eastern contexts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Frontiers in Psychology 15:1449886.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Beneton F, Michoud G, Coulange M, et al.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doi.org/10.3389/fpsyg.2017.0219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Recreational diving practice for stress management: an exploratory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Frontiers in Psychology 8:2193.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Gibert L, Coulange M, Reynier JC, et al.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doi.org/10.1080/20008198.2022.2031590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meditative scuba diving versus multisport activities to improve PTSD symptoms: a pilot, randomized controlled clinical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European Journal of Psychotraumatology 13(1):2031590.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Griffiths K, Markarian T, Meurice V, et al. (2026).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1371/journal.pone.03457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Efficacy of a combined diving and mindfulness program on emotional eating in adults with obesity: randomised controlled trial with standard care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PLoS One 21(3):e0345784.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Zec M, Antičević V, Lušić Kalcina L, Valić Z, Božić J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doi.org/10.1007/s12144-022-02900-x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Psychophysiological stress response in SCUBA divers: the contribution of negative automatic thoughts and negative emotions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Current Psychology 42(23):16751–16765.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Carreño A, Gascon M, Vert C, Lloret J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3390/ijerph1719723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beneficial effects of short-term exposure to scuba diving on human mental health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 J Environmental Research and Public Health 17(19):7238.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White MP, Alcock I, Grellier J, et al. (2019).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pubmed.ncbi.nlm.nih.gov/3119719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Spending at least 120 minutes a week in nature is associated with good health and wellbeing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Scientific Reports 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Georgiou M, Morison G, Smith N, Tieges Z, Chastin S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3390/ijerph180524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Mechanisms of impact of blue spaces on human health: a systematic literature review and meta-analysis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 J Environmental Research and Public Health 18(5):2486.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Link a DOI, PubMed o alla pubblicazione originale. Consultati l'8 novembre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0680" y="640080"/>
            <a:ext cx="1298448" cy="22402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548640" y="2971800"/>
            <a:ext cx="1109167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 calma si allena.</a:t>
            </a:r>
            <a:endParaRPr lang="en-US" sz="4600" dirty="0"/>
          </a:p>
          <a:p>
            <a:pPr algn="ctr" indent="0" marL="0">
              <a:buNone/>
            </a:pPr>
            <a:r>
              <a:rPr lang="en-US" sz="46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Anche la presenza.</a:t>
            </a:r>
            <a:endParaRPr lang="en-US" sz="4600" dirty="0"/>
          </a:p>
        </p:txBody>
      </p:sp>
      <p:sp>
        <p:nvSpPr>
          <p:cNvPr id="5" name="Text 1"/>
          <p:cNvSpPr txBox="1"/>
          <p:nvPr/>
        </p:nvSpPr>
        <p:spPr>
          <a:xfrm>
            <a:off x="548640" y="47091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800" i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Mindful Diving™ si aggiunge alla formazione della tua didattica; non la sostituisce.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56235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3"/>
                </a:solidFill>
              </a:rPr>
              <a:t>Luis Miguel Gallardo  ·  mindfuldivinginstitute.com  ·  hello@mindfuldiving.org  ·  @mindfuldivinginstitute</a:t>
            </a:r>
            <a:endParaRPr lang="en-US" sz="12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dful Diving Institute">
  <a:themeElements>
    <a:clrScheme name="Mindful Diving Institute">
      <a:dk1>
        <a:srgbClr val="06202E"/>
      </a:dk1>
      <a:lt1>
        <a:srgbClr val="F8F5EF"/>
      </a:lt1>
      <a:dk2>
        <a:srgbClr val="0E3A4A"/>
      </a:dk2>
      <a:lt2>
        <a:srgbClr val="8FCFC4"/>
      </a:lt2>
      <a:accent1>
        <a:srgbClr val="0F6472"/>
      </a:accent1>
      <a:accent2>
        <a:srgbClr val="E7674A"/>
      </a:accent2>
      <a:accent3>
        <a:srgbClr val="8FCFC4"/>
      </a:accent3>
      <a:accent4>
        <a:srgbClr val="5A6B70"/>
      </a:accent4>
      <a:accent5>
        <a:srgbClr val="F2B544"/>
      </a:accent5>
      <a:accent6>
        <a:srgbClr val="2E9E6B"/>
      </a:accent6>
      <a:hlink>
        <a:srgbClr val="0F6472"/>
      </a:hlink>
      <a:folHlink>
        <a:srgbClr val="5A6B70"/>
      </a:folHlink>
    </a:clrScheme>
    <a:fontScheme name="Mindful Diving Institut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Mindful Diving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Perché la presenza è sicurezza — Dossier di evidenze: mindfulness e subacquea</dc:title>
  <dc:subject>Studi, meta-analisi e rapporti sugli incidenti (DAN, BSAC, Australia, Nuova Zelanda, Spagna) che collegano mindfulness e sicurezza subacquea. 2ª edizione aggiornata.</dc:subject>
  <dc:creator>Luis Miguel Gallardo</dc:creator>
  <cp:lastModifiedBy>Luis Miguel Gallardo</cp:lastModifiedBy>
  <cp:revision>1</cp:revision>
  <dcterms:created xsi:type="dcterms:W3CDTF">2026-11-08T08:13:03Z</dcterms:created>
  <dcterms:modified xsi:type="dcterms:W3CDTF">2026-11-08T08:13:03Z</dcterms:modified>
</cp:coreProperties>
</file>