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slideMasters/slideMaster15.xml" ContentType="application/vnd.openxmlformats-officedocument.presentationml.slideMaster+xml"/>
  <Override PartName="/ppt/slides/slide15.xml" ContentType="application/vnd.openxmlformats-officedocument.presentationml.slide+xml"/>
  <Override PartName="/ppt/slideMasters/slideMaster16.xml" ContentType="application/vnd.openxmlformats-officedocument.presentationml.slideMaster+xml"/>
  <Override PartName="/ppt/slides/slide16.xml" ContentType="application/vnd.openxmlformats-officedocument.presentationml.slide+xml"/>
  <Override PartName="/ppt/slideMasters/slideMaster17.xml" ContentType="application/vnd.openxmlformats-officedocument.presentationml.slideMaster+xml"/>
  <Override PartName="/ppt/slides/slide17.xml" ContentType="application/vnd.openxmlformats-officedocument.presentationml.slide+xml"/>
  <Override PartName="/ppt/slideMasters/slideMaster18.xml" ContentType="application/vnd.openxmlformats-officedocument.presentationml.slideMaster+xml"/>
  <Override PartName="/ppt/slides/slide18.xml" ContentType="application/vnd.openxmlformats-officedocument.presentationml.slide+xml"/>
  <Override PartName="/ppt/slideMasters/slideMaster19.xml" ContentType="application/vnd.openxmlformats-officedocument.presentationml.slideMaster+xml"/>
  <Override PartName="/ppt/slides/slide19.xml" ContentType="application/vnd.openxmlformats-officedocument.presentationml.slide+xml"/>
  <Override PartName="/ppt/slideMasters/slideMaster20.xml" ContentType="application/vnd.openxmlformats-officedocument.presentationml.slideMaster+xml"/>
  <Override PartName="/ppt/slides/slide20.xml" ContentType="application/vnd.openxmlformats-officedocument.presentationml.slide+xml"/>
  <Override PartName="/ppt/slideMasters/slideMaster21.xml" ContentType="application/vnd.openxmlformats-officedocument.presentationml.slideMaster+xml"/>
  <Override PartName="/ppt/slides/slide21.xml" ContentType="application/vnd.openxmlformats-officedocument.presentationml.slide+xml"/>
  <Override PartName="/ppt/slideMasters/slideMaster22.xml" ContentType="application/vnd.openxmlformats-officedocument.presentationml.slideMaster+xml"/>
  <Override PartName="/ppt/slides/slide22.xml" ContentType="application/vnd.openxmlformats-officedocument.presentationml.slide+xml"/>
  <Override PartName="/ppt/slideMasters/slideMaster23.xml" ContentType="application/vnd.openxmlformats-officedocument.presentationml.slideMaster+xml"/>
  <Override PartName="/ppt/slides/slide23.xml" ContentType="application/vnd.openxmlformats-officedocument.presentationml.slide+xml"/>
  <Override PartName="/ppt/slideMasters/slideMaster24.xml" ContentType="application/vnd.openxmlformats-officedocument.presentationml.slideMaster+xml"/>
  <Override PartName="/ppt/slides/slide24.xml" ContentType="application/vnd.openxmlformats-officedocument.presentationml.slide+xml"/>
  <Override PartName="/ppt/slideMasters/slideMaster25.xml" ContentType="application/vnd.openxmlformats-officedocument.presentationml.slideMaster+xml"/>
  <Override PartName="/ppt/slides/slide25.xml" ContentType="application/vnd.openxmlformats-officedocument.presentationml.slide+xml"/>
  <Override PartName="/ppt/slideMasters/slideMaster26.xml" ContentType="application/vnd.openxmlformats-officedocument.presentationml.slideMaster+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Lst>
  <p:notesMasterIdLst>
    <p:notesMasterId r:id="rId28"/>
  </p:notesMaster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notesMaster" Target="notesMasters/notesMaster1.xml"/><Relationship Id="rId29" Type="http://schemas.openxmlformats.org/officeDocument/2006/relationships/presProps" Target="presProps.xml"/><Relationship Id="rId30" Type="http://schemas.openxmlformats.org/officeDocument/2006/relationships/viewProps" Target="viewProps.xml"/><Relationship Id="rId31" Type="http://schemas.openxmlformats.org/officeDocument/2006/relationships/theme" Target="theme/theme1.xml"/><Relationship Id="rId32"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ja-JP">
                <a:ea typeface="Noto Sans CJK JP"/>
              </a:rPr>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ja-JP">
                <a:ea typeface="Noto Sans CJK JP"/>
              </a:rPr>
              <a:t>Click to edit Master text styles</a:t>
            </a:r>
          </a:p>
          <a:p>
            <a:pPr lvl="1"/>
            <a:r>
              <a:rPr lang="ja-JP">
                <a:ea typeface="Noto Sans CJK JP"/>
              </a:rPr>
              <a:t>Second level</a:t>
            </a:r>
          </a:p>
          <a:p>
            <a:pPr lvl="2"/>
            <a:r>
              <a:rPr lang="ja-JP">
                <a:ea typeface="Noto Sans CJK JP"/>
              </a:rPr>
              <a:t>Third level</a:t>
            </a:r>
          </a:p>
          <a:p>
            <a:pPr lvl="3"/>
            <a:r>
              <a:rPr lang="ja-JP">
                <a:ea typeface="Noto Sans CJK JP"/>
              </a:rPr>
              <a:t>Fourth level</a:t>
            </a:r>
          </a:p>
          <a:p>
            <a:pPr lvl="4"/>
            <a:r>
              <a:rPr lang="ja-JP">
                <a:ea typeface="Noto Sans CJK JP"/>
              </a:rP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ja-JP">
                <a:ea typeface="Noto Sans CJK JP"/>
              </a:rPr>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_rels/notesSlide1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5.xml"/>
		</Relationships>
</file>

<file path=ppt/notesSlides/_rels/notesSlide1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6.xml"/>
		</Relationships>
</file>

<file path=ppt/notesSlides/_rels/notesSlide1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7.xml"/>
		</Relationships>
</file>

<file path=ppt/notesSlides/_rels/notesSlide1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8.xml"/>
		</Relationships>
</file>

<file path=ppt/notesSlides/_rels/notesSlide1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9.xml"/>
		</Relationships>
</file>

<file path=ppt/notesSlides/_rels/notesSlide2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0.xml"/>
		</Relationships>
</file>

<file path=ppt/notesSlides/_rels/notesSlide2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1.xml"/>
		</Relationships>
</file>

<file path=ppt/notesSlides/_rels/notesSlide2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2.xml"/>
		</Relationships>
</file>

<file path=ppt/notesSlides/_rels/notesSlide2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3.xml"/>
		</Relationships>
</file>

<file path=ppt/notesSlides/_rels/notesSlide2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4.xml"/>
		</Relationships>
</file>

<file path=ppt/notesSlides/_rels/notesSlide2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5.xml"/>
		</Relationships>
</file>

<file path=ppt/notesSlides/_rels/notesSlide2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6.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ja-JP" dirty="0">
                <a:ea typeface="Noto Sans CJK JP"/>
              </a:rPr>
              <a:t>プロ向けの資料です。中心メッセージ：私たちは「落ち着き」を売るのではなく、データを示します。各スライドの下部に出典リンクがあり、全リストは最後にあります。</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ja-JP">
                <a:ea typeface="Noto Sans CJK JP"/>
              </a:rPr>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ja-JP" dirty="0">
                <a:ea typeface="Noto Sans CJK JP"/>
              </a:rPr>
              <a:t>4種類のエビデンスと、このアプローチの誠実さを説明します。私たちはデータと仮説を分けて示します。</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ja-JP">
                <a:ea typeface="Noto Sans CJK JP"/>
              </a:rPr>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ja-JP" dirty="0">
                <a:ea typeface="Noto Sans CJK JP"/>
              </a:rPr>
              <a:t>まず問題を、実際の事故データで。</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ja-JP">
                <a:ea typeface="Noto Sans CJK JP"/>
              </a:rPr>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ja-JP" dirty="0">
                <a:ea typeface="Noto Sans CJK JP"/>
              </a:rPr>
              <a:t>Denoble らは各死亡例を4段階に分類しました。データは1992〜2003年のものですが、公表された段階的分析としては今も最大（947件の死亡）で、その後のすべての研究が使うモデルです。次のスライドで、その後何が変わったかを示します。</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ja-JP">
                <a:ea typeface="Noto Sans CJK JP"/>
              </a:rPr>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ja-JP" dirty="0">
                <a:ea typeface="Noto Sans CJK JP"/>
              </a:rPr>
              <a:t>同じ「事故の連鎖」モデルで、4か国の2001〜2025年のデータ。メッセージ：浮上とガスは今も連鎖の中にありますが、ダイバーが水に持ち込むもの（年齢、心臓、体力）の比重がはるかに大きくなっています。割合は研究間で完全には比較できません（国、期間、基準が異なるため）。</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ja-JP">
                <a:ea typeface="Noto Sans CJK JP"/>
              </a:rPr>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ja-JP" dirty="0">
                <a:ea typeface="Noto Sans CJK JP"/>
              </a:rPr>
              <a:t>動脈ガス塞栓症の96%で緊急浮上が起きていました（Denoble 2008）。この数字そのものを再現した後続研究はなく、私たちはそれを明記します。しかし2024年のデータも同じ方向を示しています：1966〜2023年にオランダ王立海軍が治療した288件の事故で、浮上は最も多い行動不能の要因（52%）で、塞栓症は最も致命的な傷害でした。</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ja-JP">
                <a:ea typeface="Noto Sans CJK JP"/>
              </a:rPr>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ja-JP" dirty="0">
                <a:ea typeface="Noto Sans CJK JP"/>
              </a:rPr>
              <a:t>Shreeves ら 2018。ルールは知られています。失敗するのは、その瞬間にそれを実行することです。そこに「いま、ここ」への気づきが関わります。</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ja-JP">
                <a:ea typeface="Noto Sans CJK JP"/>
              </a:rPr>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ja-JP" dirty="0">
                <a:ea typeface="Noto Sans CJK JP"/>
              </a:rPr>
              <a:t>これは最近のデータで最もはっきりした変化です。これは医学的適性の問題で、マインドフルネスの問題ではありません。Mindful Diving はその代わりにはなりません。「いま、ここ」への気づきが加えるのは、水に入る前に自分の状態に正直であることです。</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ja-JP">
                <a:ea typeface="Noto Sans CJK JP"/>
              </a:rPr>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ja-JP" dirty="0">
                <a:ea typeface="Noto Sans CJK JP"/>
              </a:rPr>
              <a:t>Colvard（12,087人のダイバー）はパニックに関する最大の公表調査で、同規模のより新しい調査は見つかっていません。Morgan は古典的な参照文献です：彼自身、不安の強いダイバーではリラクゼーションや瞑想がまだ一貫した結果を出していないと述べ、研究を求めました。その空白を、測定によって埋める手助けをしたいのです。</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ja-JP">
                <a:ea typeface="Noto Sans CJK JP"/>
              </a:rPr>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ja-JP" dirty="0">
                <a:ea typeface="Noto Sans CJK JP"/>
              </a:rPr>
              <a:t>Weltman と Egstrom（1966）は古典的実験で、Tsai ら（2020）がそれを更新しました：不安が強いほど、水中での処理は遅くなります。ダイバーにとっての周辺とは、バディ、計器、周囲の環境です。</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ja-JP">
                <a:ea typeface="Noto Sans CJK JP"/>
              </a:rPr>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ja-JP" dirty="0">
                <a:ea typeface="Noto Sans CJK JP"/>
              </a:rPr>
              <a:t>MDIの基準が息止めとペース呼吸を除外する理由：浮上中に息を止めると、ごく浅い水深でも塞栓症を起こすことがあります。</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ja-JP">
                <a:ea typeface="Noto Sans CJK JP"/>
              </a:rPr>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ja-JP" dirty="0">
                <a:ea typeface="Noto Sans CJK JP"/>
              </a:rPr>
              <a:t>次は残りの半分：マインドフルネスが変えるものを、測定で。</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ja-JP">
                <a:ea typeface="Noto Sans CJK JP"/>
              </a:rPr>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ja-JP" dirty="0">
                <a:ea typeface="Noto Sans CJK JP"/>
              </a:rPr>
              <a:t>Bishop らの操作的定義と、Hölzel らの4つのメカニズム。「水中では」の行はMDIによる言い換えで、これらの研究の結果ではありません。</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ja-JP">
                <a:ea typeface="Noto Sans CJK JP"/>
              </a:rPr>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ja-JP" dirty="0">
                <a:ea typeface="Noto Sans CJK JP"/>
              </a:rPr>
              <a:t>2021〜2023年の3つの柱：JAMA Psychiatry のランダム化試験、診断のない人を対象とした最大のメタ分析、44件のメタ分析のレビュー。Morgan との接点：事前の不安はパニックを予測し、マインドフルネスは一貫して不安を減らします。</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ja-JP">
                <a:ea typeface="Noto Sans CJK JP"/>
              </a:rPr>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ja-JP" dirty="0">
                <a:ea typeface="Noto Sans CJK JP"/>
              </a:rPr>
              <a:t>Zainal と Newman 2024：マインドフルネスと認知に関する最大のメタ分析（111試験）。Jha：長期のストレス下にある軍人で、マインドフルネスはワーキングメモリと注意を守る（2010年と2020年）。Killingsworth：心はほぼ半分の時間さまよっている。</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ja-JP">
                <a:ea typeface="Noto Sans CJK JP"/>
              </a:rPr>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ja-JP" dirty="0">
                <a:ea typeface="Noto Sans CJK JP"/>
              </a:rPr>
              <a:t>Johnson 2014：訓練を受けた海兵隊員はやや強く反応し、より早く回復しました。Pascoe 2017（45研究）：瞑想はコルチゾール、血圧、心拍を下げます。ダイバーにとって：警報を麻痺させたいのではなく、考えられる状態により早く戻りたいのです。呼吸の回復は測定された結果であり、技法ではありません。</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ja-JP">
                <a:ea typeface="Noto Sans CJK JP"/>
              </a:rPr>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ja-JP" dirty="0">
                <a:ea typeface="Noto Sans CJK JP"/>
              </a:rPr>
              <a:t>Bühlmayer 2017 と Du と Ning 2024。浮力は精密な技能であり、だからこそインストラクターにとってとても重要です。</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ja-JP">
                <a:ea typeface="Noto Sans CJK JP"/>
              </a:rPr>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ja-JP" dirty="0">
                <a:ea typeface="Noto Sans CJK JP"/>
              </a:rPr>
              <a:t>ダイビングに特化したエビデンス：誠実に、ニュアンスをもって。</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ja-JP">
                <a:ea typeface="Noto Sans CJK JP"/>
              </a:rPr>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ja-JP" dirty="0">
                <a:ea typeface="Noto Sans CJK JP"/>
              </a:rPr>
              <a:t>誠実に：サンプルは小さく、設計は改善の余地があります。しかし方向は一貫しています。2026年の新知見：ダイビングとマインドフルネスを組み合わせた初の公表ランダム化試験（Griffiths, PLoS One）。成人63人、ダイビング事故なし。</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ja-JP">
                <a:ea typeface="Noto Sans CJK JP"/>
              </a:rPr>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ja-JP" dirty="0">
                <a:ea typeface="Noto Sans CJK JP"/>
              </a:rPr>
              <a:t>White 2019 は自然全般（緑と青）を測定。Georgiou 2021 はブルースペースに焦点。観察研究：関連であって原因ではありません。</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ja-JP">
                <a:ea typeface="Noto Sans CJK JP"/>
              </a:rPr>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ja-JP" dirty="0">
                <a:ea typeface="Noto Sans CJK JP"/>
              </a:rPr>
              <a:t>この表がMDIの論点です：それぞれの実践は記録された失敗に応え、測定された効果に基づいています。これは作業仮説であり、私たちはそれを測定しています。</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ja-JP">
                <a:ea typeface="Noto Sans CJK JP"/>
              </a:rPr>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ja-JP" dirty="0">
                <a:ea typeface="Noto Sans CJK JP"/>
              </a:rPr>
              <a:t>謙虚さと行動で締めくくる：すべての講習の前後にFP20。</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ja-JP">
                <a:ea typeface="Noto Sans CJK JP"/>
              </a:rPr>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ja-JP" dirty="0">
                <a:ea typeface="Noto Sans CJK JP"/>
              </a:rPr>
              <a:t>出典の全リスト。タイトルはリンクです。プレゼンテーションでタイトルをクリックすると出典が開きます。</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ja-JP">
                <a:ea typeface="Noto Sans CJK JP"/>
              </a:rPr>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ja-JP" dirty="0">
                <a:ea typeface="Noto Sans CJK JP"/>
              </a:rPr>
              <a:t>出典の全リスト。タイトルはリンクです。プレゼンテーションでタイトルをクリックすると出典が開きます。</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ja-JP">
                <a:ea typeface="Noto Sans CJK JP"/>
              </a:rPr>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ja-JP" dirty="0">
                <a:ea typeface="Noto Sans CJK JP"/>
              </a:rPr>
              <a:t>出典の全リスト。タイトルはリンクです。プレゼンテーションでタイトルをクリックすると出典が開きます。</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ja-JP">
                <a:ea typeface="Noto Sans CJK JP"/>
              </a:rPr>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ja-JP" dirty="0">
                <a:ea typeface="Noto Sans CJK JP"/>
              </a:rPr>
              <a:t>ありがとうございました。資料全文と出典は資料ページにあります。</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ja-JP">
                <a:ea typeface="Noto Sans CJK JP"/>
              </a:rPr>
              <a:t>26</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image" Target="../media/image-1002-1.png"/><Relationship Id="rId2" Type="http://schemas.openxmlformats.org/officeDocument/2006/relationships/image" Target="../media/DARK-image-2.png"/><Relationship Id="rId3"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image" Target="../media/image-1003-1.png"/><Relationship Id="rId2" Type="http://schemas.openxmlformats.org/officeDocument/2006/relationships/image" Target="../media/DEEP-image-2.png"/><Relationship Id="rId3"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image" Target="../media/image-1004-1.png"/><Relationship Id="rId2" Type="http://schemas.openxmlformats.org/officeDocument/2006/relationships/image" Target="../media/LIGHT-image-2.png"/><Relationship Id="rId3"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image" Target="../media/image-1005-1.png"/><Relationship Id="rId2" Type="http://schemas.openxmlformats.org/officeDocument/2006/relationships/image" Target="../media/P_DESCENT-image-2.jpeg"/><Relationship Id="rId3"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image" Target="../media/image-1006-1.png"/><Relationship Id="rId2" Type="http://schemas.openxmlformats.org/officeDocument/2006/relationships/image" Target="../media/P_DOLPHINS-image-2.jpeg"/><Relationship Id="rId3"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image" Target="../media/image-1007-1.png"/><Relationship Id="rId2" Type="http://schemas.openxmlformats.org/officeDocument/2006/relationships/image" Target="../media/P_REEF-image-2.jpeg"/><Relationship Id="rId3"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image" Target="../media/image-1008-1.png"/><Relationship Id="rId2" Type="http://schemas.openxmlformats.org/officeDocument/2006/relationships/image" Target="../media/P_GODRAYS-image-2.jpeg"/><Relationship Id="rId3"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image" Target="../media/image-1009-1.png"/><Relationship Id="rId2" Type="http://schemas.openxmlformats.org/officeDocument/2006/relationships/image" Target="../media/P_TURTLE-image-2.jpeg"/><Relationship Id="rId3"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image" Target="../media/image-1010-1.png"/><Relationship Id="rId2" Type="http://schemas.openxmlformats.org/officeDocument/2006/relationships/image" Target="../media/P_COUPLE-image-2.jpeg"/><Relationship Id="rId3"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image" Target="../media/image-1011-1.png"/><Relationship Id="rId2" Type="http://schemas.openxmlformats.org/officeDocument/2006/relationships/image" Target="../media/P_CABO-image-2.jpeg"/><Relationship Id="rId3"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image" Target="../media/image-1012-1.png"/><Relationship Id="rId2" Type="http://schemas.openxmlformats.org/officeDocument/2006/relationships/image" Target="../media/P_RESERVA-image-2.jpeg"/><Relationship Id="rId3"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image" Target="../media/image-1013-1.png"/><Relationship Id="rId2" Type="http://schemas.openxmlformats.org/officeDocument/2006/relationships/image" Target="../media/P_OK-image-2.jpeg"/><Relationship Id="rId3"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image" Target="../media/COVER-image-1.png"/><Relationship Id="rId2"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DAR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ja-JP" sz="1000" dirty="0">
                <a:solidFill>
                  <a:schemeClr val="accent3"/>
                </a:solidFill>
                <a:ea typeface="Noto Sans CJK JP"/>
              </a:rPr>
              <a:t>Mindful Diving™  ·  エビデンス資料：マインドフルネスとダイビング  ·  第2版、2026年11月</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ja-JP">
                <a:ea typeface="Noto Sans CJK JP"/>
              </a:rPr>
              <a:t>1002</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DEEP">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ja-JP" sz="1000" dirty="0">
                <a:solidFill>
                  <a:schemeClr val="accent3"/>
                </a:solidFill>
                <a:ea typeface="Noto Sans CJK JP"/>
              </a:rPr>
              <a:t>Mindful Diving™  ·  エビデンス資料：マインドフルネスとダイビング  ·  第2版、2026年11月</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ja-JP">
                <a:ea typeface="Noto Sans CJK JP"/>
              </a:rPr>
              <a:t>1003</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LIGH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ja-JP" sz="1000" dirty="0">
                <a:solidFill>
                  <a:schemeClr val="tx2"/>
                </a:solidFill>
                <a:ea typeface="Noto Sans CJK JP"/>
              </a:rPr>
              <a:t>Mindful Diving™  ·  エビデンス資料：マインドフルネスとダイビング  ·  第2版、2026年11月</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tx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ja-JP">
                <a:ea typeface="Noto Sans CJK JP"/>
              </a:rPr>
              <a:t>1004</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P_DESC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ja-JP" sz="1000" dirty="0">
                <a:solidFill>
                  <a:schemeClr val="accent3"/>
                </a:solidFill>
                <a:ea typeface="Noto Sans CJK JP"/>
              </a:rPr>
              <a:t>Mindful Diving™  ·  エビデンス資料：マインドフルネスとダイビング  ·  第2版、2026年11月</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ja-JP">
                <a:ea typeface="Noto Sans CJK JP"/>
              </a:rPr>
              <a:t>1005</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P_DOLPHIN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ja-JP" sz="1000" dirty="0">
                <a:solidFill>
                  <a:schemeClr val="accent3"/>
                </a:solidFill>
                <a:ea typeface="Noto Sans CJK JP"/>
              </a:rPr>
              <a:t>Mindful Diving™  ·  エビデンス資料：マインドフルネスとダイビング  ·  第2版、2026年11月</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ja-JP">
                <a:ea typeface="Noto Sans CJK JP"/>
              </a:rPr>
              <a:t>1006</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P_REEF">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ja-JP" sz="1000" dirty="0">
                <a:solidFill>
                  <a:schemeClr val="accent3"/>
                </a:solidFill>
                <a:ea typeface="Noto Sans CJK JP"/>
              </a:rPr>
              <a:t>Mindful Diving™  ·  エビデンス資料：マインドフルネスとダイビング  ·  第2版、2026年11月</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ja-JP">
                <a:ea typeface="Noto Sans CJK JP"/>
              </a:rPr>
              <a:t>1007</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P_GODRAY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ja-JP" sz="1000" dirty="0">
                <a:solidFill>
                  <a:schemeClr val="accent3"/>
                </a:solidFill>
                <a:ea typeface="Noto Sans CJK JP"/>
              </a:rPr>
              <a:t>Mindful Diving™  ·  エビデンス資料：マインドフルネスとダイビング  ·  第2版、2026年11月</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ja-JP">
                <a:ea typeface="Noto Sans CJK JP"/>
              </a:rPr>
              <a:t>1008</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_TURTL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ja-JP" sz="1000" dirty="0">
                <a:solidFill>
                  <a:schemeClr val="accent3"/>
                </a:solidFill>
                <a:ea typeface="Noto Sans CJK JP"/>
              </a:rPr>
              <a:t>Mindful Diving™  ·  エビデンス資料：マインドフルネスとダイビング  ·  第2版、2026年11月</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ja-JP">
                <a:ea typeface="Noto Sans CJK JP"/>
              </a:rPr>
              <a:t>1009</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_COUPL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ja-JP" sz="1000" dirty="0">
                <a:solidFill>
                  <a:schemeClr val="accent3"/>
                </a:solidFill>
                <a:ea typeface="Noto Sans CJK JP"/>
              </a:rPr>
              <a:t>Mindful Diving™  ·  エビデンス資料：マインドフルネスとダイビング  ·  第2版、2026年11月</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ja-JP">
                <a:ea typeface="Noto Sans CJK JP"/>
              </a:rPr>
              <a:t>1010</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P_CAB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ja-JP" sz="1000" dirty="0">
                <a:solidFill>
                  <a:schemeClr val="accent3"/>
                </a:solidFill>
                <a:ea typeface="Noto Sans CJK JP"/>
              </a:rPr>
              <a:t>Mindful Diving™  ·  エビデンス資料：マインドフルネスとダイビング  ·  第2版、2026年11月</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ja-JP">
                <a:ea typeface="Noto Sans CJK JP"/>
              </a:rPr>
              <a:t>1011</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P_RESERV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ja-JP" sz="1000" dirty="0">
                <a:solidFill>
                  <a:schemeClr val="accent3"/>
                </a:solidFill>
                <a:ea typeface="Noto Sans CJK JP"/>
              </a:rPr>
              <a:t>Mindful Diving™  ·  エビデンス資料：マインドフルネスとダイビング  ·  第2版、2026年11月</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ja-JP">
                <a:ea typeface="Noto Sans CJK JP"/>
              </a:rPr>
              <a:t>1012</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P_O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ja-JP" sz="1000" dirty="0">
                <a:solidFill>
                  <a:schemeClr val="accent3"/>
                </a:solidFill>
                <a:ea typeface="Noto Sans CJK JP"/>
              </a:rPr>
              <a:t>Mindful Diving™  ·  エビデンス資料：マインドフルネスとダイビング  ·  第2版、2026年11月</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ja-JP">
                <a:ea typeface="Noto Sans CJK JP"/>
              </a:rPr>
              <a:t>1013</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VER">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ja-JP">
                <a:ea typeface="Noto Sans CJK JP"/>
              </a:rPr>
              <a:t>null</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png"/><Relationship Id="rId2" Type="http://schemas.openxmlformats.org/officeDocument/2006/relationships/image" Target="../media/image-1-1.png"/><Relationship Id="rId3" Type="http://schemas.openxmlformats.org/officeDocument/2006/relationships/slideLayout" Target="../slideLayouts/slideLayout14.xml"/><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3-1.png"/><Relationship Id="rId2" Type="http://schemas.openxmlformats.org/officeDocument/2006/relationships/slideLayout" Target="../slideLayouts/slideLayout5.xml"/><Relationship Id="rId3"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hyperlink" Target="https://pubmed.ncbi.nlm.nih.gov/19175195/" TargetMode="External"/><Relationship Id="rId2" Type="http://schemas.openxmlformats.org/officeDocument/2006/relationships/slideLayout" Target="../slideLayouts/slideLayout4.xml"/><Relationship Id="rId3"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hyperlink" Target="https://doi.org/10.28920/dhm50.3.220-229" TargetMode="External"/><Relationship Id="rId2" Type="http://schemas.openxmlformats.org/officeDocument/2006/relationships/hyperlink" Target="https://doi.org/10.28920/dhm51.4.345-354" TargetMode="External"/><Relationship Id="rId3" Type="http://schemas.openxmlformats.org/officeDocument/2006/relationships/hyperlink" Target="https://doi.org/10.28920/dhm53.2.76-84" TargetMode="External"/><Relationship Id="rId4" Type="http://schemas.openxmlformats.org/officeDocument/2006/relationships/hyperlink" Target="https://doi.org/10.1007/s12024-019-00109-2" TargetMode="External"/><Relationship Id="rId5" Type="http://schemas.openxmlformats.org/officeDocument/2006/relationships/hyperlink" Target="https://www.bsac.com/document/bsac-incident-report-2025/bsac-incident-report-2025.pdf" TargetMode="External"/><Relationship Id="rId6" Type="http://schemas.openxmlformats.org/officeDocument/2006/relationships/slideLayout" Target="../slideLayouts/slideLayout4.xml"/><Relationship Id="rId7"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hyperlink" Target="https://pubmed.ncbi.nlm.nih.gov/19175195/" TargetMode="External"/><Relationship Id="rId2" Type="http://schemas.openxmlformats.org/officeDocument/2006/relationships/hyperlink" Target="https://doi.org/10.28920/dhm54.1.39-46" TargetMode="External"/><Relationship Id="rId3" Type="http://schemas.openxmlformats.org/officeDocument/2006/relationships/slideLayout" Target="../slideLayouts/slideLayout8.xml"/><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hyperlink" Target="https://journals.viamedica.pl/international_maritime_health/article/view/58319" TargetMode="External"/><Relationship Id="rId2" Type="http://schemas.openxmlformats.org/officeDocument/2006/relationships/slideLayout" Target="../slideLayouts/slideLayout4.xml"/><Relationship Id="rId3"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hyperlink" Target="https://doi.org/10.28920/dhm54.3.217-224" TargetMode="External"/><Relationship Id="rId2" Type="http://schemas.openxmlformats.org/officeDocument/2006/relationships/hyperlink" Target="https://doi.org/10.28920/dhm51.4.345-354" TargetMode="External"/><Relationship Id="rId3" Type="http://schemas.openxmlformats.org/officeDocument/2006/relationships/hyperlink" Target="https://doi.org/10.28920/dhm53.2.76-84" TargetMode="External"/><Relationship Id="rId4" Type="http://schemas.openxmlformats.org/officeDocument/2006/relationships/hyperlink" Target="https://www.bsac.com/document/bsac-incident-report-2025/bsac-incident-report-2025.pdf" TargetMode="External"/><Relationship Id="rId5" Type="http://schemas.openxmlformats.org/officeDocument/2006/relationships/slideLayout" Target="../slideLayouts/slideLayout3.xml"/><Relationship Id="rId6"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hyperlink" Target="https://undercurrent.org/UCnow/dive_magazine/2003/PanicRecreational200308.html" TargetMode="External"/><Relationship Id="rId2" Type="http://schemas.openxmlformats.org/officeDocument/2006/relationships/hyperlink" Target="https://doi.org/10.1055/s-2004-815829" TargetMode="External"/><Relationship Id="rId3" Type="http://schemas.openxmlformats.org/officeDocument/2006/relationships/hyperlink" Target="https://www.bsac.com/document/bsac-incident-report-2025/bsac-incident-report-2025.pdf" TargetMode="External"/><Relationship Id="rId4" Type="http://schemas.openxmlformats.org/officeDocument/2006/relationships/hyperlink" Target="https://doi.org/10.2165/00007256-199520060-00005" TargetMode="External"/><Relationship Id="rId5" Type="http://schemas.openxmlformats.org/officeDocument/2006/relationships/slideLayout" Target="../slideLayouts/slideLayout2.xml"/><Relationship Id="rId6"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hyperlink" Target="https://doi.org/10.1177/001872086600800604" TargetMode="External"/><Relationship Id="rId2" Type="http://schemas.openxmlformats.org/officeDocument/2006/relationships/hyperlink" Target="https://doi.org/10.28920/dhm50.2.130-134" TargetMode="External"/><Relationship Id="rId3" Type="http://schemas.openxmlformats.org/officeDocument/2006/relationships/slideLayout" Target="../slideLayouts/slideLayout4.xml"/><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5" Type="http://schemas.openxmlformats.org/officeDocument/2006/relationships/hyperlink" Target="https://world.dan.org/?p=18868" TargetMode="External"/><Relationship Id="rId1" Type="http://schemas.openxmlformats.org/officeDocument/2006/relationships/image" Target="../media/image-11-1.png"/><Relationship Id="rId2" Type="http://schemas.openxmlformats.org/officeDocument/2006/relationships/image" Target="../media/image-11-1.png"/><Relationship Id="rId3" Type="http://schemas.openxmlformats.org/officeDocument/2006/relationships/image" Target="../media/image-11-1.png"/><Relationship Id="rId4" Type="http://schemas.openxmlformats.org/officeDocument/2006/relationships/image" Target="../media/image-11-1.png"/><Relationship Id="rId6" Type="http://schemas.openxmlformats.org/officeDocument/2006/relationships/slideLayout" Target="../slideLayouts/slideLayout3.xml"/><Relationship Id="rId7"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image-12-1.png"/><Relationship Id="rId2" Type="http://schemas.openxmlformats.org/officeDocument/2006/relationships/slideLayout" Target="../slideLayouts/slideLayout9.xml"/><Relationship Id="rId3"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hyperlink" Target="https://doi.org/10.1093/clipsy.bph077" TargetMode="External"/><Relationship Id="rId2" Type="http://schemas.openxmlformats.org/officeDocument/2006/relationships/hyperlink" Target="https://pubmed.ncbi.nlm.nih.gov/26168376/" TargetMode="External"/><Relationship Id="rId3" Type="http://schemas.openxmlformats.org/officeDocument/2006/relationships/slideLayout" Target="../slideLayouts/slideLayout4.xml"/><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hyperlink" Target="https://doi.org/10.1001/jamapsychiatry.2022.3679" TargetMode="External"/><Relationship Id="rId2" Type="http://schemas.openxmlformats.org/officeDocument/2006/relationships/hyperlink" Target="https://doi.org/10.1371/journal.pmed.1003481" TargetMode="External"/><Relationship Id="rId3" Type="http://schemas.openxmlformats.org/officeDocument/2006/relationships/hyperlink" Target="https://doi.org/10.1177/1745691620968771" TargetMode="External"/><Relationship Id="rId4" Type="http://schemas.openxmlformats.org/officeDocument/2006/relationships/slideLayout" Target="../slideLayouts/slideLayout2.xml"/><Relationship Id="rId5"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hyperlink" Target="https://doi.org/10.1080/17437199.2023.2248222" TargetMode="External"/><Relationship Id="rId2" Type="http://schemas.openxmlformats.org/officeDocument/2006/relationships/hyperlink" Target="https://pubmed.ncbi.nlm.nih.gov/20141302/" TargetMode="External"/><Relationship Id="rId3" Type="http://schemas.openxmlformats.org/officeDocument/2006/relationships/hyperlink" Target="https://doi.org/10.1007/s10608-020-10076-6" TargetMode="External"/><Relationship Id="rId4" Type="http://schemas.openxmlformats.org/officeDocument/2006/relationships/hyperlink" Target="https://doi.org/10.1126/science.1192439" TargetMode="External"/><Relationship Id="rId5" Type="http://schemas.openxmlformats.org/officeDocument/2006/relationships/slideLayout" Target="../slideLayouts/slideLayout4.xml"/><Relationship Id="rId6"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hyperlink" Target="https://pubmed.ncbi.nlm.nih.gov/24832476/" TargetMode="External"/><Relationship Id="rId2" Type="http://schemas.openxmlformats.org/officeDocument/2006/relationships/hyperlink" Target="https://doi.org/10.1016/j.jpsychires.2017.08.004" TargetMode="External"/><Relationship Id="rId3" Type="http://schemas.openxmlformats.org/officeDocument/2006/relationships/slideLayout" Target="../slideLayouts/slideLayout3.xml"/><Relationship Id="rId4"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hyperlink" Target="https://doi.org/10.1007/s40279-017-0752-9" TargetMode="External"/><Relationship Id="rId2" Type="http://schemas.openxmlformats.org/officeDocument/2006/relationships/hyperlink" Target="https://doi.org/10.3389/fpsyg.2024.1449886" TargetMode="External"/><Relationship Id="rId3" Type="http://schemas.openxmlformats.org/officeDocument/2006/relationships/slideLayout" Target="../slideLayouts/slideLayout4.xml"/><Relationship Id="rId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image" Target="../media/image-18-1.png"/><Relationship Id="rId2" Type="http://schemas.openxmlformats.org/officeDocument/2006/relationships/slideLayout" Target="../slideLayouts/slideLayout6.xml"/><Relationship Id="rId3"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hyperlink" Target="https://doi.org/10.3389/fpsyg.2017.02193" TargetMode="External"/><Relationship Id="rId2" Type="http://schemas.openxmlformats.org/officeDocument/2006/relationships/hyperlink" Target="https://doi.org/10.1080/20008198.2022.2031590" TargetMode="External"/><Relationship Id="rId3" Type="http://schemas.openxmlformats.org/officeDocument/2006/relationships/hyperlink" Target="https://doi.org/10.1371/journal.pone.0345784" TargetMode="External"/><Relationship Id="rId4" Type="http://schemas.openxmlformats.org/officeDocument/2006/relationships/hyperlink" Target="https://doi.org/10.1007/s12144-022-02900-x" TargetMode="External"/><Relationship Id="rId5" Type="http://schemas.openxmlformats.org/officeDocument/2006/relationships/hyperlink" Target="https://doi.org/10.3390/ijerph17197238" TargetMode="External"/><Relationship Id="rId6" Type="http://schemas.openxmlformats.org/officeDocument/2006/relationships/slideLayout" Target="../slideLayouts/slideLayout4.xml"/><Relationship Id="rId7"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hyperlink" Target="https://pubmed.ncbi.nlm.nih.gov/31197192/" TargetMode="External"/><Relationship Id="rId2" Type="http://schemas.openxmlformats.org/officeDocument/2006/relationships/hyperlink" Target="https://doi.org/10.3390/ijerph18052486" TargetMode="External"/><Relationship Id="rId3" Type="http://schemas.openxmlformats.org/officeDocument/2006/relationships/slideLayout" Target="../slideLayouts/slideLayout2.xml"/><Relationship Id="rId4"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hyperlink" Target="https://pubmed.ncbi.nlm.nih.gov/19175195/" TargetMode="External"/><Relationship Id="rId2" Type="http://schemas.openxmlformats.org/officeDocument/2006/relationships/hyperlink" Target="https://doi.org/10.28920/dhm50.3.220-229" TargetMode="External"/><Relationship Id="rId3" Type="http://schemas.openxmlformats.org/officeDocument/2006/relationships/hyperlink" Target="https://doi.org/10.28920/dhm51.4.345-354" TargetMode="External"/><Relationship Id="rId4" Type="http://schemas.openxmlformats.org/officeDocument/2006/relationships/hyperlink" Target="https://doi.org/10.28920/dhm53.2.76-84" TargetMode="External"/><Relationship Id="rId5" Type="http://schemas.openxmlformats.org/officeDocument/2006/relationships/hyperlink" Target="https://doi.org/10.1007/s12024-019-00109-2" TargetMode="External"/><Relationship Id="rId6" Type="http://schemas.openxmlformats.org/officeDocument/2006/relationships/hyperlink" Target="https://www.bsac.com/document/bsac-incident-report-2025/bsac-incident-report-2025.pdf" TargetMode="External"/><Relationship Id="rId7" Type="http://schemas.openxmlformats.org/officeDocument/2006/relationships/hyperlink" Target="https://doi.org/10.28920/dhm54.1.39-46" TargetMode="External"/><Relationship Id="rId8" Type="http://schemas.openxmlformats.org/officeDocument/2006/relationships/hyperlink" Target="https://journals.viamedica.pl/international_maritime_health/article/view/58319" TargetMode="External"/><Relationship Id="rId9" Type="http://schemas.openxmlformats.org/officeDocument/2006/relationships/hyperlink" Target="https://doi.org/10.28920/dhm54.3.217-224" TargetMode="External"/><Relationship Id="rId10" Type="http://schemas.openxmlformats.org/officeDocument/2006/relationships/hyperlink" Target="https://undercurrent.org/UCnow/dive_magazine/2003/PanicRecreational200308.html" TargetMode="External"/><Relationship Id="rId11" Type="http://schemas.openxmlformats.org/officeDocument/2006/relationships/hyperlink" Target="https://doi.org/10.1055/s-2004-815829" TargetMode="External"/><Relationship Id="rId12" Type="http://schemas.openxmlformats.org/officeDocument/2006/relationships/hyperlink" Target="https://doi.org/10.2165/00007256-199520060-00005" TargetMode="External"/><Relationship Id="rId13" Type="http://schemas.openxmlformats.org/officeDocument/2006/relationships/slideLayout" Target="../slideLayouts/slideLayout4.xml"/><Relationship Id="rId14"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hyperlink" Target="https://doi.org/10.1177/001872086600800604" TargetMode="External"/><Relationship Id="rId2" Type="http://schemas.openxmlformats.org/officeDocument/2006/relationships/hyperlink" Target="https://doi.org/10.28920/dhm50.2.130-134" TargetMode="External"/><Relationship Id="rId3" Type="http://schemas.openxmlformats.org/officeDocument/2006/relationships/hyperlink" Target="https://world.dan.org/?p=18868" TargetMode="External"/><Relationship Id="rId4" Type="http://schemas.openxmlformats.org/officeDocument/2006/relationships/hyperlink" Target="https://doi.org/10.1093/clipsy.bph077" TargetMode="External"/><Relationship Id="rId5" Type="http://schemas.openxmlformats.org/officeDocument/2006/relationships/hyperlink" Target="https://pubmed.ncbi.nlm.nih.gov/26168376/" TargetMode="External"/><Relationship Id="rId6" Type="http://schemas.openxmlformats.org/officeDocument/2006/relationships/hyperlink" Target="https://doi.org/10.1001/jamapsychiatry.2022.3679" TargetMode="External"/><Relationship Id="rId7" Type="http://schemas.openxmlformats.org/officeDocument/2006/relationships/hyperlink" Target="https://doi.org/10.1371/journal.pmed.1003481" TargetMode="External"/><Relationship Id="rId8" Type="http://schemas.openxmlformats.org/officeDocument/2006/relationships/hyperlink" Target="https://doi.org/10.1177/1745691620968771" TargetMode="External"/><Relationship Id="rId9" Type="http://schemas.openxmlformats.org/officeDocument/2006/relationships/hyperlink" Target="https://doi.org/10.1080/17437199.2023.2248222" TargetMode="External"/><Relationship Id="rId10" Type="http://schemas.openxmlformats.org/officeDocument/2006/relationships/hyperlink" Target="https://pubmed.ncbi.nlm.nih.gov/20141302/" TargetMode="External"/><Relationship Id="rId11" Type="http://schemas.openxmlformats.org/officeDocument/2006/relationships/hyperlink" Target="https://doi.org/10.1007/s10608-020-10076-6" TargetMode="External"/><Relationship Id="rId12" Type="http://schemas.openxmlformats.org/officeDocument/2006/relationships/hyperlink" Target="https://doi.org/10.1126/science.1192439" TargetMode="External"/><Relationship Id="rId13" Type="http://schemas.openxmlformats.org/officeDocument/2006/relationships/slideLayout" Target="../slideLayouts/slideLayout4.xml"/><Relationship Id="rId14"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hyperlink" Target="https://pubmed.ncbi.nlm.nih.gov/24832476/" TargetMode="External"/><Relationship Id="rId2" Type="http://schemas.openxmlformats.org/officeDocument/2006/relationships/hyperlink" Target="https://doi.org/10.1016/j.jpsychires.2017.08.004" TargetMode="External"/><Relationship Id="rId3" Type="http://schemas.openxmlformats.org/officeDocument/2006/relationships/hyperlink" Target="https://doi.org/10.1007/s40279-017-0752-9" TargetMode="External"/><Relationship Id="rId4" Type="http://schemas.openxmlformats.org/officeDocument/2006/relationships/hyperlink" Target="https://doi.org/10.3389/fpsyg.2024.1449886" TargetMode="External"/><Relationship Id="rId5" Type="http://schemas.openxmlformats.org/officeDocument/2006/relationships/hyperlink" Target="https://doi.org/10.3389/fpsyg.2017.02193" TargetMode="External"/><Relationship Id="rId6" Type="http://schemas.openxmlformats.org/officeDocument/2006/relationships/hyperlink" Target="https://doi.org/10.1080/20008198.2022.2031590" TargetMode="External"/><Relationship Id="rId7" Type="http://schemas.openxmlformats.org/officeDocument/2006/relationships/hyperlink" Target="https://doi.org/10.1371/journal.pone.0345784" TargetMode="External"/><Relationship Id="rId8" Type="http://schemas.openxmlformats.org/officeDocument/2006/relationships/hyperlink" Target="https://doi.org/10.1007/s12144-022-02900-x" TargetMode="External"/><Relationship Id="rId9" Type="http://schemas.openxmlformats.org/officeDocument/2006/relationships/hyperlink" Target="https://doi.org/10.3390/ijerph17197238" TargetMode="External"/><Relationship Id="rId10" Type="http://schemas.openxmlformats.org/officeDocument/2006/relationships/hyperlink" Target="https://pubmed.ncbi.nlm.nih.gov/31197192/" TargetMode="External"/><Relationship Id="rId11" Type="http://schemas.openxmlformats.org/officeDocument/2006/relationships/hyperlink" Target="https://doi.org/10.3390/ijerph18052486" TargetMode="External"/><Relationship Id="rId12" Type="http://schemas.openxmlformats.org/officeDocument/2006/relationships/slideLayout" Target="../slideLayouts/slideLayout4.xml"/><Relationship Id="rId13"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image" Target="../media/image-26-1.png"/><Relationship Id="rId2" Type="http://schemas.openxmlformats.org/officeDocument/2006/relationships/slideLayout" Target="../slideLayouts/slideLayout9.xml"/><Relationship Id="rId3" Type="http://schemas.openxmlformats.org/officeDocument/2006/relationships/notesSlide" Target="../notesSlides/notesSlide26.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8549640" y="868680"/>
            <a:ext cx="2926080" cy="5047488"/>
          </a:xfrm>
          <a:prstGeom prst="rect">
            <a:avLst/>
          </a:prstGeom>
        </p:spPr>
      </p:pic>
      <p:pic>
        <p:nvPicPr>
          <p:cNvPr id="3" name="Image 1" descr="/home/claude/mdi/assets/logo3.png">    </p:cNvPr>
          <p:cNvPicPr>
            <a:picLocks noChangeAspect="1"/>
          </p:cNvPicPr>
          <p:nvPr/>
        </p:nvPicPr>
        <p:blipFill>
          <a:blip r:embed="rId2"/>
          <a:stretch>
            <a:fillRect/>
          </a:stretch>
        </p:blipFill>
        <p:spPr>
          <a:xfrm>
            <a:off x="548640" y="411480"/>
            <a:ext cx="502920" cy="868680"/>
          </a:xfrm>
          <a:prstGeom prst="rect">
            <a:avLst/>
          </a:prstGeom>
        </p:spPr>
      </p:pic>
      <p:sp>
        <p:nvSpPr>
          <p:cNvPr id="4" name="Text 0"/>
          <p:cNvSpPr txBox="1"/>
          <p:nvPr/>
        </p:nvSpPr>
        <p:spPr>
          <a:xfrm>
            <a:off x="1234440" y="502920"/>
            <a:ext cx="7498080" cy="365760"/>
          </a:xfrm>
          <a:prstGeom prst="rect">
            <a:avLst/>
          </a:prstGeom>
          <a:noFill/>
          <a:ln/>
        </p:spPr>
        <p:txBody>
          <a:bodyPr wrap="square" lIns="0" tIns="0" rIns="0" bIns="0" rtlCol="0" anchor="ctr"/>
          <a:lstStyle/>
          <a:p>
            <a:pPr indent="0" marL="0">
              <a:buNone/>
            </a:pPr>
            <a:r>
              <a:rPr lang="ja-JP" sz="1200" b="1" spc="400" kern="0" dirty="0">
                <a:solidFill>
                  <a:schemeClr val="accent3"/>
                </a:solidFill>
                <a:ea typeface="Noto Sans CJK JP"/>
              </a:rPr>
              <a:t>MINDFUL DIVING INSTITUTE  ·  エビデンス資料</a:t>
            </a:r>
            <a:endParaRPr lang="en-US" sz="1200" dirty="0"/>
          </a:p>
        </p:txBody>
      </p:sp>
      <p:sp>
        <p:nvSpPr>
          <p:cNvPr id="5" name="Text 1"/>
          <p:cNvSpPr txBox="1"/>
          <p:nvPr/>
        </p:nvSpPr>
        <p:spPr>
          <a:xfrm>
            <a:off x="1234440" y="822960"/>
            <a:ext cx="7498080" cy="365760"/>
          </a:xfrm>
          <a:prstGeom prst="rect">
            <a:avLst/>
          </a:prstGeom>
          <a:noFill/>
          <a:ln/>
        </p:spPr>
        <p:txBody>
          <a:bodyPr wrap="square" lIns="0" tIns="0" rIns="0" bIns="0" rtlCol="0" anchor="ctr"/>
          <a:lstStyle/>
          <a:p>
            <a:pPr indent="0" marL="0">
              <a:buNone/>
            </a:pPr>
            <a:r>
              <a:rPr lang="ja-JP" sz="1000" spc="300" kern="0" dirty="0">
                <a:solidFill>
                  <a:schemeClr val="accent3"/>
                </a:solidFill>
                <a:ea typeface="Noto Sans CJK JP"/>
              </a:rPr>
              <a:t>ダイビングのプロフェッショナルへ  ·  第2版  ·  2026年11月</a:t>
            </a:r>
            <a:endParaRPr lang="en-US" sz="1000" dirty="0"/>
          </a:p>
        </p:txBody>
      </p:sp>
      <p:sp>
        <p:nvSpPr>
          <p:cNvPr id="6" name="Text 2"/>
          <p:cNvSpPr txBox="1"/>
          <p:nvPr/>
        </p:nvSpPr>
        <p:spPr>
          <a:xfrm>
            <a:off x="548640" y="1737360"/>
            <a:ext cx="7315200" cy="411480"/>
          </a:xfrm>
          <a:prstGeom prst="rect">
            <a:avLst/>
          </a:prstGeom>
          <a:noFill/>
          <a:ln/>
        </p:spPr>
        <p:txBody>
          <a:bodyPr wrap="square" lIns="0" tIns="0" rIns="0" bIns="0" rtlCol="0" anchor="t"/>
          <a:lstStyle/>
          <a:p>
            <a:pPr indent="0" marL="0">
              <a:buNone/>
            </a:pPr>
            <a:r>
              <a:rPr lang="ja-JP" sz="1600" b="1" spc="500" kern="0" dirty="0">
                <a:solidFill>
                  <a:schemeClr val="accent2"/>
                </a:solidFill>
                <a:ea typeface="Noto Sans CJK JP"/>
              </a:rPr>
              <a:t>マインドフルネスとダイビング</a:t>
            </a:r>
            <a:endParaRPr lang="en-US" sz="1600" dirty="0"/>
          </a:p>
        </p:txBody>
      </p:sp>
      <p:sp>
        <p:nvSpPr>
          <p:cNvPr id="7" name="Text 3"/>
          <p:cNvSpPr txBox="1"/>
          <p:nvPr/>
        </p:nvSpPr>
        <p:spPr>
          <a:xfrm>
            <a:off x="548640" y="2194560"/>
            <a:ext cx="7863840" cy="2377440"/>
          </a:xfrm>
          <a:prstGeom prst="rect">
            <a:avLst/>
          </a:prstGeom>
          <a:noFill/>
          <a:ln/>
        </p:spPr>
        <p:txBody>
          <a:bodyPr wrap="square" lIns="0" tIns="0" rIns="0" bIns="0" rtlCol="0" anchor="t"/>
          <a:lstStyle/>
          <a:p>
            <a:pPr indent="0" marL="0">
              <a:lnSpc>
                <a:spcPct val="95000"/>
              </a:lnSpc>
              <a:buNone/>
            </a:pPr>
            <a:r>
              <a:rPr lang="ja-JP" sz="5200" b="1" dirty="0">
                <a:solidFill>
                  <a:schemeClr val="bg1"/>
                </a:solidFill>
                <a:latin typeface="Cambria" pitchFamily="34" charset="0"/>
                <a:ea typeface="Noto Serif CJK JP"/>
                <a:cs typeface="Cambria" pitchFamily="34" charset="-120"/>
              </a:rPr>
              <a:t>なぜ「いま、ここ」が</a:t>
            </a:r>
            <a:endParaRPr lang="en-US" sz="5200" dirty="0"/>
          </a:p>
          <a:p>
            <a:pPr indent="0" marL="0">
              <a:lnSpc>
                <a:spcPct val="95000"/>
              </a:lnSpc>
              <a:buNone/>
            </a:pPr>
            <a:r>
              <a:rPr lang="ja-JP" sz="5200" b="1" i="1" dirty="0">
                <a:solidFill>
                  <a:schemeClr val="accent3"/>
                </a:solidFill>
                <a:latin typeface="Cambria" pitchFamily="34" charset="0"/>
                <a:ea typeface="Noto Serif CJK JP"/>
                <a:cs typeface="Cambria" pitchFamily="34" charset="-120"/>
              </a:rPr>
              <a:t>安全なのか</a:t>
            </a:r>
            <a:endParaRPr lang="en-US" sz="5200" dirty="0"/>
          </a:p>
        </p:txBody>
      </p:sp>
      <p:sp>
        <p:nvSpPr>
          <p:cNvPr id="8" name="chip"/>
          <p:cNvSpPr txBox="1"/>
          <p:nvPr/>
        </p:nvSpPr>
        <p:spPr>
          <a:xfrm>
            <a:off x="548640" y="4754880"/>
            <a:ext cx="5760720" cy="347472"/>
          </a:xfrm>
          <a:prstGeom prst="roundRect">
            <a:avLst>
              <a:gd name="adj" fmla="val 50000"/>
            </a:avLst>
          </a:prstGeom>
          <a:solidFill>
            <a:schemeClr val="accent2"/>
          </a:solidFill>
          <a:ln/>
        </p:spPr>
        <p:txBody>
          <a:bodyPr wrap="square" lIns="0" tIns="0" rIns="0" bIns="0" rtlCol="0" anchor="ctr"/>
          <a:lstStyle/>
          <a:p>
            <a:pPr algn="ctr" indent="0" marL="0">
              <a:buNone/>
            </a:pPr>
            <a:r>
              <a:rPr lang="ja-JP" sz="1100" b="1" spc="200" kern="0" dirty="0">
                <a:solidFill>
                  <a:schemeClr val="bg1"/>
                </a:solidFill>
                <a:ea typeface="Noto Sans CJK JP"/>
              </a:rPr>
              <a:t>35の出典リンク  ·  2025年までの事故データ</a:t>
            </a:r>
            <a:endParaRPr lang="en-US" sz="1100" dirty="0"/>
          </a:p>
        </p:txBody>
      </p:sp>
      <p:sp>
        <p:nvSpPr>
          <p:cNvPr id="9" name="Text 5"/>
          <p:cNvSpPr txBox="1"/>
          <p:nvPr/>
        </p:nvSpPr>
        <p:spPr>
          <a:xfrm>
            <a:off x="548640" y="5303520"/>
            <a:ext cx="7863840" cy="822960"/>
          </a:xfrm>
          <a:prstGeom prst="rect">
            <a:avLst/>
          </a:prstGeom>
          <a:noFill/>
          <a:ln/>
        </p:spPr>
        <p:txBody>
          <a:bodyPr wrap="square" lIns="0" tIns="0" rIns="0" bIns="0" rtlCol="0" anchor="t"/>
          <a:lstStyle/>
          <a:p>
            <a:pPr indent="0" marL="0">
              <a:buNone/>
            </a:pPr>
            <a:r>
              <a:rPr lang="ja-JP" sz="1400" dirty="0">
                <a:solidFill>
                  <a:schemeClr val="accent3"/>
                </a:solidFill>
                <a:ea typeface="Noto Sans CJK JP"/>
              </a:rPr>
              <a:t>4大陸の事故分析と、注意・不安・ストレスに関する最新研究が示すこと。すべてのデータに出典があります。 · Luis Miguel Gallardo · Mindful Diving Institute</a:t>
            </a:r>
            <a:endParaRPr lang="en-US" sz="14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ja-JP" sz="3200" b="1" dirty="0">
                <a:solidFill>
                  <a:schemeClr val="tx1"/>
                </a:solidFill>
                <a:ea typeface="Noto Sans CJK JP"/>
              </a:rPr>
              <a:t>この資料の読み方</a:t>
            </a:r>
            <a:endParaRPr lang="en-US" sz="3200" dirty="0"/>
          </a:p>
        </p:txBody>
      </p:sp>
      <p:sp>
        <p:nvSpPr>
          <p:cNvPr id="4" name="事故データ"/>
          <p:cNvSpPr/>
          <p:nvPr/>
        </p:nvSpPr>
        <p:spPr>
          <a:xfrm>
            <a:off x="548640" y="1417320"/>
            <a:ext cx="2635758" cy="2240280"/>
          </a:xfrm>
          <a:prstGeom prst="roundRect">
            <a:avLst>
              <a:gd name="adj" fmla="val 6531"/>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5" name="chip"/>
          <p:cNvSpPr txBox="1"/>
          <p:nvPr/>
        </p:nvSpPr>
        <p:spPr>
          <a:xfrm>
            <a:off x="749808" y="1645920"/>
            <a:ext cx="2233422" cy="347472"/>
          </a:xfrm>
          <a:prstGeom prst="roundRect">
            <a:avLst>
              <a:gd name="adj" fmla="val 50000"/>
            </a:avLst>
          </a:prstGeom>
          <a:solidFill>
            <a:srgbClr val="0F6472"/>
          </a:solidFill>
          <a:ln/>
        </p:spPr>
        <p:txBody>
          <a:bodyPr wrap="square" lIns="0" tIns="0" rIns="0" bIns="0" rtlCol="0" anchor="ctr"/>
          <a:lstStyle/>
          <a:p>
            <a:pPr algn="ctr" indent="0" marL="0">
              <a:buNone/>
            </a:pPr>
            <a:r>
              <a:rPr lang="ja-JP" sz="1100" b="1" spc="200" kern="0" dirty="0">
                <a:solidFill>
                  <a:srgbClr val="FFFFFF"/>
                </a:solidFill>
                <a:ea typeface="Noto Sans CJK JP"/>
              </a:rPr>
              <a:t>事故データ</a:t>
            </a:r>
            <a:endParaRPr lang="en-US" sz="1100" dirty="0"/>
          </a:p>
        </p:txBody>
      </p:sp>
      <p:sp>
        <p:nvSpPr>
          <p:cNvPr id="6" name="Text 3"/>
          <p:cNvSpPr txBox="1"/>
          <p:nvPr/>
        </p:nvSpPr>
        <p:spPr>
          <a:xfrm>
            <a:off x="749808" y="2167128"/>
            <a:ext cx="2233422" cy="640080"/>
          </a:xfrm>
          <a:prstGeom prst="rect">
            <a:avLst/>
          </a:prstGeom>
          <a:noFill/>
          <a:ln/>
        </p:spPr>
        <p:txBody>
          <a:bodyPr wrap="square" lIns="0" tIns="0" rIns="0" bIns="0" rtlCol="0" anchor="t"/>
          <a:lstStyle/>
          <a:p>
            <a:pPr indent="0" marL="0">
              <a:buNone/>
            </a:pPr>
            <a:r>
              <a:rPr lang="ja-JP" sz="1550" b="1" dirty="0">
                <a:solidFill>
                  <a:schemeClr val="tx1"/>
                </a:solidFill>
                <a:latin typeface="Cambria" pitchFamily="34" charset="0"/>
                <a:ea typeface="Noto Serif CJK JP"/>
                <a:cs typeface="Cambria" pitchFamily="34" charset="-120"/>
              </a:rPr>
              <a:t>実際の事故の分析</a:t>
            </a:r>
            <a:endParaRPr lang="en-US" sz="1550" dirty="0"/>
          </a:p>
        </p:txBody>
      </p:sp>
      <p:sp>
        <p:nvSpPr>
          <p:cNvPr id="7" name="Text 4"/>
          <p:cNvSpPr txBox="1"/>
          <p:nvPr/>
        </p:nvSpPr>
        <p:spPr>
          <a:xfrm>
            <a:off x="749808" y="2807208"/>
            <a:ext cx="2233422" cy="777240"/>
          </a:xfrm>
          <a:prstGeom prst="rect">
            <a:avLst/>
          </a:prstGeom>
          <a:noFill/>
          <a:ln/>
        </p:spPr>
        <p:txBody>
          <a:bodyPr wrap="square" lIns="0" tIns="0" rIns="0" bIns="0" rtlCol="0" anchor="t"/>
          <a:lstStyle/>
          <a:p>
            <a:pPr indent="0" marL="0">
              <a:buNone/>
            </a:pPr>
            <a:r>
              <a:rPr lang="ja-JP" sz="1250" dirty="0">
                <a:solidFill>
                  <a:schemeClr val="tx2"/>
                </a:solidFill>
                <a:ea typeface="Noto Sans CJK JP"/>
              </a:rPr>
              <a:t>何がどの順番で失敗するかを示します。解決策を検証するものではありません。</a:t>
            </a:r>
            <a:endParaRPr lang="en-US" sz="1250" dirty="0"/>
          </a:p>
        </p:txBody>
      </p:sp>
      <p:sp>
        <p:nvSpPr>
          <p:cNvPr id="8" name="強いエビデンス"/>
          <p:cNvSpPr/>
          <p:nvPr/>
        </p:nvSpPr>
        <p:spPr>
          <a:xfrm>
            <a:off x="3367278" y="1417320"/>
            <a:ext cx="2635758" cy="2240280"/>
          </a:xfrm>
          <a:prstGeom prst="roundRect">
            <a:avLst>
              <a:gd name="adj" fmla="val 6531"/>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9" name="chip"/>
          <p:cNvSpPr txBox="1"/>
          <p:nvPr/>
        </p:nvSpPr>
        <p:spPr>
          <a:xfrm>
            <a:off x="3568446" y="1645920"/>
            <a:ext cx="2233422" cy="347472"/>
          </a:xfrm>
          <a:prstGeom prst="roundRect">
            <a:avLst>
              <a:gd name="adj" fmla="val 50000"/>
            </a:avLst>
          </a:prstGeom>
          <a:solidFill>
            <a:srgbClr val="2E9E6B"/>
          </a:solidFill>
          <a:ln/>
        </p:spPr>
        <p:txBody>
          <a:bodyPr wrap="square" lIns="0" tIns="0" rIns="0" bIns="0" rtlCol="0" anchor="ctr"/>
          <a:lstStyle/>
          <a:p>
            <a:pPr algn="ctr" indent="0" marL="0">
              <a:buNone/>
            </a:pPr>
            <a:r>
              <a:rPr lang="ja-JP" sz="1100" b="1" spc="200" kern="0" dirty="0">
                <a:solidFill>
                  <a:srgbClr val="FFFFFF"/>
                </a:solidFill>
                <a:ea typeface="Noto Sans CJK JP"/>
              </a:rPr>
              <a:t>強いエビデンス</a:t>
            </a:r>
            <a:endParaRPr lang="en-US" sz="1100" dirty="0"/>
          </a:p>
        </p:txBody>
      </p:sp>
      <p:sp>
        <p:nvSpPr>
          <p:cNvPr id="10" name="Text 7"/>
          <p:cNvSpPr txBox="1"/>
          <p:nvPr/>
        </p:nvSpPr>
        <p:spPr>
          <a:xfrm>
            <a:off x="3568446" y="2167128"/>
            <a:ext cx="2233422" cy="640080"/>
          </a:xfrm>
          <a:prstGeom prst="rect">
            <a:avLst/>
          </a:prstGeom>
          <a:noFill/>
          <a:ln/>
        </p:spPr>
        <p:txBody>
          <a:bodyPr wrap="square" lIns="0" tIns="0" rIns="0" bIns="0" rtlCol="0" anchor="t"/>
          <a:lstStyle/>
          <a:p>
            <a:pPr indent="0" marL="0">
              <a:buNone/>
            </a:pPr>
            <a:r>
              <a:rPr lang="ja-JP" sz="1550" b="1" dirty="0">
                <a:solidFill>
                  <a:schemeClr val="tx1"/>
                </a:solidFill>
                <a:latin typeface="Cambria" pitchFamily="34" charset="0"/>
                <a:ea typeface="Noto Serif CJK JP"/>
                <a:cs typeface="Cambria" pitchFamily="34" charset="-120"/>
              </a:rPr>
              <a:t>メタ分析と大規模試験</a:t>
            </a:r>
            <a:endParaRPr lang="en-US" sz="1550" dirty="0"/>
          </a:p>
        </p:txBody>
      </p:sp>
      <p:sp>
        <p:nvSpPr>
          <p:cNvPr id="11" name="Text 8"/>
          <p:cNvSpPr txBox="1"/>
          <p:nvPr/>
        </p:nvSpPr>
        <p:spPr>
          <a:xfrm>
            <a:off x="3568446" y="2807208"/>
            <a:ext cx="2233422" cy="777240"/>
          </a:xfrm>
          <a:prstGeom prst="rect">
            <a:avLst/>
          </a:prstGeom>
          <a:noFill/>
          <a:ln/>
        </p:spPr>
        <p:txBody>
          <a:bodyPr wrap="square" lIns="0" tIns="0" rIns="0" bIns="0" rtlCol="0" anchor="t"/>
          <a:lstStyle/>
          <a:p>
            <a:pPr indent="0" marL="0">
              <a:buNone/>
            </a:pPr>
            <a:r>
              <a:rPr lang="ja-JP" sz="1250" dirty="0">
                <a:solidFill>
                  <a:schemeClr val="tx2"/>
                </a:solidFill>
                <a:ea typeface="Noto Sans CJK JP"/>
              </a:rPr>
              <a:t>多くの研究・多くの人で繰り返し確認された結果。</a:t>
            </a:r>
            <a:endParaRPr lang="en-US" sz="1250" dirty="0"/>
          </a:p>
        </p:txBody>
      </p:sp>
      <p:sp>
        <p:nvSpPr>
          <p:cNvPr id="12" name="中程度のエビデンス"/>
          <p:cNvSpPr/>
          <p:nvPr/>
        </p:nvSpPr>
        <p:spPr>
          <a:xfrm>
            <a:off x="6185916" y="1417320"/>
            <a:ext cx="2635758" cy="2240280"/>
          </a:xfrm>
          <a:prstGeom prst="roundRect">
            <a:avLst>
              <a:gd name="adj" fmla="val 6531"/>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13" name="chip"/>
          <p:cNvSpPr txBox="1"/>
          <p:nvPr/>
        </p:nvSpPr>
        <p:spPr>
          <a:xfrm>
            <a:off x="6387084" y="1645920"/>
            <a:ext cx="2233422" cy="347472"/>
          </a:xfrm>
          <a:prstGeom prst="roundRect">
            <a:avLst>
              <a:gd name="adj" fmla="val 50000"/>
            </a:avLst>
          </a:prstGeom>
          <a:solidFill>
            <a:srgbClr val="F2B544"/>
          </a:solidFill>
          <a:ln/>
        </p:spPr>
        <p:txBody>
          <a:bodyPr wrap="square" lIns="0" tIns="0" rIns="0" bIns="0" rtlCol="0" anchor="ctr"/>
          <a:lstStyle/>
          <a:p>
            <a:pPr algn="ctr" indent="0" marL="0">
              <a:buNone/>
            </a:pPr>
            <a:r>
              <a:rPr lang="ja-JP" sz="1100" b="1" spc="200" kern="0" dirty="0">
                <a:solidFill>
                  <a:srgbClr val="06202E"/>
                </a:solidFill>
                <a:ea typeface="Noto Sans CJK JP"/>
              </a:rPr>
              <a:t>中程度のエビデンス</a:t>
            </a:r>
            <a:endParaRPr lang="en-US" sz="1100" dirty="0"/>
          </a:p>
        </p:txBody>
      </p:sp>
      <p:sp>
        <p:nvSpPr>
          <p:cNvPr id="14" name="Text 11"/>
          <p:cNvSpPr txBox="1"/>
          <p:nvPr/>
        </p:nvSpPr>
        <p:spPr>
          <a:xfrm>
            <a:off x="6387084" y="2167128"/>
            <a:ext cx="2233422" cy="640080"/>
          </a:xfrm>
          <a:prstGeom prst="rect">
            <a:avLst/>
          </a:prstGeom>
          <a:noFill/>
          <a:ln/>
        </p:spPr>
        <p:txBody>
          <a:bodyPr wrap="square" lIns="0" tIns="0" rIns="0" bIns="0" rtlCol="0" anchor="t"/>
          <a:lstStyle/>
          <a:p>
            <a:pPr indent="0" marL="0">
              <a:buNone/>
            </a:pPr>
            <a:r>
              <a:rPr lang="ja-JP" sz="1550" b="1" dirty="0">
                <a:solidFill>
                  <a:schemeClr val="tx1"/>
                </a:solidFill>
                <a:latin typeface="Cambria" pitchFamily="34" charset="0"/>
                <a:ea typeface="Noto Serif CJK JP"/>
                <a:cs typeface="Cambria" pitchFamily="34" charset="-120"/>
              </a:rPr>
              <a:t>小規模試験または大規模観察研究</a:t>
            </a:r>
            <a:endParaRPr lang="en-US" sz="1550" dirty="0"/>
          </a:p>
        </p:txBody>
      </p:sp>
      <p:sp>
        <p:nvSpPr>
          <p:cNvPr id="15" name="Text 12"/>
          <p:cNvSpPr txBox="1"/>
          <p:nvPr/>
        </p:nvSpPr>
        <p:spPr>
          <a:xfrm>
            <a:off x="6387084" y="2807208"/>
            <a:ext cx="2233422" cy="777240"/>
          </a:xfrm>
          <a:prstGeom prst="rect">
            <a:avLst/>
          </a:prstGeom>
          <a:noFill/>
          <a:ln/>
        </p:spPr>
        <p:txBody>
          <a:bodyPr wrap="square" lIns="0" tIns="0" rIns="0" bIns="0" rtlCol="0" anchor="t"/>
          <a:lstStyle/>
          <a:p>
            <a:pPr indent="0" marL="0">
              <a:buNone/>
            </a:pPr>
            <a:r>
              <a:rPr lang="ja-JP" sz="1250" dirty="0">
                <a:solidFill>
                  <a:schemeClr val="tx2"/>
                </a:solidFill>
                <a:ea typeface="Noto Sans CJK JP"/>
              </a:rPr>
              <a:t>良いシグナルですが、規模や設計に限界があります。</a:t>
            </a:r>
            <a:endParaRPr lang="en-US" sz="1250" dirty="0"/>
          </a:p>
        </p:txBody>
      </p:sp>
      <p:sp>
        <p:nvSpPr>
          <p:cNvPr id="16" name="予備的エビデンス"/>
          <p:cNvSpPr/>
          <p:nvPr/>
        </p:nvSpPr>
        <p:spPr>
          <a:xfrm>
            <a:off x="9004554" y="1417320"/>
            <a:ext cx="2635758" cy="2240280"/>
          </a:xfrm>
          <a:prstGeom prst="roundRect">
            <a:avLst>
              <a:gd name="adj" fmla="val 6531"/>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17" name="chip"/>
          <p:cNvSpPr txBox="1"/>
          <p:nvPr/>
        </p:nvSpPr>
        <p:spPr>
          <a:xfrm>
            <a:off x="9205722" y="1645920"/>
            <a:ext cx="2233422" cy="347472"/>
          </a:xfrm>
          <a:prstGeom prst="roundRect">
            <a:avLst>
              <a:gd name="adj" fmla="val 50000"/>
            </a:avLst>
          </a:prstGeom>
          <a:solidFill>
            <a:srgbClr val="E7674A"/>
          </a:solidFill>
          <a:ln/>
        </p:spPr>
        <p:txBody>
          <a:bodyPr wrap="square" lIns="0" tIns="0" rIns="0" bIns="0" rtlCol="0" anchor="ctr"/>
          <a:lstStyle/>
          <a:p>
            <a:pPr algn="ctr" indent="0" marL="0">
              <a:buNone/>
            </a:pPr>
            <a:r>
              <a:rPr lang="ja-JP" sz="1100" b="1" spc="200" kern="0" dirty="0">
                <a:solidFill>
                  <a:srgbClr val="FFFFFF"/>
                </a:solidFill>
                <a:ea typeface="Noto Sans CJK JP"/>
              </a:rPr>
              <a:t>予備的エビデンス</a:t>
            </a:r>
            <a:endParaRPr lang="en-US" sz="1100" dirty="0"/>
          </a:p>
        </p:txBody>
      </p:sp>
      <p:sp>
        <p:nvSpPr>
          <p:cNvPr id="18" name="Text 15"/>
          <p:cNvSpPr txBox="1"/>
          <p:nvPr/>
        </p:nvSpPr>
        <p:spPr>
          <a:xfrm>
            <a:off x="9205722" y="2167128"/>
            <a:ext cx="2233422" cy="640080"/>
          </a:xfrm>
          <a:prstGeom prst="rect">
            <a:avLst/>
          </a:prstGeom>
          <a:noFill/>
          <a:ln/>
        </p:spPr>
        <p:txBody>
          <a:bodyPr wrap="square" lIns="0" tIns="0" rIns="0" bIns="0" rtlCol="0" anchor="t"/>
          <a:lstStyle/>
          <a:p>
            <a:pPr indent="0" marL="0">
              <a:buNone/>
            </a:pPr>
            <a:r>
              <a:rPr lang="ja-JP" sz="1550" b="1" dirty="0">
                <a:solidFill>
                  <a:schemeClr val="tx1"/>
                </a:solidFill>
                <a:latin typeface="Cambria" pitchFamily="34" charset="0"/>
                <a:ea typeface="Noto Serif CJK JP"/>
                <a:cs typeface="Cambria" pitchFamily="34" charset="-120"/>
              </a:rPr>
              <a:t>パイロット研究と探索的研究</a:t>
            </a:r>
            <a:endParaRPr lang="en-US" sz="1550" dirty="0"/>
          </a:p>
        </p:txBody>
      </p:sp>
      <p:sp>
        <p:nvSpPr>
          <p:cNvPr id="19" name="Text 16"/>
          <p:cNvSpPr txBox="1"/>
          <p:nvPr/>
        </p:nvSpPr>
        <p:spPr>
          <a:xfrm>
            <a:off x="9205722" y="2807208"/>
            <a:ext cx="2233422" cy="777240"/>
          </a:xfrm>
          <a:prstGeom prst="rect">
            <a:avLst/>
          </a:prstGeom>
          <a:noFill/>
          <a:ln/>
        </p:spPr>
        <p:txBody>
          <a:bodyPr wrap="square" lIns="0" tIns="0" rIns="0" bIns="0" rtlCol="0" anchor="t"/>
          <a:lstStyle/>
          <a:p>
            <a:pPr indent="0" marL="0">
              <a:buNone/>
            </a:pPr>
            <a:r>
              <a:rPr lang="ja-JP" sz="1250" dirty="0">
                <a:solidFill>
                  <a:schemeClr val="tx2"/>
                </a:solidFill>
                <a:ea typeface="Noto Sans CJK JP"/>
              </a:rPr>
              <a:t>有望なシグナルですが、まだ確認が必要です。</a:t>
            </a:r>
            <a:endParaRPr lang="en-US" sz="1250" dirty="0"/>
          </a:p>
        </p:txBody>
      </p:sp>
      <p:sp>
        <p:nvSpPr>
          <p:cNvPr id="20" name="honestidad"/>
          <p:cNvSpPr/>
          <p:nvPr/>
        </p:nvSpPr>
        <p:spPr>
          <a:xfrm>
            <a:off x="548640" y="3886200"/>
            <a:ext cx="11091672" cy="1965960"/>
          </a:xfrm>
          <a:prstGeom prst="roundRect">
            <a:avLst>
              <a:gd name="adj" fmla="val 7442"/>
            </a:avLst>
          </a:prstGeom>
          <a:solidFill>
            <a:srgbClr val="06202E"/>
          </a:solidFill>
          <a:ln w="12700">
            <a:solidFill>
              <a:srgbClr val="06202E"/>
            </a:solidFill>
            <a:prstDash val="solid"/>
          </a:ln>
          <a:effectLst>
            <a:outerShdw sx="100000" sy="100000" kx="0" ky="0" algn="bl" rotWithShape="0" blurRad="127000" dist="38100" dir="5400000">
              <a:srgbClr val="06202E">
                <a:alpha val="18000"/>
              </a:srgbClr>
            </a:outerShdw>
          </a:effectLst>
        </p:spPr>
      </p:sp>
      <p:sp>
        <p:nvSpPr>
          <p:cNvPr id="21" name="Text 18"/>
          <p:cNvSpPr txBox="1"/>
          <p:nvPr/>
        </p:nvSpPr>
        <p:spPr>
          <a:xfrm>
            <a:off x="868680" y="4069080"/>
            <a:ext cx="5486400" cy="274320"/>
          </a:xfrm>
          <a:prstGeom prst="rect">
            <a:avLst/>
          </a:prstGeom>
          <a:noFill/>
          <a:ln/>
        </p:spPr>
        <p:txBody>
          <a:bodyPr wrap="square" lIns="0" tIns="0" rIns="0" bIns="0" rtlCol="0" anchor="t"/>
          <a:lstStyle/>
          <a:p>
            <a:pPr indent="0" marL="0">
              <a:buNone/>
            </a:pPr>
            <a:r>
              <a:rPr lang="ja-JP" sz="1100" b="1" spc="300" kern="0" dirty="0">
                <a:solidFill>
                  <a:schemeClr val="accent2"/>
                </a:solidFill>
                <a:ea typeface="Noto Sans CJK JP"/>
              </a:rPr>
              <a:t>私たちが主張しないこと</a:t>
            </a:r>
            <a:endParaRPr lang="en-US" sz="1100" dirty="0"/>
          </a:p>
        </p:txBody>
      </p:sp>
      <p:sp>
        <p:nvSpPr>
          <p:cNvPr id="22" name="Text 19"/>
          <p:cNvSpPr txBox="1"/>
          <p:nvPr/>
        </p:nvSpPr>
        <p:spPr>
          <a:xfrm>
            <a:off x="868680" y="4370832"/>
            <a:ext cx="10451592" cy="685800"/>
          </a:xfrm>
          <a:prstGeom prst="rect">
            <a:avLst/>
          </a:prstGeom>
          <a:noFill/>
          <a:ln/>
        </p:spPr>
        <p:txBody>
          <a:bodyPr wrap="square" lIns="0" tIns="0" rIns="0" bIns="0" rtlCol="0" anchor="t"/>
          <a:lstStyle/>
          <a:p>
            <a:pPr indent="0" marL="0">
              <a:buNone/>
            </a:pPr>
            <a:r>
              <a:rPr lang="ja-JP" sz="1800" b="1" dirty="0">
                <a:solidFill>
                  <a:schemeClr val="bg1"/>
                </a:solidFill>
                <a:latin typeface="Cambria" pitchFamily="34" charset="0"/>
                <a:ea typeface="Noto Serif CJK JP"/>
                <a:cs typeface="Cambria" pitchFamily="34" charset="-120"/>
              </a:rPr>
              <a:t>マインドフルネスがダイビング事故を減らすことを示した大規模試験は、まだありません。</a:t>
            </a:r>
            <a:endParaRPr lang="en-US" sz="1800" dirty="0"/>
          </a:p>
        </p:txBody>
      </p:sp>
      <p:sp>
        <p:nvSpPr>
          <p:cNvPr id="23" name="Text 20"/>
          <p:cNvSpPr txBox="1"/>
          <p:nvPr/>
        </p:nvSpPr>
        <p:spPr>
          <a:xfrm>
            <a:off x="868680" y="5074920"/>
            <a:ext cx="10451592" cy="640080"/>
          </a:xfrm>
          <a:prstGeom prst="rect">
            <a:avLst/>
          </a:prstGeom>
          <a:noFill/>
          <a:ln/>
        </p:spPr>
        <p:txBody>
          <a:bodyPr wrap="square" lIns="0" tIns="0" rIns="0" bIns="0" rtlCol="0" anchor="t"/>
          <a:lstStyle/>
          <a:p>
            <a:pPr indent="0" marL="0">
              <a:buNone/>
            </a:pPr>
            <a:r>
              <a:rPr lang="ja-JP" sz="1350" dirty="0">
                <a:solidFill>
                  <a:schemeClr val="accent3"/>
                </a:solidFill>
                <a:ea typeface="Noto Sans CJK JP"/>
              </a:rPr>
              <a:t>事故がどう起きるかについての確かなデータと、マインドフルネスが何を鍛えるかについての確かなエビデンスはあります。この資料はその二つをつなぎ、どこでデータが終わり、どこから私たちの作業仮説が始まるかを「MDIの読み解き」で示します。</a:t>
            </a:r>
            <a:endParaRPr lang="en-US" sz="13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ja-JP">
                <a:ea typeface="Noto Sans CJK JP"/>
              </a:rPr>
              <a:t>2</a:t>
            </a:fld>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3" name="Image 0" descr="/home/claude/mdi/assets/logo3.png">    </p:cNvPr>
          <p:cNvPicPr>
            <a:picLocks noChangeAspect="1"/>
          </p:cNvPicPr>
          <p:nvPr/>
        </p:nvPicPr>
        <p:blipFill>
          <a:blip r:embed="rId1"/>
          <a:stretch>
            <a:fillRect/>
          </a:stretch>
        </p:blipFill>
        <p:spPr>
          <a:xfrm>
            <a:off x="1463040" y="1600200"/>
            <a:ext cx="1920240" cy="3310128"/>
          </a:xfrm>
          <a:prstGeom prst="rect">
            <a:avLst/>
          </a:prstGeom>
        </p:spPr>
      </p:pic>
      <p:sp>
        <p:nvSpPr>
          <p:cNvPr id="4" name="Text 0"/>
          <p:cNvSpPr txBox="1"/>
          <p:nvPr/>
        </p:nvSpPr>
        <p:spPr>
          <a:xfrm>
            <a:off x="4480560" y="2057400"/>
            <a:ext cx="6858000" cy="365760"/>
          </a:xfrm>
          <a:prstGeom prst="rect">
            <a:avLst/>
          </a:prstGeom>
          <a:noFill/>
          <a:ln/>
        </p:spPr>
        <p:txBody>
          <a:bodyPr wrap="square" lIns="0" tIns="0" rIns="0" bIns="0" rtlCol="0" anchor="t"/>
          <a:lstStyle/>
          <a:p>
            <a:pPr indent="0" marL="0">
              <a:buNone/>
            </a:pPr>
            <a:r>
              <a:rPr lang="ja-JP" sz="1300" b="1" spc="500" kern="0" dirty="0">
                <a:solidFill>
                  <a:schemeClr val="accent2"/>
                </a:solidFill>
                <a:ea typeface="Noto Sans CJK JP"/>
              </a:rPr>
              <a:t>パート1</a:t>
            </a:r>
            <a:endParaRPr lang="en-US" sz="1300" dirty="0"/>
          </a:p>
        </p:txBody>
      </p:sp>
      <p:sp>
        <p:nvSpPr>
          <p:cNvPr id="5" name="Text 1"/>
          <p:cNvSpPr txBox="1"/>
          <p:nvPr/>
        </p:nvSpPr>
        <p:spPr>
          <a:xfrm>
            <a:off x="4480560" y="2423160"/>
            <a:ext cx="7223760" cy="1188720"/>
          </a:xfrm>
          <a:prstGeom prst="rect">
            <a:avLst/>
          </a:prstGeom>
          <a:noFill/>
          <a:ln/>
        </p:spPr>
        <p:txBody>
          <a:bodyPr wrap="square" lIns="0" tIns="0" rIns="0" bIns="0" rtlCol="0" anchor="ctr"/>
          <a:lstStyle/>
          <a:p>
            <a:pPr indent="0" marL="0">
              <a:buNone/>
            </a:pPr>
            <a:r>
              <a:rPr lang="ja-JP" sz="3800" b="1" dirty="0">
                <a:solidFill>
                  <a:schemeClr val="bg1"/>
                </a:solidFill>
                <a:latin typeface="Cambria" pitchFamily="34" charset="0"/>
                <a:ea typeface="Noto Serif CJK JP"/>
                <a:cs typeface="Cambria" pitchFamily="34" charset="-120"/>
              </a:rPr>
              <a:t>水中で何がうまくいかないのか</a:t>
            </a:r>
            <a:endParaRPr lang="en-US" sz="3800" dirty="0"/>
          </a:p>
        </p:txBody>
      </p:sp>
      <p:sp>
        <p:nvSpPr>
          <p:cNvPr id="6" name="Text 2"/>
          <p:cNvSpPr txBox="1"/>
          <p:nvPr/>
        </p:nvSpPr>
        <p:spPr>
          <a:xfrm>
            <a:off x="4480560" y="3657600"/>
            <a:ext cx="7132320" cy="914400"/>
          </a:xfrm>
          <a:prstGeom prst="rect">
            <a:avLst/>
          </a:prstGeom>
          <a:noFill/>
          <a:ln/>
        </p:spPr>
        <p:txBody>
          <a:bodyPr wrap="square" lIns="0" tIns="0" rIns="0" bIns="0" rtlCol="0" anchor="t"/>
          <a:lstStyle/>
          <a:p>
            <a:pPr indent="0" marL="0">
              <a:buNone/>
            </a:pPr>
            <a:r>
              <a:rPr lang="ja-JP" sz="2000" i="1" dirty="0">
                <a:solidFill>
                  <a:schemeClr val="accent3"/>
                </a:solidFill>
                <a:latin typeface="Cambria" pitchFamily="34" charset="0"/>
                <a:ea typeface="Noto Serif CJK JP"/>
                <a:cs typeface="Cambria" pitchFamily="34" charset="-120"/>
              </a:rPr>
              <a:t>DANの古典的研究から2025年の報告まで、事故分析が示すこと。そしてパニック研究が示すこと。</a:t>
            </a:r>
            <a:endParaRPr lang="en-US" sz="2000" dirty="0"/>
          </a:p>
        </p:txBody>
      </p:sp>
      <p:sp>
        <p:nvSpPr>
          <p:cNvPr id="7"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ja-JP">
                <a:ea typeface="Noto Sans CJK JP"/>
              </a:rPr>
              <a:t>3</a:t>
            </a:fld>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ja-JP" sz="3200" b="1" dirty="0">
                <a:solidFill>
                  <a:schemeClr val="tx1"/>
                </a:solidFill>
                <a:ea typeface="Noto Sans CJK JP"/>
              </a:rPr>
              <a:t>死亡事故の連鎖</a:t>
            </a:r>
            <a:endParaRPr lang="en-US" sz="3200" dirty="0"/>
          </a:p>
        </p:txBody>
      </p:sp>
      <p:sp>
        <p:nvSpPr>
          <p:cNvPr id="4" name="chip"/>
          <p:cNvSpPr txBox="1"/>
          <p:nvPr/>
        </p:nvSpPr>
        <p:spPr>
          <a:xfrm>
            <a:off x="548640" y="1298448"/>
            <a:ext cx="2926080" cy="347472"/>
          </a:xfrm>
          <a:prstGeom prst="roundRect">
            <a:avLst>
              <a:gd name="adj" fmla="val 50000"/>
            </a:avLst>
          </a:prstGeom>
          <a:solidFill>
            <a:srgbClr val="0F6472"/>
          </a:solidFill>
          <a:ln/>
        </p:spPr>
        <p:txBody>
          <a:bodyPr wrap="square" lIns="0" tIns="0" rIns="0" bIns="0" rtlCol="0" anchor="ctr"/>
          <a:lstStyle/>
          <a:p>
            <a:pPr algn="ctr" indent="0" marL="0">
              <a:buNone/>
            </a:pPr>
            <a:r>
              <a:rPr lang="ja-JP" sz="1100" b="1" spc="200" kern="0" dirty="0">
                <a:solidFill>
                  <a:srgbClr val="FFFFFF"/>
                </a:solidFill>
                <a:ea typeface="Noto Sans CJK JP"/>
              </a:rPr>
              <a:t>古典的研究  ·  n = 947</a:t>
            </a:r>
            <a:endParaRPr lang="en-US" sz="1100" dirty="0"/>
          </a:p>
        </p:txBody>
      </p:sp>
      <p:sp>
        <p:nvSpPr>
          <p:cNvPr id="5" name="Text 2"/>
          <p:cNvSpPr txBox="1"/>
          <p:nvPr/>
        </p:nvSpPr>
        <p:spPr>
          <a:xfrm>
            <a:off x="3657600" y="1298448"/>
            <a:ext cx="7982712" cy="365760"/>
          </a:xfrm>
          <a:prstGeom prst="rect">
            <a:avLst/>
          </a:prstGeom>
          <a:noFill/>
          <a:ln/>
        </p:spPr>
        <p:txBody>
          <a:bodyPr wrap="square" lIns="0" tIns="0" rIns="0" bIns="0" rtlCol="0" anchor="ctr"/>
          <a:lstStyle/>
          <a:p>
            <a:pPr indent="0" marL="0">
              <a:buNone/>
            </a:pPr>
            <a:r>
              <a:rPr lang="ja-JP" sz="1300" dirty="0">
                <a:solidFill>
                  <a:schemeClr val="tx2"/>
                </a:solidFill>
                <a:ea typeface="Noto Sans CJK JP"/>
              </a:rPr>
              <a:t>オープンサーキットのレクリエーショナルダイビングでの死亡、1992〜2003年。今も公表された最大の段階的分析で、最近の研究も同じモデルを使っています。</a:t>
            </a:r>
            <a:endParaRPr lang="en-US" sz="1300" dirty="0"/>
          </a:p>
        </p:txBody>
      </p:sp>
      <p:sp>
        <p:nvSpPr>
          <p:cNvPr id="6" name="paso 1"/>
          <p:cNvSpPr/>
          <p:nvPr/>
        </p:nvSpPr>
        <p:spPr>
          <a:xfrm>
            <a:off x="548640" y="1874520"/>
            <a:ext cx="2553462" cy="3611880"/>
          </a:xfrm>
          <a:prstGeom prst="roundRect">
            <a:avLst>
              <a:gd name="adj" fmla="val 5730"/>
            </a:avLst>
          </a:prstGeom>
          <a:solidFill>
            <a:srgbClr val="F8F5EF"/>
          </a:solidFill>
          <a:ln w="12700">
            <a:solidFill>
              <a:srgbClr val="F8F5EF"/>
            </a:solidFill>
            <a:prstDash val="solid"/>
          </a:ln>
          <a:effectLst>
            <a:outerShdw sx="100000" sy="100000" kx="0" ky="0" algn="bl" rotWithShape="0" blurRad="127000" dist="38100" dir="5400000">
              <a:srgbClr val="06202E">
                <a:alpha val="18000"/>
              </a:srgbClr>
            </a:outerShdw>
          </a:effectLst>
        </p:spPr>
      </p:sp>
      <p:sp>
        <p:nvSpPr>
          <p:cNvPr id="7" name="dot"/>
          <p:cNvSpPr/>
          <p:nvPr/>
        </p:nvSpPr>
        <p:spPr>
          <a:xfrm>
            <a:off x="749808" y="2075688"/>
            <a:ext cx="457200" cy="457200"/>
          </a:xfrm>
          <a:prstGeom prst="ellipse">
            <a:avLst/>
          </a:prstGeom>
          <a:solidFill>
            <a:schemeClr val="accent1"/>
          </a:solidFill>
          <a:ln w="12700">
            <a:solidFill>
              <a:schemeClr val="accent1"/>
            </a:solidFill>
            <a:prstDash val="solid"/>
          </a:ln>
        </p:spPr>
      </p:sp>
      <p:sp>
        <p:nvSpPr>
          <p:cNvPr id="8" name="Text 5"/>
          <p:cNvSpPr txBox="1"/>
          <p:nvPr/>
        </p:nvSpPr>
        <p:spPr>
          <a:xfrm>
            <a:off x="749808" y="2075688"/>
            <a:ext cx="457200" cy="457200"/>
          </a:xfrm>
          <a:prstGeom prst="rect">
            <a:avLst/>
          </a:prstGeom>
          <a:noFill/>
          <a:ln/>
        </p:spPr>
        <p:txBody>
          <a:bodyPr wrap="square" lIns="0" tIns="0" rIns="0" bIns="0" rtlCol="0" anchor="ctr"/>
          <a:lstStyle/>
          <a:p>
            <a:pPr algn="ctr" indent="0" marL="0">
              <a:buNone/>
            </a:pPr>
            <a:r>
              <a:rPr lang="ja-JP" sz="1600" b="1" dirty="0">
                <a:solidFill>
                  <a:schemeClr val="bg1"/>
                </a:solidFill>
                <a:latin typeface="Cambria" pitchFamily="34" charset="0"/>
                <a:ea typeface="Noto Serif CJK JP"/>
                <a:cs typeface="Cambria" pitchFamily="34" charset="-120"/>
              </a:rPr>
              <a:t>1</a:t>
            </a:r>
            <a:endParaRPr lang="en-US" sz="1600" dirty="0"/>
          </a:p>
        </p:txBody>
      </p:sp>
      <p:sp>
        <p:nvSpPr>
          <p:cNvPr id="9" name="Text 6"/>
          <p:cNvSpPr txBox="1"/>
          <p:nvPr/>
        </p:nvSpPr>
        <p:spPr>
          <a:xfrm>
            <a:off x="1325880" y="2057400"/>
            <a:ext cx="1639062" cy="502920"/>
          </a:xfrm>
          <a:prstGeom prst="rect">
            <a:avLst/>
          </a:prstGeom>
          <a:noFill/>
          <a:ln/>
        </p:spPr>
        <p:txBody>
          <a:bodyPr wrap="square" lIns="0" tIns="0" rIns="0" bIns="0" rtlCol="0" anchor="ctr"/>
          <a:lstStyle/>
          <a:p>
            <a:pPr indent="0" marL="0">
              <a:buNone/>
            </a:pPr>
            <a:r>
              <a:rPr lang="ja-JP" sz="1150" b="1" spc="100" kern="0" dirty="0">
                <a:solidFill>
                  <a:schemeClr val="accent1"/>
                </a:solidFill>
                <a:ea typeface="Noto Sans CJK JP"/>
              </a:rPr>
              <a:t>引き金</a:t>
            </a:r>
            <a:endParaRPr lang="en-US" sz="1150" dirty="0"/>
          </a:p>
        </p:txBody>
      </p:sp>
      <p:sp>
        <p:nvSpPr>
          <p:cNvPr id="10" name="Text 7"/>
          <p:cNvSpPr txBox="1"/>
          <p:nvPr/>
        </p:nvSpPr>
        <p:spPr>
          <a:xfrm>
            <a:off x="749808" y="2624328"/>
            <a:ext cx="2151126" cy="365760"/>
          </a:xfrm>
          <a:prstGeom prst="rect">
            <a:avLst/>
          </a:prstGeom>
          <a:noFill/>
          <a:ln/>
        </p:spPr>
        <p:txBody>
          <a:bodyPr wrap="square" lIns="0" tIns="0" rIns="0" bIns="0" rtlCol="0" anchor="t"/>
          <a:lstStyle/>
          <a:p>
            <a:pPr indent="0" marL="0">
              <a:buNone/>
            </a:pPr>
            <a:r>
              <a:rPr lang="ja-JP" sz="1250" i="1" dirty="0">
                <a:solidFill>
                  <a:schemeClr val="tx2"/>
                </a:solidFill>
                <a:ea typeface="Noto Sans CJK JP"/>
              </a:rPr>
              <a:t>問題の始まり</a:t>
            </a:r>
            <a:endParaRPr lang="en-US" sz="1250" dirty="0"/>
          </a:p>
        </p:txBody>
      </p:sp>
      <p:sp>
        <p:nvSpPr>
          <p:cNvPr id="11" name="Text 8"/>
          <p:cNvSpPr txBox="1"/>
          <p:nvPr/>
        </p:nvSpPr>
        <p:spPr>
          <a:xfrm>
            <a:off x="749808" y="3081528"/>
            <a:ext cx="1051560" cy="548640"/>
          </a:xfrm>
          <a:prstGeom prst="rect">
            <a:avLst/>
          </a:prstGeom>
          <a:noFill/>
          <a:ln/>
        </p:spPr>
        <p:txBody>
          <a:bodyPr wrap="square" lIns="0" tIns="0" rIns="0" bIns="0" rtlCol="0" anchor="ctr"/>
          <a:lstStyle/>
          <a:p>
            <a:pPr indent="0" marL="0">
              <a:buNone/>
            </a:pPr>
            <a:r>
              <a:rPr lang="ja-JP" sz="2600" b="1" dirty="0">
                <a:solidFill>
                  <a:schemeClr val="tx1"/>
                </a:solidFill>
                <a:latin typeface="Cambria" pitchFamily="34" charset="0"/>
                <a:ea typeface="Noto Serif CJK JP"/>
                <a:cs typeface="Cambria" pitchFamily="34" charset="-120"/>
              </a:rPr>
              <a:t>41%</a:t>
            </a:r>
            <a:endParaRPr lang="en-US" sz="2600" dirty="0"/>
          </a:p>
        </p:txBody>
      </p:sp>
      <p:sp>
        <p:nvSpPr>
          <p:cNvPr id="12" name="Text 9"/>
          <p:cNvSpPr txBox="1"/>
          <p:nvPr/>
        </p:nvSpPr>
        <p:spPr>
          <a:xfrm>
            <a:off x="1783080" y="3081528"/>
            <a:ext cx="1181862" cy="548640"/>
          </a:xfrm>
          <a:prstGeom prst="rect">
            <a:avLst/>
          </a:prstGeom>
          <a:noFill/>
          <a:ln/>
        </p:spPr>
        <p:txBody>
          <a:bodyPr wrap="square" lIns="0" tIns="0" rIns="0" bIns="0" rtlCol="0" anchor="ctr"/>
          <a:lstStyle/>
          <a:p>
            <a:pPr indent="0" marL="0">
              <a:buNone/>
            </a:pPr>
            <a:r>
              <a:rPr lang="ja-JP" sz="1300" dirty="0">
                <a:solidFill>
                  <a:schemeClr val="tx1"/>
                </a:solidFill>
                <a:ea typeface="Noto Sans CJK JP"/>
              </a:rPr>
              <a:t>ガス不足</a:t>
            </a:r>
            <a:endParaRPr lang="en-US" sz="1300" dirty="0"/>
          </a:p>
        </p:txBody>
      </p:sp>
      <p:sp>
        <p:nvSpPr>
          <p:cNvPr id="13" name="Text 10"/>
          <p:cNvSpPr txBox="1"/>
          <p:nvPr/>
        </p:nvSpPr>
        <p:spPr>
          <a:xfrm>
            <a:off x="749808" y="3867912"/>
            <a:ext cx="1051560" cy="548640"/>
          </a:xfrm>
          <a:prstGeom prst="rect">
            <a:avLst/>
          </a:prstGeom>
          <a:noFill/>
          <a:ln/>
        </p:spPr>
        <p:txBody>
          <a:bodyPr wrap="square" lIns="0" tIns="0" rIns="0" bIns="0" rtlCol="0" anchor="ctr"/>
          <a:lstStyle/>
          <a:p>
            <a:pPr indent="0" marL="0">
              <a:buNone/>
            </a:pPr>
            <a:r>
              <a:rPr lang="ja-JP" sz="2600" b="1" dirty="0">
                <a:solidFill>
                  <a:schemeClr val="tx1"/>
                </a:solidFill>
                <a:latin typeface="Cambria" pitchFamily="34" charset="0"/>
                <a:ea typeface="Noto Serif CJK JP"/>
                <a:cs typeface="Cambria" pitchFamily="34" charset="-120"/>
              </a:rPr>
              <a:t>20%</a:t>
            </a:r>
            <a:endParaRPr lang="en-US" sz="2600" dirty="0"/>
          </a:p>
        </p:txBody>
      </p:sp>
      <p:sp>
        <p:nvSpPr>
          <p:cNvPr id="14" name="Text 11"/>
          <p:cNvSpPr txBox="1"/>
          <p:nvPr/>
        </p:nvSpPr>
        <p:spPr>
          <a:xfrm>
            <a:off x="1783080" y="3867912"/>
            <a:ext cx="1181862" cy="548640"/>
          </a:xfrm>
          <a:prstGeom prst="rect">
            <a:avLst/>
          </a:prstGeom>
          <a:noFill/>
          <a:ln/>
        </p:spPr>
        <p:txBody>
          <a:bodyPr wrap="square" lIns="0" tIns="0" rIns="0" bIns="0" rtlCol="0" anchor="ctr"/>
          <a:lstStyle/>
          <a:p>
            <a:pPr indent="0" marL="0">
              <a:buNone/>
            </a:pPr>
            <a:r>
              <a:rPr lang="ja-JP" sz="1300" dirty="0">
                <a:solidFill>
                  <a:schemeClr val="tx1"/>
                </a:solidFill>
                <a:ea typeface="Noto Sans CJK JP"/>
              </a:rPr>
              <a:t>絡まり・閉じ込め</a:t>
            </a:r>
            <a:endParaRPr lang="en-US" sz="1300" dirty="0"/>
          </a:p>
        </p:txBody>
      </p:sp>
      <p:sp>
        <p:nvSpPr>
          <p:cNvPr id="15" name="Text 12"/>
          <p:cNvSpPr txBox="1"/>
          <p:nvPr/>
        </p:nvSpPr>
        <p:spPr>
          <a:xfrm>
            <a:off x="749808" y="4654296"/>
            <a:ext cx="1051560" cy="548640"/>
          </a:xfrm>
          <a:prstGeom prst="rect">
            <a:avLst/>
          </a:prstGeom>
          <a:noFill/>
          <a:ln/>
        </p:spPr>
        <p:txBody>
          <a:bodyPr wrap="square" lIns="0" tIns="0" rIns="0" bIns="0" rtlCol="0" anchor="ctr"/>
          <a:lstStyle/>
          <a:p>
            <a:pPr indent="0" marL="0">
              <a:buNone/>
            </a:pPr>
            <a:r>
              <a:rPr lang="ja-JP" sz="2600" b="1" dirty="0">
                <a:solidFill>
                  <a:schemeClr val="tx1"/>
                </a:solidFill>
                <a:latin typeface="Cambria" pitchFamily="34" charset="0"/>
                <a:ea typeface="Noto Serif CJK JP"/>
                <a:cs typeface="Cambria" pitchFamily="34" charset="-120"/>
              </a:rPr>
              <a:t>15%</a:t>
            </a:r>
            <a:endParaRPr lang="en-US" sz="2600" dirty="0"/>
          </a:p>
        </p:txBody>
      </p:sp>
      <p:sp>
        <p:nvSpPr>
          <p:cNvPr id="16" name="Text 13"/>
          <p:cNvSpPr txBox="1"/>
          <p:nvPr/>
        </p:nvSpPr>
        <p:spPr>
          <a:xfrm>
            <a:off x="1783080" y="4654296"/>
            <a:ext cx="1181862" cy="548640"/>
          </a:xfrm>
          <a:prstGeom prst="rect">
            <a:avLst/>
          </a:prstGeom>
          <a:noFill/>
          <a:ln/>
        </p:spPr>
        <p:txBody>
          <a:bodyPr wrap="square" lIns="0" tIns="0" rIns="0" bIns="0" rtlCol="0" anchor="ctr"/>
          <a:lstStyle/>
          <a:p>
            <a:pPr indent="0" marL="0">
              <a:buNone/>
            </a:pPr>
            <a:r>
              <a:rPr lang="ja-JP" sz="1300" dirty="0">
                <a:solidFill>
                  <a:schemeClr val="tx1"/>
                </a:solidFill>
                <a:ea typeface="Noto Sans CJK JP"/>
              </a:rPr>
              <a:t>器材トラブル</a:t>
            </a:r>
            <a:endParaRPr lang="en-US" sz="1300" dirty="0"/>
          </a:p>
        </p:txBody>
      </p:sp>
      <p:sp>
        <p:nvSpPr>
          <p:cNvPr id="17" name="Shape 14"/>
          <p:cNvSpPr/>
          <p:nvPr/>
        </p:nvSpPr>
        <p:spPr>
          <a:xfrm>
            <a:off x="3147822" y="3534156"/>
            <a:ext cx="201168" cy="292608"/>
          </a:xfrm>
          <a:prstGeom prst="rightArrow">
            <a:avLst/>
          </a:prstGeom>
          <a:solidFill>
            <a:srgbClr val="8FCFC4"/>
          </a:solidFill>
          <a:ln w="12700">
            <a:solidFill>
              <a:srgbClr val="8FCFC4"/>
            </a:solidFill>
            <a:prstDash val="solid"/>
          </a:ln>
        </p:spPr>
      </p:sp>
      <p:sp>
        <p:nvSpPr>
          <p:cNvPr id="18" name="paso 2"/>
          <p:cNvSpPr/>
          <p:nvPr/>
        </p:nvSpPr>
        <p:spPr>
          <a:xfrm>
            <a:off x="3394710" y="1874520"/>
            <a:ext cx="2553462" cy="3611880"/>
          </a:xfrm>
          <a:prstGeom prst="roundRect">
            <a:avLst>
              <a:gd name="adj" fmla="val 5730"/>
            </a:avLst>
          </a:prstGeom>
          <a:solidFill>
            <a:srgbClr val="06202E"/>
          </a:solidFill>
          <a:ln w="12700">
            <a:solidFill>
              <a:srgbClr val="06202E"/>
            </a:solidFill>
            <a:prstDash val="solid"/>
          </a:ln>
          <a:effectLst>
            <a:outerShdw sx="100000" sy="100000" kx="0" ky="0" algn="bl" rotWithShape="0" blurRad="127000" dist="38100" dir="5400000">
              <a:srgbClr val="06202E">
                <a:alpha val="18000"/>
              </a:srgbClr>
            </a:outerShdw>
          </a:effectLst>
        </p:spPr>
      </p:sp>
      <p:sp>
        <p:nvSpPr>
          <p:cNvPr id="19" name="dot"/>
          <p:cNvSpPr/>
          <p:nvPr/>
        </p:nvSpPr>
        <p:spPr>
          <a:xfrm>
            <a:off x="3595878" y="2075688"/>
            <a:ext cx="457200" cy="457200"/>
          </a:xfrm>
          <a:prstGeom prst="ellipse">
            <a:avLst/>
          </a:prstGeom>
          <a:solidFill>
            <a:schemeClr val="accent2"/>
          </a:solidFill>
          <a:ln w="12700">
            <a:solidFill>
              <a:schemeClr val="accent2"/>
            </a:solidFill>
            <a:prstDash val="solid"/>
          </a:ln>
        </p:spPr>
      </p:sp>
      <p:sp>
        <p:nvSpPr>
          <p:cNvPr id="20" name="Text 17"/>
          <p:cNvSpPr txBox="1"/>
          <p:nvPr/>
        </p:nvSpPr>
        <p:spPr>
          <a:xfrm>
            <a:off x="3595878" y="2075688"/>
            <a:ext cx="457200" cy="457200"/>
          </a:xfrm>
          <a:prstGeom prst="rect">
            <a:avLst/>
          </a:prstGeom>
          <a:noFill/>
          <a:ln/>
        </p:spPr>
        <p:txBody>
          <a:bodyPr wrap="square" lIns="0" tIns="0" rIns="0" bIns="0" rtlCol="0" anchor="ctr"/>
          <a:lstStyle/>
          <a:p>
            <a:pPr algn="ctr" indent="0" marL="0">
              <a:buNone/>
            </a:pPr>
            <a:r>
              <a:rPr lang="ja-JP" sz="1600" b="1" dirty="0">
                <a:solidFill>
                  <a:schemeClr val="bg1"/>
                </a:solidFill>
                <a:latin typeface="Cambria" pitchFamily="34" charset="0"/>
                <a:ea typeface="Noto Serif CJK JP"/>
                <a:cs typeface="Cambria" pitchFamily="34" charset="-120"/>
              </a:rPr>
              <a:t>2</a:t>
            </a:r>
            <a:endParaRPr lang="en-US" sz="1600" dirty="0"/>
          </a:p>
        </p:txBody>
      </p:sp>
      <p:sp>
        <p:nvSpPr>
          <p:cNvPr id="21" name="Text 18"/>
          <p:cNvSpPr txBox="1"/>
          <p:nvPr/>
        </p:nvSpPr>
        <p:spPr>
          <a:xfrm>
            <a:off x="4171950" y="2057400"/>
            <a:ext cx="1639062" cy="502920"/>
          </a:xfrm>
          <a:prstGeom prst="rect">
            <a:avLst/>
          </a:prstGeom>
          <a:noFill/>
          <a:ln/>
        </p:spPr>
        <p:txBody>
          <a:bodyPr wrap="square" lIns="0" tIns="0" rIns="0" bIns="0" rtlCol="0" anchor="ctr"/>
          <a:lstStyle/>
          <a:p>
            <a:pPr indent="0" marL="0">
              <a:buNone/>
            </a:pPr>
            <a:r>
              <a:rPr lang="ja-JP" sz="1150" b="1" spc="100" kern="0" dirty="0">
                <a:solidFill>
                  <a:schemeClr val="accent3"/>
                </a:solidFill>
                <a:ea typeface="Noto Sans CJK JP"/>
              </a:rPr>
              <a:t>行動不能の要因</a:t>
            </a:r>
            <a:endParaRPr lang="en-US" sz="1150" dirty="0"/>
          </a:p>
        </p:txBody>
      </p:sp>
      <p:sp>
        <p:nvSpPr>
          <p:cNvPr id="22" name="Text 19"/>
          <p:cNvSpPr txBox="1"/>
          <p:nvPr/>
        </p:nvSpPr>
        <p:spPr>
          <a:xfrm>
            <a:off x="3595878" y="2624328"/>
            <a:ext cx="2151126" cy="365760"/>
          </a:xfrm>
          <a:prstGeom prst="rect">
            <a:avLst/>
          </a:prstGeom>
          <a:noFill/>
          <a:ln/>
        </p:spPr>
        <p:txBody>
          <a:bodyPr wrap="square" lIns="0" tIns="0" rIns="0" bIns="0" rtlCol="0" anchor="t"/>
          <a:lstStyle/>
          <a:p>
            <a:pPr indent="0" marL="0">
              <a:buNone/>
            </a:pPr>
            <a:r>
              <a:rPr lang="ja-JP" sz="1250" i="1" dirty="0">
                <a:solidFill>
                  <a:schemeClr val="accent3"/>
                </a:solidFill>
                <a:ea typeface="Noto Sans CJK JP"/>
              </a:rPr>
              <a:t>危険に変えるもの</a:t>
            </a:r>
            <a:endParaRPr lang="en-US" sz="1250" dirty="0"/>
          </a:p>
        </p:txBody>
      </p:sp>
      <p:sp>
        <p:nvSpPr>
          <p:cNvPr id="23" name="Text 20"/>
          <p:cNvSpPr txBox="1"/>
          <p:nvPr/>
        </p:nvSpPr>
        <p:spPr>
          <a:xfrm>
            <a:off x="3595878" y="3081528"/>
            <a:ext cx="1051560" cy="548640"/>
          </a:xfrm>
          <a:prstGeom prst="rect">
            <a:avLst/>
          </a:prstGeom>
          <a:noFill/>
          <a:ln/>
        </p:spPr>
        <p:txBody>
          <a:bodyPr wrap="square" lIns="0" tIns="0" rIns="0" bIns="0" rtlCol="0" anchor="ctr"/>
          <a:lstStyle/>
          <a:p>
            <a:pPr indent="0" marL="0">
              <a:buNone/>
            </a:pPr>
            <a:r>
              <a:rPr lang="ja-JP" sz="2600" b="1" dirty="0">
                <a:solidFill>
                  <a:schemeClr val="accent2"/>
                </a:solidFill>
                <a:latin typeface="Cambria" pitchFamily="34" charset="0"/>
                <a:ea typeface="Noto Serif CJK JP"/>
                <a:cs typeface="Cambria" pitchFamily="34" charset="-120"/>
              </a:rPr>
              <a:t>55%</a:t>
            </a:r>
            <a:endParaRPr lang="en-US" sz="2600" dirty="0"/>
          </a:p>
        </p:txBody>
      </p:sp>
      <p:sp>
        <p:nvSpPr>
          <p:cNvPr id="24" name="Text 21"/>
          <p:cNvSpPr txBox="1"/>
          <p:nvPr/>
        </p:nvSpPr>
        <p:spPr>
          <a:xfrm>
            <a:off x="4629150" y="3081528"/>
            <a:ext cx="1181862" cy="548640"/>
          </a:xfrm>
          <a:prstGeom prst="rect">
            <a:avLst/>
          </a:prstGeom>
          <a:noFill/>
          <a:ln/>
        </p:spPr>
        <p:txBody>
          <a:bodyPr wrap="square" lIns="0" tIns="0" rIns="0" bIns="0" rtlCol="0" anchor="ctr"/>
          <a:lstStyle/>
          <a:p>
            <a:pPr indent="0" marL="0">
              <a:buNone/>
            </a:pPr>
            <a:r>
              <a:rPr lang="ja-JP" sz="1300" b="1" dirty="0">
                <a:solidFill>
                  <a:schemeClr val="bg1"/>
                </a:solidFill>
                <a:ea typeface="Noto Sans CJK JP"/>
              </a:rPr>
              <a:t>緊急浮上</a:t>
            </a:r>
            <a:endParaRPr lang="en-US" sz="1300" dirty="0"/>
          </a:p>
        </p:txBody>
      </p:sp>
      <p:sp>
        <p:nvSpPr>
          <p:cNvPr id="25" name="Text 22"/>
          <p:cNvSpPr txBox="1"/>
          <p:nvPr/>
        </p:nvSpPr>
        <p:spPr>
          <a:xfrm>
            <a:off x="3595878" y="3867912"/>
            <a:ext cx="1051560" cy="548640"/>
          </a:xfrm>
          <a:prstGeom prst="rect">
            <a:avLst/>
          </a:prstGeom>
          <a:noFill/>
          <a:ln/>
        </p:spPr>
        <p:txBody>
          <a:bodyPr wrap="square" lIns="0" tIns="0" rIns="0" bIns="0" rtlCol="0" anchor="ctr"/>
          <a:lstStyle/>
          <a:p>
            <a:pPr indent="0" marL="0">
              <a:buNone/>
            </a:pPr>
            <a:r>
              <a:rPr lang="ja-JP" sz="2600" b="1" dirty="0">
                <a:solidFill>
                  <a:schemeClr val="bg1"/>
                </a:solidFill>
                <a:latin typeface="Cambria" pitchFamily="34" charset="0"/>
                <a:ea typeface="Noto Serif CJK JP"/>
                <a:cs typeface="Cambria" pitchFamily="34" charset="-120"/>
              </a:rPr>
              <a:t>27%</a:t>
            </a:r>
            <a:endParaRPr lang="en-US" sz="2600" dirty="0"/>
          </a:p>
        </p:txBody>
      </p:sp>
      <p:sp>
        <p:nvSpPr>
          <p:cNvPr id="26" name="Text 23"/>
          <p:cNvSpPr txBox="1"/>
          <p:nvPr/>
        </p:nvSpPr>
        <p:spPr>
          <a:xfrm>
            <a:off x="4629150" y="3867912"/>
            <a:ext cx="1181862" cy="548640"/>
          </a:xfrm>
          <a:prstGeom prst="rect">
            <a:avLst/>
          </a:prstGeom>
          <a:noFill/>
          <a:ln/>
        </p:spPr>
        <p:txBody>
          <a:bodyPr wrap="square" lIns="0" tIns="0" rIns="0" bIns="0" rtlCol="0" anchor="ctr"/>
          <a:lstStyle/>
          <a:p>
            <a:pPr indent="0" marL="0">
              <a:buNone/>
            </a:pPr>
            <a:r>
              <a:rPr lang="ja-JP" sz="1300" dirty="0">
                <a:solidFill>
                  <a:schemeClr val="bg1"/>
                </a:solidFill>
                <a:ea typeface="Noto Sans CJK JP"/>
              </a:rPr>
              <a:t>ガス不足</a:t>
            </a:r>
            <a:endParaRPr lang="en-US" sz="1300" dirty="0"/>
          </a:p>
        </p:txBody>
      </p:sp>
      <p:sp>
        <p:nvSpPr>
          <p:cNvPr id="27" name="Text 24"/>
          <p:cNvSpPr txBox="1"/>
          <p:nvPr/>
        </p:nvSpPr>
        <p:spPr>
          <a:xfrm>
            <a:off x="3595878" y="4654296"/>
            <a:ext cx="1051560" cy="548640"/>
          </a:xfrm>
          <a:prstGeom prst="rect">
            <a:avLst/>
          </a:prstGeom>
          <a:noFill/>
          <a:ln/>
        </p:spPr>
        <p:txBody>
          <a:bodyPr wrap="square" lIns="0" tIns="0" rIns="0" bIns="0" rtlCol="0" anchor="ctr"/>
          <a:lstStyle/>
          <a:p>
            <a:pPr indent="0" marL="0">
              <a:buNone/>
            </a:pPr>
            <a:r>
              <a:rPr lang="ja-JP" sz="2600" b="1" dirty="0">
                <a:solidFill>
                  <a:schemeClr val="bg1"/>
                </a:solidFill>
                <a:latin typeface="Cambria" pitchFamily="34" charset="0"/>
                <a:ea typeface="Noto Serif CJK JP"/>
                <a:cs typeface="Cambria" pitchFamily="34" charset="-120"/>
              </a:rPr>
              <a:t>13%</a:t>
            </a:r>
            <a:endParaRPr lang="en-US" sz="2600" dirty="0"/>
          </a:p>
        </p:txBody>
      </p:sp>
      <p:sp>
        <p:nvSpPr>
          <p:cNvPr id="28" name="Text 25"/>
          <p:cNvSpPr txBox="1"/>
          <p:nvPr/>
        </p:nvSpPr>
        <p:spPr>
          <a:xfrm>
            <a:off x="4629150" y="4654296"/>
            <a:ext cx="1181862" cy="548640"/>
          </a:xfrm>
          <a:prstGeom prst="rect">
            <a:avLst/>
          </a:prstGeom>
          <a:noFill/>
          <a:ln/>
        </p:spPr>
        <p:txBody>
          <a:bodyPr wrap="square" lIns="0" tIns="0" rIns="0" bIns="0" rtlCol="0" anchor="ctr"/>
          <a:lstStyle/>
          <a:p>
            <a:pPr indent="0" marL="0">
              <a:buNone/>
            </a:pPr>
            <a:r>
              <a:rPr lang="ja-JP" sz="1300" dirty="0">
                <a:solidFill>
                  <a:schemeClr val="bg1"/>
                </a:solidFill>
                <a:ea typeface="Noto Sans CJK JP"/>
              </a:rPr>
              <a:t>浮力トラブル</a:t>
            </a:r>
            <a:endParaRPr lang="en-US" sz="1300" dirty="0"/>
          </a:p>
        </p:txBody>
      </p:sp>
      <p:sp>
        <p:nvSpPr>
          <p:cNvPr id="29" name="Shape 26"/>
          <p:cNvSpPr/>
          <p:nvPr/>
        </p:nvSpPr>
        <p:spPr>
          <a:xfrm>
            <a:off x="5993892" y="3534156"/>
            <a:ext cx="201168" cy="292608"/>
          </a:xfrm>
          <a:prstGeom prst="rightArrow">
            <a:avLst/>
          </a:prstGeom>
          <a:solidFill>
            <a:srgbClr val="8FCFC4"/>
          </a:solidFill>
          <a:ln w="12700">
            <a:solidFill>
              <a:srgbClr val="8FCFC4"/>
            </a:solidFill>
            <a:prstDash val="solid"/>
          </a:ln>
        </p:spPr>
      </p:sp>
      <p:sp>
        <p:nvSpPr>
          <p:cNvPr id="30" name="paso 3"/>
          <p:cNvSpPr/>
          <p:nvPr/>
        </p:nvSpPr>
        <p:spPr>
          <a:xfrm>
            <a:off x="6240780" y="1874520"/>
            <a:ext cx="2553462" cy="3611880"/>
          </a:xfrm>
          <a:prstGeom prst="roundRect">
            <a:avLst>
              <a:gd name="adj" fmla="val 5730"/>
            </a:avLst>
          </a:prstGeom>
          <a:solidFill>
            <a:srgbClr val="F8F5EF"/>
          </a:solidFill>
          <a:ln w="12700">
            <a:solidFill>
              <a:srgbClr val="F8F5EF"/>
            </a:solidFill>
            <a:prstDash val="solid"/>
          </a:ln>
          <a:effectLst>
            <a:outerShdw sx="100000" sy="100000" kx="0" ky="0" algn="bl" rotWithShape="0" blurRad="127000" dist="38100" dir="5400000">
              <a:srgbClr val="06202E">
                <a:alpha val="18000"/>
              </a:srgbClr>
            </a:outerShdw>
          </a:effectLst>
        </p:spPr>
      </p:sp>
      <p:sp>
        <p:nvSpPr>
          <p:cNvPr id="31" name="dot"/>
          <p:cNvSpPr/>
          <p:nvPr/>
        </p:nvSpPr>
        <p:spPr>
          <a:xfrm>
            <a:off x="6441948" y="2075688"/>
            <a:ext cx="457200" cy="457200"/>
          </a:xfrm>
          <a:prstGeom prst="ellipse">
            <a:avLst/>
          </a:prstGeom>
          <a:solidFill>
            <a:schemeClr val="accent1"/>
          </a:solidFill>
          <a:ln w="12700">
            <a:solidFill>
              <a:schemeClr val="accent1"/>
            </a:solidFill>
            <a:prstDash val="solid"/>
          </a:ln>
        </p:spPr>
      </p:sp>
      <p:sp>
        <p:nvSpPr>
          <p:cNvPr id="32" name="Text 29"/>
          <p:cNvSpPr txBox="1"/>
          <p:nvPr/>
        </p:nvSpPr>
        <p:spPr>
          <a:xfrm>
            <a:off x="6441948" y="2075688"/>
            <a:ext cx="457200" cy="457200"/>
          </a:xfrm>
          <a:prstGeom prst="rect">
            <a:avLst/>
          </a:prstGeom>
          <a:noFill/>
          <a:ln/>
        </p:spPr>
        <p:txBody>
          <a:bodyPr wrap="square" lIns="0" tIns="0" rIns="0" bIns="0" rtlCol="0" anchor="ctr"/>
          <a:lstStyle/>
          <a:p>
            <a:pPr algn="ctr" indent="0" marL="0">
              <a:buNone/>
            </a:pPr>
            <a:r>
              <a:rPr lang="ja-JP" sz="1600" b="1" dirty="0">
                <a:solidFill>
                  <a:schemeClr val="bg1"/>
                </a:solidFill>
                <a:latin typeface="Cambria" pitchFamily="34" charset="0"/>
                <a:ea typeface="Noto Serif CJK JP"/>
                <a:cs typeface="Cambria" pitchFamily="34" charset="-120"/>
              </a:rPr>
              <a:t>3</a:t>
            </a:r>
            <a:endParaRPr lang="en-US" sz="1600" dirty="0"/>
          </a:p>
        </p:txBody>
      </p:sp>
      <p:sp>
        <p:nvSpPr>
          <p:cNvPr id="33" name="Text 30"/>
          <p:cNvSpPr txBox="1"/>
          <p:nvPr/>
        </p:nvSpPr>
        <p:spPr>
          <a:xfrm>
            <a:off x="7018020" y="2057400"/>
            <a:ext cx="1639062" cy="502920"/>
          </a:xfrm>
          <a:prstGeom prst="rect">
            <a:avLst/>
          </a:prstGeom>
          <a:noFill/>
          <a:ln/>
        </p:spPr>
        <p:txBody>
          <a:bodyPr wrap="square" lIns="0" tIns="0" rIns="0" bIns="0" rtlCol="0" anchor="ctr"/>
          <a:lstStyle/>
          <a:p>
            <a:pPr indent="0" marL="0">
              <a:buNone/>
            </a:pPr>
            <a:r>
              <a:rPr lang="ja-JP" sz="1150" b="1" spc="100" kern="0" dirty="0">
                <a:solidFill>
                  <a:schemeClr val="accent1"/>
                </a:solidFill>
                <a:ea typeface="Noto Sans CJK JP"/>
              </a:rPr>
              <a:t>行動不能となる傷害</a:t>
            </a:r>
            <a:endParaRPr lang="en-US" sz="1150" dirty="0"/>
          </a:p>
        </p:txBody>
      </p:sp>
      <p:sp>
        <p:nvSpPr>
          <p:cNvPr id="34" name="Text 31"/>
          <p:cNvSpPr txBox="1"/>
          <p:nvPr/>
        </p:nvSpPr>
        <p:spPr>
          <a:xfrm>
            <a:off x="6441948" y="2624328"/>
            <a:ext cx="2151126" cy="365760"/>
          </a:xfrm>
          <a:prstGeom prst="rect">
            <a:avLst/>
          </a:prstGeom>
          <a:noFill/>
          <a:ln/>
        </p:spPr>
        <p:txBody>
          <a:bodyPr wrap="square" lIns="0" tIns="0" rIns="0" bIns="0" rtlCol="0" anchor="t"/>
          <a:lstStyle/>
          <a:p>
            <a:pPr indent="0" marL="0">
              <a:buNone/>
            </a:pPr>
            <a:r>
              <a:rPr lang="ja-JP" sz="1250" i="1" dirty="0">
                <a:solidFill>
                  <a:schemeClr val="tx2"/>
                </a:solidFill>
                <a:ea typeface="Noto Sans CJK JP"/>
              </a:rPr>
              <a:t>ダイバーを行動不能にするもの</a:t>
            </a:r>
            <a:endParaRPr lang="en-US" sz="1250" dirty="0"/>
          </a:p>
        </p:txBody>
      </p:sp>
      <p:sp>
        <p:nvSpPr>
          <p:cNvPr id="35" name="Text 32"/>
          <p:cNvSpPr txBox="1"/>
          <p:nvPr/>
        </p:nvSpPr>
        <p:spPr>
          <a:xfrm>
            <a:off x="6441948" y="3081528"/>
            <a:ext cx="1051560" cy="548640"/>
          </a:xfrm>
          <a:prstGeom prst="rect">
            <a:avLst/>
          </a:prstGeom>
          <a:noFill/>
          <a:ln/>
        </p:spPr>
        <p:txBody>
          <a:bodyPr wrap="square" lIns="0" tIns="0" rIns="0" bIns="0" rtlCol="0" anchor="ctr"/>
          <a:lstStyle/>
          <a:p>
            <a:pPr indent="0" marL="0">
              <a:buNone/>
            </a:pPr>
            <a:r>
              <a:rPr lang="ja-JP" sz="2600" b="1" dirty="0">
                <a:solidFill>
                  <a:schemeClr val="tx1"/>
                </a:solidFill>
                <a:latin typeface="Cambria" pitchFamily="34" charset="0"/>
                <a:ea typeface="Noto Serif CJK JP"/>
                <a:cs typeface="Cambria" pitchFamily="34" charset="-120"/>
              </a:rPr>
              <a:t>33%</a:t>
            </a:r>
            <a:endParaRPr lang="en-US" sz="2600" dirty="0"/>
          </a:p>
        </p:txBody>
      </p:sp>
      <p:sp>
        <p:nvSpPr>
          <p:cNvPr id="36" name="Text 33"/>
          <p:cNvSpPr txBox="1"/>
          <p:nvPr/>
        </p:nvSpPr>
        <p:spPr>
          <a:xfrm>
            <a:off x="7475220" y="3081528"/>
            <a:ext cx="1181862" cy="548640"/>
          </a:xfrm>
          <a:prstGeom prst="rect">
            <a:avLst/>
          </a:prstGeom>
          <a:noFill/>
          <a:ln/>
        </p:spPr>
        <p:txBody>
          <a:bodyPr wrap="square" lIns="0" tIns="0" rIns="0" bIns="0" rtlCol="0" anchor="ctr"/>
          <a:lstStyle/>
          <a:p>
            <a:pPr indent="0" marL="0">
              <a:buNone/>
            </a:pPr>
            <a:r>
              <a:rPr lang="ja-JP" sz="1300" dirty="0">
                <a:solidFill>
                  <a:schemeClr val="tx1"/>
                </a:solidFill>
                <a:ea typeface="Noto Sans CJK JP"/>
              </a:rPr>
              <a:t>窒息</a:t>
            </a:r>
            <a:endParaRPr lang="en-US" sz="1300" dirty="0"/>
          </a:p>
        </p:txBody>
      </p:sp>
      <p:sp>
        <p:nvSpPr>
          <p:cNvPr id="37" name="Text 34"/>
          <p:cNvSpPr txBox="1"/>
          <p:nvPr/>
        </p:nvSpPr>
        <p:spPr>
          <a:xfrm>
            <a:off x="6441948" y="3867912"/>
            <a:ext cx="1051560" cy="548640"/>
          </a:xfrm>
          <a:prstGeom prst="rect">
            <a:avLst/>
          </a:prstGeom>
          <a:noFill/>
          <a:ln/>
        </p:spPr>
        <p:txBody>
          <a:bodyPr wrap="square" lIns="0" tIns="0" rIns="0" bIns="0" rtlCol="0" anchor="ctr"/>
          <a:lstStyle/>
          <a:p>
            <a:pPr indent="0" marL="0">
              <a:buNone/>
            </a:pPr>
            <a:r>
              <a:rPr lang="ja-JP" sz="2600" b="1" dirty="0">
                <a:solidFill>
                  <a:schemeClr val="tx1"/>
                </a:solidFill>
                <a:latin typeface="Cambria" pitchFamily="34" charset="0"/>
                <a:ea typeface="Noto Serif CJK JP"/>
                <a:cs typeface="Cambria" pitchFamily="34" charset="-120"/>
              </a:rPr>
              <a:t>29%</a:t>
            </a:r>
            <a:endParaRPr lang="en-US" sz="2600" dirty="0"/>
          </a:p>
        </p:txBody>
      </p:sp>
      <p:sp>
        <p:nvSpPr>
          <p:cNvPr id="38" name="Text 35"/>
          <p:cNvSpPr txBox="1"/>
          <p:nvPr/>
        </p:nvSpPr>
        <p:spPr>
          <a:xfrm>
            <a:off x="7475220" y="3867912"/>
            <a:ext cx="1181862" cy="548640"/>
          </a:xfrm>
          <a:prstGeom prst="rect">
            <a:avLst/>
          </a:prstGeom>
          <a:noFill/>
          <a:ln/>
        </p:spPr>
        <p:txBody>
          <a:bodyPr wrap="square" lIns="0" tIns="0" rIns="0" bIns="0" rtlCol="0" anchor="ctr"/>
          <a:lstStyle/>
          <a:p>
            <a:pPr indent="0" marL="0">
              <a:buNone/>
            </a:pPr>
            <a:r>
              <a:rPr lang="ja-JP" sz="1300" dirty="0">
                <a:solidFill>
                  <a:schemeClr val="tx1"/>
                </a:solidFill>
                <a:ea typeface="Noto Sans CJK JP"/>
              </a:rPr>
              <a:t>動脈ガス塞栓症</a:t>
            </a:r>
            <a:endParaRPr lang="en-US" sz="1300" dirty="0"/>
          </a:p>
        </p:txBody>
      </p:sp>
      <p:sp>
        <p:nvSpPr>
          <p:cNvPr id="39" name="Text 36"/>
          <p:cNvSpPr txBox="1"/>
          <p:nvPr/>
        </p:nvSpPr>
        <p:spPr>
          <a:xfrm>
            <a:off x="6441948" y="4654296"/>
            <a:ext cx="1051560" cy="548640"/>
          </a:xfrm>
          <a:prstGeom prst="rect">
            <a:avLst/>
          </a:prstGeom>
          <a:noFill/>
          <a:ln/>
        </p:spPr>
        <p:txBody>
          <a:bodyPr wrap="square" lIns="0" tIns="0" rIns="0" bIns="0" rtlCol="0" anchor="ctr"/>
          <a:lstStyle/>
          <a:p>
            <a:pPr indent="0" marL="0">
              <a:buNone/>
            </a:pPr>
            <a:r>
              <a:rPr lang="ja-JP" sz="2600" b="1" dirty="0">
                <a:solidFill>
                  <a:schemeClr val="tx1"/>
                </a:solidFill>
                <a:latin typeface="Cambria" pitchFamily="34" charset="0"/>
                <a:ea typeface="Noto Serif CJK JP"/>
                <a:cs typeface="Cambria" pitchFamily="34" charset="-120"/>
              </a:rPr>
              <a:t>26%</a:t>
            </a:r>
            <a:endParaRPr lang="en-US" sz="2600" dirty="0"/>
          </a:p>
        </p:txBody>
      </p:sp>
      <p:sp>
        <p:nvSpPr>
          <p:cNvPr id="40" name="Text 37"/>
          <p:cNvSpPr txBox="1"/>
          <p:nvPr/>
        </p:nvSpPr>
        <p:spPr>
          <a:xfrm>
            <a:off x="7475220" y="4654296"/>
            <a:ext cx="1181862" cy="548640"/>
          </a:xfrm>
          <a:prstGeom prst="rect">
            <a:avLst/>
          </a:prstGeom>
          <a:noFill/>
          <a:ln/>
        </p:spPr>
        <p:txBody>
          <a:bodyPr wrap="square" lIns="0" tIns="0" rIns="0" bIns="0" rtlCol="0" anchor="ctr"/>
          <a:lstStyle/>
          <a:p>
            <a:pPr indent="0" marL="0">
              <a:buNone/>
            </a:pPr>
            <a:r>
              <a:rPr lang="ja-JP" sz="1300" dirty="0">
                <a:solidFill>
                  <a:schemeClr val="tx1"/>
                </a:solidFill>
                <a:ea typeface="Noto Sans CJK JP"/>
              </a:rPr>
              <a:t>心臓イベント</a:t>
            </a:r>
            <a:endParaRPr lang="en-US" sz="1300" dirty="0"/>
          </a:p>
        </p:txBody>
      </p:sp>
      <p:sp>
        <p:nvSpPr>
          <p:cNvPr id="41" name="Shape 38"/>
          <p:cNvSpPr/>
          <p:nvPr/>
        </p:nvSpPr>
        <p:spPr>
          <a:xfrm>
            <a:off x="8839962" y="3534156"/>
            <a:ext cx="201168" cy="292608"/>
          </a:xfrm>
          <a:prstGeom prst="rightArrow">
            <a:avLst/>
          </a:prstGeom>
          <a:solidFill>
            <a:srgbClr val="8FCFC4"/>
          </a:solidFill>
          <a:ln w="12700">
            <a:solidFill>
              <a:srgbClr val="8FCFC4"/>
            </a:solidFill>
            <a:prstDash val="solid"/>
          </a:ln>
        </p:spPr>
      </p:sp>
      <p:sp>
        <p:nvSpPr>
          <p:cNvPr id="42" name="paso 4"/>
          <p:cNvSpPr/>
          <p:nvPr/>
        </p:nvSpPr>
        <p:spPr>
          <a:xfrm>
            <a:off x="9086850" y="1874520"/>
            <a:ext cx="2553462" cy="3611880"/>
          </a:xfrm>
          <a:prstGeom prst="roundRect">
            <a:avLst>
              <a:gd name="adj" fmla="val 5730"/>
            </a:avLst>
          </a:prstGeom>
          <a:solidFill>
            <a:srgbClr val="F8F5EF"/>
          </a:solidFill>
          <a:ln w="12700">
            <a:solidFill>
              <a:srgbClr val="F8F5EF"/>
            </a:solidFill>
            <a:prstDash val="solid"/>
          </a:ln>
          <a:effectLst>
            <a:outerShdw sx="100000" sy="100000" kx="0" ky="0" algn="bl" rotWithShape="0" blurRad="127000" dist="38100" dir="5400000">
              <a:srgbClr val="06202E">
                <a:alpha val="18000"/>
              </a:srgbClr>
            </a:outerShdw>
          </a:effectLst>
        </p:spPr>
      </p:sp>
      <p:sp>
        <p:nvSpPr>
          <p:cNvPr id="43" name="dot"/>
          <p:cNvSpPr/>
          <p:nvPr/>
        </p:nvSpPr>
        <p:spPr>
          <a:xfrm>
            <a:off x="9288018" y="2075688"/>
            <a:ext cx="457200" cy="457200"/>
          </a:xfrm>
          <a:prstGeom prst="ellipse">
            <a:avLst/>
          </a:prstGeom>
          <a:solidFill>
            <a:schemeClr val="accent1"/>
          </a:solidFill>
          <a:ln w="12700">
            <a:solidFill>
              <a:schemeClr val="accent1"/>
            </a:solidFill>
            <a:prstDash val="solid"/>
          </a:ln>
        </p:spPr>
      </p:sp>
      <p:sp>
        <p:nvSpPr>
          <p:cNvPr id="44" name="Text 41"/>
          <p:cNvSpPr txBox="1"/>
          <p:nvPr/>
        </p:nvSpPr>
        <p:spPr>
          <a:xfrm>
            <a:off x="9288018" y="2075688"/>
            <a:ext cx="457200" cy="457200"/>
          </a:xfrm>
          <a:prstGeom prst="rect">
            <a:avLst/>
          </a:prstGeom>
          <a:noFill/>
          <a:ln/>
        </p:spPr>
        <p:txBody>
          <a:bodyPr wrap="square" lIns="0" tIns="0" rIns="0" bIns="0" rtlCol="0" anchor="ctr"/>
          <a:lstStyle/>
          <a:p>
            <a:pPr algn="ctr" indent="0" marL="0">
              <a:buNone/>
            </a:pPr>
            <a:r>
              <a:rPr lang="ja-JP" sz="1600" b="1" dirty="0">
                <a:solidFill>
                  <a:schemeClr val="bg1"/>
                </a:solidFill>
                <a:latin typeface="Cambria" pitchFamily="34" charset="0"/>
                <a:ea typeface="Noto Serif CJK JP"/>
                <a:cs typeface="Cambria" pitchFamily="34" charset="-120"/>
              </a:rPr>
              <a:t>4</a:t>
            </a:r>
            <a:endParaRPr lang="en-US" sz="1600" dirty="0"/>
          </a:p>
        </p:txBody>
      </p:sp>
      <p:sp>
        <p:nvSpPr>
          <p:cNvPr id="45" name="Text 42"/>
          <p:cNvSpPr txBox="1"/>
          <p:nvPr/>
        </p:nvSpPr>
        <p:spPr>
          <a:xfrm>
            <a:off x="9864090" y="2057400"/>
            <a:ext cx="1639062" cy="502920"/>
          </a:xfrm>
          <a:prstGeom prst="rect">
            <a:avLst/>
          </a:prstGeom>
          <a:noFill/>
          <a:ln/>
        </p:spPr>
        <p:txBody>
          <a:bodyPr wrap="square" lIns="0" tIns="0" rIns="0" bIns="0" rtlCol="0" anchor="ctr"/>
          <a:lstStyle/>
          <a:p>
            <a:pPr indent="0" marL="0">
              <a:buNone/>
            </a:pPr>
            <a:r>
              <a:rPr lang="ja-JP" sz="1150" b="1" spc="100" kern="0" dirty="0">
                <a:solidFill>
                  <a:schemeClr val="accent1"/>
                </a:solidFill>
                <a:ea typeface="Noto Sans CJK JP"/>
              </a:rPr>
              <a:t>死因</a:t>
            </a:r>
            <a:endParaRPr lang="en-US" sz="1150" dirty="0"/>
          </a:p>
        </p:txBody>
      </p:sp>
      <p:sp>
        <p:nvSpPr>
          <p:cNvPr id="46" name="Text 43"/>
          <p:cNvSpPr txBox="1"/>
          <p:nvPr/>
        </p:nvSpPr>
        <p:spPr>
          <a:xfrm>
            <a:off x="9288018" y="2624328"/>
            <a:ext cx="2151126" cy="365760"/>
          </a:xfrm>
          <a:prstGeom prst="rect">
            <a:avLst/>
          </a:prstGeom>
          <a:noFill/>
          <a:ln/>
        </p:spPr>
        <p:txBody>
          <a:bodyPr wrap="square" lIns="0" tIns="0" rIns="0" bIns="0" rtlCol="0" anchor="t"/>
          <a:lstStyle/>
          <a:p>
            <a:pPr indent="0" marL="0">
              <a:buNone/>
            </a:pPr>
            <a:r>
              <a:rPr lang="ja-JP" sz="1250" i="1" dirty="0">
                <a:solidFill>
                  <a:schemeClr val="tx2"/>
                </a:solidFill>
                <a:ea typeface="Noto Sans CJK JP"/>
              </a:rPr>
              <a:t>最終的な死因として記録されるもの</a:t>
            </a:r>
            <a:endParaRPr lang="en-US" sz="1250" dirty="0"/>
          </a:p>
        </p:txBody>
      </p:sp>
      <p:sp>
        <p:nvSpPr>
          <p:cNvPr id="47" name="Text 44"/>
          <p:cNvSpPr txBox="1"/>
          <p:nvPr/>
        </p:nvSpPr>
        <p:spPr>
          <a:xfrm>
            <a:off x="9288018" y="3081528"/>
            <a:ext cx="1051560" cy="548640"/>
          </a:xfrm>
          <a:prstGeom prst="rect">
            <a:avLst/>
          </a:prstGeom>
          <a:noFill/>
          <a:ln/>
        </p:spPr>
        <p:txBody>
          <a:bodyPr wrap="square" lIns="0" tIns="0" rIns="0" bIns="0" rtlCol="0" anchor="ctr"/>
          <a:lstStyle/>
          <a:p>
            <a:pPr indent="0" marL="0">
              <a:buNone/>
            </a:pPr>
            <a:r>
              <a:rPr lang="ja-JP" sz="2600" b="1" dirty="0">
                <a:solidFill>
                  <a:schemeClr val="tx1"/>
                </a:solidFill>
                <a:latin typeface="Cambria" pitchFamily="34" charset="0"/>
                <a:ea typeface="Noto Serif CJK JP"/>
                <a:cs typeface="Cambria" pitchFamily="34" charset="-120"/>
              </a:rPr>
              <a:t>70%</a:t>
            </a:r>
            <a:endParaRPr lang="en-US" sz="2600" dirty="0"/>
          </a:p>
        </p:txBody>
      </p:sp>
      <p:sp>
        <p:nvSpPr>
          <p:cNvPr id="48" name="Text 45"/>
          <p:cNvSpPr txBox="1"/>
          <p:nvPr/>
        </p:nvSpPr>
        <p:spPr>
          <a:xfrm>
            <a:off x="10321290" y="3081528"/>
            <a:ext cx="1181862" cy="548640"/>
          </a:xfrm>
          <a:prstGeom prst="rect">
            <a:avLst/>
          </a:prstGeom>
          <a:noFill/>
          <a:ln/>
        </p:spPr>
        <p:txBody>
          <a:bodyPr wrap="square" lIns="0" tIns="0" rIns="0" bIns="0" rtlCol="0" anchor="ctr"/>
          <a:lstStyle/>
          <a:p>
            <a:pPr indent="0" marL="0">
              <a:buNone/>
            </a:pPr>
            <a:r>
              <a:rPr lang="ja-JP" sz="1300" dirty="0">
                <a:solidFill>
                  <a:schemeClr val="tx1"/>
                </a:solidFill>
                <a:ea typeface="Noto Sans CJK JP"/>
              </a:rPr>
              <a:t>溺水</a:t>
            </a:r>
            <a:endParaRPr lang="en-US" sz="1300" dirty="0"/>
          </a:p>
        </p:txBody>
      </p:sp>
      <p:sp>
        <p:nvSpPr>
          <p:cNvPr id="49" name="Text 46"/>
          <p:cNvSpPr txBox="1"/>
          <p:nvPr/>
        </p:nvSpPr>
        <p:spPr>
          <a:xfrm>
            <a:off x="9288018" y="3867912"/>
            <a:ext cx="1051560" cy="548640"/>
          </a:xfrm>
          <a:prstGeom prst="rect">
            <a:avLst/>
          </a:prstGeom>
          <a:noFill/>
          <a:ln/>
        </p:spPr>
        <p:txBody>
          <a:bodyPr wrap="square" lIns="0" tIns="0" rIns="0" bIns="0" rtlCol="0" anchor="ctr"/>
          <a:lstStyle/>
          <a:p>
            <a:pPr indent="0" marL="0">
              <a:buNone/>
            </a:pPr>
            <a:r>
              <a:rPr lang="ja-JP" sz="2600" b="1" dirty="0">
                <a:solidFill>
                  <a:schemeClr val="tx1"/>
                </a:solidFill>
                <a:latin typeface="Cambria" pitchFamily="34" charset="0"/>
                <a:ea typeface="Noto Serif CJK JP"/>
                <a:cs typeface="Cambria" pitchFamily="34" charset="-120"/>
              </a:rPr>
              <a:t>14%</a:t>
            </a:r>
            <a:endParaRPr lang="en-US" sz="2600" dirty="0"/>
          </a:p>
        </p:txBody>
      </p:sp>
      <p:sp>
        <p:nvSpPr>
          <p:cNvPr id="50" name="Text 47"/>
          <p:cNvSpPr txBox="1"/>
          <p:nvPr/>
        </p:nvSpPr>
        <p:spPr>
          <a:xfrm>
            <a:off x="10321290" y="3867912"/>
            <a:ext cx="1181862" cy="548640"/>
          </a:xfrm>
          <a:prstGeom prst="rect">
            <a:avLst/>
          </a:prstGeom>
          <a:noFill/>
          <a:ln/>
        </p:spPr>
        <p:txBody>
          <a:bodyPr wrap="square" lIns="0" tIns="0" rIns="0" bIns="0" rtlCol="0" anchor="ctr"/>
          <a:lstStyle/>
          <a:p>
            <a:pPr indent="0" marL="0">
              <a:buNone/>
            </a:pPr>
            <a:r>
              <a:rPr lang="ja-JP" sz="1300" dirty="0">
                <a:solidFill>
                  <a:schemeClr val="tx1"/>
                </a:solidFill>
                <a:ea typeface="Noto Sans CJK JP"/>
              </a:rPr>
              <a:t>動脈ガス塞栓症</a:t>
            </a:r>
            <a:endParaRPr lang="en-US" sz="1300" dirty="0"/>
          </a:p>
        </p:txBody>
      </p:sp>
      <p:sp>
        <p:nvSpPr>
          <p:cNvPr id="51" name="Text 48"/>
          <p:cNvSpPr txBox="1"/>
          <p:nvPr/>
        </p:nvSpPr>
        <p:spPr>
          <a:xfrm>
            <a:off x="9288018" y="4654296"/>
            <a:ext cx="1051560" cy="548640"/>
          </a:xfrm>
          <a:prstGeom prst="rect">
            <a:avLst/>
          </a:prstGeom>
          <a:noFill/>
          <a:ln/>
        </p:spPr>
        <p:txBody>
          <a:bodyPr wrap="square" lIns="0" tIns="0" rIns="0" bIns="0" rtlCol="0" anchor="ctr"/>
          <a:lstStyle/>
          <a:p>
            <a:pPr indent="0" marL="0">
              <a:buNone/>
            </a:pPr>
            <a:r>
              <a:rPr lang="ja-JP" sz="2600" b="1" dirty="0">
                <a:solidFill>
                  <a:schemeClr val="tx1"/>
                </a:solidFill>
                <a:latin typeface="Cambria" pitchFamily="34" charset="0"/>
                <a:ea typeface="Noto Serif CJK JP"/>
                <a:cs typeface="Cambria" pitchFamily="34" charset="-120"/>
              </a:rPr>
              <a:t>13%</a:t>
            </a:r>
            <a:endParaRPr lang="en-US" sz="2600" dirty="0"/>
          </a:p>
        </p:txBody>
      </p:sp>
      <p:sp>
        <p:nvSpPr>
          <p:cNvPr id="52" name="Text 49"/>
          <p:cNvSpPr txBox="1"/>
          <p:nvPr/>
        </p:nvSpPr>
        <p:spPr>
          <a:xfrm>
            <a:off x="10321290" y="4654296"/>
            <a:ext cx="1181862" cy="548640"/>
          </a:xfrm>
          <a:prstGeom prst="rect">
            <a:avLst/>
          </a:prstGeom>
          <a:noFill/>
          <a:ln/>
        </p:spPr>
        <p:txBody>
          <a:bodyPr wrap="square" lIns="0" tIns="0" rIns="0" bIns="0" rtlCol="0" anchor="ctr"/>
          <a:lstStyle/>
          <a:p>
            <a:pPr indent="0" marL="0">
              <a:buNone/>
            </a:pPr>
            <a:r>
              <a:rPr lang="ja-JP" sz="1300" dirty="0">
                <a:solidFill>
                  <a:schemeClr val="tx1"/>
                </a:solidFill>
                <a:ea typeface="Noto Sans CJK JP"/>
              </a:rPr>
              <a:t>心臓イベント</a:t>
            </a:r>
            <a:endParaRPr lang="en-US" sz="1300" dirty="0"/>
          </a:p>
        </p:txBody>
      </p:sp>
      <p:sp>
        <p:nvSpPr>
          <p:cNvPr id="53"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54" name="Text 51"/>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ja-JP" sz="950" b="1" spc="200" kern="0" dirty="0">
                <a:solidFill>
                  <a:srgbClr val="0F6472"/>
                </a:solidFill>
                <a:ea typeface="Noto Sans CJK JP"/>
              </a:rPr>
              <a:t>出典   </a:t>
            </a:r>
            <a:pPr indent="0" marL="0">
              <a:buNone/>
            </a:pPr>
            <a:r>
              <a:rPr lang="ja-JP" sz="1050" b="1" dirty="0">
                <a:solidFill>
                  <a:srgbClr val="5A6B70"/>
                </a:solidFill>
                <a:ea typeface="Noto Sans CJK JP"/>
              </a:rPr>
              <a:t>[1] </a:t>
            </a:r>
            <a:pPr indent="0" marL="0">
              <a:buNone/>
            </a:pPr>
            <a:r>
              <a:rPr lang="ja-JP" sz="1050" u="sng" dirty="0">
                <a:solidFill>
                  <a:srgbClr val="0F6472"/>
                </a:solidFill>
                <a:ea typeface="Noto Sans CJK JP"/>
                <a:hlinkClick r:id="rId1" invalidUrl="" action="" tgtFrame="" tooltip="Common causes of open-circuit recreational diving fatalities" history="1" highlightClick="0" endSnd="0">
                  <a:extLst>
                    <a:ext uri="{A12FA001-AC4F-418D-AE19-62706E023703}">
                      <ahyp:hlinkClr xmlns:ahyp="http://schemas.microsoft.com/office/drawing/2018/hyperlinkcolor" val="tx"/>
                    </a:ext>
                  </a:extLst>
                </a:hlinkClick>
              </a:rPr>
              <a:t>Denoble et al., 2008 · Undersea &amp; Hyperbaric Medicine</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ja-JP">
                <a:ea typeface="Noto Sans CJK JP"/>
              </a:rPr>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ja-JP" sz="3200" b="1" dirty="0">
                <a:solidFill>
                  <a:schemeClr val="tx1"/>
                </a:solidFill>
                <a:ea typeface="Noto Sans CJK JP"/>
              </a:rPr>
              <a:t>何が変わったか：最新の分析</a:t>
            </a:r>
            <a:endParaRPr lang="en-US" sz="3200" dirty="0"/>
          </a:p>
        </p:txBody>
      </p:sp>
      <p:graphicFrame>
        <p:nvGraphicFramePr>
          <p:cNvPr id="6" name="Table 0"/>
          <p:cNvGraphicFramePr>
            <a:graphicFrameLocks noGrp="1"/>
          </p:cNvGraphicFramePr>
          <p:nvPr>
            <p:extLst>
              <p:ext uri="{D42A27DB-BD31-4B8C-83A1-F6EECF244321}">
                <p14:modId xmlns:p14="http://schemas.microsoft.com/office/powerpoint/2010/main" val="1579011935"/>
              </p:ext>
            </p:extLst>
          </p:nvPr>
        </p:nvGraphicFramePr>
        <p:xfrm>
          <a:off x="548640" y="1298448"/>
          <a:ext cx="11091672" cy="914400"/>
        </p:xfrm>
        <a:graphic>
          <a:graphicData uri="http://schemas.openxmlformats.org/drawingml/2006/table">
            <a:tbl>
              <a:tblPr/>
              <a:tblGrid>
                <a:gridCol w="2514600"/>
                <a:gridCol w="1417320"/>
                <a:gridCol w="2423160"/>
                <a:gridCol w="2514600"/>
                <a:gridCol w="1856232"/>
              </a:tblGrid>
              <a:tr h="329184">
                <a:tc>
                  <a:txBody>
                    <a:bodyPr/>
                    <a:lstStyle/>
                    <a:p>
                      <a:pPr indent="0" marL="0">
                        <a:buNone/>
                      </a:pPr>
                      <a:r>
                        <a:rPr lang="ja-JP" sz="1050" b="1" dirty="0">
                          <a:solidFill>
                            <a:srgbClr val="FFFFFF"/>
                          </a:solidFill>
                          <a:latin typeface="Calibri" pitchFamily="34" charset="0"/>
                          <a:ea typeface="Noto Sans CJK JP"/>
                          <a:cs typeface="Calibri" pitchFamily="34" charset="-120"/>
                        </a:rPr>
                        <a:t>研究</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c>
                  <a:txBody>
                    <a:bodyPr/>
                    <a:lstStyle/>
                    <a:p>
                      <a:pPr indent="0" marL="0">
                        <a:buNone/>
                      </a:pPr>
                      <a:r>
                        <a:rPr lang="ja-JP" sz="1050" b="1" dirty="0">
                          <a:solidFill>
                            <a:srgbClr val="FFFFFF"/>
                          </a:solidFill>
                          <a:latin typeface="Calibri" pitchFamily="34" charset="0"/>
                          <a:ea typeface="Noto Sans CJK JP"/>
                          <a:cs typeface="Calibri" pitchFamily="34" charset="-120"/>
                        </a:rPr>
                        <a:t>期間 · 死亡数</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c>
                  <a:txBody>
                    <a:bodyPr/>
                    <a:lstStyle/>
                    <a:p>
                      <a:pPr indent="0" marL="0">
                        <a:buNone/>
                      </a:pPr>
                      <a:r>
                        <a:rPr lang="ja-JP" sz="1050" b="1" dirty="0">
                          <a:solidFill>
                            <a:srgbClr val="FFFFFF"/>
                          </a:solidFill>
                          <a:latin typeface="Calibri" pitchFamily="34" charset="0"/>
                          <a:ea typeface="Noto Sans CJK JP"/>
                          <a:cs typeface="Calibri" pitchFamily="34" charset="-120"/>
                        </a:rPr>
                        <a:t>きっかけ</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c>
                  <a:txBody>
                    <a:bodyPr/>
                    <a:lstStyle/>
                    <a:p>
                      <a:pPr indent="0" marL="0">
                        <a:buNone/>
                      </a:pPr>
                      <a:r>
                        <a:rPr lang="ja-JP" sz="1050" b="1" dirty="0">
                          <a:solidFill>
                            <a:srgbClr val="FFFFFF"/>
                          </a:solidFill>
                          <a:latin typeface="Calibri" pitchFamily="34" charset="0"/>
                          <a:ea typeface="Noto Sans CJK JP"/>
                          <a:cs typeface="Calibri" pitchFamily="34" charset="-120"/>
                        </a:rPr>
                        <a:t>危険に変えるもの</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c>
                  <a:txBody>
                    <a:bodyPr/>
                    <a:lstStyle/>
                    <a:p>
                      <a:pPr indent="0" marL="0">
                        <a:buNone/>
                      </a:pPr>
                      <a:r>
                        <a:rPr lang="ja-JP" sz="1050" b="1" dirty="0">
                          <a:solidFill>
                            <a:srgbClr val="FFFFFF"/>
                          </a:solidFill>
                          <a:latin typeface="Calibri" pitchFamily="34" charset="0"/>
                          <a:ea typeface="Noto Sans CJK JP"/>
                          <a:cs typeface="Calibri" pitchFamily="34" charset="-120"/>
                        </a:rPr>
                        <a:t>ダイバーの特徴</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r>
              <a:tr h="512064">
                <a:tc>
                  <a:txBody>
                    <a:bodyPr/>
                    <a:lstStyle/>
                    <a:p>
                      <a:pPr indent="0" marL="0">
                        <a:buNone/>
                      </a:pPr>
                      <a:r>
                        <a:rPr lang="ja-JP" sz="1050" b="1" dirty="0">
                          <a:solidFill>
                            <a:srgbClr val="06202E"/>
                          </a:solidFill>
                          <a:latin typeface="Calibri" pitchFamily="34" charset="0"/>
                          <a:ea typeface="Noto Sans CJK JP"/>
                          <a:cs typeface="Calibri" pitchFamily="34" charset="-120"/>
                        </a:rPr>
                        <a:t>Denoble ら · 米国とカナダ [1]</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ja-JP" sz="1050" dirty="0">
                          <a:solidFill>
                            <a:srgbClr val="06202E"/>
                          </a:solidFill>
                          <a:latin typeface="Calibri" pitchFamily="34" charset="0"/>
                          <a:ea typeface="Noto Sans CJK JP"/>
                          <a:cs typeface="Calibri" pitchFamily="34" charset="-120"/>
                        </a:rPr>
                        <a:t>1992–2003 · 947</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ja-JP" sz="1050" dirty="0">
                          <a:solidFill>
                            <a:srgbClr val="06202E"/>
                          </a:solidFill>
                          <a:latin typeface="Calibri" pitchFamily="34" charset="0"/>
                          <a:ea typeface="Noto Sans CJK JP"/>
                          <a:cs typeface="Calibri" pitchFamily="34" charset="-120"/>
                        </a:rPr>
                        <a:t>ガス不足 41%、絡まり 20%</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ja-JP" sz="1050" dirty="0">
                          <a:solidFill>
                            <a:srgbClr val="06202E"/>
                          </a:solidFill>
                          <a:latin typeface="Calibri" pitchFamily="34" charset="0"/>
                          <a:ea typeface="Noto Sans CJK JP"/>
                          <a:cs typeface="Calibri" pitchFamily="34" charset="-120"/>
                        </a:rPr>
                        <a:t>緊急浮上 55%</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ja-JP" sz="1050" i="1" dirty="0">
                          <a:solidFill>
                            <a:srgbClr val="5A6B70"/>
                          </a:solidFill>
                          <a:latin typeface="Calibri" pitchFamily="34" charset="0"/>
                          <a:ea typeface="Noto Sans CJK JP"/>
                          <a:cs typeface="Calibri" pitchFamily="34" charset="-120"/>
                        </a:rPr>
                        <a:t>比較の基準</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r h="512064">
                <a:tc>
                  <a:txBody>
                    <a:bodyPr/>
                    <a:lstStyle/>
                    <a:p>
                      <a:pPr indent="0" marL="0">
                        <a:buNone/>
                      </a:pPr>
                      <a:r>
                        <a:rPr lang="ja-JP" sz="1050" b="1" dirty="0">
                          <a:solidFill>
                            <a:srgbClr val="06202E"/>
                          </a:solidFill>
                          <a:latin typeface="Calibri" pitchFamily="34" charset="0"/>
                          <a:ea typeface="Noto Sans CJK JP"/>
                          <a:cs typeface="Calibri" pitchFamily="34" charset="-120"/>
                        </a:rPr>
                        <a:t>Lippmann と Taylor · オーストラリア [2]</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ja-JP" sz="1050" dirty="0">
                          <a:solidFill>
                            <a:srgbClr val="06202E"/>
                          </a:solidFill>
                          <a:latin typeface="Calibri" pitchFamily="34" charset="0"/>
                          <a:ea typeface="Noto Sans CJK JP"/>
                          <a:cs typeface="Calibri" pitchFamily="34" charset="-120"/>
                        </a:rPr>
                        <a:t>2001–2013 · 126</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ja-JP" sz="1050" dirty="0">
                          <a:solidFill>
                            <a:srgbClr val="06202E"/>
                          </a:solidFill>
                          <a:latin typeface="Calibri" pitchFamily="34" charset="0"/>
                          <a:ea typeface="Noto Sans CJK JP"/>
                          <a:cs typeface="Calibri" pitchFamily="34" charset="-120"/>
                        </a:rPr>
                        <a:t>環境 54%、過度の運動 18%、ガス 12%</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ja-JP" sz="1050" dirty="0">
                          <a:solidFill>
                            <a:srgbClr val="06202E"/>
                          </a:solidFill>
                          <a:latin typeface="Calibri" pitchFamily="34" charset="0"/>
                          <a:ea typeface="Noto Sans CJK JP"/>
                          <a:cs typeface="Calibri" pitchFamily="34" charset="-120"/>
                        </a:rPr>
                        <a:t>医学的要因 38%、浮上 17%、浮力 14%</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ja-JP" sz="1050" dirty="0">
                          <a:solidFill>
                            <a:srgbClr val="06202E"/>
                          </a:solidFill>
                          <a:latin typeface="Calibri" pitchFamily="34" charset="0"/>
                          <a:ea typeface="Noto Sans CJK JP"/>
                          <a:cs typeface="Calibri" pitchFamily="34" charset="-120"/>
                        </a:rPr>
                        <a:t>平均年齢44歳。既往の健康状態が47%で要因</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r h="512064">
                <a:tc>
                  <a:txBody>
                    <a:bodyPr/>
                    <a:lstStyle/>
                    <a:p>
                      <a:pPr indent="0" marL="0">
                        <a:buNone/>
                      </a:pPr>
                      <a:r>
                        <a:rPr lang="ja-JP" sz="1050" b="1" dirty="0">
                          <a:solidFill>
                            <a:srgbClr val="06202E"/>
                          </a:solidFill>
                          <a:latin typeface="Calibri" pitchFamily="34" charset="0"/>
                          <a:ea typeface="Noto Sans CJK JP"/>
                          <a:cs typeface="Calibri" pitchFamily="34" charset="-120"/>
                        </a:rPr>
                        <a:t>Lippmann ら · ニュージーランド [3]</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ja-JP" sz="1050" dirty="0">
                          <a:solidFill>
                            <a:srgbClr val="06202E"/>
                          </a:solidFill>
                          <a:latin typeface="Calibri" pitchFamily="34" charset="0"/>
                          <a:ea typeface="Noto Sans CJK JP"/>
                          <a:cs typeface="Calibri" pitchFamily="34" charset="-120"/>
                        </a:rPr>
                        <a:t>2007–2016 · 48</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ja-JP" sz="1050" dirty="0">
                          <a:solidFill>
                            <a:srgbClr val="06202E"/>
                          </a:solidFill>
                          <a:latin typeface="Calibri" pitchFamily="34" charset="0"/>
                          <a:ea typeface="Noto Sans CJK JP"/>
                          <a:cs typeface="Calibri" pitchFamily="34" charset="-120"/>
                        </a:rPr>
                        <a:t>ガス 35%、環境 35%、過度の運動 17%</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ja-JP" sz="1050" dirty="0">
                          <a:solidFill>
                            <a:srgbClr val="06202E"/>
                          </a:solidFill>
                          <a:latin typeface="Calibri" pitchFamily="34" charset="0"/>
                          <a:ea typeface="Noto Sans CJK JP"/>
                          <a:cs typeface="Calibri" pitchFamily="34" charset="-120"/>
                        </a:rPr>
                        <a:t>主に医学的要因（心臓）。ガス切れ浮上後の塞栓症</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ja-JP" sz="1050" dirty="0">
                          <a:solidFill>
                            <a:srgbClr val="06202E"/>
                          </a:solidFill>
                          <a:latin typeface="Calibri" pitchFamily="34" charset="0"/>
                          <a:ea typeface="Noto Sans CJK JP"/>
                          <a:cs typeface="Calibri" pitchFamily="34" charset="-120"/>
                        </a:rPr>
                        <a:t>平均年齢47歳。77%に医学的リスク要因</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r h="512064">
                <a:tc>
                  <a:txBody>
                    <a:bodyPr/>
                    <a:lstStyle/>
                    <a:p>
                      <a:pPr indent="0" marL="0">
                        <a:buNone/>
                      </a:pPr>
                      <a:r>
                        <a:rPr lang="ja-JP" sz="1050" b="1" dirty="0">
                          <a:solidFill>
                            <a:srgbClr val="06202E"/>
                          </a:solidFill>
                          <a:latin typeface="Calibri" pitchFamily="34" charset="0"/>
                          <a:ea typeface="Noto Sans CJK JP"/>
                          <a:cs typeface="Calibri" pitchFamily="34" charset="-120"/>
                        </a:rPr>
                        <a:t>Lippmann ら · オーストラリア [4]</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ja-JP" sz="1050" dirty="0">
                          <a:solidFill>
                            <a:srgbClr val="06202E"/>
                          </a:solidFill>
                          <a:latin typeface="Calibri" pitchFamily="34" charset="0"/>
                          <a:ea typeface="Noto Sans CJK JP"/>
                          <a:cs typeface="Calibri" pitchFamily="34" charset="-120"/>
                        </a:rPr>
                        <a:t>2014–2018 · 42</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ja-JP" sz="1050" dirty="0">
                          <a:solidFill>
                            <a:srgbClr val="06202E"/>
                          </a:solidFill>
                          <a:latin typeface="Calibri" pitchFamily="34" charset="0"/>
                          <a:ea typeface="Noto Sans CJK JP"/>
                          <a:cs typeface="Calibri" pitchFamily="34" charset="-120"/>
                        </a:rPr>
                        <a:t>主に環境と過度の運動</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ja-JP" sz="1050" dirty="0">
                          <a:solidFill>
                            <a:srgbClr val="06202E"/>
                          </a:solidFill>
                          <a:latin typeface="Calibri" pitchFamily="34" charset="0"/>
                          <a:ea typeface="Noto Sans CJK JP"/>
                          <a:cs typeface="Calibri" pitchFamily="34" charset="-120"/>
                        </a:rPr>
                        <a:t>主に医学的要因（心臓）</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ja-JP" sz="1050" dirty="0">
                          <a:solidFill>
                            <a:srgbClr val="06202E"/>
                          </a:solidFill>
                          <a:latin typeface="Calibri" pitchFamily="34" charset="0"/>
                          <a:ea typeface="Noto Sans CJK JP"/>
                          <a:cs typeface="Calibri" pitchFamily="34" charset="-120"/>
                        </a:rPr>
                        <a:t>平均年齢49.7歳（6歳上昇）。54%が肥満</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r h="512064">
                <a:tc>
                  <a:txBody>
                    <a:bodyPr/>
                    <a:lstStyle/>
                    <a:p>
                      <a:pPr indent="0" marL="0">
                        <a:buNone/>
                      </a:pPr>
                      <a:r>
                        <a:rPr lang="ja-JP" sz="1050" b="1" dirty="0">
                          <a:solidFill>
                            <a:srgbClr val="06202E"/>
                          </a:solidFill>
                          <a:latin typeface="Calibri" pitchFamily="34" charset="0"/>
                          <a:ea typeface="Noto Sans CJK JP"/>
                          <a:cs typeface="Calibri" pitchFamily="34" charset="-120"/>
                        </a:rPr>
                        <a:t>Casadesús ら · スペイン・ジローナ [5]</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ja-JP" sz="1050" dirty="0">
                          <a:solidFill>
                            <a:srgbClr val="06202E"/>
                          </a:solidFill>
                          <a:latin typeface="Calibri" pitchFamily="34" charset="0"/>
                          <a:ea typeface="Noto Sans CJK JP"/>
                          <a:cs typeface="Calibri" pitchFamily="34" charset="-120"/>
                        </a:rPr>
                        <a:t>2009–2018 · 25</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ja-JP" sz="1050" dirty="0">
                          <a:solidFill>
                            <a:srgbClr val="06202E"/>
                          </a:solidFill>
                          <a:latin typeface="Calibri" pitchFamily="34" charset="0"/>
                          <a:ea typeface="Noto Sans CJK JP"/>
                          <a:cs typeface="Calibri" pitchFamily="34" charset="-120"/>
                        </a:rPr>
                        <a:t>過度の運動、パニック、浮力、方向感覚の喪失</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ja-JP" sz="1050" dirty="0">
                          <a:solidFill>
                            <a:srgbClr val="06202E"/>
                          </a:solidFill>
                          <a:latin typeface="Calibri" pitchFamily="34" charset="0"/>
                          <a:ea typeface="Noto Sans CJK JP"/>
                          <a:cs typeface="Calibri" pitchFamily="34" charset="-120"/>
                        </a:rPr>
                        <a:t>急浮上、心臓のイベント、パニック</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ja-JP" sz="1050" dirty="0">
                          <a:solidFill>
                            <a:srgbClr val="06202E"/>
                          </a:solidFill>
                          <a:latin typeface="Calibri" pitchFamily="34" charset="0"/>
                          <a:ea typeface="Noto Sans CJK JP"/>
                          <a:cs typeface="Calibri" pitchFamily="34" charset="-120"/>
                        </a:rPr>
                        <a:t>主に50〜69歳の男性</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r h="512064">
                <a:tc>
                  <a:txBody>
                    <a:bodyPr/>
                    <a:lstStyle/>
                    <a:p>
                      <a:pPr indent="0" marL="0">
                        <a:buNone/>
                      </a:pPr>
                      <a:r>
                        <a:rPr lang="ja-JP" sz="1050" b="1" dirty="0">
                          <a:solidFill>
                            <a:srgbClr val="06202E"/>
                          </a:solidFill>
                          <a:latin typeface="Calibri" pitchFamily="34" charset="0"/>
                          <a:ea typeface="Noto Sans CJK JP"/>
                          <a:cs typeface="Calibri" pitchFamily="34" charset="-120"/>
                        </a:rPr>
                        <a:t>BSAC · 英国 [6]</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ja-JP" sz="1050" dirty="0">
                          <a:solidFill>
                            <a:srgbClr val="06202E"/>
                          </a:solidFill>
                          <a:latin typeface="Calibri" pitchFamily="34" charset="0"/>
                          <a:ea typeface="Noto Sans CJK JP"/>
                          <a:cs typeface="Calibri" pitchFamily="34" charset="-120"/>
                        </a:rPr>
                        <a:t>2025 · 9</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ja-JP" sz="1050" dirty="0">
                          <a:solidFill>
                            <a:srgbClr val="06202E"/>
                          </a:solidFill>
                          <a:latin typeface="Calibri" pitchFamily="34" charset="0"/>
                          <a:ea typeface="Noto Sans CJK JP"/>
                          <a:cs typeface="Calibri" pitchFamily="34" charset="-120"/>
                        </a:rPr>
                        <a:t>半数以上で情報が不十分</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ja-JP" sz="1050" dirty="0">
                          <a:solidFill>
                            <a:srgbClr val="06202E"/>
                          </a:solidFill>
                          <a:latin typeface="Calibri" pitchFamily="34" charset="0"/>
                          <a:ea typeface="Noto Sans CJK JP"/>
                          <a:cs typeface="Calibri" pitchFamily="34" charset="-120"/>
                        </a:rPr>
                        <a:t>浸水性肺水腫が確認された1例</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ja-JP" sz="1050" dirty="0">
                          <a:solidFill>
                            <a:srgbClr val="06202E"/>
                          </a:solidFill>
                          <a:latin typeface="Calibri" pitchFamily="34" charset="0"/>
                          <a:ea typeface="Noto Sans CJK JP"/>
                          <a:cs typeface="Calibri" pitchFamily="34" charset="-120"/>
                        </a:rPr>
                        <a:t>平均年齢55歳</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bl>
          </a:graphicData>
        </a:graphic>
      </p:graphicFrame>
      <p:sp>
        <p:nvSpPr>
          <p:cNvPr id="5" name="lectura"/>
          <p:cNvSpPr/>
          <p:nvPr/>
        </p:nvSpPr>
        <p:spPr>
          <a:xfrm>
            <a:off x="548640" y="5074920"/>
            <a:ext cx="11091672" cy="530352"/>
          </a:xfrm>
          <a:prstGeom prst="roundRect">
            <a:avLst>
              <a:gd name="adj" fmla="val 27586"/>
            </a:avLst>
          </a:prstGeom>
          <a:solidFill>
            <a:srgbClr val="06202E"/>
          </a:solidFill>
          <a:ln w="12700">
            <a:solidFill>
              <a:srgbClr val="06202E"/>
            </a:solidFill>
            <a:prstDash val="solid"/>
          </a:ln>
        </p:spPr>
      </p:sp>
      <p:sp>
        <p:nvSpPr>
          <p:cNvPr id="6" name="Text 2"/>
          <p:cNvSpPr txBox="1"/>
          <p:nvPr/>
        </p:nvSpPr>
        <p:spPr>
          <a:xfrm>
            <a:off x="822960" y="5074920"/>
            <a:ext cx="10543032" cy="530352"/>
          </a:xfrm>
          <a:prstGeom prst="rect">
            <a:avLst/>
          </a:prstGeom>
          <a:noFill/>
          <a:ln/>
        </p:spPr>
        <p:txBody>
          <a:bodyPr wrap="square" lIns="0" tIns="0" rIns="0" bIns="0" rtlCol="0" anchor="ctr"/>
          <a:lstStyle/>
          <a:p>
            <a:pPr indent="0" marL="0">
              <a:buNone/>
            </a:pPr>
            <a:r>
              <a:rPr lang="ja-JP" sz="1050" b="1" spc="300" kern="0" dirty="0">
                <a:solidFill>
                  <a:srgbClr val="F2B544"/>
                </a:solidFill>
                <a:ea typeface="Noto Sans CJK JP"/>
              </a:rPr>
              <a:t>MDIの読み解き   </a:t>
            </a:r>
            <a:pPr indent="0" marL="0">
              <a:buNone/>
            </a:pPr>
            <a:r>
              <a:rPr lang="ja-JP" sz="1400" i="1" dirty="0">
                <a:solidFill>
                  <a:srgbClr val="F8F5EF"/>
                </a:solidFill>
                <a:latin typeface="Cambria" pitchFamily="34" charset="0"/>
                <a:ea typeface="Noto Serif CJK JP"/>
                <a:cs typeface="Cambria" pitchFamily="34" charset="-120"/>
              </a:rPr>
              <a:t>特徴は変わりつつある：より高齢で、心臓がより重要に。浮上とガスは今も連鎖の中にあるが、今はダイバーが水中に持ち込むものも重みを増している。</a:t>
            </a:r>
            <a:endParaRPr lang="en-US" sz="1050" dirty="0"/>
          </a:p>
        </p:txBody>
      </p:sp>
      <p:sp>
        <p:nvSpPr>
          <p:cNvPr id="7"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8" name="Text 4"/>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ja-JP" sz="950" b="1" spc="200" kern="0" dirty="0">
                <a:solidFill>
                  <a:srgbClr val="0F6472"/>
                </a:solidFill>
                <a:ea typeface="Noto Sans CJK JP"/>
              </a:rPr>
              <a:t>出典   </a:t>
            </a:r>
            <a:pPr indent="0" marL="0">
              <a:buNone/>
            </a:pPr>
            <a:r>
              <a:rPr lang="ja-JP" sz="1050" b="1" dirty="0">
                <a:solidFill>
                  <a:srgbClr val="5A6B70"/>
                </a:solidFill>
                <a:ea typeface="Noto Sans CJK JP"/>
              </a:rPr>
              <a:t>[2] </a:t>
            </a:r>
            <a:pPr indent="0" marL="0">
              <a:buNone/>
            </a:pPr>
            <a:r>
              <a:rPr lang="ja-JP" sz="1050" u="sng" dirty="0">
                <a:solidFill>
                  <a:srgbClr val="0F6472"/>
                </a:solidFill>
                <a:ea typeface="Noto Sans CJK JP"/>
                <a:hlinkClick r:id="rId1" invalidUrl="" action="" tgtFrame="" tooltip="Scuba diving fatalities in Australia 2001 to 2013: chain of events" history="1" highlightClick="0" endSnd="0">
                  <a:extLst>
                    <a:ext uri="{A12FA001-AC4F-418D-AE19-62706E023703}">
                      <ahyp:hlinkClr xmlns:ahyp="http://schemas.microsoft.com/office/drawing/2018/hyperlinkcolor" val="tx"/>
                    </a:ext>
                  </a:extLst>
                </a:hlinkClick>
              </a:rPr>
              <a:t>Lippmann と Taylor, 2020</a:t>
            </a:r>
            <a:pPr indent="0" marL="0">
              <a:buNone/>
            </a:pPr>
            <a:r>
              <a:rPr lang="ja-JP" sz="1050" dirty="0">
                <a:solidFill>
                  <a:srgbClr val="5A6B70"/>
                </a:solidFill>
                <a:ea typeface="Noto Sans CJK JP"/>
              </a:rPr>
              <a:t>   ·   </a:t>
            </a:r>
            <a:pPr indent="0" marL="0">
              <a:buNone/>
            </a:pPr>
            <a:r>
              <a:rPr lang="ja-JP" sz="1050" b="1" dirty="0">
                <a:solidFill>
                  <a:srgbClr val="5A6B70"/>
                </a:solidFill>
                <a:ea typeface="Noto Sans CJK JP"/>
              </a:rPr>
              <a:t>[3] </a:t>
            </a:r>
            <a:pPr indent="0" marL="0">
              <a:buNone/>
            </a:pPr>
            <a:r>
              <a:rPr lang="ja-JP" sz="1050" u="sng" dirty="0">
                <a:solidFill>
                  <a:srgbClr val="0F6472"/>
                </a:solidFill>
                <a:ea typeface="Noto Sans CJK JP"/>
                <a:hlinkClick r:id="rId2" invalidUrl="" action="" tgtFrame="" tooltip="Scuba diving-related fatalities in New Zealand, 2007 to 2016" history="1" highlightClick="0" endSnd="0">
                  <a:extLst>
                    <a:ext uri="{A12FA001-AC4F-418D-AE19-62706E023703}">
                      <ahyp:hlinkClr xmlns:ahyp="http://schemas.microsoft.com/office/drawing/2018/hyperlinkcolor" val="tx"/>
                    </a:ext>
                  </a:extLst>
                </a:hlinkClick>
              </a:rPr>
              <a:t>Lippmann et al., 2021</a:t>
            </a:r>
            <a:pPr indent="0" marL="0">
              <a:buNone/>
            </a:pPr>
            <a:r>
              <a:rPr lang="ja-JP" sz="1050" dirty="0">
                <a:solidFill>
                  <a:srgbClr val="5A6B70"/>
                </a:solidFill>
                <a:ea typeface="Noto Sans CJK JP"/>
              </a:rPr>
              <a:t>   ·   </a:t>
            </a:r>
            <a:pPr indent="0" marL="0">
              <a:buNone/>
            </a:pPr>
            <a:r>
              <a:rPr lang="ja-JP" sz="1050" b="1" dirty="0">
                <a:solidFill>
                  <a:srgbClr val="5A6B70"/>
                </a:solidFill>
                <a:ea typeface="Noto Sans CJK JP"/>
              </a:rPr>
              <a:t>[4] </a:t>
            </a:r>
            <a:pPr indent="0" marL="0">
              <a:buNone/>
            </a:pPr>
            <a:r>
              <a:rPr lang="ja-JP" sz="1050" u="sng" dirty="0">
                <a:solidFill>
                  <a:srgbClr val="0F6472"/>
                </a:solidFill>
                <a:ea typeface="Noto Sans CJK JP"/>
                <a:hlinkClick r:id="rId3" invalidUrl="" action="" tgtFrame="" tooltip="Compressed gas diving fatalities in Australian waters 2014 to 2018" history="1" highlightClick="0" endSnd="0">
                  <a:extLst>
                    <a:ext uri="{A12FA001-AC4F-418D-AE19-62706E023703}">
                      <ahyp:hlinkClr xmlns:ahyp="http://schemas.microsoft.com/office/drawing/2018/hyperlinkcolor" val="tx"/>
                    </a:ext>
                  </a:extLst>
                </a:hlinkClick>
              </a:rPr>
              <a:t>Lippmann et al., 2023</a:t>
            </a:r>
            <a:pPr indent="0" marL="0">
              <a:buNone/>
            </a:pPr>
            <a:r>
              <a:rPr lang="ja-JP" sz="1050" dirty="0">
                <a:solidFill>
                  <a:srgbClr val="5A6B70"/>
                </a:solidFill>
                <a:ea typeface="Noto Sans CJK JP"/>
              </a:rPr>
              <a:t>   ·   </a:t>
            </a:r>
            <a:pPr indent="0" marL="0">
              <a:buNone/>
            </a:pPr>
            <a:r>
              <a:rPr lang="ja-JP" sz="1050" b="1" dirty="0">
                <a:solidFill>
                  <a:srgbClr val="5A6B70"/>
                </a:solidFill>
                <a:ea typeface="Noto Sans CJK JP"/>
              </a:rPr>
              <a:t>[5] </a:t>
            </a:r>
            <a:pPr indent="0" marL="0">
              <a:buNone/>
            </a:pPr>
            <a:r>
              <a:rPr lang="ja-JP" sz="1050" u="sng" dirty="0">
                <a:solidFill>
                  <a:srgbClr val="0F6472"/>
                </a:solidFill>
                <a:ea typeface="Noto Sans CJK JP"/>
                <a:hlinkClick r:id="rId4" invalidUrl="" action="" tgtFrame="" tooltip="Diving-related fatalities: multidisciplinary, experience-based investigation" history="1" highlightClick="0" endSnd="0">
                  <a:extLst>
                    <a:ext uri="{A12FA001-AC4F-418D-AE19-62706E023703}">
                      <ahyp:hlinkClr xmlns:ahyp="http://schemas.microsoft.com/office/drawing/2018/hyperlinkcolor" val="tx"/>
                    </a:ext>
                  </a:extLst>
                </a:hlinkClick>
              </a:rPr>
              <a:t>Casadesús et al., 2019</a:t>
            </a:r>
            <a:pPr indent="0" marL="0">
              <a:buNone/>
            </a:pPr>
            <a:r>
              <a:rPr lang="ja-JP" sz="1050" dirty="0">
                <a:solidFill>
                  <a:srgbClr val="5A6B70"/>
                </a:solidFill>
                <a:ea typeface="Noto Sans CJK JP"/>
              </a:rPr>
              <a:t>   ·   </a:t>
            </a:r>
            <a:pPr indent="0" marL="0">
              <a:buNone/>
            </a:pPr>
            <a:r>
              <a:rPr lang="ja-JP" sz="1050" b="1" dirty="0">
                <a:solidFill>
                  <a:srgbClr val="5A6B70"/>
                </a:solidFill>
                <a:ea typeface="Noto Sans CJK JP"/>
              </a:rPr>
              <a:t>[6] </a:t>
            </a:r>
            <a:pPr indent="0" marL="0">
              <a:buNone/>
            </a:pPr>
            <a:r>
              <a:rPr lang="ja-JP" sz="1050" u="sng" dirty="0">
                <a:solidFill>
                  <a:srgbClr val="0F6472"/>
                </a:solidFill>
                <a:ea typeface="Noto Sans CJK JP"/>
                <a:hlinkClick r:id="rId5" invalidUrl="" action="" tgtFrame="" tooltip="BSAC Annual Diving Incident Report 2025" history="1" highlightClick="0" endSnd="0">
                  <a:extLst>
                    <a:ext uri="{A12FA001-AC4F-418D-AE19-62706E023703}">
                      <ahyp:hlinkClr xmlns:ahyp="http://schemas.microsoft.com/office/drawing/2018/hyperlinkcolor" val="tx"/>
                    </a:ext>
                  </a:extLst>
                </a:hlinkClick>
              </a:rPr>
              <a:t>BSAC 事故報告書 2025</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ja-JP">
                <a:ea typeface="Noto Sans CJK JP"/>
              </a:rPr>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3" name="Text 0"/>
          <p:cNvSpPr txBox="1"/>
          <p:nvPr/>
        </p:nvSpPr>
        <p:spPr>
          <a:xfrm>
            <a:off x="548640" y="868680"/>
            <a:ext cx="11091672" cy="365760"/>
          </a:xfrm>
          <a:prstGeom prst="rect">
            <a:avLst/>
          </a:prstGeom>
          <a:noFill/>
          <a:ln/>
        </p:spPr>
        <p:txBody>
          <a:bodyPr wrap="square" lIns="0" tIns="0" rIns="0" bIns="0" rtlCol="0" anchor="t"/>
          <a:lstStyle/>
          <a:p>
            <a:pPr algn="ctr" indent="0" marL="0">
              <a:buNone/>
            </a:pPr>
            <a:r>
              <a:rPr lang="ja-JP" sz="1300" b="1" spc="500" kern="0" dirty="0">
                <a:solidFill>
                  <a:schemeClr val="accent2"/>
                </a:solidFill>
                <a:ea typeface="Noto Sans CJK JP"/>
              </a:rPr>
              <a:t>議論を変えるデータ</a:t>
            </a:r>
            <a:endParaRPr lang="en-US" sz="1300" dirty="0"/>
          </a:p>
        </p:txBody>
      </p:sp>
      <p:sp>
        <p:nvSpPr>
          <p:cNvPr id="4" name="Text 1"/>
          <p:cNvSpPr txBox="1"/>
          <p:nvPr/>
        </p:nvSpPr>
        <p:spPr>
          <a:xfrm>
            <a:off x="822960" y="1234440"/>
            <a:ext cx="10543032" cy="1965960"/>
          </a:xfrm>
          <a:prstGeom prst="rect">
            <a:avLst/>
          </a:prstGeom>
          <a:noFill/>
          <a:ln/>
        </p:spPr>
        <p:txBody>
          <a:bodyPr wrap="square" lIns="0" tIns="0" rIns="0" bIns="0" rtlCol="0" anchor="ctr"/>
          <a:lstStyle/>
          <a:p>
            <a:pPr algn="ctr" indent="0" marL="0">
              <a:buNone/>
            </a:pPr>
            <a:r>
              <a:rPr lang="ja-JP" sz="3600" b="1" dirty="0">
                <a:solidFill>
                  <a:schemeClr val="bg1"/>
                </a:solidFill>
                <a:latin typeface="Cambria" pitchFamily="34" charset="0"/>
                <a:ea typeface="Noto Serif CJK JP"/>
                <a:cs typeface="Cambria" pitchFamily="34" charset="-120"/>
              </a:rPr>
              <a:t>動脈ガス塞栓症の96%で</a:t>
            </a:r>
            <a:endParaRPr lang="en-US" sz="3600" dirty="0"/>
          </a:p>
          <a:p>
            <a:pPr algn="ctr" indent="0" marL="0">
              <a:buNone/>
            </a:pPr>
            <a:r>
              <a:rPr lang="ja-JP" sz="3600" b="1" dirty="0">
                <a:solidFill>
                  <a:schemeClr val="bg1"/>
                </a:solidFill>
                <a:latin typeface="Cambria" pitchFamily="34" charset="0"/>
                <a:ea typeface="Noto Serif CJK JP"/>
                <a:cs typeface="Cambria" pitchFamily="34" charset="-120"/>
              </a:rPr>
              <a:t>緊急浮上が</a:t>
            </a:r>
            <a:endParaRPr lang="en-US" sz="3600" dirty="0"/>
          </a:p>
          <a:p>
            <a:pPr algn="ctr" indent="0" marL="0">
              <a:buNone/>
            </a:pPr>
            <a:r>
              <a:rPr lang="ja-JP" sz="3600" b="1" dirty="0">
                <a:solidFill>
                  <a:schemeClr val="accent3"/>
                </a:solidFill>
                <a:latin typeface="Cambria" pitchFamily="34" charset="0"/>
                <a:ea typeface="Noto Serif CJK JP"/>
                <a:cs typeface="Cambria" pitchFamily="34" charset="-120"/>
              </a:rPr>
              <a:t>起きていた。</a:t>
            </a:r>
            <a:endParaRPr lang="en-US" sz="3600" dirty="0"/>
          </a:p>
        </p:txBody>
      </p:sp>
      <p:sp>
        <p:nvSpPr>
          <p:cNvPr id="5" name="Text 2"/>
          <p:cNvSpPr txBox="1"/>
          <p:nvPr/>
        </p:nvSpPr>
        <p:spPr>
          <a:xfrm>
            <a:off x="1280160" y="3200400"/>
            <a:ext cx="9628632" cy="320040"/>
          </a:xfrm>
          <a:prstGeom prst="rect">
            <a:avLst/>
          </a:prstGeom>
          <a:noFill/>
          <a:ln/>
        </p:spPr>
        <p:txBody>
          <a:bodyPr wrap="square" lIns="0" tIns="0" rIns="0" bIns="0" rtlCol="0" anchor="t"/>
          <a:lstStyle/>
          <a:p>
            <a:pPr algn="ctr" indent="0" marL="0">
              <a:buNone/>
            </a:pPr>
            <a:r>
              <a:rPr lang="ja-JP" sz="1200" i="1" dirty="0">
                <a:solidFill>
                  <a:schemeClr val="accent3"/>
                </a:solidFill>
                <a:ea typeface="Noto Sans CJK JP"/>
              </a:rPr>
              <a:t>Denoble ら, 2008 · 947人の死亡、1992〜2003年。その後、この数字そのものを再現した研究はありません。</a:t>
            </a:r>
            <a:endParaRPr lang="en-US" sz="1200" dirty="0"/>
          </a:p>
        </p:txBody>
      </p:sp>
      <p:sp>
        <p:nvSpPr>
          <p:cNvPr id="6" name="dato 2024"/>
          <p:cNvSpPr/>
          <p:nvPr/>
        </p:nvSpPr>
        <p:spPr>
          <a:xfrm>
            <a:off x="1280160" y="3611880"/>
            <a:ext cx="9628632" cy="777240"/>
          </a:xfrm>
          <a:prstGeom prst="roundRect">
            <a:avLst>
              <a:gd name="adj" fmla="val 18824"/>
            </a:avLst>
          </a:prstGeom>
          <a:solidFill>
            <a:srgbClr val="0E3A4A"/>
          </a:solidFill>
          <a:ln w="12700">
            <a:solidFill>
              <a:schemeClr val="accent1"/>
            </a:solidFill>
            <a:prstDash val="solid"/>
          </a:ln>
        </p:spPr>
      </p:sp>
      <p:sp>
        <p:nvSpPr>
          <p:cNvPr id="7" name="Text 4"/>
          <p:cNvSpPr txBox="1"/>
          <p:nvPr/>
        </p:nvSpPr>
        <p:spPr>
          <a:xfrm>
            <a:off x="1508760" y="3611880"/>
            <a:ext cx="9171432" cy="777240"/>
          </a:xfrm>
          <a:prstGeom prst="rect">
            <a:avLst/>
          </a:prstGeom>
          <a:noFill/>
          <a:ln/>
        </p:spPr>
        <p:txBody>
          <a:bodyPr wrap="square" lIns="0" tIns="0" rIns="0" bIns="0" rtlCol="0" anchor="ctr"/>
          <a:lstStyle/>
          <a:p>
            <a:pPr indent="0" marL="0">
              <a:buNone/>
            </a:pPr>
            <a:r>
              <a:rPr lang="ja-JP" sz="1350" b="1" dirty="0">
                <a:solidFill>
                  <a:srgbClr val="F2B544"/>
                </a:solidFill>
                <a:ea typeface="Noto Sans CJK JP"/>
              </a:rPr>
              <a:t>2024  ·  </a:t>
            </a:r>
            <a:pPr indent="0" marL="0">
              <a:buNone/>
            </a:pPr>
            <a:r>
              <a:rPr lang="ja-JP" sz="1350" dirty="0">
                <a:solidFill>
                  <a:schemeClr val="bg1"/>
                </a:solidFill>
                <a:ea typeface="Noto Sans CJK JP"/>
              </a:rPr>
              <a:t>オランダ海軍が治療した288件の事故（1966〜2023年）では、浮上が最も多い機能喪失の要因（52%）で、特に速すぎる浮上が多く、塞栓症が最も致命的な損傷でした。</a:t>
            </a:r>
            <a:endParaRPr lang="en-US" sz="1350" dirty="0"/>
          </a:p>
        </p:txBody>
      </p:sp>
      <p:sp>
        <p:nvSpPr>
          <p:cNvPr id="8" name="lectura"/>
          <p:cNvSpPr/>
          <p:nvPr/>
        </p:nvSpPr>
        <p:spPr>
          <a:xfrm>
            <a:off x="1280160" y="4553712"/>
            <a:ext cx="9628632" cy="868680"/>
          </a:xfrm>
          <a:prstGeom prst="roundRect">
            <a:avLst>
              <a:gd name="adj" fmla="val 16842"/>
            </a:avLst>
          </a:prstGeom>
          <a:solidFill>
            <a:srgbClr val="0E3A4A"/>
          </a:solidFill>
          <a:ln w="12700">
            <a:solidFill>
              <a:srgbClr val="0E3A4A"/>
            </a:solidFill>
            <a:prstDash val="solid"/>
          </a:ln>
        </p:spPr>
      </p:sp>
      <p:sp>
        <p:nvSpPr>
          <p:cNvPr id="9" name="Text 6"/>
          <p:cNvSpPr txBox="1"/>
          <p:nvPr/>
        </p:nvSpPr>
        <p:spPr>
          <a:xfrm>
            <a:off x="1554480" y="4553712"/>
            <a:ext cx="9079992" cy="868680"/>
          </a:xfrm>
          <a:prstGeom prst="rect">
            <a:avLst/>
          </a:prstGeom>
          <a:noFill/>
          <a:ln/>
        </p:spPr>
        <p:txBody>
          <a:bodyPr wrap="square" lIns="0" tIns="0" rIns="0" bIns="0" rtlCol="0" anchor="ctr"/>
          <a:lstStyle/>
          <a:p>
            <a:pPr indent="0" marL="0">
              <a:buNone/>
            </a:pPr>
            <a:r>
              <a:rPr lang="ja-JP" sz="1050" b="1" spc="300" kern="0" dirty="0">
                <a:solidFill>
                  <a:srgbClr val="F2B544"/>
                </a:solidFill>
                <a:ea typeface="Noto Sans CJK JP"/>
              </a:rPr>
              <a:t>MDIの読み解き   </a:t>
            </a:r>
            <a:pPr indent="0" marL="0">
              <a:buNone/>
            </a:pPr>
            <a:r>
              <a:rPr lang="ja-JP" sz="1400" i="1" dirty="0">
                <a:solidFill>
                  <a:srgbClr val="F8F5EF"/>
                </a:solidFill>
                <a:latin typeface="Cambria" pitchFamily="34" charset="0"/>
                <a:ea typeface="Noto Serif CJK JP"/>
                <a:cs typeface="Cambria" pitchFamily="34" charset="-120"/>
              </a:rPr>
              <a:t>問題を傷害に変えるのは、多くの場合「反応」です。刺激と反応のあいだには間（ま）があり、その間は鍛えられます。</a:t>
            </a:r>
            <a:endParaRPr lang="en-US" sz="1050" dirty="0"/>
          </a:p>
        </p:txBody>
      </p:sp>
      <p:sp>
        <p:nvSpPr>
          <p:cNvPr id="10"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11" name="Text 8"/>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ja-JP" sz="950" b="1" spc="200" kern="0" dirty="0">
                <a:solidFill>
                  <a:srgbClr val="0F6472"/>
                </a:solidFill>
                <a:ea typeface="Noto Sans CJK JP"/>
              </a:rPr>
              <a:t>出典   </a:t>
            </a:r>
            <a:pPr indent="0" marL="0">
              <a:buNone/>
            </a:pPr>
            <a:r>
              <a:rPr lang="ja-JP" sz="1050" b="1" dirty="0">
                <a:solidFill>
                  <a:srgbClr val="5A6B70"/>
                </a:solidFill>
                <a:ea typeface="Noto Sans CJK JP"/>
              </a:rPr>
              <a:t>[1] </a:t>
            </a:r>
            <a:pPr indent="0" marL="0">
              <a:buNone/>
            </a:pPr>
            <a:r>
              <a:rPr lang="ja-JP" sz="1050" u="sng" dirty="0">
                <a:solidFill>
                  <a:srgbClr val="0F6472"/>
                </a:solidFill>
                <a:ea typeface="Noto Sans CJK JP"/>
                <a:hlinkClick r:id="rId1" invalidUrl="" action="" tgtFrame="" tooltip="Common causes of open-circuit recreational diving fatalities" history="1" highlightClick="0" endSnd="0">
                  <a:extLst>
                    <a:ext uri="{A12FA001-AC4F-418D-AE19-62706E023703}">
                      <ahyp:hlinkClr xmlns:ahyp="http://schemas.microsoft.com/office/drawing/2018/hyperlinkcolor" val="tx"/>
                    </a:ext>
                  </a:extLst>
                </a:hlinkClick>
              </a:rPr>
              <a:t>Denoble et al., 2008 · Undersea &amp; Hyperbaric Medicine</a:t>
            </a:r>
            <a:pPr indent="0" marL="0">
              <a:buNone/>
            </a:pPr>
            <a:r>
              <a:rPr lang="ja-JP" sz="1050" dirty="0">
                <a:solidFill>
                  <a:srgbClr val="5A6B70"/>
                </a:solidFill>
                <a:ea typeface="Noto Sans CJK JP"/>
              </a:rPr>
              <a:t>   ·   </a:t>
            </a:r>
            <a:pPr indent="0" marL="0">
              <a:buNone/>
            </a:pPr>
            <a:r>
              <a:rPr lang="ja-JP" sz="1050" b="1" dirty="0">
                <a:solidFill>
                  <a:srgbClr val="5A6B70"/>
                </a:solidFill>
                <a:ea typeface="Noto Sans CJK JP"/>
              </a:rPr>
              <a:t>[7] </a:t>
            </a:r>
            <a:pPr indent="0" marL="0">
              <a:buNone/>
            </a:pPr>
            <a:r>
              <a:rPr lang="ja-JP" sz="1050" u="sng" dirty="0">
                <a:solidFill>
                  <a:srgbClr val="0F6472"/>
                </a:solidFill>
                <a:ea typeface="Noto Sans CJK JP"/>
                <a:hlinkClick r:id="rId2" invalidUrl="" action="" tgtFrame="" tooltip="Chain of events analysis in diving accidents treated by the Royal Netherlands Navy 1966–2023" history="1" highlightClick="0" endSnd="0">
                  <a:extLst>
                    <a:ext uri="{A12FA001-AC4F-418D-AE19-62706E023703}">
                      <ahyp:hlinkClr xmlns:ahyp="http://schemas.microsoft.com/office/drawing/2018/hyperlinkcolor" val="tx"/>
                    </a:ext>
                  </a:extLst>
                </a:hlinkClick>
              </a:rPr>
              <a:t>Turner et al., 2024 · Diving and Hyperbaric Medicine</a:t>
            </a:r>
            <a:endParaRPr lang="en-US" sz="1050" dirty="0"/>
          </a:p>
        </p:txBody>
      </p:sp>
      <p:sp>
        <p:nvSpPr>
          <p:cNvPr id="1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ja-JP">
                <a:ea typeface="Noto Sans CJK JP"/>
              </a:rPr>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ja-JP" sz="3200" b="1" dirty="0">
                <a:solidFill>
                  <a:schemeClr val="tx1"/>
                </a:solidFill>
                <a:ea typeface="Noto Sans CJK JP"/>
              </a:rPr>
              <a:t>知っているだけでは足りない：その瞬間の行動が決める</a:t>
            </a:r>
            <a:endParaRPr lang="en-US" sz="3200" dirty="0"/>
          </a:p>
        </p:txBody>
      </p:sp>
      <p:sp>
        <p:nvSpPr>
          <p:cNvPr id="4" name="chip"/>
          <p:cNvSpPr txBox="1"/>
          <p:nvPr/>
        </p:nvSpPr>
        <p:spPr>
          <a:xfrm>
            <a:off x="548640" y="1298448"/>
            <a:ext cx="2926080" cy="347472"/>
          </a:xfrm>
          <a:prstGeom prst="roundRect">
            <a:avLst>
              <a:gd name="adj" fmla="val 50000"/>
            </a:avLst>
          </a:prstGeom>
          <a:solidFill>
            <a:srgbClr val="0F6472"/>
          </a:solidFill>
          <a:ln/>
        </p:spPr>
        <p:txBody>
          <a:bodyPr wrap="square" lIns="0" tIns="0" rIns="0" bIns="0" rtlCol="0" anchor="ctr"/>
          <a:lstStyle/>
          <a:p>
            <a:pPr algn="ctr" indent="0" marL="0">
              <a:buNone/>
            </a:pPr>
            <a:r>
              <a:rPr lang="ja-JP" sz="1100" b="1" spc="200" kern="0" dirty="0">
                <a:solidFill>
                  <a:srgbClr val="FFFFFF"/>
                </a:solidFill>
                <a:ea typeface="Noto Sans CJK JP"/>
              </a:rPr>
              <a:t>事故データ  ·  n = 122</a:t>
            </a:r>
            <a:endParaRPr lang="en-US" sz="1100" dirty="0"/>
          </a:p>
        </p:txBody>
      </p:sp>
      <p:sp>
        <p:nvSpPr>
          <p:cNvPr id="5" name="Text 2"/>
          <p:cNvSpPr txBox="1"/>
          <p:nvPr/>
        </p:nvSpPr>
        <p:spPr>
          <a:xfrm>
            <a:off x="3657600" y="1298448"/>
            <a:ext cx="7982712" cy="411480"/>
          </a:xfrm>
          <a:prstGeom prst="rect">
            <a:avLst/>
          </a:prstGeom>
          <a:noFill/>
          <a:ln/>
        </p:spPr>
        <p:txBody>
          <a:bodyPr wrap="square" lIns="0" tIns="0" rIns="0" bIns="0" rtlCol="0" anchor="ctr"/>
          <a:lstStyle/>
          <a:p>
            <a:pPr indent="0" marL="0">
              <a:buNone/>
            </a:pPr>
            <a:r>
              <a:rPr lang="ja-JP" sz="1300" dirty="0">
                <a:solidFill>
                  <a:schemeClr val="tx2"/>
                </a:solidFill>
                <a:ea typeface="Noto Sans CJK JP"/>
              </a:rPr>
              <a:t>北米とカリブ海での講習外のダイバーの死亡例：認められた安全手順は破られていたか？</a:t>
            </a:r>
            <a:endParaRPr lang="en-US" sz="1300" dirty="0"/>
          </a:p>
        </p:txBody>
      </p:sp>
      <p:sp>
        <p:nvSpPr>
          <p:cNvPr id="6" name="dato 45%"/>
          <p:cNvSpPr/>
          <p:nvPr/>
        </p:nvSpPr>
        <p:spPr>
          <a:xfrm>
            <a:off x="548640" y="1920240"/>
            <a:ext cx="3544824" cy="2194560"/>
          </a:xfrm>
          <a:prstGeom prst="roundRect">
            <a:avLst>
              <a:gd name="adj" fmla="val 6667"/>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7" name="Text 4"/>
          <p:cNvSpPr txBox="1"/>
          <p:nvPr/>
        </p:nvSpPr>
        <p:spPr>
          <a:xfrm>
            <a:off x="822960" y="2148840"/>
            <a:ext cx="2996184" cy="731520"/>
          </a:xfrm>
          <a:prstGeom prst="rect">
            <a:avLst/>
          </a:prstGeom>
          <a:noFill/>
          <a:ln/>
        </p:spPr>
        <p:txBody>
          <a:bodyPr wrap="square" lIns="0" tIns="0" rIns="0" bIns="0" rtlCol="0" anchor="ctr"/>
          <a:lstStyle/>
          <a:p>
            <a:pPr indent="0" marL="0">
              <a:buNone/>
            </a:pPr>
            <a:r>
              <a:rPr lang="ja-JP" sz="4400" b="1" dirty="0">
                <a:solidFill>
                  <a:schemeClr val="accent1"/>
                </a:solidFill>
                <a:latin typeface="Cambria" pitchFamily="34" charset="0"/>
                <a:ea typeface="Noto Serif CJK JP"/>
                <a:cs typeface="Cambria" pitchFamily="34" charset="-120"/>
              </a:rPr>
              <a:t>45%</a:t>
            </a:r>
            <a:endParaRPr lang="en-US" sz="4400" dirty="0"/>
          </a:p>
        </p:txBody>
      </p:sp>
      <p:sp>
        <p:nvSpPr>
          <p:cNvPr id="8" name="Text 5"/>
          <p:cNvSpPr txBox="1"/>
          <p:nvPr/>
        </p:nvSpPr>
        <p:spPr>
          <a:xfrm>
            <a:off x="822960" y="2971800"/>
            <a:ext cx="2996184" cy="1051560"/>
          </a:xfrm>
          <a:prstGeom prst="rect">
            <a:avLst/>
          </a:prstGeom>
          <a:noFill/>
          <a:ln/>
        </p:spPr>
        <p:txBody>
          <a:bodyPr wrap="square" lIns="0" tIns="0" rIns="0" bIns="0" rtlCol="0" anchor="t"/>
          <a:lstStyle/>
          <a:p>
            <a:pPr indent="0" marL="0">
              <a:buNone/>
            </a:pPr>
            <a:r>
              <a:rPr lang="ja-JP" sz="1400" dirty="0">
                <a:solidFill>
                  <a:schemeClr val="tx1"/>
                </a:solidFill>
                <a:ea typeface="Noto Sans CJK JP"/>
              </a:rPr>
              <a:t>の死亡例で、安全なダイビング手順への違反が少なくとも1つありました。</a:t>
            </a:r>
            <a:endParaRPr lang="en-US" sz="1400" dirty="0"/>
          </a:p>
        </p:txBody>
      </p:sp>
      <p:sp>
        <p:nvSpPr>
          <p:cNvPr id="9" name="dato 75%"/>
          <p:cNvSpPr/>
          <p:nvPr/>
        </p:nvSpPr>
        <p:spPr>
          <a:xfrm>
            <a:off x="4322064" y="1920240"/>
            <a:ext cx="3544824" cy="2194560"/>
          </a:xfrm>
          <a:prstGeom prst="roundRect">
            <a:avLst>
              <a:gd name="adj" fmla="val 6667"/>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10" name="Text 7"/>
          <p:cNvSpPr txBox="1"/>
          <p:nvPr/>
        </p:nvSpPr>
        <p:spPr>
          <a:xfrm>
            <a:off x="4596384" y="2148840"/>
            <a:ext cx="2996184" cy="731520"/>
          </a:xfrm>
          <a:prstGeom prst="rect">
            <a:avLst/>
          </a:prstGeom>
          <a:noFill/>
          <a:ln/>
        </p:spPr>
        <p:txBody>
          <a:bodyPr wrap="square" lIns="0" tIns="0" rIns="0" bIns="0" rtlCol="0" anchor="ctr"/>
          <a:lstStyle/>
          <a:p>
            <a:pPr indent="0" marL="0">
              <a:buNone/>
            </a:pPr>
            <a:r>
              <a:rPr lang="ja-JP" sz="4400" b="1" dirty="0">
                <a:solidFill>
                  <a:schemeClr val="accent2"/>
                </a:solidFill>
                <a:latin typeface="Cambria" pitchFamily="34" charset="0"/>
                <a:ea typeface="Noto Serif CJK JP"/>
                <a:cs typeface="Cambria" pitchFamily="34" charset="-120"/>
              </a:rPr>
              <a:t>75%</a:t>
            </a:r>
            <a:endParaRPr lang="en-US" sz="4400" dirty="0"/>
          </a:p>
        </p:txBody>
      </p:sp>
      <p:sp>
        <p:nvSpPr>
          <p:cNvPr id="11" name="Text 8"/>
          <p:cNvSpPr txBox="1"/>
          <p:nvPr/>
        </p:nvSpPr>
        <p:spPr>
          <a:xfrm>
            <a:off x="4596384" y="2971800"/>
            <a:ext cx="2996184" cy="1051560"/>
          </a:xfrm>
          <a:prstGeom prst="rect">
            <a:avLst/>
          </a:prstGeom>
          <a:noFill/>
          <a:ln/>
        </p:spPr>
        <p:txBody>
          <a:bodyPr wrap="square" lIns="0" tIns="0" rIns="0" bIns="0" rtlCol="0" anchor="t"/>
          <a:lstStyle/>
          <a:p>
            <a:pPr indent="0" marL="0">
              <a:buNone/>
            </a:pPr>
            <a:r>
              <a:rPr lang="ja-JP" sz="1400" dirty="0">
                <a:solidFill>
                  <a:schemeClr val="tx1"/>
                </a:solidFill>
                <a:ea typeface="Noto Sans CJK JP"/>
              </a:rPr>
              <a:t>の医学的原因のない死亡例で違反があり、医学的原因のある死亡例では23%でした。</a:t>
            </a:r>
            <a:endParaRPr lang="en-US" sz="1400" dirty="0"/>
          </a:p>
        </p:txBody>
      </p:sp>
      <p:sp>
        <p:nvSpPr>
          <p:cNvPr id="12" name="dato ×7.3"/>
          <p:cNvSpPr/>
          <p:nvPr/>
        </p:nvSpPr>
        <p:spPr>
          <a:xfrm>
            <a:off x="8095488" y="1920240"/>
            <a:ext cx="3544824" cy="2194560"/>
          </a:xfrm>
          <a:prstGeom prst="roundRect">
            <a:avLst>
              <a:gd name="adj" fmla="val 6667"/>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13" name="Text 10"/>
          <p:cNvSpPr txBox="1"/>
          <p:nvPr/>
        </p:nvSpPr>
        <p:spPr>
          <a:xfrm>
            <a:off x="8369808" y="2148840"/>
            <a:ext cx="2996184" cy="731520"/>
          </a:xfrm>
          <a:prstGeom prst="rect">
            <a:avLst/>
          </a:prstGeom>
          <a:noFill/>
          <a:ln/>
        </p:spPr>
        <p:txBody>
          <a:bodyPr wrap="square" lIns="0" tIns="0" rIns="0" bIns="0" rtlCol="0" anchor="ctr"/>
          <a:lstStyle/>
          <a:p>
            <a:pPr indent="0" marL="0">
              <a:buNone/>
            </a:pPr>
            <a:r>
              <a:rPr lang="ja-JP" sz="4400" b="1" dirty="0">
                <a:solidFill>
                  <a:schemeClr val="accent1"/>
                </a:solidFill>
                <a:latin typeface="Cambria" pitchFamily="34" charset="0"/>
                <a:ea typeface="Noto Serif CJK JP"/>
                <a:cs typeface="Cambria" pitchFamily="34" charset="-120"/>
              </a:rPr>
              <a:t>×7.3</a:t>
            </a:r>
            <a:endParaRPr lang="en-US" sz="4400" dirty="0"/>
          </a:p>
        </p:txBody>
      </p:sp>
      <p:sp>
        <p:nvSpPr>
          <p:cNvPr id="14" name="Text 11"/>
          <p:cNvSpPr txBox="1"/>
          <p:nvPr/>
        </p:nvSpPr>
        <p:spPr>
          <a:xfrm>
            <a:off x="8369808" y="2971800"/>
            <a:ext cx="2996184" cy="1051560"/>
          </a:xfrm>
          <a:prstGeom prst="rect">
            <a:avLst/>
          </a:prstGeom>
          <a:noFill/>
          <a:ln/>
        </p:spPr>
        <p:txBody>
          <a:bodyPr wrap="square" lIns="0" tIns="0" rIns="0" bIns="0" rtlCol="0" anchor="t"/>
          <a:lstStyle/>
          <a:p>
            <a:pPr indent="0" marL="0">
              <a:buNone/>
            </a:pPr>
            <a:r>
              <a:rPr lang="ja-JP" sz="1400" dirty="0">
                <a:solidFill>
                  <a:schemeClr val="tx1"/>
                </a:solidFill>
                <a:ea typeface="Noto Sans CJK JP"/>
              </a:rPr>
              <a:t>医学的原因のない死亡例で違反のオッズが高い（95%信頼区間：2.3–23.2）。</a:t>
            </a:r>
            <a:endParaRPr lang="en-US" sz="1400" dirty="0"/>
          </a:p>
        </p:txBody>
      </p:sp>
      <p:sp>
        <p:nvSpPr>
          <p:cNvPr id="15" name="lectura"/>
          <p:cNvSpPr/>
          <p:nvPr/>
        </p:nvSpPr>
        <p:spPr>
          <a:xfrm>
            <a:off x="548640" y="4343400"/>
            <a:ext cx="11091672" cy="1097280"/>
          </a:xfrm>
          <a:prstGeom prst="roundRect">
            <a:avLst>
              <a:gd name="adj" fmla="val 13333"/>
            </a:avLst>
          </a:prstGeom>
          <a:solidFill>
            <a:srgbClr val="06202E"/>
          </a:solidFill>
          <a:ln w="12700">
            <a:solidFill>
              <a:srgbClr val="06202E"/>
            </a:solidFill>
            <a:prstDash val="solid"/>
          </a:ln>
        </p:spPr>
      </p:sp>
      <p:sp>
        <p:nvSpPr>
          <p:cNvPr id="16" name="Text 13"/>
          <p:cNvSpPr txBox="1"/>
          <p:nvPr/>
        </p:nvSpPr>
        <p:spPr>
          <a:xfrm>
            <a:off x="822960" y="4343400"/>
            <a:ext cx="10543032" cy="1097280"/>
          </a:xfrm>
          <a:prstGeom prst="rect">
            <a:avLst/>
          </a:prstGeom>
          <a:noFill/>
          <a:ln/>
        </p:spPr>
        <p:txBody>
          <a:bodyPr wrap="square" lIns="0" tIns="0" rIns="0" bIns="0" rtlCol="0" anchor="ctr"/>
          <a:lstStyle/>
          <a:p>
            <a:pPr indent="0" marL="0">
              <a:buNone/>
            </a:pPr>
            <a:r>
              <a:rPr lang="ja-JP" sz="1050" b="1" spc="300" kern="0" dirty="0">
                <a:solidFill>
                  <a:srgbClr val="F2B544"/>
                </a:solidFill>
                <a:ea typeface="Noto Sans CJK JP"/>
              </a:rPr>
              <a:t>MDIの読み解き   </a:t>
            </a:r>
            <a:pPr indent="0" marL="0">
              <a:buNone/>
            </a:pPr>
            <a:r>
              <a:rPr lang="ja-JP" sz="1400" i="1" dirty="0">
                <a:solidFill>
                  <a:srgbClr val="F8F5EF"/>
                </a:solidFill>
                <a:latin typeface="Cambria" pitchFamily="34" charset="0"/>
                <a:ea typeface="Noto Serif CJK JP"/>
                <a:cs typeface="Cambria" pitchFamily="34" charset="-120"/>
              </a:rPr>
              <a:t>ルールは講習で学びます。それを実行するか否かは、その瞬間に決まります。「いま、ここ」への気づきは、知っていることと水中でやることをつなぐ橋です。</a:t>
            </a:r>
            <a:endParaRPr lang="en-US" sz="1050" dirty="0"/>
          </a:p>
        </p:txBody>
      </p:sp>
      <p:sp>
        <p:nvSpPr>
          <p:cNvPr id="17"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18" name="Text 15"/>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ja-JP" sz="950" b="1" spc="200" kern="0" dirty="0">
                <a:solidFill>
                  <a:srgbClr val="0F6472"/>
                </a:solidFill>
                <a:ea typeface="Noto Sans CJK JP"/>
              </a:rPr>
              <a:t>出典   </a:t>
            </a:r>
            <a:pPr indent="0" marL="0">
              <a:buNone/>
            </a:pPr>
            <a:r>
              <a:rPr lang="ja-JP" sz="1050" b="1" dirty="0">
                <a:solidFill>
                  <a:srgbClr val="5A6B70"/>
                </a:solidFill>
                <a:ea typeface="Noto Sans CJK JP"/>
              </a:rPr>
              <a:t>[8] </a:t>
            </a:r>
            <a:pPr indent="0" marL="0">
              <a:buNone/>
            </a:pPr>
            <a:r>
              <a:rPr lang="ja-JP" sz="1050" u="sng" dirty="0">
                <a:solidFill>
                  <a:srgbClr val="0F6472"/>
                </a:solidFill>
                <a:ea typeface="Noto Sans CJK JP"/>
                <a:hlinkClick r:id="rId1" invalidUrl="" action="" tgtFrame="" tooltip="Violations of safe diving practices among 122 diver fatalities" history="1" highlightClick="0" endSnd="0">
                  <a:extLst>
                    <a:ext uri="{A12FA001-AC4F-418D-AE19-62706E023703}">
                      <ahyp:hlinkClr xmlns:ahyp="http://schemas.microsoft.com/office/drawing/2018/hyperlinkcolor" val="tx"/>
                    </a:ext>
                  </a:extLst>
                </a:hlinkClick>
              </a:rPr>
              <a:t>Shreeves et al., 2018 · International Maritime Health</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ja-JP">
                <a:ea typeface="Noto Sans CJK JP"/>
              </a:rPr>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ja-JP" sz="3200" b="1" dirty="0">
                <a:solidFill>
                  <a:schemeClr val="bg1"/>
                </a:solidFill>
                <a:ea typeface="Noto Sans CJK JP"/>
              </a:rPr>
              <a:t>新たな課題：心臓、年齢、体力</a:t>
            </a:r>
            <a:endParaRPr lang="en-US" sz="3200" dirty="0"/>
          </a:p>
        </p:txBody>
      </p:sp>
      <p:sp>
        <p:nvSpPr>
          <p:cNvPr id="4" name="≥ 4人に1人"/>
          <p:cNvSpPr/>
          <p:nvPr/>
        </p:nvSpPr>
        <p:spPr>
          <a:xfrm>
            <a:off x="548640" y="1371600"/>
            <a:ext cx="2622042" cy="2788920"/>
          </a:xfrm>
          <a:prstGeom prst="roundRect">
            <a:avLst>
              <a:gd name="adj" fmla="val 5580"/>
            </a:avLst>
          </a:prstGeom>
          <a:solidFill>
            <a:schemeClr val="tx2">
              <a:alpha val="85000"/>
            </a:schemeClr>
          </a:solidFill>
          <a:ln w="12700">
            <a:solidFill>
              <a:schemeClr val="accent1"/>
            </a:solidFill>
            <a:prstDash val="solid"/>
          </a:ln>
        </p:spPr>
      </p:sp>
      <p:sp>
        <p:nvSpPr>
          <p:cNvPr id="5" name="Text 2"/>
          <p:cNvSpPr txBox="1"/>
          <p:nvPr/>
        </p:nvSpPr>
        <p:spPr>
          <a:xfrm>
            <a:off x="777240" y="1554480"/>
            <a:ext cx="2164842" cy="731520"/>
          </a:xfrm>
          <a:prstGeom prst="rect">
            <a:avLst/>
          </a:prstGeom>
          <a:noFill/>
          <a:ln/>
        </p:spPr>
        <p:txBody>
          <a:bodyPr wrap="square" lIns="0" tIns="0" rIns="0" bIns="0" rtlCol="0" anchor="ctr"/>
          <a:lstStyle/>
          <a:p>
            <a:pPr indent="0" marL="0">
              <a:buNone/>
            </a:pPr>
            <a:r>
              <a:rPr lang="ja-JP" sz="2400" b="1" dirty="0">
                <a:solidFill>
                  <a:schemeClr val="accent2"/>
                </a:solidFill>
                <a:latin typeface="Cambria" pitchFamily="34" charset="0"/>
                <a:ea typeface="Noto Serif CJK JP"/>
                <a:cs typeface="Cambria" pitchFamily="34" charset="-120"/>
              </a:rPr>
              <a:t>≥ 4人に1人</a:t>
            </a:r>
            <a:endParaRPr lang="en-US" sz="2400" dirty="0"/>
          </a:p>
        </p:txBody>
      </p:sp>
      <p:sp>
        <p:nvSpPr>
          <p:cNvPr id="6" name="Text 3"/>
          <p:cNvSpPr txBox="1"/>
          <p:nvPr/>
        </p:nvSpPr>
        <p:spPr>
          <a:xfrm>
            <a:off x="777240" y="2331720"/>
            <a:ext cx="2164842" cy="1371600"/>
          </a:xfrm>
          <a:prstGeom prst="rect">
            <a:avLst/>
          </a:prstGeom>
          <a:noFill/>
          <a:ln/>
        </p:spPr>
        <p:txBody>
          <a:bodyPr wrap="square" lIns="0" tIns="0" rIns="0" bIns="0" rtlCol="0" anchor="t"/>
          <a:lstStyle/>
          <a:p>
            <a:pPr indent="0" marL="0">
              <a:buNone/>
            </a:pPr>
            <a:r>
              <a:rPr lang="ja-JP" sz="1250" dirty="0">
                <a:solidFill>
                  <a:schemeClr val="bg1"/>
                </a:solidFill>
                <a:ea typeface="Noto Sans CJK JP"/>
              </a:rPr>
              <a:t>ダイビング死亡は心臓に関連。ダイバーの心血管疾患は増えているとみられます。</a:t>
            </a:r>
            <a:endParaRPr lang="en-US" sz="1250" dirty="0"/>
          </a:p>
        </p:txBody>
      </p:sp>
      <p:sp>
        <p:nvSpPr>
          <p:cNvPr id="7" name="Text 4"/>
          <p:cNvSpPr txBox="1"/>
          <p:nvPr/>
        </p:nvSpPr>
        <p:spPr>
          <a:xfrm>
            <a:off x="777240" y="3749040"/>
            <a:ext cx="2164842" cy="274320"/>
          </a:xfrm>
          <a:prstGeom prst="rect">
            <a:avLst/>
          </a:prstGeom>
          <a:noFill/>
          <a:ln/>
        </p:spPr>
        <p:txBody>
          <a:bodyPr wrap="square" lIns="0" tIns="0" rIns="0" bIns="0" rtlCol="0" anchor="t"/>
          <a:lstStyle/>
          <a:p>
            <a:pPr indent="0" marL="0">
              <a:buNone/>
            </a:pPr>
            <a:r>
              <a:rPr lang="ja-JP" sz="1000" i="1" dirty="0">
                <a:solidFill>
                  <a:schemeClr val="accent3"/>
                </a:solidFill>
                <a:ea typeface="Noto Sans CJK JP"/>
              </a:rPr>
              <a:t>[9] Lippmann と Caruso, 2024</a:t>
            </a:r>
            <a:endParaRPr lang="en-US" sz="1000" dirty="0"/>
          </a:p>
        </p:txBody>
      </p:sp>
      <p:sp>
        <p:nvSpPr>
          <p:cNvPr id="8" name="77%"/>
          <p:cNvSpPr/>
          <p:nvPr/>
        </p:nvSpPr>
        <p:spPr>
          <a:xfrm>
            <a:off x="3371850" y="1371600"/>
            <a:ext cx="2622042" cy="2788920"/>
          </a:xfrm>
          <a:prstGeom prst="roundRect">
            <a:avLst>
              <a:gd name="adj" fmla="val 5580"/>
            </a:avLst>
          </a:prstGeom>
          <a:solidFill>
            <a:schemeClr val="tx2">
              <a:alpha val="85000"/>
            </a:schemeClr>
          </a:solidFill>
          <a:ln w="12700">
            <a:solidFill>
              <a:schemeClr val="accent1"/>
            </a:solidFill>
            <a:prstDash val="solid"/>
          </a:ln>
        </p:spPr>
      </p:sp>
      <p:sp>
        <p:nvSpPr>
          <p:cNvPr id="9" name="Text 6"/>
          <p:cNvSpPr txBox="1"/>
          <p:nvPr/>
        </p:nvSpPr>
        <p:spPr>
          <a:xfrm>
            <a:off x="3600450" y="1554480"/>
            <a:ext cx="2164842" cy="731520"/>
          </a:xfrm>
          <a:prstGeom prst="rect">
            <a:avLst/>
          </a:prstGeom>
          <a:noFill/>
          <a:ln/>
        </p:spPr>
        <p:txBody>
          <a:bodyPr wrap="square" lIns="0" tIns="0" rIns="0" bIns="0" rtlCol="0" anchor="ctr"/>
          <a:lstStyle/>
          <a:p>
            <a:pPr indent="0" marL="0">
              <a:buNone/>
            </a:pPr>
            <a:r>
              <a:rPr lang="ja-JP" sz="3200" b="1" dirty="0">
                <a:solidFill>
                  <a:schemeClr val="accent3"/>
                </a:solidFill>
                <a:latin typeface="Cambria" pitchFamily="34" charset="0"/>
                <a:ea typeface="Noto Serif CJK JP"/>
                <a:cs typeface="Cambria" pitchFamily="34" charset="-120"/>
              </a:rPr>
              <a:t>77%</a:t>
            </a:r>
            <a:endParaRPr lang="en-US" sz="3200" dirty="0"/>
          </a:p>
        </p:txBody>
      </p:sp>
      <p:sp>
        <p:nvSpPr>
          <p:cNvPr id="10" name="Text 7"/>
          <p:cNvSpPr txBox="1"/>
          <p:nvPr/>
        </p:nvSpPr>
        <p:spPr>
          <a:xfrm>
            <a:off x="3600450" y="2331720"/>
            <a:ext cx="2164842" cy="1371600"/>
          </a:xfrm>
          <a:prstGeom prst="rect">
            <a:avLst/>
          </a:prstGeom>
          <a:noFill/>
          <a:ln/>
        </p:spPr>
        <p:txBody>
          <a:bodyPr wrap="square" lIns="0" tIns="0" rIns="0" bIns="0" rtlCol="0" anchor="t"/>
          <a:lstStyle/>
          <a:p>
            <a:pPr indent="0" marL="0">
              <a:buNone/>
            </a:pPr>
            <a:r>
              <a:rPr lang="ja-JP" sz="1250" dirty="0">
                <a:solidFill>
                  <a:schemeClr val="bg1"/>
                </a:solidFill>
                <a:ea typeface="Noto Sans CJK JP"/>
              </a:rPr>
              <a:t>ニュージーランドの死亡者（2007〜2016年）が医学的リスク要因を持ち、特に虚血性心疾患が多かった。</a:t>
            </a:r>
            <a:endParaRPr lang="en-US" sz="1250" dirty="0"/>
          </a:p>
        </p:txBody>
      </p:sp>
      <p:sp>
        <p:nvSpPr>
          <p:cNvPr id="11" name="Text 8"/>
          <p:cNvSpPr txBox="1"/>
          <p:nvPr/>
        </p:nvSpPr>
        <p:spPr>
          <a:xfrm>
            <a:off x="3600450" y="3749040"/>
            <a:ext cx="2164842" cy="274320"/>
          </a:xfrm>
          <a:prstGeom prst="rect">
            <a:avLst/>
          </a:prstGeom>
          <a:noFill/>
          <a:ln/>
        </p:spPr>
        <p:txBody>
          <a:bodyPr wrap="square" lIns="0" tIns="0" rIns="0" bIns="0" rtlCol="0" anchor="t"/>
          <a:lstStyle/>
          <a:p>
            <a:pPr indent="0" marL="0">
              <a:buNone/>
            </a:pPr>
            <a:r>
              <a:rPr lang="ja-JP" sz="1000" i="1" dirty="0">
                <a:solidFill>
                  <a:schemeClr val="accent3"/>
                </a:solidFill>
                <a:ea typeface="Noto Sans CJK JP"/>
              </a:rPr>
              <a:t>[3] Lippmann et al., 2021</a:t>
            </a:r>
            <a:endParaRPr lang="en-US" sz="1000" dirty="0"/>
          </a:p>
        </p:txBody>
      </p:sp>
      <p:sp>
        <p:nvSpPr>
          <p:cNvPr id="12" name="54%"/>
          <p:cNvSpPr/>
          <p:nvPr/>
        </p:nvSpPr>
        <p:spPr>
          <a:xfrm>
            <a:off x="6195060" y="1371600"/>
            <a:ext cx="2622042" cy="2788920"/>
          </a:xfrm>
          <a:prstGeom prst="roundRect">
            <a:avLst>
              <a:gd name="adj" fmla="val 5580"/>
            </a:avLst>
          </a:prstGeom>
          <a:solidFill>
            <a:schemeClr val="tx2">
              <a:alpha val="85000"/>
            </a:schemeClr>
          </a:solidFill>
          <a:ln w="12700">
            <a:solidFill>
              <a:schemeClr val="accent1"/>
            </a:solidFill>
            <a:prstDash val="solid"/>
          </a:ln>
        </p:spPr>
      </p:sp>
      <p:sp>
        <p:nvSpPr>
          <p:cNvPr id="13" name="Text 10"/>
          <p:cNvSpPr txBox="1"/>
          <p:nvPr/>
        </p:nvSpPr>
        <p:spPr>
          <a:xfrm>
            <a:off x="6423660" y="1554480"/>
            <a:ext cx="2164842" cy="731520"/>
          </a:xfrm>
          <a:prstGeom prst="rect">
            <a:avLst/>
          </a:prstGeom>
          <a:noFill/>
          <a:ln/>
        </p:spPr>
        <p:txBody>
          <a:bodyPr wrap="square" lIns="0" tIns="0" rIns="0" bIns="0" rtlCol="0" anchor="ctr"/>
          <a:lstStyle/>
          <a:p>
            <a:pPr indent="0" marL="0">
              <a:buNone/>
            </a:pPr>
            <a:r>
              <a:rPr lang="ja-JP" sz="3200" b="1" dirty="0">
                <a:solidFill>
                  <a:schemeClr val="accent3"/>
                </a:solidFill>
                <a:latin typeface="Cambria" pitchFamily="34" charset="0"/>
                <a:ea typeface="Noto Serif CJK JP"/>
                <a:cs typeface="Cambria" pitchFamily="34" charset="-120"/>
              </a:rPr>
              <a:t>54%</a:t>
            </a:r>
            <a:endParaRPr lang="en-US" sz="3200" dirty="0"/>
          </a:p>
        </p:txBody>
      </p:sp>
      <p:sp>
        <p:nvSpPr>
          <p:cNvPr id="14" name="Text 11"/>
          <p:cNvSpPr txBox="1"/>
          <p:nvPr/>
        </p:nvSpPr>
        <p:spPr>
          <a:xfrm>
            <a:off x="6423660" y="2331720"/>
            <a:ext cx="2164842" cy="1371600"/>
          </a:xfrm>
          <a:prstGeom prst="rect">
            <a:avLst/>
          </a:prstGeom>
          <a:noFill/>
          <a:ln/>
        </p:spPr>
        <p:txBody>
          <a:bodyPr wrap="square" lIns="0" tIns="0" rIns="0" bIns="0" rtlCol="0" anchor="t"/>
          <a:lstStyle/>
          <a:p>
            <a:pPr indent="0" marL="0">
              <a:buNone/>
            </a:pPr>
            <a:r>
              <a:rPr lang="ja-JP" sz="1250" dirty="0">
                <a:solidFill>
                  <a:schemeClr val="bg1"/>
                </a:solidFill>
                <a:ea typeface="Noto Sans CJK JP"/>
              </a:rPr>
              <a:t>オーストラリアの死亡者（2014〜2018年）が肥満。確認された心臓死はすべて既往症がありました。</a:t>
            </a:r>
            <a:endParaRPr lang="en-US" sz="1250" dirty="0"/>
          </a:p>
        </p:txBody>
      </p:sp>
      <p:sp>
        <p:nvSpPr>
          <p:cNvPr id="15" name="Text 12"/>
          <p:cNvSpPr txBox="1"/>
          <p:nvPr/>
        </p:nvSpPr>
        <p:spPr>
          <a:xfrm>
            <a:off x="6423660" y="3749040"/>
            <a:ext cx="2164842" cy="274320"/>
          </a:xfrm>
          <a:prstGeom prst="rect">
            <a:avLst/>
          </a:prstGeom>
          <a:noFill/>
          <a:ln/>
        </p:spPr>
        <p:txBody>
          <a:bodyPr wrap="square" lIns="0" tIns="0" rIns="0" bIns="0" rtlCol="0" anchor="t"/>
          <a:lstStyle/>
          <a:p>
            <a:pPr indent="0" marL="0">
              <a:buNone/>
            </a:pPr>
            <a:r>
              <a:rPr lang="ja-JP" sz="1000" i="1" dirty="0">
                <a:solidFill>
                  <a:schemeClr val="accent3"/>
                </a:solidFill>
                <a:ea typeface="Noto Sans CJK JP"/>
              </a:rPr>
              <a:t>[4] Lippmann et al., 2023</a:t>
            </a:r>
            <a:endParaRPr lang="en-US" sz="1000" dirty="0"/>
          </a:p>
        </p:txBody>
      </p:sp>
      <p:sp>
        <p:nvSpPr>
          <p:cNvPr id="16" name="55歳"/>
          <p:cNvSpPr/>
          <p:nvPr/>
        </p:nvSpPr>
        <p:spPr>
          <a:xfrm>
            <a:off x="9018270" y="1371600"/>
            <a:ext cx="2622042" cy="2788920"/>
          </a:xfrm>
          <a:prstGeom prst="roundRect">
            <a:avLst>
              <a:gd name="adj" fmla="val 5580"/>
            </a:avLst>
          </a:prstGeom>
          <a:solidFill>
            <a:schemeClr val="tx2">
              <a:alpha val="85000"/>
            </a:schemeClr>
          </a:solidFill>
          <a:ln w="12700">
            <a:solidFill>
              <a:schemeClr val="accent1"/>
            </a:solidFill>
            <a:prstDash val="solid"/>
          </a:ln>
        </p:spPr>
      </p:sp>
      <p:sp>
        <p:nvSpPr>
          <p:cNvPr id="17" name="Text 14"/>
          <p:cNvSpPr txBox="1"/>
          <p:nvPr/>
        </p:nvSpPr>
        <p:spPr>
          <a:xfrm>
            <a:off x="9246870" y="1554480"/>
            <a:ext cx="2164842" cy="731520"/>
          </a:xfrm>
          <a:prstGeom prst="rect">
            <a:avLst/>
          </a:prstGeom>
          <a:noFill/>
          <a:ln/>
        </p:spPr>
        <p:txBody>
          <a:bodyPr wrap="square" lIns="0" tIns="0" rIns="0" bIns="0" rtlCol="0" anchor="ctr"/>
          <a:lstStyle/>
          <a:p>
            <a:pPr indent="0" marL="0">
              <a:buNone/>
            </a:pPr>
            <a:r>
              <a:rPr lang="ja-JP" sz="3200" b="1" dirty="0">
                <a:solidFill>
                  <a:schemeClr val="accent3"/>
                </a:solidFill>
                <a:latin typeface="Cambria" pitchFamily="34" charset="0"/>
                <a:ea typeface="Noto Serif CJK JP"/>
                <a:cs typeface="Cambria" pitchFamily="34" charset="-120"/>
              </a:rPr>
              <a:t>55歳</a:t>
            </a:r>
            <a:endParaRPr lang="en-US" sz="3200" dirty="0"/>
          </a:p>
        </p:txBody>
      </p:sp>
      <p:sp>
        <p:nvSpPr>
          <p:cNvPr id="18" name="Text 15"/>
          <p:cNvSpPr txBox="1"/>
          <p:nvPr/>
        </p:nvSpPr>
        <p:spPr>
          <a:xfrm>
            <a:off x="9246870" y="2331720"/>
            <a:ext cx="2164842" cy="1371600"/>
          </a:xfrm>
          <a:prstGeom prst="rect">
            <a:avLst/>
          </a:prstGeom>
          <a:noFill/>
          <a:ln/>
        </p:spPr>
        <p:txBody>
          <a:bodyPr wrap="square" lIns="0" tIns="0" rIns="0" bIns="0" rtlCol="0" anchor="t"/>
          <a:lstStyle/>
          <a:p>
            <a:pPr indent="0" marL="0">
              <a:buNone/>
            </a:pPr>
            <a:r>
              <a:rPr lang="ja-JP" sz="1250" dirty="0">
                <a:solidFill>
                  <a:schemeClr val="bg1"/>
                </a:solidFill>
                <a:ea typeface="Noto Sans CJK JP"/>
              </a:rPr>
              <a:t>2025年に英国で死亡したダイバーの平均年齢。</a:t>
            </a:r>
            <a:endParaRPr lang="en-US" sz="1250" dirty="0"/>
          </a:p>
        </p:txBody>
      </p:sp>
      <p:sp>
        <p:nvSpPr>
          <p:cNvPr id="19" name="Text 16"/>
          <p:cNvSpPr txBox="1"/>
          <p:nvPr/>
        </p:nvSpPr>
        <p:spPr>
          <a:xfrm>
            <a:off x="9246870" y="3749040"/>
            <a:ext cx="2164842" cy="274320"/>
          </a:xfrm>
          <a:prstGeom prst="rect">
            <a:avLst/>
          </a:prstGeom>
          <a:noFill/>
          <a:ln/>
        </p:spPr>
        <p:txBody>
          <a:bodyPr wrap="square" lIns="0" tIns="0" rIns="0" bIns="0" rtlCol="0" anchor="t"/>
          <a:lstStyle/>
          <a:p>
            <a:pPr indent="0" marL="0">
              <a:buNone/>
            </a:pPr>
            <a:r>
              <a:rPr lang="ja-JP" sz="1000" i="1" dirty="0">
                <a:solidFill>
                  <a:schemeClr val="accent3"/>
                </a:solidFill>
                <a:ea typeface="Noto Sans CJK JP"/>
              </a:rPr>
              <a:t>[6] BSAC, 2026</a:t>
            </a:r>
            <a:endParaRPr lang="en-US" sz="1000" dirty="0"/>
          </a:p>
        </p:txBody>
      </p:sp>
      <p:sp>
        <p:nvSpPr>
          <p:cNvPr id="20" name="lectura"/>
          <p:cNvSpPr/>
          <p:nvPr/>
        </p:nvSpPr>
        <p:spPr>
          <a:xfrm>
            <a:off x="548640" y="4343400"/>
            <a:ext cx="11091672" cy="1097280"/>
          </a:xfrm>
          <a:prstGeom prst="roundRect">
            <a:avLst>
              <a:gd name="adj" fmla="val 13333"/>
            </a:avLst>
          </a:prstGeom>
          <a:solidFill>
            <a:srgbClr val="0E3A4A"/>
          </a:solidFill>
          <a:ln w="12700">
            <a:solidFill>
              <a:srgbClr val="0E3A4A"/>
            </a:solidFill>
            <a:prstDash val="solid"/>
          </a:ln>
        </p:spPr>
      </p:sp>
      <p:sp>
        <p:nvSpPr>
          <p:cNvPr id="21" name="Text 18"/>
          <p:cNvSpPr txBox="1"/>
          <p:nvPr/>
        </p:nvSpPr>
        <p:spPr>
          <a:xfrm>
            <a:off x="822960" y="4343400"/>
            <a:ext cx="10543032" cy="1097280"/>
          </a:xfrm>
          <a:prstGeom prst="rect">
            <a:avLst/>
          </a:prstGeom>
          <a:noFill/>
          <a:ln/>
        </p:spPr>
        <p:txBody>
          <a:bodyPr wrap="square" lIns="0" tIns="0" rIns="0" bIns="0" rtlCol="0" anchor="ctr"/>
          <a:lstStyle/>
          <a:p>
            <a:pPr indent="0" marL="0">
              <a:buNone/>
            </a:pPr>
            <a:r>
              <a:rPr lang="ja-JP" sz="1050" b="1" spc="300" kern="0" dirty="0">
                <a:solidFill>
                  <a:srgbClr val="F2B544"/>
                </a:solidFill>
                <a:ea typeface="Noto Sans CJK JP"/>
              </a:rPr>
              <a:t>MDIの読み解き   </a:t>
            </a:r>
            <a:pPr indent="0" marL="0">
              <a:buNone/>
            </a:pPr>
            <a:r>
              <a:rPr lang="ja-JP" sz="1400" i="1" dirty="0">
                <a:solidFill>
                  <a:srgbClr val="F8F5EF"/>
                </a:solidFill>
                <a:latin typeface="Cambria" pitchFamily="34" charset="0"/>
                <a:ea typeface="Noto Serif CJK JP"/>
                <a:cs typeface="Cambria" pitchFamily="34" charset="-120"/>
              </a:rPr>
              <a:t>今ここへの気づきは、自分の体に正直であることでもあります。入水前の準備スキャン（緑・黄・赤）なら「今日は黄色」と言いやすい。延期も立派な選択です。医学的適性の代わりではなく、それに加えるものです。</a:t>
            </a:r>
            <a:endParaRPr lang="en-US" sz="1050" dirty="0"/>
          </a:p>
        </p:txBody>
      </p:sp>
      <p:sp>
        <p:nvSpPr>
          <p:cNvPr id="22"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23" name="Text 20"/>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ja-JP" sz="950" b="1" spc="200" kern="0" dirty="0">
                <a:solidFill>
                  <a:srgbClr val="0F6472"/>
                </a:solidFill>
                <a:ea typeface="Noto Sans CJK JP"/>
              </a:rPr>
              <a:t>出典   </a:t>
            </a:r>
            <a:pPr indent="0" marL="0">
              <a:buNone/>
            </a:pPr>
            <a:r>
              <a:rPr lang="ja-JP" sz="1050" b="1" dirty="0">
                <a:solidFill>
                  <a:srgbClr val="5A6B70"/>
                </a:solidFill>
                <a:ea typeface="Noto Sans CJK JP"/>
              </a:rPr>
              <a:t>[9] </a:t>
            </a:r>
            <a:pPr indent="0" marL="0">
              <a:buNone/>
            </a:pPr>
            <a:r>
              <a:rPr lang="ja-JP" sz="1050" u="sng" dirty="0">
                <a:solidFill>
                  <a:srgbClr val="0F6472"/>
                </a:solidFill>
                <a:ea typeface="Noto Sans CJK JP"/>
                <a:hlinkClick r:id="rId1" invalidUrl="" action="" tgtFrame="" tooltip="The investigation of diving accidents and fatalities" history="1" highlightClick="0" endSnd="0">
                  <a:extLst>
                    <a:ext uri="{A12FA001-AC4F-418D-AE19-62706E023703}">
                      <ahyp:hlinkClr xmlns:ahyp="http://schemas.microsoft.com/office/drawing/2018/hyperlinkcolor" val="tx"/>
                    </a:ext>
                  </a:extLst>
                </a:hlinkClick>
              </a:rPr>
              <a:t>Lippmann と Caruso, 2024</a:t>
            </a:r>
            <a:pPr indent="0" marL="0">
              <a:buNone/>
            </a:pPr>
            <a:r>
              <a:rPr lang="ja-JP" sz="1050" dirty="0">
                <a:solidFill>
                  <a:srgbClr val="5A6B70"/>
                </a:solidFill>
                <a:ea typeface="Noto Sans CJK JP"/>
              </a:rPr>
              <a:t>   ·   </a:t>
            </a:r>
            <a:pPr indent="0" marL="0">
              <a:buNone/>
            </a:pPr>
            <a:r>
              <a:rPr lang="ja-JP" sz="1050" b="1" dirty="0">
                <a:solidFill>
                  <a:srgbClr val="5A6B70"/>
                </a:solidFill>
                <a:ea typeface="Noto Sans CJK JP"/>
              </a:rPr>
              <a:t>[3] </a:t>
            </a:r>
            <a:pPr indent="0" marL="0">
              <a:buNone/>
            </a:pPr>
            <a:r>
              <a:rPr lang="ja-JP" sz="1050" u="sng" dirty="0">
                <a:solidFill>
                  <a:srgbClr val="0F6472"/>
                </a:solidFill>
                <a:ea typeface="Noto Sans CJK JP"/>
                <a:hlinkClick r:id="rId2" invalidUrl="" action="" tgtFrame="" tooltip="Scuba diving-related fatalities in New Zealand, 2007 to 2016" history="1" highlightClick="0" endSnd="0">
                  <a:extLst>
                    <a:ext uri="{A12FA001-AC4F-418D-AE19-62706E023703}">
                      <ahyp:hlinkClr xmlns:ahyp="http://schemas.microsoft.com/office/drawing/2018/hyperlinkcolor" val="tx"/>
                    </a:ext>
                  </a:extLst>
                </a:hlinkClick>
              </a:rPr>
              <a:t>Lippmann et al., 2021</a:t>
            </a:r>
            <a:pPr indent="0" marL="0">
              <a:buNone/>
            </a:pPr>
            <a:r>
              <a:rPr lang="ja-JP" sz="1050" dirty="0">
                <a:solidFill>
                  <a:srgbClr val="5A6B70"/>
                </a:solidFill>
                <a:ea typeface="Noto Sans CJK JP"/>
              </a:rPr>
              <a:t>   ·   </a:t>
            </a:r>
            <a:pPr indent="0" marL="0">
              <a:buNone/>
            </a:pPr>
            <a:r>
              <a:rPr lang="ja-JP" sz="1050" b="1" dirty="0">
                <a:solidFill>
                  <a:srgbClr val="5A6B70"/>
                </a:solidFill>
                <a:ea typeface="Noto Sans CJK JP"/>
              </a:rPr>
              <a:t>[4] </a:t>
            </a:r>
            <a:pPr indent="0" marL="0">
              <a:buNone/>
            </a:pPr>
            <a:r>
              <a:rPr lang="ja-JP" sz="1050" u="sng" dirty="0">
                <a:solidFill>
                  <a:srgbClr val="0F6472"/>
                </a:solidFill>
                <a:ea typeface="Noto Sans CJK JP"/>
                <a:hlinkClick r:id="rId3" invalidUrl="" action="" tgtFrame="" tooltip="Compressed gas diving fatalities in Australian waters 2014 to 2018" history="1" highlightClick="0" endSnd="0">
                  <a:extLst>
                    <a:ext uri="{A12FA001-AC4F-418D-AE19-62706E023703}">
                      <ahyp:hlinkClr xmlns:ahyp="http://schemas.microsoft.com/office/drawing/2018/hyperlinkcolor" val="tx"/>
                    </a:ext>
                  </a:extLst>
                </a:hlinkClick>
              </a:rPr>
              <a:t>Lippmann et al., 2023</a:t>
            </a:r>
            <a:pPr indent="0" marL="0">
              <a:buNone/>
            </a:pPr>
            <a:r>
              <a:rPr lang="ja-JP" sz="1050" dirty="0">
                <a:solidFill>
                  <a:srgbClr val="5A6B70"/>
                </a:solidFill>
                <a:ea typeface="Noto Sans CJK JP"/>
              </a:rPr>
              <a:t>   ·   </a:t>
            </a:r>
            <a:pPr indent="0" marL="0">
              <a:buNone/>
            </a:pPr>
            <a:r>
              <a:rPr lang="ja-JP" sz="1050" b="1" dirty="0">
                <a:solidFill>
                  <a:srgbClr val="5A6B70"/>
                </a:solidFill>
                <a:ea typeface="Noto Sans CJK JP"/>
              </a:rPr>
              <a:t>[6] </a:t>
            </a:r>
            <a:pPr indent="0" marL="0">
              <a:buNone/>
            </a:pPr>
            <a:r>
              <a:rPr lang="ja-JP" sz="1050" u="sng" dirty="0">
                <a:solidFill>
                  <a:srgbClr val="0F6472"/>
                </a:solidFill>
                <a:ea typeface="Noto Sans CJK JP"/>
                <a:hlinkClick r:id="rId4" invalidUrl="" action="" tgtFrame="" tooltip="BSAC Annual Diving Incident Report 2025" history="1" highlightClick="0" endSnd="0">
                  <a:extLst>
                    <a:ext uri="{A12FA001-AC4F-418D-AE19-62706E023703}">
                      <ahyp:hlinkClr xmlns:ahyp="http://schemas.microsoft.com/office/drawing/2018/hyperlinkcolor" val="tx"/>
                    </a:ext>
                  </a:extLst>
                </a:hlinkClick>
              </a:rPr>
              <a:t>BSAC 事故報告書 2025</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ja-JP">
                <a:ea typeface="Noto Sans CJK JP"/>
              </a:rPr>
              <a:t>8</a:t>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ja-JP" sz="3200" b="1" dirty="0">
                <a:solidFill>
                  <a:schemeClr val="bg1"/>
                </a:solidFill>
                <a:ea typeface="Noto Sans CJK JP"/>
              </a:rPr>
              <a:t>パニック：よくあり、危険で、予測できる</a:t>
            </a:r>
            <a:endParaRPr lang="en-US" sz="3200" dirty="0"/>
          </a:p>
        </p:txBody>
      </p:sp>
      <p:sp>
        <p:nvSpPr>
          <p:cNvPr id="4" name="Text 1"/>
          <p:cNvSpPr txBox="1"/>
          <p:nvPr/>
        </p:nvSpPr>
        <p:spPr>
          <a:xfrm>
            <a:off x="548640" y="1463040"/>
            <a:ext cx="1737360" cy="731520"/>
          </a:xfrm>
          <a:prstGeom prst="rect">
            <a:avLst/>
          </a:prstGeom>
          <a:noFill/>
          <a:ln/>
        </p:spPr>
        <p:txBody>
          <a:bodyPr wrap="square" lIns="0" tIns="0" rIns="0" bIns="0" rtlCol="0" anchor="ctr"/>
          <a:lstStyle/>
          <a:p>
            <a:pPr indent="0" marL="0">
              <a:buNone/>
            </a:pPr>
            <a:r>
              <a:rPr lang="ja-JP" sz="3000" b="1" dirty="0">
                <a:solidFill>
                  <a:schemeClr val="accent2"/>
                </a:solidFill>
                <a:latin typeface="Cambria" pitchFamily="34" charset="0"/>
                <a:ea typeface="Noto Serif CJK JP"/>
                <a:cs typeface="Cambria" pitchFamily="34" charset="-120"/>
              </a:rPr>
              <a:t>24〜37%</a:t>
            </a:r>
            <a:endParaRPr lang="en-US" sz="3000" dirty="0"/>
          </a:p>
        </p:txBody>
      </p:sp>
      <p:sp>
        <p:nvSpPr>
          <p:cNvPr id="5" name="Text 2"/>
          <p:cNvSpPr txBox="1"/>
          <p:nvPr/>
        </p:nvSpPr>
        <p:spPr>
          <a:xfrm>
            <a:off x="2423160" y="1481328"/>
            <a:ext cx="5120640" cy="365760"/>
          </a:xfrm>
          <a:prstGeom prst="rect">
            <a:avLst/>
          </a:prstGeom>
          <a:noFill/>
          <a:ln/>
        </p:spPr>
        <p:txBody>
          <a:bodyPr wrap="square" lIns="0" tIns="0" rIns="0" bIns="0" rtlCol="0" anchor="t"/>
          <a:lstStyle/>
          <a:p>
            <a:pPr indent="0" marL="0">
              <a:buNone/>
            </a:pPr>
            <a:r>
              <a:rPr lang="ja-JP" sz="1700" b="1" dirty="0">
                <a:solidFill>
                  <a:schemeClr val="bg1"/>
                </a:solidFill>
                <a:ea typeface="Noto Sans CJK JP"/>
              </a:rPr>
              <a:t>4人に1人が経験</a:t>
            </a:r>
            <a:endParaRPr lang="en-US" sz="1700" dirty="0"/>
          </a:p>
        </p:txBody>
      </p:sp>
      <p:sp>
        <p:nvSpPr>
          <p:cNvPr id="6" name="Text 3"/>
          <p:cNvSpPr txBox="1"/>
          <p:nvPr/>
        </p:nvSpPr>
        <p:spPr>
          <a:xfrm>
            <a:off x="2423160" y="1847088"/>
            <a:ext cx="5120640" cy="868680"/>
          </a:xfrm>
          <a:prstGeom prst="rect">
            <a:avLst/>
          </a:prstGeom>
          <a:noFill/>
          <a:ln/>
        </p:spPr>
        <p:txBody>
          <a:bodyPr wrap="square" lIns="0" tIns="0" rIns="0" bIns="0" rtlCol="0" anchor="t"/>
          <a:lstStyle/>
          <a:p>
            <a:pPr indent="0" marL="0">
              <a:buNone/>
            </a:pPr>
            <a:r>
              <a:rPr lang="ja-JP" sz="1300" dirty="0">
                <a:solidFill>
                  <a:schemeClr val="accent3"/>
                </a:solidFill>
                <a:ea typeface="Noto Sans CJK JP"/>
              </a:rPr>
              <a:t>公表された最大の調査（12,087人）では、男性の24%、女性の37%がダイビング中にパニックを経験。15%が最初の経験で急浮上または制御不能な浮上をしました。</a:t>
            </a:r>
            <a:endParaRPr lang="en-US" sz="1300" dirty="0"/>
          </a:p>
        </p:txBody>
      </p:sp>
      <p:sp>
        <p:nvSpPr>
          <p:cNvPr id="7" name="Text 4"/>
          <p:cNvSpPr txBox="1"/>
          <p:nvPr/>
        </p:nvSpPr>
        <p:spPr>
          <a:xfrm>
            <a:off x="548640" y="2807208"/>
            <a:ext cx="1737360" cy="731520"/>
          </a:xfrm>
          <a:prstGeom prst="rect">
            <a:avLst/>
          </a:prstGeom>
          <a:noFill/>
          <a:ln/>
        </p:spPr>
        <p:txBody>
          <a:bodyPr wrap="square" lIns="0" tIns="0" rIns="0" bIns="0" rtlCol="0" anchor="ctr"/>
          <a:lstStyle/>
          <a:p>
            <a:pPr indent="0" marL="0">
              <a:buNone/>
            </a:pPr>
            <a:r>
              <a:rPr lang="ja-JP" sz="4000" b="1" dirty="0">
                <a:solidFill>
                  <a:schemeClr val="accent3"/>
                </a:solidFill>
                <a:latin typeface="Cambria" pitchFamily="34" charset="0"/>
                <a:ea typeface="Noto Serif CJK JP"/>
                <a:cs typeface="Cambria" pitchFamily="34" charset="-120"/>
              </a:rPr>
              <a:t>83%</a:t>
            </a:r>
            <a:endParaRPr lang="en-US" sz="4000" dirty="0"/>
          </a:p>
        </p:txBody>
      </p:sp>
      <p:sp>
        <p:nvSpPr>
          <p:cNvPr id="8" name="Text 5"/>
          <p:cNvSpPr txBox="1"/>
          <p:nvPr/>
        </p:nvSpPr>
        <p:spPr>
          <a:xfrm>
            <a:off x="2423160" y="2825496"/>
            <a:ext cx="5120640" cy="365760"/>
          </a:xfrm>
          <a:prstGeom prst="rect">
            <a:avLst/>
          </a:prstGeom>
          <a:noFill/>
          <a:ln/>
        </p:spPr>
        <p:txBody>
          <a:bodyPr wrap="square" lIns="0" tIns="0" rIns="0" bIns="0" rtlCol="0" anchor="t"/>
          <a:lstStyle/>
          <a:p>
            <a:pPr indent="0" marL="0">
              <a:buNone/>
            </a:pPr>
            <a:r>
              <a:rPr lang="ja-JP" sz="1700" b="1" dirty="0">
                <a:solidFill>
                  <a:schemeClr val="bg1"/>
                </a:solidFill>
                <a:ea typeface="Noto Sans CJK JP"/>
              </a:rPr>
              <a:t>事前の不安が予測する</a:t>
            </a:r>
            <a:endParaRPr lang="en-US" sz="1700" dirty="0"/>
          </a:p>
        </p:txBody>
      </p:sp>
      <p:sp>
        <p:nvSpPr>
          <p:cNvPr id="9" name="Text 6"/>
          <p:cNvSpPr txBox="1"/>
          <p:nvPr/>
        </p:nvSpPr>
        <p:spPr>
          <a:xfrm>
            <a:off x="2423160" y="3191256"/>
            <a:ext cx="5120640" cy="868680"/>
          </a:xfrm>
          <a:prstGeom prst="rect">
            <a:avLst/>
          </a:prstGeom>
          <a:noFill/>
          <a:ln/>
        </p:spPr>
        <p:txBody>
          <a:bodyPr wrap="square" lIns="0" tIns="0" rIns="0" bIns="0" rtlCol="0" anchor="t"/>
          <a:lstStyle/>
          <a:p>
            <a:pPr indent="0" marL="0">
              <a:buNone/>
            </a:pPr>
            <a:r>
              <a:rPr lang="ja-JP" sz="1300" dirty="0">
                <a:solidFill>
                  <a:schemeClr val="accent3"/>
                </a:solidFill>
                <a:ea typeface="Noto Sans CJK JP"/>
              </a:rPr>
              <a:t>講習前に特性不安を測ると、42人中35人について誰がパニック行動を示すかを正しく予測できました。11人は2回以上のエピソードがありました。</a:t>
            </a:r>
            <a:endParaRPr lang="en-US" sz="1300" dirty="0"/>
          </a:p>
        </p:txBody>
      </p:sp>
      <p:sp>
        <p:nvSpPr>
          <p:cNvPr id="10" name="Text 7"/>
          <p:cNvSpPr txBox="1"/>
          <p:nvPr/>
        </p:nvSpPr>
        <p:spPr>
          <a:xfrm>
            <a:off x="548640" y="4151376"/>
            <a:ext cx="1737360" cy="731520"/>
          </a:xfrm>
          <a:prstGeom prst="rect">
            <a:avLst/>
          </a:prstGeom>
          <a:noFill/>
          <a:ln/>
        </p:spPr>
        <p:txBody>
          <a:bodyPr wrap="square" lIns="0" tIns="0" rIns="0" bIns="0" rtlCol="0" anchor="ctr"/>
          <a:lstStyle/>
          <a:p>
            <a:pPr indent="0" marL="0">
              <a:buNone/>
            </a:pPr>
            <a:r>
              <a:rPr lang="ja-JP" sz="4000" b="1" dirty="0">
                <a:solidFill>
                  <a:schemeClr val="accent3"/>
                </a:solidFill>
                <a:latin typeface="Cambria" pitchFamily="34" charset="0"/>
                <a:ea typeface="Noto Serif CJK JP"/>
                <a:cs typeface="Cambria" pitchFamily="34" charset="-120"/>
              </a:rPr>
              <a:t>2025</a:t>
            </a:r>
            <a:endParaRPr lang="en-US" sz="4000" dirty="0"/>
          </a:p>
        </p:txBody>
      </p:sp>
      <p:sp>
        <p:nvSpPr>
          <p:cNvPr id="11" name="Text 8"/>
          <p:cNvSpPr txBox="1"/>
          <p:nvPr/>
        </p:nvSpPr>
        <p:spPr>
          <a:xfrm>
            <a:off x="2423160" y="4169664"/>
            <a:ext cx="5120640" cy="365760"/>
          </a:xfrm>
          <a:prstGeom prst="rect">
            <a:avLst/>
          </a:prstGeom>
          <a:noFill/>
          <a:ln/>
        </p:spPr>
        <p:txBody>
          <a:bodyPr wrap="square" lIns="0" tIns="0" rIns="0" bIns="0" rtlCol="0" anchor="t"/>
          <a:lstStyle/>
          <a:p>
            <a:pPr indent="0" marL="0">
              <a:buNone/>
            </a:pPr>
            <a:r>
              <a:rPr lang="ja-JP" sz="1700" b="1" dirty="0">
                <a:solidFill>
                  <a:schemeClr val="bg1"/>
                </a:solidFill>
                <a:ea typeface="Noto Sans CJK JP"/>
              </a:rPr>
              <a:t>今も報告に</a:t>
            </a:r>
            <a:endParaRPr lang="en-US" sz="1700" dirty="0"/>
          </a:p>
        </p:txBody>
      </p:sp>
      <p:sp>
        <p:nvSpPr>
          <p:cNvPr id="12" name="Text 9"/>
          <p:cNvSpPr txBox="1"/>
          <p:nvPr/>
        </p:nvSpPr>
        <p:spPr>
          <a:xfrm>
            <a:off x="2423160" y="4535424"/>
            <a:ext cx="5120640" cy="868680"/>
          </a:xfrm>
          <a:prstGeom prst="rect">
            <a:avLst/>
          </a:prstGeom>
          <a:noFill/>
          <a:ln/>
        </p:spPr>
        <p:txBody>
          <a:bodyPr wrap="square" lIns="0" tIns="0" rIns="0" bIns="0" rtlCol="0" anchor="t"/>
          <a:lstStyle/>
          <a:p>
            <a:pPr indent="0" marL="0">
              <a:buNone/>
            </a:pPr>
            <a:r>
              <a:rPr lang="ja-JP" sz="1300" dirty="0">
                <a:solidFill>
                  <a:schemeClr val="accent3"/>
                </a:solidFill>
                <a:ea typeface="Noto Sans CJK JP"/>
              </a:rPr>
              <a:t>2025年の英国の報告書にも「パニックになり水面へ向かった」ダイバーが再び記録されています。</a:t>
            </a:r>
            <a:endParaRPr lang="en-US" sz="1300" dirty="0"/>
          </a:p>
        </p:txBody>
      </p:sp>
      <p:sp>
        <p:nvSpPr>
          <p:cNvPr id="13" name="hueco"/>
          <p:cNvSpPr/>
          <p:nvPr/>
        </p:nvSpPr>
        <p:spPr>
          <a:xfrm>
            <a:off x="7680960" y="1463040"/>
            <a:ext cx="3959352" cy="4023360"/>
          </a:xfrm>
          <a:prstGeom prst="roundRect">
            <a:avLst>
              <a:gd name="adj" fmla="val 3695"/>
            </a:avLst>
          </a:prstGeom>
          <a:solidFill>
            <a:srgbClr val="0E3A4A"/>
          </a:solidFill>
          <a:ln w="12700">
            <a:solidFill>
              <a:schemeClr val="accent1"/>
            </a:solidFill>
            <a:prstDash val="solid"/>
          </a:ln>
        </p:spPr>
      </p:sp>
      <p:sp>
        <p:nvSpPr>
          <p:cNvPr id="14" name="Text 11"/>
          <p:cNvSpPr txBox="1"/>
          <p:nvPr/>
        </p:nvSpPr>
        <p:spPr>
          <a:xfrm>
            <a:off x="7955280" y="1691640"/>
            <a:ext cx="3410712" cy="274320"/>
          </a:xfrm>
          <a:prstGeom prst="rect">
            <a:avLst/>
          </a:prstGeom>
          <a:noFill/>
          <a:ln/>
        </p:spPr>
        <p:txBody>
          <a:bodyPr wrap="square" lIns="0" tIns="0" rIns="0" bIns="0" rtlCol="0" anchor="t"/>
          <a:lstStyle/>
          <a:p>
            <a:pPr indent="0" marL="0">
              <a:buNone/>
            </a:pPr>
            <a:r>
              <a:rPr lang="ja-JP" sz="1100" b="1" spc="200" kern="0" dirty="0">
                <a:solidFill>
                  <a:srgbClr val="F2B544"/>
                </a:solidFill>
                <a:ea typeface="Noto Sans CJK JP"/>
              </a:rPr>
              <a:t>Morganが指摘した空白</a:t>
            </a:r>
            <a:endParaRPr lang="en-US" sz="1100" dirty="0"/>
          </a:p>
        </p:txBody>
      </p:sp>
      <p:sp>
        <p:nvSpPr>
          <p:cNvPr id="15" name="Text 12"/>
          <p:cNvSpPr txBox="1"/>
          <p:nvPr/>
        </p:nvSpPr>
        <p:spPr>
          <a:xfrm>
            <a:off x="7955280" y="2057400"/>
            <a:ext cx="3410712" cy="1737360"/>
          </a:xfrm>
          <a:prstGeom prst="rect">
            <a:avLst/>
          </a:prstGeom>
          <a:noFill/>
          <a:ln/>
        </p:spPr>
        <p:txBody>
          <a:bodyPr wrap="square" lIns="0" tIns="0" rIns="0" bIns="0" rtlCol="0" anchor="t"/>
          <a:lstStyle/>
          <a:p>
            <a:pPr indent="0" marL="0">
              <a:buNone/>
            </a:pPr>
            <a:r>
              <a:rPr lang="ja-JP" sz="1900" b="1" dirty="0">
                <a:solidFill>
                  <a:schemeClr val="bg1"/>
                </a:solidFill>
                <a:latin typeface="Cambria" pitchFamily="34" charset="0"/>
                <a:ea typeface="Noto Serif CJK JP"/>
                <a:cs typeface="Cambria" pitchFamily="34" charset="-120"/>
              </a:rPr>
              <a:t>リラクゼーション、瞑想、催眠、イメージ法は、不安の強いダイバーではまだ一貫した結果を出していませんでした。</a:t>
            </a:r>
            <a:endParaRPr lang="en-US" sz="1900" dirty="0"/>
          </a:p>
        </p:txBody>
      </p:sp>
      <p:sp>
        <p:nvSpPr>
          <p:cNvPr id="16" name="Text 13"/>
          <p:cNvSpPr txBox="1"/>
          <p:nvPr/>
        </p:nvSpPr>
        <p:spPr>
          <a:xfrm>
            <a:off x="7955280" y="3931920"/>
            <a:ext cx="3410712" cy="1371600"/>
          </a:xfrm>
          <a:prstGeom prst="rect">
            <a:avLst/>
          </a:prstGeom>
          <a:noFill/>
          <a:ln/>
        </p:spPr>
        <p:txBody>
          <a:bodyPr wrap="square" lIns="0" tIns="0" rIns="0" bIns="0" rtlCol="0" anchor="t"/>
          <a:lstStyle/>
          <a:p>
            <a:pPr indent="0" marL="0">
              <a:buNone/>
            </a:pPr>
            <a:r>
              <a:rPr lang="ja-JP" sz="1350" i="1" dirty="0">
                <a:solidFill>
                  <a:schemeClr val="accent3"/>
                </a:solidFill>
                <a:ea typeface="Noto Sans CJK JP"/>
              </a:rPr>
              <a:t>彼はその有効性について体系的な研究を求めました。MDIが埋めたいのはこの空白です。だから私たちは毎回の講習で測定します。</a:t>
            </a:r>
            <a:endParaRPr lang="en-US" sz="1350" dirty="0"/>
          </a:p>
        </p:txBody>
      </p:sp>
      <p:sp>
        <p:nvSpPr>
          <p:cNvPr id="17"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18" name="Text 15"/>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ja-JP" sz="950" b="1" spc="200" kern="0" dirty="0">
                <a:solidFill>
                  <a:srgbClr val="0F6472"/>
                </a:solidFill>
                <a:ea typeface="Noto Sans CJK JP"/>
              </a:rPr>
              <a:t>出典   </a:t>
            </a:r>
            <a:pPr indent="0" marL="0">
              <a:buNone/>
            </a:pPr>
            <a:r>
              <a:rPr lang="ja-JP" sz="1050" b="1" dirty="0">
                <a:solidFill>
                  <a:srgbClr val="5A6B70"/>
                </a:solidFill>
                <a:ea typeface="Noto Sans CJK JP"/>
              </a:rPr>
              <a:t>[10] </a:t>
            </a:r>
            <a:pPr indent="0" marL="0">
              <a:buNone/>
            </a:pPr>
            <a:r>
              <a:rPr lang="ja-JP" sz="1050" u="sng" dirty="0">
                <a:solidFill>
                  <a:srgbClr val="0F6472"/>
                </a:solidFill>
                <a:ea typeface="Noto Sans CJK JP"/>
                <a:hlinkClick r:id="rId1" invalidUrl="" action="" tgtFrame="" tooltip="レクリエーショナル・スクーバダイバーのパニックに関する研究（要約：Panic in Recreational Scuba Divers）" history="1" highlightClick="0" endSnd="0">
                  <a:extLst>
                    <a:ext uri="{A12FA001-AC4F-418D-AE19-62706E023703}">
                      <ahyp:hlinkClr xmlns:ahyp="http://schemas.microsoft.com/office/drawing/2018/hyperlinkcolor" val="tx"/>
                    </a:ext>
                  </a:extLst>
                </a:hlinkClick>
              </a:rPr>
              <a:t>Colvard と Colvard, 2003</a:t>
            </a:r>
            <a:pPr indent="0" marL="0">
              <a:buNone/>
            </a:pPr>
            <a:r>
              <a:rPr lang="ja-JP" sz="1050" dirty="0">
                <a:solidFill>
                  <a:srgbClr val="5A6B70"/>
                </a:solidFill>
                <a:ea typeface="Noto Sans CJK JP"/>
              </a:rPr>
              <a:t>   ·   </a:t>
            </a:r>
            <a:pPr indent="0" marL="0">
              <a:buNone/>
            </a:pPr>
            <a:r>
              <a:rPr lang="ja-JP" sz="1050" b="1" dirty="0">
                <a:solidFill>
                  <a:srgbClr val="5A6B70"/>
                </a:solidFill>
                <a:ea typeface="Noto Sans CJK JP"/>
              </a:rPr>
              <a:t>[11] </a:t>
            </a:r>
            <a:pPr indent="0" marL="0">
              <a:buNone/>
            </a:pPr>
            <a:r>
              <a:rPr lang="ja-JP" sz="1050" u="sng" dirty="0">
                <a:solidFill>
                  <a:srgbClr val="0F6472"/>
                </a:solidFill>
                <a:ea typeface="Noto Sans CJK JP"/>
                <a:hlinkClick r:id="rId2" invalidUrl="" action="" tgtFrame="" tooltip="Trait anxiety predicts panic behavior in beginning scuba students" history="1" highlightClick="0" endSnd="0">
                  <a:extLst>
                    <a:ext uri="{A12FA001-AC4F-418D-AE19-62706E023703}">
                      <ahyp:hlinkClr xmlns:ahyp="http://schemas.microsoft.com/office/drawing/2018/hyperlinkcolor" val="tx"/>
                    </a:ext>
                  </a:extLst>
                </a:hlinkClick>
              </a:rPr>
              <a:t>Morgan, Raglin &amp; O'Connor, 2004</a:t>
            </a:r>
            <a:pPr indent="0" marL="0">
              <a:buNone/>
            </a:pPr>
            <a:r>
              <a:rPr lang="ja-JP" sz="1050" dirty="0">
                <a:solidFill>
                  <a:srgbClr val="5A6B70"/>
                </a:solidFill>
                <a:ea typeface="Noto Sans CJK JP"/>
              </a:rPr>
              <a:t>   ·   </a:t>
            </a:r>
            <a:pPr indent="0" marL="0">
              <a:buNone/>
            </a:pPr>
            <a:r>
              <a:rPr lang="ja-JP" sz="1050" b="1" dirty="0">
                <a:solidFill>
                  <a:srgbClr val="5A6B70"/>
                </a:solidFill>
                <a:ea typeface="Noto Sans CJK JP"/>
              </a:rPr>
              <a:t>[6] </a:t>
            </a:r>
            <a:pPr indent="0" marL="0">
              <a:buNone/>
            </a:pPr>
            <a:r>
              <a:rPr lang="ja-JP" sz="1050" u="sng" dirty="0">
                <a:solidFill>
                  <a:srgbClr val="0F6472"/>
                </a:solidFill>
                <a:ea typeface="Noto Sans CJK JP"/>
                <a:hlinkClick r:id="rId3" invalidUrl="" action="" tgtFrame="" tooltip="BSAC Annual Diving Incident Report 2025" history="1" highlightClick="0" endSnd="0">
                  <a:extLst>
                    <a:ext uri="{A12FA001-AC4F-418D-AE19-62706E023703}">
                      <ahyp:hlinkClr xmlns:ahyp="http://schemas.microsoft.com/office/drawing/2018/hyperlinkcolor" val="tx"/>
                    </a:ext>
                  </a:extLst>
                </a:hlinkClick>
              </a:rPr>
              <a:t>BSAC 事故報告書 2025</a:t>
            </a:r>
            <a:pPr indent="0" marL="0">
              <a:buNone/>
            </a:pPr>
            <a:r>
              <a:rPr lang="ja-JP" sz="1050" dirty="0">
                <a:solidFill>
                  <a:srgbClr val="5A6B70"/>
                </a:solidFill>
                <a:ea typeface="Noto Sans CJK JP"/>
              </a:rPr>
              <a:t>   ·   </a:t>
            </a:r>
            <a:pPr indent="0" marL="0">
              <a:buNone/>
            </a:pPr>
            <a:r>
              <a:rPr lang="ja-JP" sz="1050" b="1" dirty="0">
                <a:solidFill>
                  <a:srgbClr val="5A6B70"/>
                </a:solidFill>
                <a:ea typeface="Noto Sans CJK JP"/>
              </a:rPr>
              <a:t>[12] </a:t>
            </a:r>
            <a:pPr indent="0" marL="0">
              <a:buNone/>
            </a:pPr>
            <a:r>
              <a:rPr lang="ja-JP" sz="1050" u="sng" dirty="0">
                <a:solidFill>
                  <a:srgbClr val="0F6472"/>
                </a:solidFill>
                <a:ea typeface="Noto Sans CJK JP"/>
                <a:hlinkClick r:id="rId4" invalidUrl="" action="" tgtFrame="" tooltip="Anxiety and panic in recreational scuba divers" history="1" highlightClick="0" endSnd="0">
                  <a:extLst>
                    <a:ext uri="{A12FA001-AC4F-418D-AE19-62706E023703}">
                      <ahyp:hlinkClr xmlns:ahyp="http://schemas.microsoft.com/office/drawing/2018/hyperlinkcolor" val="tx"/>
                    </a:ext>
                  </a:extLst>
                </a:hlinkClick>
              </a:rPr>
              <a:t>Morgan, 1995</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ja-JP">
                <a:ea typeface="Noto Sans CJK JP"/>
              </a:rPr>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ja-JP" sz="3200" b="1" dirty="0">
                <a:solidFill>
                  <a:schemeClr val="tx1"/>
                </a:solidFill>
                <a:ea typeface="Noto Sans CJK JP"/>
              </a:rPr>
              <a:t>ストレス下では注意が狭まる</a:t>
            </a:r>
            <a:endParaRPr lang="en-US" sz="3200" dirty="0"/>
          </a:p>
        </p:txBody>
      </p:sp>
      <p:sp>
        <p:nvSpPr>
          <p:cNvPr id="4" name="Shape 1"/>
          <p:cNvSpPr/>
          <p:nvPr/>
        </p:nvSpPr>
        <p:spPr>
          <a:xfrm>
            <a:off x="731520" y="1554480"/>
            <a:ext cx="3749040" cy="3749040"/>
          </a:xfrm>
          <a:prstGeom prst="ellipse">
            <a:avLst/>
          </a:prstGeom>
          <a:solidFill>
            <a:srgbClr val="8FCFC4">
              <a:alpha val="45000"/>
            </a:srgbClr>
          </a:solidFill>
          <a:ln w="12700">
            <a:solidFill>
              <a:srgbClr val="8FCFC4"/>
            </a:solidFill>
            <a:prstDash val="solid"/>
          </a:ln>
        </p:spPr>
      </p:sp>
      <p:sp>
        <p:nvSpPr>
          <p:cNvPr id="5" name="Shape 2"/>
          <p:cNvSpPr/>
          <p:nvPr/>
        </p:nvSpPr>
        <p:spPr>
          <a:xfrm>
            <a:off x="1828800" y="2651760"/>
            <a:ext cx="1554480" cy="1554480"/>
          </a:xfrm>
          <a:prstGeom prst="ellipse">
            <a:avLst/>
          </a:prstGeom>
          <a:solidFill>
            <a:srgbClr val="E7674A"/>
          </a:solidFill>
          <a:ln w="12700">
            <a:solidFill>
              <a:srgbClr val="E7674A"/>
            </a:solidFill>
            <a:prstDash val="solid"/>
          </a:ln>
        </p:spPr>
      </p:sp>
      <p:sp>
        <p:nvSpPr>
          <p:cNvPr id="6" name="Text 3"/>
          <p:cNvSpPr txBox="1"/>
          <p:nvPr/>
        </p:nvSpPr>
        <p:spPr>
          <a:xfrm>
            <a:off x="1828800" y="3154680"/>
            <a:ext cx="1554480" cy="548640"/>
          </a:xfrm>
          <a:prstGeom prst="rect">
            <a:avLst/>
          </a:prstGeom>
          <a:noFill/>
          <a:ln/>
        </p:spPr>
        <p:txBody>
          <a:bodyPr wrap="square" lIns="0" tIns="0" rIns="0" bIns="0" rtlCol="0" anchor="ctr"/>
          <a:lstStyle/>
          <a:p>
            <a:pPr algn="ctr" indent="0" marL="0">
              <a:buNone/>
            </a:pPr>
            <a:r>
              <a:rPr lang="ja-JP" sz="1300" b="1" dirty="0">
                <a:solidFill>
                  <a:srgbClr val="FFFFFF"/>
                </a:solidFill>
                <a:ea typeface="Noto Sans CJK JP"/>
              </a:rPr>
              <a:t>ストレス下</a:t>
            </a:r>
            <a:endParaRPr lang="en-US" sz="1300" dirty="0"/>
          </a:p>
        </p:txBody>
      </p:sp>
      <p:sp>
        <p:nvSpPr>
          <p:cNvPr id="7" name="Text 4"/>
          <p:cNvSpPr txBox="1"/>
          <p:nvPr/>
        </p:nvSpPr>
        <p:spPr>
          <a:xfrm>
            <a:off x="960120" y="1828800"/>
            <a:ext cx="3291840" cy="365760"/>
          </a:xfrm>
          <a:prstGeom prst="rect">
            <a:avLst/>
          </a:prstGeom>
          <a:noFill/>
          <a:ln/>
        </p:spPr>
        <p:txBody>
          <a:bodyPr wrap="square" lIns="0" tIns="0" rIns="0" bIns="0" rtlCol="0" anchor="t"/>
          <a:lstStyle/>
          <a:p>
            <a:pPr algn="ctr" indent="0" marL="0">
              <a:buNone/>
            </a:pPr>
            <a:r>
              <a:rPr lang="ja-JP" sz="1200" b="1" dirty="0">
                <a:solidFill>
                  <a:srgbClr val="0F6472"/>
                </a:solidFill>
                <a:ea typeface="Noto Sans CJK JP"/>
              </a:rPr>
              <a:t>落ち着いているときの注意の範囲</a:t>
            </a:r>
            <a:endParaRPr lang="en-US" sz="1200" dirty="0"/>
          </a:p>
        </p:txBody>
      </p:sp>
      <p:sp>
        <p:nvSpPr>
          <p:cNvPr id="8" name="dot"/>
          <p:cNvSpPr/>
          <p:nvPr/>
        </p:nvSpPr>
        <p:spPr>
          <a:xfrm>
            <a:off x="3840480" y="4297680"/>
            <a:ext cx="292608" cy="292608"/>
          </a:xfrm>
          <a:prstGeom prst="ellipse">
            <a:avLst/>
          </a:prstGeom>
          <a:solidFill>
            <a:srgbClr val="F2B544"/>
          </a:solidFill>
          <a:ln w="12700">
            <a:solidFill>
              <a:srgbClr val="F2B544"/>
            </a:solidFill>
            <a:prstDash val="solid"/>
          </a:ln>
        </p:spPr>
      </p:sp>
      <p:sp>
        <p:nvSpPr>
          <p:cNvPr id="9" name="Text 6"/>
          <p:cNvSpPr txBox="1"/>
          <p:nvPr/>
        </p:nvSpPr>
        <p:spPr>
          <a:xfrm>
            <a:off x="3108960" y="4636008"/>
            <a:ext cx="1737360" cy="274320"/>
          </a:xfrm>
          <a:prstGeom prst="rect">
            <a:avLst/>
          </a:prstGeom>
          <a:noFill/>
          <a:ln/>
        </p:spPr>
        <p:txBody>
          <a:bodyPr wrap="square" lIns="0" tIns="0" rIns="0" bIns="0" rtlCol="0" anchor="t"/>
          <a:lstStyle/>
          <a:p>
            <a:pPr algn="ctr" indent="0" marL="0">
              <a:buNone/>
            </a:pPr>
            <a:r>
              <a:rPr lang="ja-JP" sz="1100" b="1" dirty="0">
                <a:solidFill>
                  <a:srgbClr val="06202E"/>
                </a:solidFill>
                <a:ea typeface="Noto Sans CJK JP"/>
              </a:rPr>
              <a:t>周辺の信号</a:t>
            </a:r>
            <a:endParaRPr lang="en-US" sz="1100" dirty="0"/>
          </a:p>
        </p:txBody>
      </p:sp>
      <p:sp>
        <p:nvSpPr>
          <p:cNvPr id="10" name="chip"/>
          <p:cNvSpPr txBox="1"/>
          <p:nvPr/>
        </p:nvSpPr>
        <p:spPr>
          <a:xfrm>
            <a:off x="4983480" y="1325880"/>
            <a:ext cx="3108960" cy="347472"/>
          </a:xfrm>
          <a:prstGeom prst="roundRect">
            <a:avLst>
              <a:gd name="adj" fmla="val 50000"/>
            </a:avLst>
          </a:prstGeom>
          <a:solidFill>
            <a:srgbClr val="F2B544"/>
          </a:solidFill>
          <a:ln/>
        </p:spPr>
        <p:txBody>
          <a:bodyPr wrap="square" lIns="0" tIns="0" rIns="0" bIns="0" rtlCol="0" anchor="ctr"/>
          <a:lstStyle/>
          <a:p>
            <a:pPr algn="ctr" indent="0" marL="0">
              <a:buNone/>
            </a:pPr>
            <a:r>
              <a:rPr lang="ja-JP" sz="1100" b="1" spc="200" kern="0" dirty="0">
                <a:solidFill>
                  <a:srgbClr val="06202E"/>
                </a:solidFill>
                <a:ea typeface="Noto Sans CJK JP"/>
              </a:rPr>
              <a:t>古典的実験  ·  1966</a:t>
            </a:r>
            <a:endParaRPr lang="en-US" sz="1100" dirty="0"/>
          </a:p>
        </p:txBody>
      </p:sp>
      <p:sp>
        <p:nvSpPr>
          <p:cNvPr id="11" name="Text 8"/>
          <p:cNvSpPr txBox="1"/>
          <p:nvPr/>
        </p:nvSpPr>
        <p:spPr>
          <a:xfrm>
            <a:off x="4983480" y="1755648"/>
            <a:ext cx="6656832" cy="457200"/>
          </a:xfrm>
          <a:prstGeom prst="rect">
            <a:avLst/>
          </a:prstGeom>
          <a:noFill/>
          <a:ln/>
        </p:spPr>
        <p:txBody>
          <a:bodyPr wrap="square" lIns="0" tIns="0" rIns="0" bIns="0" rtlCol="0" anchor="t"/>
          <a:lstStyle/>
          <a:p>
            <a:pPr indent="0" marL="0">
              <a:buNone/>
            </a:pPr>
            <a:r>
              <a:rPr lang="ja-JP" sz="2200" b="1" dirty="0">
                <a:solidFill>
                  <a:schemeClr val="tx1"/>
                </a:solidFill>
                <a:latin typeface="Cambria" pitchFamily="34" charset="0"/>
                <a:ea typeface="Noto Serif CJK JP"/>
                <a:cs typeface="Cambria" pitchFamily="34" charset="-120"/>
              </a:rPr>
              <a:t>知覚の狭まり</a:t>
            </a:r>
            <a:endParaRPr lang="en-US" sz="2200" dirty="0"/>
          </a:p>
        </p:txBody>
      </p:sp>
      <p:sp>
        <p:nvSpPr>
          <p:cNvPr id="12" name="Text 9"/>
          <p:cNvSpPr txBox="1"/>
          <p:nvPr/>
        </p:nvSpPr>
        <p:spPr>
          <a:xfrm>
            <a:off x="4983480" y="2286000"/>
            <a:ext cx="6656832" cy="914400"/>
          </a:xfrm>
          <a:prstGeom prst="rect">
            <a:avLst/>
          </a:prstGeom>
          <a:noFill/>
          <a:ln/>
        </p:spPr>
        <p:txBody>
          <a:bodyPr wrap="square" lIns="0" tIns="0" rIns="0" bIns="0" rtlCol="0" anchor="t"/>
          <a:lstStyle/>
          <a:p>
            <a:pPr indent="0" marL="0">
              <a:buNone/>
            </a:pPr>
            <a:r>
              <a:rPr lang="ja-JP" sz="1350" dirty="0">
                <a:solidFill>
                  <a:schemeClr val="tx2"/>
                </a:solidFill>
                <a:ea typeface="Noto Sans CJK JP"/>
              </a:rPr>
              <a:t>初心者ダイバーは、中心の課題をこなしながら周辺の光を検出しなければなりませんでした。水面では妨げになりませんでしたが、水中では一部のグループが周辺の光への反応が大幅に遅くなりました。</a:t>
            </a:r>
            <a:endParaRPr lang="en-US" sz="1350" dirty="0"/>
          </a:p>
        </p:txBody>
      </p:sp>
      <p:sp>
        <p:nvSpPr>
          <p:cNvPr id="13" name="chip"/>
          <p:cNvSpPr txBox="1"/>
          <p:nvPr/>
        </p:nvSpPr>
        <p:spPr>
          <a:xfrm>
            <a:off x="4983480" y="3246120"/>
            <a:ext cx="3749497" cy="347472"/>
          </a:xfrm>
          <a:prstGeom prst="roundRect">
            <a:avLst>
              <a:gd name="adj" fmla="val 50000"/>
            </a:avLst>
          </a:prstGeom>
          <a:solidFill>
            <a:srgbClr val="F2B544"/>
          </a:solidFill>
          <a:ln/>
        </p:spPr>
        <p:txBody>
          <a:bodyPr wrap="square" lIns="0" tIns="0" rIns="0" bIns="0" rtlCol="0" anchor="ctr"/>
          <a:lstStyle/>
          <a:p>
            <a:pPr algn="ctr" indent="0" marL="0">
              <a:buNone/>
            </a:pPr>
            <a:r>
              <a:rPr lang="ja-JP" sz="1100" b="1" spc="200" kern="0" dirty="0">
                <a:solidFill>
                  <a:srgbClr val="06202E"/>
                </a:solidFill>
                <a:ea typeface="Noto Sans CJK JP"/>
              </a:rPr>
              <a:t>2020  ·  ダイバー27人  ·  水深5メートル</a:t>
            </a:r>
            <a:endParaRPr lang="en-US" sz="1100" dirty="0"/>
          </a:p>
        </p:txBody>
      </p:sp>
      <p:sp>
        <p:nvSpPr>
          <p:cNvPr id="14" name="Text 11"/>
          <p:cNvSpPr txBox="1"/>
          <p:nvPr/>
        </p:nvSpPr>
        <p:spPr>
          <a:xfrm>
            <a:off x="4983480" y="3639312"/>
            <a:ext cx="6656832" cy="868680"/>
          </a:xfrm>
          <a:prstGeom prst="rect">
            <a:avLst/>
          </a:prstGeom>
          <a:noFill/>
          <a:ln/>
        </p:spPr>
        <p:txBody>
          <a:bodyPr wrap="square" lIns="0" tIns="0" rIns="0" bIns="0" rtlCol="0" anchor="t"/>
          <a:lstStyle/>
          <a:p>
            <a:pPr indent="0" marL="0">
              <a:buNone/>
            </a:pPr>
            <a:r>
              <a:rPr lang="ja-JP" sz="1350" dirty="0">
                <a:solidFill>
                  <a:schemeClr val="tx2"/>
                </a:solidFill>
                <a:ea typeface="Noto Sans CJK JP"/>
              </a:rPr>
              <a:t>特性不安が高いと水中で遅くなる：注意テスト（ストループ）で72.5秒対64.4秒、マスククリアで10.8秒対7.1秒。</a:t>
            </a:r>
            <a:endParaRPr lang="en-US" sz="1350" dirty="0"/>
          </a:p>
        </p:txBody>
      </p:sp>
      <p:sp>
        <p:nvSpPr>
          <p:cNvPr id="15" name="lectura"/>
          <p:cNvSpPr/>
          <p:nvPr/>
        </p:nvSpPr>
        <p:spPr>
          <a:xfrm>
            <a:off x="4983480" y="4572000"/>
            <a:ext cx="6656832" cy="914400"/>
          </a:xfrm>
          <a:prstGeom prst="roundRect">
            <a:avLst>
              <a:gd name="adj" fmla="val 16000"/>
            </a:avLst>
          </a:prstGeom>
          <a:solidFill>
            <a:srgbClr val="06202E"/>
          </a:solidFill>
          <a:ln w="12700">
            <a:solidFill>
              <a:srgbClr val="06202E"/>
            </a:solidFill>
            <a:prstDash val="solid"/>
          </a:ln>
        </p:spPr>
      </p:sp>
      <p:sp>
        <p:nvSpPr>
          <p:cNvPr id="16" name="Text 13"/>
          <p:cNvSpPr txBox="1"/>
          <p:nvPr/>
        </p:nvSpPr>
        <p:spPr>
          <a:xfrm>
            <a:off x="5257800" y="4572000"/>
            <a:ext cx="6108192" cy="914400"/>
          </a:xfrm>
          <a:prstGeom prst="rect">
            <a:avLst/>
          </a:prstGeom>
          <a:noFill/>
          <a:ln/>
        </p:spPr>
        <p:txBody>
          <a:bodyPr wrap="square" lIns="0" tIns="0" rIns="0" bIns="0" rtlCol="0" anchor="ctr"/>
          <a:lstStyle/>
          <a:p>
            <a:pPr indent="0" marL="0">
              <a:buNone/>
            </a:pPr>
            <a:r>
              <a:rPr lang="ja-JP" sz="1050" b="1" spc="300" kern="0" dirty="0">
                <a:solidFill>
                  <a:srgbClr val="F2B544"/>
                </a:solidFill>
                <a:ea typeface="Noto Sans CJK JP"/>
              </a:rPr>
              <a:t>MDIの読み解き   </a:t>
            </a:r>
            <a:pPr indent="0" marL="0">
              <a:buNone/>
            </a:pPr>
            <a:r>
              <a:rPr lang="ja-JP" sz="1400" i="1" dirty="0">
                <a:solidFill>
                  <a:srgbClr val="F8F5EF"/>
                </a:solidFill>
                <a:latin typeface="Cambria" pitchFamily="34" charset="0"/>
                <a:ea typeface="Noto Serif CJK JP"/>
                <a:cs typeface="Cambria" pitchFamily="34" charset="-120"/>
              </a:rPr>
              <a:t>水中では、周辺とはバディ、計器、そして周囲の環境です。MDIは広く安定した注意を鍛えます：ひとつの合図と、開かれたまなざし。</a:t>
            </a:r>
            <a:endParaRPr lang="en-US" sz="1050" dirty="0"/>
          </a:p>
        </p:txBody>
      </p:sp>
      <p:sp>
        <p:nvSpPr>
          <p:cNvPr id="17"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18" name="Text 15"/>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ja-JP" sz="950" b="1" spc="200" kern="0" dirty="0">
                <a:solidFill>
                  <a:srgbClr val="0F6472"/>
                </a:solidFill>
                <a:ea typeface="Noto Sans CJK JP"/>
              </a:rPr>
              <a:t>出典   </a:t>
            </a:r>
            <a:pPr indent="0" marL="0">
              <a:buNone/>
            </a:pPr>
            <a:r>
              <a:rPr lang="ja-JP" sz="1050" b="1" dirty="0">
                <a:solidFill>
                  <a:srgbClr val="5A6B70"/>
                </a:solidFill>
                <a:ea typeface="Noto Sans CJK JP"/>
              </a:rPr>
              <a:t>[13] </a:t>
            </a:r>
            <a:pPr indent="0" marL="0">
              <a:buNone/>
            </a:pPr>
            <a:r>
              <a:rPr lang="ja-JP" sz="1050" u="sng" dirty="0">
                <a:solidFill>
                  <a:srgbClr val="0F6472"/>
                </a:solidFill>
                <a:ea typeface="Noto Sans CJK JP"/>
                <a:hlinkClick r:id="rId1" invalidUrl="" action="" tgtFrame="" tooltip="Perceptual narrowing in novice divers" history="1" highlightClick="0" endSnd="0">
                  <a:extLst>
                    <a:ext uri="{A12FA001-AC4F-418D-AE19-62706E023703}">
                      <ahyp:hlinkClr xmlns:ahyp="http://schemas.microsoft.com/office/drawing/2018/hyperlinkcolor" val="tx"/>
                    </a:ext>
                  </a:extLst>
                </a:hlinkClick>
              </a:rPr>
              <a:t>Weltman と Egstrom, 1966 · Human Factors</a:t>
            </a:r>
            <a:pPr indent="0" marL="0">
              <a:buNone/>
            </a:pPr>
            <a:r>
              <a:rPr lang="ja-JP" sz="1050" dirty="0">
                <a:solidFill>
                  <a:srgbClr val="5A6B70"/>
                </a:solidFill>
                <a:ea typeface="Noto Sans CJK JP"/>
              </a:rPr>
              <a:t>   ·   </a:t>
            </a:r>
            <a:pPr indent="0" marL="0">
              <a:buNone/>
            </a:pPr>
            <a:r>
              <a:rPr lang="ja-JP" sz="1050" b="1" dirty="0">
                <a:solidFill>
                  <a:srgbClr val="5A6B70"/>
                </a:solidFill>
                <a:ea typeface="Noto Sans CJK JP"/>
              </a:rPr>
              <a:t>[14] </a:t>
            </a:r>
            <a:pPr indent="0" marL="0">
              <a:buNone/>
            </a:pPr>
            <a:r>
              <a:rPr lang="ja-JP" sz="1050" u="sng" dirty="0">
                <a:solidFill>
                  <a:srgbClr val="0F6472"/>
                </a:solidFill>
                <a:ea typeface="Noto Sans CJK JP"/>
                <a:hlinkClick r:id="rId2" invalidUrl="" action="" tgtFrame="" tooltip="Anxiety impact on scuba performance and underwater cognitive processing ability" history="1" highlightClick="0" endSnd="0">
                  <a:extLst>
                    <a:ext uri="{A12FA001-AC4F-418D-AE19-62706E023703}">
                      <ahyp:hlinkClr xmlns:ahyp="http://schemas.microsoft.com/office/drawing/2018/hyperlinkcolor" val="tx"/>
                    </a:ext>
                  </a:extLst>
                </a:hlinkClick>
              </a:rPr>
              <a:t>Tsai et al., 2020 · Diving and Hyperbaric Medicine</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ja-JP">
                <a:ea typeface="Noto Sans CJK JP"/>
              </a:rPr>
              <a:t>10</a:t>
            </a:fld>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ja-JP" sz="3200" b="1" dirty="0">
                <a:solidFill>
                  <a:schemeClr val="bg1"/>
                </a:solidFill>
                <a:ea typeface="Noto Sans CJK JP"/>
              </a:rPr>
              <a:t>呼吸を止めないのはスタイルではなく物理</a:t>
            </a:r>
            <a:endParaRPr lang="en-US" sz="3200" dirty="0"/>
          </a:p>
        </p:txBody>
      </p:sp>
      <p:sp>
        <p:nvSpPr>
          <p:cNvPr id="4" name="Text 1"/>
          <p:cNvSpPr txBox="1"/>
          <p:nvPr/>
        </p:nvSpPr>
        <p:spPr>
          <a:xfrm>
            <a:off x="548640" y="1417320"/>
            <a:ext cx="2377440" cy="731520"/>
          </a:xfrm>
          <a:prstGeom prst="rect">
            <a:avLst/>
          </a:prstGeom>
          <a:noFill/>
          <a:ln/>
        </p:spPr>
        <p:txBody>
          <a:bodyPr wrap="square" lIns="0" tIns="0" rIns="0" bIns="0" rtlCol="0" anchor="ctr"/>
          <a:lstStyle/>
          <a:p>
            <a:pPr indent="0" marL="0">
              <a:buNone/>
            </a:pPr>
            <a:r>
              <a:rPr lang="ja-JP" sz="4400" b="1" dirty="0">
                <a:solidFill>
                  <a:schemeClr val="accent2"/>
                </a:solidFill>
                <a:latin typeface="Cambria" pitchFamily="34" charset="0"/>
                <a:ea typeface="Noto Serif CJK JP"/>
                <a:cs typeface="Cambria" pitchFamily="34" charset="-120"/>
              </a:rPr>
              <a:t>1.5 m</a:t>
            </a:r>
            <a:endParaRPr lang="en-US" sz="4400" dirty="0"/>
          </a:p>
        </p:txBody>
      </p:sp>
      <p:sp>
        <p:nvSpPr>
          <p:cNvPr id="5" name="Text 2"/>
          <p:cNvSpPr txBox="1"/>
          <p:nvPr/>
        </p:nvSpPr>
        <p:spPr>
          <a:xfrm>
            <a:off x="3063240" y="1463040"/>
            <a:ext cx="4206240" cy="1005840"/>
          </a:xfrm>
          <a:prstGeom prst="rect">
            <a:avLst/>
          </a:prstGeom>
          <a:noFill/>
          <a:ln/>
        </p:spPr>
        <p:txBody>
          <a:bodyPr wrap="square" lIns="0" tIns="0" rIns="0" bIns="0" rtlCol="0" anchor="t"/>
          <a:lstStyle/>
          <a:p>
            <a:pPr indent="0" marL="0">
              <a:buNone/>
            </a:pPr>
            <a:r>
              <a:rPr lang="ja-JP" sz="1450" dirty="0">
                <a:solidFill>
                  <a:schemeClr val="bg1"/>
                </a:solidFill>
                <a:ea typeface="Noto Sans CJK JP"/>
              </a:rPr>
              <a:t>浅い水中でわずか5フィート（約1.5 m）息を止めて浮上するだけで、動脈ガス塞栓症を起こすのに十分な場合があります。</a:t>
            </a:r>
            <a:endParaRPr lang="en-US" sz="1450" dirty="0"/>
          </a:p>
        </p:txBody>
      </p:sp>
      <p:sp>
        <p:nvSpPr>
          <p:cNvPr id="6" name="Text 3"/>
          <p:cNvSpPr txBox="1"/>
          <p:nvPr/>
        </p:nvSpPr>
        <p:spPr>
          <a:xfrm>
            <a:off x="548640" y="2697480"/>
            <a:ext cx="2377440" cy="731520"/>
          </a:xfrm>
          <a:prstGeom prst="rect">
            <a:avLst/>
          </a:prstGeom>
          <a:noFill/>
          <a:ln/>
        </p:spPr>
        <p:txBody>
          <a:bodyPr wrap="square" lIns="0" tIns="0" rIns="0" bIns="0" rtlCol="0" anchor="ctr"/>
          <a:lstStyle/>
          <a:p>
            <a:pPr indent="0" marL="0">
              <a:buNone/>
            </a:pPr>
            <a:r>
              <a:rPr lang="ja-JP" sz="4400" b="1" dirty="0">
                <a:solidFill>
                  <a:schemeClr val="accent3"/>
                </a:solidFill>
                <a:latin typeface="Cambria" pitchFamily="34" charset="0"/>
                <a:ea typeface="Noto Serif CJK JP"/>
                <a:cs typeface="Cambria" pitchFamily="34" charset="-120"/>
              </a:rPr>
              <a:t>≈ ⅓</a:t>
            </a:r>
            <a:endParaRPr lang="en-US" sz="4400" dirty="0"/>
          </a:p>
        </p:txBody>
      </p:sp>
      <p:sp>
        <p:nvSpPr>
          <p:cNvPr id="7" name="Text 4"/>
          <p:cNvSpPr txBox="1"/>
          <p:nvPr/>
        </p:nvSpPr>
        <p:spPr>
          <a:xfrm>
            <a:off x="3063240" y="2743200"/>
            <a:ext cx="4206240" cy="1005840"/>
          </a:xfrm>
          <a:prstGeom prst="rect">
            <a:avLst/>
          </a:prstGeom>
          <a:noFill/>
          <a:ln/>
        </p:spPr>
        <p:txBody>
          <a:bodyPr wrap="square" lIns="0" tIns="0" rIns="0" bIns="0" rtlCol="0" anchor="t"/>
          <a:lstStyle/>
          <a:p>
            <a:pPr indent="0" marL="0">
              <a:buNone/>
            </a:pPr>
            <a:r>
              <a:rPr lang="ja-JP" sz="1450" dirty="0">
                <a:solidFill>
                  <a:schemeClr val="bg1"/>
                </a:solidFill>
                <a:ea typeface="Noto Sans CJK JP"/>
              </a:rPr>
              <a:t>水深3.4 mでは1.33 ATAのガスを吸っています。浮上中に息を止めると、約3分の1膨張します。</a:t>
            </a:r>
            <a:endParaRPr lang="en-US" sz="1450" dirty="0"/>
          </a:p>
        </p:txBody>
      </p:sp>
      <p:sp>
        <p:nvSpPr>
          <p:cNvPr id="8" name="cita DAN"/>
          <p:cNvSpPr/>
          <p:nvPr/>
        </p:nvSpPr>
        <p:spPr>
          <a:xfrm>
            <a:off x="548640" y="4069080"/>
            <a:ext cx="6400800" cy="1325880"/>
          </a:xfrm>
          <a:prstGeom prst="roundRect">
            <a:avLst>
              <a:gd name="adj" fmla="val 11034"/>
            </a:avLst>
          </a:prstGeom>
          <a:solidFill>
            <a:srgbClr val="F2B544"/>
          </a:solidFill>
          <a:ln w="12700">
            <a:solidFill>
              <a:srgbClr val="F2B544"/>
            </a:solidFill>
            <a:prstDash val="solid"/>
          </a:ln>
        </p:spPr>
      </p:sp>
      <p:sp>
        <p:nvSpPr>
          <p:cNvPr id="9" name="Text 6"/>
          <p:cNvSpPr txBox="1"/>
          <p:nvPr/>
        </p:nvSpPr>
        <p:spPr>
          <a:xfrm>
            <a:off x="822960" y="4160520"/>
            <a:ext cx="5852160" cy="731520"/>
          </a:xfrm>
          <a:prstGeom prst="rect">
            <a:avLst/>
          </a:prstGeom>
          <a:noFill/>
          <a:ln/>
        </p:spPr>
        <p:txBody>
          <a:bodyPr wrap="square" lIns="0" tIns="0" rIns="0" bIns="0" rtlCol="0" anchor="ctr"/>
          <a:lstStyle/>
          <a:p>
            <a:pPr indent="0" marL="0">
              <a:buNone/>
            </a:pPr>
            <a:r>
              <a:rPr lang="ja-JP" sz="2000" b="1" i="1" dirty="0">
                <a:solidFill>
                  <a:srgbClr val="06202E"/>
                </a:solidFill>
                <a:latin typeface="Cambria" pitchFamily="34" charset="0"/>
                <a:ea typeface="Noto Serif CJK JP"/>
                <a:cs typeface="Cambria" pitchFamily="34" charset="-120"/>
              </a:rPr>
              <a:t>「特に浅い水では、呼吸を止めずに続けること。」</a:t>
            </a:r>
            <a:endParaRPr lang="en-US" sz="2000" dirty="0"/>
          </a:p>
        </p:txBody>
      </p:sp>
      <p:sp>
        <p:nvSpPr>
          <p:cNvPr id="10" name="Text 7"/>
          <p:cNvSpPr txBox="1"/>
          <p:nvPr/>
        </p:nvSpPr>
        <p:spPr>
          <a:xfrm>
            <a:off x="822960" y="4892040"/>
            <a:ext cx="5852160" cy="320040"/>
          </a:xfrm>
          <a:prstGeom prst="rect">
            <a:avLst/>
          </a:prstGeom>
          <a:noFill/>
          <a:ln/>
        </p:spPr>
        <p:txBody>
          <a:bodyPr wrap="square" lIns="0" tIns="0" rIns="0" bIns="0" rtlCol="0" anchor="t"/>
          <a:lstStyle/>
          <a:p>
            <a:pPr indent="0" marL="0">
              <a:buNone/>
            </a:pPr>
            <a:r>
              <a:rPr lang="ja-JP" sz="1150" dirty="0">
                <a:solidFill>
                  <a:srgbClr val="06202E"/>
                </a:solidFill>
                <a:ea typeface="Noto Sans CJK JP"/>
              </a:rPr>
              <a:t>DANの記事の結論</a:t>
            </a:r>
            <a:endParaRPr lang="en-US" sz="1150" dirty="0"/>
          </a:p>
        </p:txBody>
      </p:sp>
      <p:sp>
        <p:nvSpPr>
          <p:cNvPr id="11" name="canon"/>
          <p:cNvSpPr/>
          <p:nvPr/>
        </p:nvSpPr>
        <p:spPr>
          <a:xfrm>
            <a:off x="7360920" y="1417320"/>
            <a:ext cx="4279392" cy="3977640"/>
          </a:xfrm>
          <a:prstGeom prst="roundRect">
            <a:avLst>
              <a:gd name="adj" fmla="val 3678"/>
            </a:avLst>
          </a:prstGeom>
          <a:solidFill>
            <a:schemeClr val="tx2">
              <a:alpha val="85000"/>
            </a:schemeClr>
          </a:solidFill>
          <a:ln w="12700">
            <a:solidFill>
              <a:schemeClr val="accent1"/>
            </a:solidFill>
            <a:prstDash val="solid"/>
          </a:ln>
        </p:spPr>
      </p:sp>
      <p:sp>
        <p:nvSpPr>
          <p:cNvPr id="12" name="Text 9"/>
          <p:cNvSpPr txBox="1"/>
          <p:nvPr/>
        </p:nvSpPr>
        <p:spPr>
          <a:xfrm>
            <a:off x="7635240" y="1645920"/>
            <a:ext cx="3730752" cy="274320"/>
          </a:xfrm>
          <a:prstGeom prst="rect">
            <a:avLst/>
          </a:prstGeom>
          <a:noFill/>
          <a:ln/>
        </p:spPr>
        <p:txBody>
          <a:bodyPr wrap="square" lIns="0" tIns="0" rIns="0" bIns="0" rtlCol="0" anchor="t"/>
          <a:lstStyle/>
          <a:p>
            <a:pPr indent="0" marL="0">
              <a:buNone/>
            </a:pPr>
            <a:r>
              <a:rPr lang="ja-JP" sz="1100" b="1" spc="200" kern="0" dirty="0">
                <a:solidFill>
                  <a:schemeClr val="accent3"/>
                </a:solidFill>
                <a:ea typeface="Noto Sans CJK JP"/>
              </a:rPr>
              <a:t>だからMDIの基準では</a:t>
            </a:r>
            <a:endParaRPr lang="en-US" sz="1100" dirty="0"/>
          </a:p>
        </p:txBody>
      </p:sp>
      <p:pic>
        <p:nvPicPr>
          <p:cNvPr id="13" name="Image 0" descr="/home/claude/mdi/assets/ic_check_co.png">    </p:cNvPr>
          <p:cNvPicPr>
            <a:picLocks noChangeAspect="1"/>
          </p:cNvPicPr>
          <p:nvPr/>
        </p:nvPicPr>
        <p:blipFill>
          <a:blip r:embed="rId1"/>
          <a:stretch>
            <a:fillRect/>
          </a:stretch>
        </p:blipFill>
        <p:spPr>
          <a:xfrm>
            <a:off x="7635240" y="2103120"/>
            <a:ext cx="256032" cy="256032"/>
          </a:xfrm>
          <a:prstGeom prst="rect">
            <a:avLst/>
          </a:prstGeom>
        </p:spPr>
      </p:pic>
      <p:sp>
        <p:nvSpPr>
          <p:cNvPr id="14" name="Text 10"/>
          <p:cNvSpPr txBox="1"/>
          <p:nvPr/>
        </p:nvSpPr>
        <p:spPr>
          <a:xfrm>
            <a:off x="8019288" y="2057400"/>
            <a:ext cx="3364992" cy="777240"/>
          </a:xfrm>
          <a:prstGeom prst="rect">
            <a:avLst/>
          </a:prstGeom>
          <a:noFill/>
          <a:ln/>
        </p:spPr>
        <p:txBody>
          <a:bodyPr wrap="square" lIns="0" tIns="0" rIns="0" bIns="0" rtlCol="0" anchor="t"/>
          <a:lstStyle/>
          <a:p>
            <a:pPr indent="0" marL="0">
              <a:buNone/>
            </a:pPr>
            <a:r>
              <a:rPr lang="ja-JP" sz="1350" dirty="0">
                <a:solidFill>
                  <a:schemeClr val="bg1"/>
                </a:solidFill>
                <a:ea typeface="Noto Sans CJK JP"/>
              </a:rPr>
              <a:t>常に、普段どおりの途切れない呼吸。</a:t>
            </a:r>
            <a:endParaRPr lang="en-US" sz="1350" dirty="0"/>
          </a:p>
        </p:txBody>
      </p:sp>
      <p:pic>
        <p:nvPicPr>
          <p:cNvPr id="15" name="Image 1" descr="/home/claude/mdi/assets/ic_check_co.png">    </p:cNvPr>
          <p:cNvPicPr>
            <a:picLocks noChangeAspect="1"/>
          </p:cNvPicPr>
          <p:nvPr/>
        </p:nvPicPr>
        <p:blipFill>
          <a:blip r:embed="rId2"/>
          <a:stretch>
            <a:fillRect/>
          </a:stretch>
        </p:blipFill>
        <p:spPr>
          <a:xfrm>
            <a:off x="7635240" y="2926080"/>
            <a:ext cx="256032" cy="256032"/>
          </a:xfrm>
          <a:prstGeom prst="rect">
            <a:avLst/>
          </a:prstGeom>
        </p:spPr>
      </p:pic>
      <p:sp>
        <p:nvSpPr>
          <p:cNvPr id="16" name="Text 11"/>
          <p:cNvSpPr txBox="1"/>
          <p:nvPr/>
        </p:nvSpPr>
        <p:spPr>
          <a:xfrm>
            <a:off x="8019288" y="2880360"/>
            <a:ext cx="3364992" cy="777240"/>
          </a:xfrm>
          <a:prstGeom prst="rect">
            <a:avLst/>
          </a:prstGeom>
          <a:noFill/>
          <a:ln/>
        </p:spPr>
        <p:txBody>
          <a:bodyPr wrap="square" lIns="0" tIns="0" rIns="0" bIns="0" rtlCol="0" anchor="t"/>
          <a:lstStyle/>
          <a:p>
            <a:pPr indent="0" marL="0">
              <a:buNone/>
            </a:pPr>
            <a:r>
              <a:rPr lang="ja-JP" sz="1350" dirty="0">
                <a:solidFill>
                  <a:schemeClr val="bg1"/>
                </a:solidFill>
                <a:ea typeface="Noto Sans CJK JP"/>
              </a:rPr>
              <a:t>息止めなし、ペース呼吸なし、長く吐く呼吸なし。</a:t>
            </a:r>
            <a:endParaRPr lang="en-US" sz="1350" dirty="0"/>
          </a:p>
        </p:txBody>
      </p:sp>
      <p:pic>
        <p:nvPicPr>
          <p:cNvPr id="17" name="Image 2" descr="/home/claude/mdi/assets/ic_check_co.png">    </p:cNvPr>
          <p:cNvPicPr>
            <a:picLocks noChangeAspect="1"/>
          </p:cNvPicPr>
          <p:nvPr/>
        </p:nvPicPr>
        <p:blipFill>
          <a:blip r:embed="rId3"/>
          <a:stretch>
            <a:fillRect/>
          </a:stretch>
        </p:blipFill>
        <p:spPr>
          <a:xfrm>
            <a:off x="7635240" y="3749040"/>
            <a:ext cx="256032" cy="256032"/>
          </a:xfrm>
          <a:prstGeom prst="rect">
            <a:avLst/>
          </a:prstGeom>
        </p:spPr>
      </p:pic>
      <p:sp>
        <p:nvSpPr>
          <p:cNvPr id="18" name="Text 12"/>
          <p:cNvSpPr txBox="1"/>
          <p:nvPr/>
        </p:nvSpPr>
        <p:spPr>
          <a:xfrm>
            <a:off x="8019288" y="3703320"/>
            <a:ext cx="3364992" cy="777240"/>
          </a:xfrm>
          <a:prstGeom prst="rect">
            <a:avLst/>
          </a:prstGeom>
          <a:noFill/>
          <a:ln/>
        </p:spPr>
        <p:txBody>
          <a:bodyPr wrap="square" lIns="0" tIns="0" rIns="0" bIns="0" rtlCol="0" anchor="t"/>
          <a:lstStyle/>
          <a:p>
            <a:pPr indent="0" marL="0">
              <a:buNone/>
            </a:pPr>
            <a:r>
              <a:rPr lang="ja-JP" sz="1350" dirty="0">
                <a:solidFill>
                  <a:schemeClr val="bg1"/>
                </a:solidFill>
                <a:ea typeface="Noto Sans CJK JP"/>
              </a:rPr>
              <a:t>TRES：中性浮力で安定してから、普通の呼吸を3回、ただ観察するだけ。</a:t>
            </a:r>
            <a:endParaRPr lang="en-US" sz="1350" dirty="0"/>
          </a:p>
        </p:txBody>
      </p:sp>
      <p:pic>
        <p:nvPicPr>
          <p:cNvPr id="19" name="Image 3" descr="/home/claude/mdi/assets/ic_check_co.png">    </p:cNvPr>
          <p:cNvPicPr>
            <a:picLocks noChangeAspect="1"/>
          </p:cNvPicPr>
          <p:nvPr/>
        </p:nvPicPr>
        <p:blipFill>
          <a:blip r:embed="rId4"/>
          <a:stretch>
            <a:fillRect/>
          </a:stretch>
        </p:blipFill>
        <p:spPr>
          <a:xfrm>
            <a:off x="7635240" y="4572000"/>
            <a:ext cx="256032" cy="256032"/>
          </a:xfrm>
          <a:prstGeom prst="rect">
            <a:avLst/>
          </a:prstGeom>
        </p:spPr>
      </p:pic>
      <p:sp>
        <p:nvSpPr>
          <p:cNvPr id="20" name="Text 13"/>
          <p:cNvSpPr txBox="1"/>
          <p:nvPr/>
        </p:nvSpPr>
        <p:spPr>
          <a:xfrm>
            <a:off x="8019288" y="4526280"/>
            <a:ext cx="3364992" cy="777240"/>
          </a:xfrm>
          <a:prstGeom prst="rect">
            <a:avLst/>
          </a:prstGeom>
          <a:noFill/>
          <a:ln/>
        </p:spPr>
        <p:txBody>
          <a:bodyPr wrap="square" lIns="0" tIns="0" rIns="0" bIns="0" rtlCol="0" anchor="t"/>
          <a:lstStyle/>
          <a:p>
            <a:pPr indent="0" marL="0">
              <a:buNone/>
            </a:pPr>
            <a:r>
              <a:rPr lang="ja-JP" sz="1350" dirty="0">
                <a:solidFill>
                  <a:schemeClr val="bg1"/>
                </a:solidFill>
                <a:ea typeface="Noto Sans CJK JP"/>
              </a:rPr>
              <a:t>潜降、浮上、重要な作業の最中には何も加えない。</a:t>
            </a:r>
            <a:endParaRPr lang="en-US" sz="1350" dirty="0"/>
          </a:p>
        </p:txBody>
      </p:sp>
      <p:sp>
        <p:nvSpPr>
          <p:cNvPr id="21"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22" name="Text 15"/>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ja-JP" sz="950" b="1" spc="200" kern="0" dirty="0">
                <a:solidFill>
                  <a:srgbClr val="0F6472"/>
                </a:solidFill>
                <a:ea typeface="Noto Sans CJK JP"/>
              </a:rPr>
              <a:t>出典   </a:t>
            </a:r>
            <a:pPr indent="0" marL="0">
              <a:buNone/>
            </a:pPr>
            <a:r>
              <a:rPr lang="ja-JP" sz="1050" b="1" dirty="0">
                <a:solidFill>
                  <a:srgbClr val="5A6B70"/>
                </a:solidFill>
                <a:ea typeface="Noto Sans CJK JP"/>
              </a:rPr>
              <a:t>[15] </a:t>
            </a:r>
            <a:pPr indent="0" marL="0">
              <a:buNone/>
            </a:pPr>
            <a:r>
              <a:rPr lang="ja-JP" sz="1050" u="sng" dirty="0">
                <a:solidFill>
                  <a:srgbClr val="0F6472"/>
                </a:solidFill>
                <a:ea typeface="Noto Sans CJK JP"/>
                <a:hlinkClick r:id="rId5" invalidUrl="" action="" tgtFrame="" tooltip="Shallow-water arterial gas embolisms" history="1" highlightClick="0" endSnd="0">
                  <a:extLst>
                    <a:ext uri="{A12FA001-AC4F-418D-AE19-62706E023703}">
                      <ahyp:hlinkClr xmlns:ahyp="http://schemas.microsoft.com/office/drawing/2018/hyperlinkcolor" val="tx"/>
                    </a:ext>
                  </a:extLst>
                </a:hlinkClick>
              </a:rPr>
              <a:t>Gessert, 2021 · DAN Alert Diver</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ja-JP">
                <a:ea typeface="Noto Sans CJK JP"/>
              </a:rPr>
              <a:t>11</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pic>
        <p:nvPicPr>
          <p:cNvPr id="3" name="Image 0" descr="/home/claude/mdi/assets/logo3.png">    </p:cNvPr>
          <p:cNvPicPr>
            <a:picLocks noChangeAspect="1"/>
          </p:cNvPicPr>
          <p:nvPr/>
        </p:nvPicPr>
        <p:blipFill>
          <a:blip r:embed="rId1"/>
          <a:stretch>
            <a:fillRect/>
          </a:stretch>
        </p:blipFill>
        <p:spPr>
          <a:xfrm>
            <a:off x="1463040" y="1600200"/>
            <a:ext cx="1920240" cy="3310128"/>
          </a:xfrm>
          <a:prstGeom prst="rect">
            <a:avLst/>
          </a:prstGeom>
        </p:spPr>
      </p:pic>
      <p:sp>
        <p:nvSpPr>
          <p:cNvPr id="4" name="Text 0"/>
          <p:cNvSpPr txBox="1"/>
          <p:nvPr/>
        </p:nvSpPr>
        <p:spPr>
          <a:xfrm>
            <a:off x="4480560" y="2057400"/>
            <a:ext cx="6858000" cy="365760"/>
          </a:xfrm>
          <a:prstGeom prst="rect">
            <a:avLst/>
          </a:prstGeom>
          <a:noFill/>
          <a:ln/>
        </p:spPr>
        <p:txBody>
          <a:bodyPr wrap="square" lIns="0" tIns="0" rIns="0" bIns="0" rtlCol="0" anchor="t"/>
          <a:lstStyle/>
          <a:p>
            <a:pPr indent="0" marL="0">
              <a:buNone/>
            </a:pPr>
            <a:r>
              <a:rPr lang="ja-JP" sz="1300" b="1" spc="500" kern="0" dirty="0">
                <a:solidFill>
                  <a:schemeClr val="accent2"/>
                </a:solidFill>
                <a:ea typeface="Noto Sans CJK JP"/>
              </a:rPr>
              <a:t>パート2</a:t>
            </a:r>
            <a:endParaRPr lang="en-US" sz="1300" dirty="0"/>
          </a:p>
        </p:txBody>
      </p:sp>
      <p:sp>
        <p:nvSpPr>
          <p:cNvPr id="5" name="Text 1"/>
          <p:cNvSpPr txBox="1"/>
          <p:nvPr/>
        </p:nvSpPr>
        <p:spPr>
          <a:xfrm>
            <a:off x="4480560" y="2423160"/>
            <a:ext cx="7223760" cy="1188720"/>
          </a:xfrm>
          <a:prstGeom prst="rect">
            <a:avLst/>
          </a:prstGeom>
          <a:noFill/>
          <a:ln/>
        </p:spPr>
        <p:txBody>
          <a:bodyPr wrap="square" lIns="0" tIns="0" rIns="0" bIns="0" rtlCol="0" anchor="ctr"/>
          <a:lstStyle/>
          <a:p>
            <a:pPr indent="0" marL="0">
              <a:buNone/>
            </a:pPr>
            <a:r>
              <a:rPr lang="ja-JP" sz="3800" b="1" dirty="0">
                <a:solidFill>
                  <a:schemeClr val="bg1"/>
                </a:solidFill>
                <a:latin typeface="Cambria" pitchFamily="34" charset="0"/>
                <a:ea typeface="Noto Serif CJK JP"/>
                <a:cs typeface="Cambria" pitchFamily="34" charset="-120"/>
              </a:rPr>
              <a:t>マインドフルネスが鍛えるもの</a:t>
            </a:r>
            <a:endParaRPr lang="en-US" sz="3800" dirty="0"/>
          </a:p>
        </p:txBody>
      </p:sp>
      <p:sp>
        <p:nvSpPr>
          <p:cNvPr id="6" name="Text 2"/>
          <p:cNvSpPr txBox="1"/>
          <p:nvPr/>
        </p:nvSpPr>
        <p:spPr>
          <a:xfrm>
            <a:off x="4480560" y="3657600"/>
            <a:ext cx="7132320" cy="914400"/>
          </a:xfrm>
          <a:prstGeom prst="rect">
            <a:avLst/>
          </a:prstGeom>
          <a:noFill/>
          <a:ln/>
        </p:spPr>
        <p:txBody>
          <a:bodyPr wrap="square" lIns="0" tIns="0" rIns="0" bIns="0" rtlCol="0" anchor="t"/>
          <a:lstStyle/>
          <a:p>
            <a:pPr indent="0" marL="0">
              <a:buNone/>
            </a:pPr>
            <a:r>
              <a:rPr lang="ja-JP" sz="2000" i="1" dirty="0">
                <a:solidFill>
                  <a:schemeClr val="accent3"/>
                </a:solidFill>
                <a:latin typeface="Cambria" pitchFamily="34" charset="0"/>
                <a:ea typeface="Noto Serif CJK JP"/>
                <a:cs typeface="Cambria" pitchFamily="34" charset="-120"/>
              </a:rPr>
              <a:t>研究が水の外で測ったこと：注意、不安、ストレスからの回復。</a:t>
            </a:r>
            <a:endParaRPr lang="en-US" sz="2000" dirty="0"/>
          </a:p>
        </p:txBody>
      </p:sp>
      <p:sp>
        <p:nvSpPr>
          <p:cNvPr id="7"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ja-JP">
                <a:ea typeface="Noto Sans CJK JP"/>
              </a:rPr>
              <a:t>12</a:t>
            </a:fld>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ja-JP" sz="3200" b="1" dirty="0">
                <a:solidFill>
                  <a:schemeClr val="tx1"/>
                </a:solidFill>
                <a:ea typeface="Noto Sans CJK JP"/>
              </a:rPr>
              <a:t>マインドフルネスとは何か（操作的定義）</a:t>
            </a:r>
            <a:endParaRPr lang="en-US" sz="3200" dirty="0"/>
          </a:p>
        </p:txBody>
      </p:sp>
      <p:sp>
        <p:nvSpPr>
          <p:cNvPr id="4" name="definición"/>
          <p:cNvSpPr/>
          <p:nvPr/>
        </p:nvSpPr>
        <p:spPr>
          <a:xfrm>
            <a:off x="548640" y="1371600"/>
            <a:ext cx="4663440" cy="4114800"/>
          </a:xfrm>
          <a:prstGeom prst="roundRect">
            <a:avLst>
              <a:gd name="adj" fmla="val 3556"/>
            </a:avLst>
          </a:prstGeom>
          <a:solidFill>
            <a:srgbClr val="06202E"/>
          </a:solidFill>
          <a:ln w="12700">
            <a:solidFill>
              <a:srgbClr val="06202E"/>
            </a:solidFill>
            <a:prstDash val="solid"/>
          </a:ln>
          <a:effectLst>
            <a:outerShdw sx="100000" sy="100000" kx="0" ky="0" algn="bl" rotWithShape="0" blurRad="127000" dist="38100" dir="5400000">
              <a:srgbClr val="06202E">
                <a:alpha val="18000"/>
              </a:srgbClr>
            </a:outerShdw>
          </a:effectLst>
        </p:spPr>
      </p:sp>
      <p:sp>
        <p:nvSpPr>
          <p:cNvPr id="5" name="Text 2"/>
          <p:cNvSpPr txBox="1"/>
          <p:nvPr/>
        </p:nvSpPr>
        <p:spPr>
          <a:xfrm>
            <a:off x="868680" y="1600200"/>
            <a:ext cx="4023360" cy="274320"/>
          </a:xfrm>
          <a:prstGeom prst="rect">
            <a:avLst/>
          </a:prstGeom>
          <a:noFill/>
          <a:ln/>
        </p:spPr>
        <p:txBody>
          <a:bodyPr wrap="square" lIns="0" tIns="0" rIns="0" bIns="0" rtlCol="0" anchor="t"/>
          <a:lstStyle/>
          <a:p>
            <a:pPr indent="0" marL="0">
              <a:buNone/>
            </a:pPr>
            <a:r>
              <a:rPr lang="ja-JP" sz="1100" b="1" spc="200" kern="0" dirty="0">
                <a:solidFill>
                  <a:schemeClr val="accent2"/>
                </a:solidFill>
                <a:ea typeface="Noto Sans CJK JP"/>
              </a:rPr>
              <a:t>操作的定義  ·  [16]</a:t>
            </a:r>
            <a:endParaRPr lang="en-US" sz="1100" dirty="0"/>
          </a:p>
        </p:txBody>
      </p:sp>
      <p:sp>
        <p:nvSpPr>
          <p:cNvPr id="6" name="dot"/>
          <p:cNvSpPr/>
          <p:nvPr/>
        </p:nvSpPr>
        <p:spPr>
          <a:xfrm>
            <a:off x="868680" y="2103120"/>
            <a:ext cx="502920" cy="502920"/>
          </a:xfrm>
          <a:prstGeom prst="ellipse">
            <a:avLst/>
          </a:prstGeom>
          <a:solidFill>
            <a:schemeClr val="accent2"/>
          </a:solidFill>
          <a:ln w="12700">
            <a:solidFill>
              <a:schemeClr val="accent2"/>
            </a:solidFill>
            <a:prstDash val="solid"/>
          </a:ln>
        </p:spPr>
      </p:sp>
      <p:sp>
        <p:nvSpPr>
          <p:cNvPr id="7" name="Text 4"/>
          <p:cNvSpPr txBox="1"/>
          <p:nvPr/>
        </p:nvSpPr>
        <p:spPr>
          <a:xfrm>
            <a:off x="868680" y="2103120"/>
            <a:ext cx="502920" cy="502920"/>
          </a:xfrm>
          <a:prstGeom prst="rect">
            <a:avLst/>
          </a:prstGeom>
          <a:noFill/>
          <a:ln/>
        </p:spPr>
        <p:txBody>
          <a:bodyPr wrap="square" lIns="0" tIns="0" rIns="0" bIns="0" rtlCol="0" anchor="ctr"/>
          <a:lstStyle/>
          <a:p>
            <a:pPr algn="ctr" indent="0" marL="0">
              <a:buNone/>
            </a:pPr>
            <a:r>
              <a:rPr lang="ja-JP" sz="1700" b="1" dirty="0">
                <a:solidFill>
                  <a:schemeClr val="bg1"/>
                </a:solidFill>
                <a:latin typeface="Cambria" pitchFamily="34" charset="0"/>
                <a:ea typeface="Noto Serif CJK JP"/>
                <a:cs typeface="Cambria" pitchFamily="34" charset="-120"/>
              </a:rPr>
              <a:t>1</a:t>
            </a:r>
            <a:endParaRPr lang="en-US" sz="1700" dirty="0"/>
          </a:p>
        </p:txBody>
      </p:sp>
      <p:sp>
        <p:nvSpPr>
          <p:cNvPr id="8" name="Text 5"/>
          <p:cNvSpPr txBox="1"/>
          <p:nvPr/>
        </p:nvSpPr>
        <p:spPr>
          <a:xfrm>
            <a:off x="1554480" y="2029968"/>
            <a:ext cx="3383280" cy="1188720"/>
          </a:xfrm>
          <a:prstGeom prst="rect">
            <a:avLst/>
          </a:prstGeom>
          <a:noFill/>
          <a:ln/>
        </p:spPr>
        <p:txBody>
          <a:bodyPr wrap="square" lIns="0" tIns="0" rIns="0" bIns="0" rtlCol="0" anchor="t"/>
          <a:lstStyle/>
          <a:p>
            <a:pPr indent="0" marL="0">
              <a:buNone/>
            </a:pPr>
            <a:r>
              <a:rPr lang="ja-JP" sz="1800" b="1" dirty="0">
                <a:solidFill>
                  <a:schemeClr val="bg1"/>
                </a:solidFill>
                <a:latin typeface="Cambria" pitchFamily="34" charset="0"/>
                <a:ea typeface="Noto Serif CJK JP"/>
                <a:cs typeface="Cambria" pitchFamily="34" charset="-120"/>
              </a:rPr>
              <a:t>注意を自ら調整し、いまこの瞬間の体験にとどめること。</a:t>
            </a:r>
            <a:endParaRPr lang="en-US" sz="1800" dirty="0"/>
          </a:p>
        </p:txBody>
      </p:sp>
      <p:sp>
        <p:nvSpPr>
          <p:cNvPr id="9" name="dot"/>
          <p:cNvSpPr/>
          <p:nvPr/>
        </p:nvSpPr>
        <p:spPr>
          <a:xfrm>
            <a:off x="868680" y="3429000"/>
            <a:ext cx="502920" cy="502920"/>
          </a:xfrm>
          <a:prstGeom prst="ellipse">
            <a:avLst/>
          </a:prstGeom>
          <a:solidFill>
            <a:schemeClr val="accent2"/>
          </a:solidFill>
          <a:ln w="12700">
            <a:solidFill>
              <a:schemeClr val="accent2"/>
            </a:solidFill>
            <a:prstDash val="solid"/>
          </a:ln>
        </p:spPr>
      </p:sp>
      <p:sp>
        <p:nvSpPr>
          <p:cNvPr id="10" name="Text 7"/>
          <p:cNvSpPr txBox="1"/>
          <p:nvPr/>
        </p:nvSpPr>
        <p:spPr>
          <a:xfrm>
            <a:off x="868680" y="3429000"/>
            <a:ext cx="502920" cy="502920"/>
          </a:xfrm>
          <a:prstGeom prst="rect">
            <a:avLst/>
          </a:prstGeom>
          <a:noFill/>
          <a:ln/>
        </p:spPr>
        <p:txBody>
          <a:bodyPr wrap="square" lIns="0" tIns="0" rIns="0" bIns="0" rtlCol="0" anchor="ctr"/>
          <a:lstStyle/>
          <a:p>
            <a:pPr algn="ctr" indent="0" marL="0">
              <a:buNone/>
            </a:pPr>
            <a:r>
              <a:rPr lang="ja-JP" sz="1700" b="1" dirty="0">
                <a:solidFill>
                  <a:schemeClr val="bg1"/>
                </a:solidFill>
                <a:latin typeface="Cambria" pitchFamily="34" charset="0"/>
                <a:ea typeface="Noto Serif CJK JP"/>
                <a:cs typeface="Cambria" pitchFamily="34" charset="-120"/>
              </a:rPr>
              <a:t>2</a:t>
            </a:r>
            <a:endParaRPr lang="en-US" sz="1700" dirty="0"/>
          </a:p>
        </p:txBody>
      </p:sp>
      <p:sp>
        <p:nvSpPr>
          <p:cNvPr id="11" name="Text 8"/>
          <p:cNvSpPr txBox="1"/>
          <p:nvPr/>
        </p:nvSpPr>
        <p:spPr>
          <a:xfrm>
            <a:off x="1554480" y="3355848"/>
            <a:ext cx="3383280" cy="1188720"/>
          </a:xfrm>
          <a:prstGeom prst="rect">
            <a:avLst/>
          </a:prstGeom>
          <a:noFill/>
          <a:ln/>
        </p:spPr>
        <p:txBody>
          <a:bodyPr wrap="square" lIns="0" tIns="0" rIns="0" bIns="0" rtlCol="0" anchor="t"/>
          <a:lstStyle/>
          <a:p>
            <a:pPr indent="0" marL="0">
              <a:buNone/>
            </a:pPr>
            <a:r>
              <a:rPr lang="ja-JP" sz="1800" b="1" dirty="0">
                <a:solidFill>
                  <a:schemeClr val="bg1"/>
                </a:solidFill>
                <a:latin typeface="Cambria" pitchFamily="34" charset="0"/>
                <a:ea typeface="Noto Serif CJK JP"/>
                <a:cs typeface="Cambria" pitchFamily="34" charset="-120"/>
              </a:rPr>
              <a:t>好奇心、開かれた心、受容の態度でそれを行うこと。</a:t>
            </a:r>
            <a:endParaRPr lang="en-US" sz="1800" dirty="0"/>
          </a:p>
        </p:txBody>
      </p:sp>
      <p:sp>
        <p:nvSpPr>
          <p:cNvPr id="12" name="Text 9"/>
          <p:cNvSpPr txBox="1"/>
          <p:nvPr/>
        </p:nvSpPr>
        <p:spPr>
          <a:xfrm>
            <a:off x="868680" y="4709160"/>
            <a:ext cx="4023360" cy="640080"/>
          </a:xfrm>
          <a:prstGeom prst="rect">
            <a:avLst/>
          </a:prstGeom>
          <a:noFill/>
          <a:ln/>
        </p:spPr>
        <p:txBody>
          <a:bodyPr wrap="square" lIns="0" tIns="0" rIns="0" bIns="0" rtlCol="0" anchor="t"/>
          <a:lstStyle/>
          <a:p>
            <a:pPr indent="0" marL="0">
              <a:buNone/>
            </a:pPr>
            <a:r>
              <a:rPr lang="ja-JP" sz="1300" i="1" dirty="0">
                <a:solidFill>
                  <a:schemeClr val="accent3"/>
                </a:solidFill>
                <a:ea typeface="Noto Sans CJK JP"/>
              </a:rPr>
              <a:t>リラックスすることでも頭を空にすることでもありません。鍛えられた注意です。</a:t>
            </a:r>
            <a:endParaRPr lang="en-US" sz="1300" dirty="0"/>
          </a:p>
        </p:txBody>
      </p:sp>
      <p:sp>
        <p:nvSpPr>
          <p:cNvPr id="13" name="Text 10"/>
          <p:cNvSpPr txBox="1"/>
          <p:nvPr/>
        </p:nvSpPr>
        <p:spPr>
          <a:xfrm>
            <a:off x="5486400" y="1371600"/>
            <a:ext cx="6153912" cy="274320"/>
          </a:xfrm>
          <a:prstGeom prst="rect">
            <a:avLst/>
          </a:prstGeom>
          <a:noFill/>
          <a:ln/>
        </p:spPr>
        <p:txBody>
          <a:bodyPr wrap="square" lIns="0" tIns="0" rIns="0" bIns="0" rtlCol="0" anchor="t"/>
          <a:lstStyle/>
          <a:p>
            <a:pPr indent="0" marL="0">
              <a:buNone/>
            </a:pPr>
            <a:r>
              <a:rPr lang="ja-JP" sz="1100" b="1" spc="200" kern="0" dirty="0">
                <a:solidFill>
                  <a:schemeClr val="accent1"/>
                </a:solidFill>
                <a:ea typeface="Noto Sans CJK JP"/>
              </a:rPr>
              <a:t>4つのメカニズム  ·  [17]   →   水の中で（MDIによる言い換え）</a:t>
            </a:r>
            <a:endParaRPr lang="en-US" sz="1100" dirty="0"/>
          </a:p>
        </p:txBody>
      </p:sp>
      <p:sp>
        <p:nvSpPr>
          <p:cNvPr id="14" name="dot"/>
          <p:cNvSpPr/>
          <p:nvPr/>
        </p:nvSpPr>
        <p:spPr>
          <a:xfrm>
            <a:off x="5486400" y="1828800"/>
            <a:ext cx="502920" cy="502920"/>
          </a:xfrm>
          <a:prstGeom prst="ellipse">
            <a:avLst/>
          </a:prstGeom>
          <a:solidFill>
            <a:schemeClr val="accent1"/>
          </a:solidFill>
          <a:ln w="12700">
            <a:solidFill>
              <a:schemeClr val="accent1"/>
            </a:solidFill>
            <a:prstDash val="solid"/>
          </a:ln>
        </p:spPr>
      </p:sp>
      <p:sp>
        <p:nvSpPr>
          <p:cNvPr id="15" name="Text 12"/>
          <p:cNvSpPr txBox="1"/>
          <p:nvPr/>
        </p:nvSpPr>
        <p:spPr>
          <a:xfrm>
            <a:off x="5486400" y="1828800"/>
            <a:ext cx="502920" cy="502920"/>
          </a:xfrm>
          <a:prstGeom prst="rect">
            <a:avLst/>
          </a:prstGeom>
          <a:noFill/>
          <a:ln/>
        </p:spPr>
        <p:txBody>
          <a:bodyPr wrap="square" lIns="0" tIns="0" rIns="0" bIns="0" rtlCol="0" anchor="ctr"/>
          <a:lstStyle/>
          <a:p>
            <a:pPr algn="ctr" indent="0" marL="0">
              <a:buNone/>
            </a:pPr>
            <a:r>
              <a:rPr lang="ja-JP" sz="1600" b="1" dirty="0">
                <a:solidFill>
                  <a:schemeClr val="bg1"/>
                </a:solidFill>
                <a:latin typeface="Cambria" pitchFamily="34" charset="0"/>
                <a:ea typeface="Noto Serif CJK JP"/>
                <a:cs typeface="Cambria" pitchFamily="34" charset="-120"/>
              </a:rPr>
              <a:t>1</a:t>
            </a:r>
            <a:endParaRPr lang="en-US" sz="1600" dirty="0"/>
          </a:p>
        </p:txBody>
      </p:sp>
      <p:sp>
        <p:nvSpPr>
          <p:cNvPr id="16" name="Text 13"/>
          <p:cNvSpPr txBox="1"/>
          <p:nvPr/>
        </p:nvSpPr>
        <p:spPr>
          <a:xfrm>
            <a:off x="6172200" y="1792224"/>
            <a:ext cx="5468112" cy="822960"/>
          </a:xfrm>
          <a:prstGeom prst="rect">
            <a:avLst/>
          </a:prstGeom>
          <a:noFill/>
          <a:ln/>
        </p:spPr>
        <p:txBody>
          <a:bodyPr wrap="square" lIns="0" tIns="0" rIns="0" bIns="0" rtlCol="0" anchor="t"/>
          <a:lstStyle/>
          <a:p>
            <a:pPr indent="0" marL="0">
              <a:buNone/>
            </a:pPr>
            <a:r>
              <a:rPr lang="ja-JP" sz="1600" b="1" dirty="0">
                <a:solidFill>
                  <a:schemeClr val="tx1"/>
                </a:solidFill>
                <a:ea typeface="Noto Sans CJK JP"/>
              </a:rPr>
              <a:t>注意の調整</a:t>
            </a:r>
            <a:endParaRPr lang="en-US" sz="1600" dirty="0"/>
          </a:p>
          <a:p>
            <a:pPr indent="0" marL="0">
              <a:buNone/>
            </a:pPr>
            <a:r>
              <a:rPr lang="ja-JP" sz="1350" dirty="0">
                <a:solidFill>
                  <a:schemeClr val="tx2"/>
                </a:solidFill>
                <a:ea typeface="Noto Sans CJK JP"/>
              </a:rPr>
              <a:t>水中では：計画、合図、バディを保ち続ける。</a:t>
            </a:r>
            <a:endParaRPr lang="en-US" sz="1600" dirty="0"/>
          </a:p>
        </p:txBody>
      </p:sp>
      <p:sp>
        <p:nvSpPr>
          <p:cNvPr id="17" name="dot"/>
          <p:cNvSpPr/>
          <p:nvPr/>
        </p:nvSpPr>
        <p:spPr>
          <a:xfrm>
            <a:off x="5486400" y="2743200"/>
            <a:ext cx="502920" cy="502920"/>
          </a:xfrm>
          <a:prstGeom prst="ellipse">
            <a:avLst/>
          </a:prstGeom>
          <a:solidFill>
            <a:schemeClr val="accent1"/>
          </a:solidFill>
          <a:ln w="12700">
            <a:solidFill>
              <a:schemeClr val="accent1"/>
            </a:solidFill>
            <a:prstDash val="solid"/>
          </a:ln>
        </p:spPr>
      </p:sp>
      <p:sp>
        <p:nvSpPr>
          <p:cNvPr id="18" name="Text 15"/>
          <p:cNvSpPr txBox="1"/>
          <p:nvPr/>
        </p:nvSpPr>
        <p:spPr>
          <a:xfrm>
            <a:off x="5486400" y="2743200"/>
            <a:ext cx="502920" cy="502920"/>
          </a:xfrm>
          <a:prstGeom prst="rect">
            <a:avLst/>
          </a:prstGeom>
          <a:noFill/>
          <a:ln/>
        </p:spPr>
        <p:txBody>
          <a:bodyPr wrap="square" lIns="0" tIns="0" rIns="0" bIns="0" rtlCol="0" anchor="ctr"/>
          <a:lstStyle/>
          <a:p>
            <a:pPr algn="ctr" indent="0" marL="0">
              <a:buNone/>
            </a:pPr>
            <a:r>
              <a:rPr lang="ja-JP" sz="1600" b="1" dirty="0">
                <a:solidFill>
                  <a:schemeClr val="bg1"/>
                </a:solidFill>
                <a:latin typeface="Cambria" pitchFamily="34" charset="0"/>
                <a:ea typeface="Noto Serif CJK JP"/>
                <a:cs typeface="Cambria" pitchFamily="34" charset="-120"/>
              </a:rPr>
              <a:t>2</a:t>
            </a:r>
            <a:endParaRPr lang="en-US" sz="1600" dirty="0"/>
          </a:p>
        </p:txBody>
      </p:sp>
      <p:sp>
        <p:nvSpPr>
          <p:cNvPr id="19" name="Text 16"/>
          <p:cNvSpPr txBox="1"/>
          <p:nvPr/>
        </p:nvSpPr>
        <p:spPr>
          <a:xfrm>
            <a:off x="6172200" y="2706624"/>
            <a:ext cx="5468112" cy="822960"/>
          </a:xfrm>
          <a:prstGeom prst="rect">
            <a:avLst/>
          </a:prstGeom>
          <a:noFill/>
          <a:ln/>
        </p:spPr>
        <p:txBody>
          <a:bodyPr wrap="square" lIns="0" tIns="0" rIns="0" bIns="0" rtlCol="0" anchor="t"/>
          <a:lstStyle/>
          <a:p>
            <a:pPr indent="0" marL="0">
              <a:buNone/>
            </a:pPr>
            <a:r>
              <a:rPr lang="ja-JP" sz="1600" b="1" dirty="0">
                <a:solidFill>
                  <a:schemeClr val="tx1"/>
                </a:solidFill>
                <a:ea typeface="Noto Sans CJK JP"/>
              </a:rPr>
              <a:t>身体への気づき</a:t>
            </a:r>
            <a:endParaRPr lang="en-US" sz="1600" dirty="0"/>
          </a:p>
          <a:p>
            <a:pPr indent="0" marL="0">
              <a:buNone/>
            </a:pPr>
            <a:r>
              <a:rPr lang="ja-JP" sz="1350" dirty="0">
                <a:solidFill>
                  <a:schemeClr val="tx2"/>
                </a:solidFill>
                <a:ea typeface="Noto Sans CJK JP"/>
              </a:rPr>
              <a:t>水中では：緊張、寒さ、疲れに早く気づく。</a:t>
            </a:r>
            <a:endParaRPr lang="en-US" sz="1600" dirty="0"/>
          </a:p>
        </p:txBody>
      </p:sp>
      <p:sp>
        <p:nvSpPr>
          <p:cNvPr id="20" name="dot"/>
          <p:cNvSpPr/>
          <p:nvPr/>
        </p:nvSpPr>
        <p:spPr>
          <a:xfrm>
            <a:off x="5486400" y="3657600"/>
            <a:ext cx="502920" cy="502920"/>
          </a:xfrm>
          <a:prstGeom prst="ellipse">
            <a:avLst/>
          </a:prstGeom>
          <a:solidFill>
            <a:schemeClr val="accent1"/>
          </a:solidFill>
          <a:ln w="12700">
            <a:solidFill>
              <a:schemeClr val="accent1"/>
            </a:solidFill>
            <a:prstDash val="solid"/>
          </a:ln>
        </p:spPr>
      </p:sp>
      <p:sp>
        <p:nvSpPr>
          <p:cNvPr id="21" name="Text 18"/>
          <p:cNvSpPr txBox="1"/>
          <p:nvPr/>
        </p:nvSpPr>
        <p:spPr>
          <a:xfrm>
            <a:off x="5486400" y="3657600"/>
            <a:ext cx="502920" cy="502920"/>
          </a:xfrm>
          <a:prstGeom prst="rect">
            <a:avLst/>
          </a:prstGeom>
          <a:noFill/>
          <a:ln/>
        </p:spPr>
        <p:txBody>
          <a:bodyPr wrap="square" lIns="0" tIns="0" rIns="0" bIns="0" rtlCol="0" anchor="ctr"/>
          <a:lstStyle/>
          <a:p>
            <a:pPr algn="ctr" indent="0" marL="0">
              <a:buNone/>
            </a:pPr>
            <a:r>
              <a:rPr lang="ja-JP" sz="1600" b="1" dirty="0">
                <a:solidFill>
                  <a:schemeClr val="bg1"/>
                </a:solidFill>
                <a:latin typeface="Cambria" pitchFamily="34" charset="0"/>
                <a:ea typeface="Noto Serif CJK JP"/>
                <a:cs typeface="Cambria" pitchFamily="34" charset="-120"/>
              </a:rPr>
              <a:t>3</a:t>
            </a:r>
            <a:endParaRPr lang="en-US" sz="1600" dirty="0"/>
          </a:p>
        </p:txBody>
      </p:sp>
      <p:sp>
        <p:nvSpPr>
          <p:cNvPr id="22" name="Text 19"/>
          <p:cNvSpPr txBox="1"/>
          <p:nvPr/>
        </p:nvSpPr>
        <p:spPr>
          <a:xfrm>
            <a:off x="6172200" y="3621024"/>
            <a:ext cx="5468112" cy="822960"/>
          </a:xfrm>
          <a:prstGeom prst="rect">
            <a:avLst/>
          </a:prstGeom>
          <a:noFill/>
          <a:ln/>
        </p:spPr>
        <p:txBody>
          <a:bodyPr wrap="square" lIns="0" tIns="0" rIns="0" bIns="0" rtlCol="0" anchor="t"/>
          <a:lstStyle/>
          <a:p>
            <a:pPr indent="0" marL="0">
              <a:buNone/>
            </a:pPr>
            <a:r>
              <a:rPr lang="ja-JP" sz="1600" b="1" dirty="0">
                <a:solidFill>
                  <a:schemeClr val="tx1"/>
                </a:solidFill>
                <a:ea typeface="Noto Sans CJK JP"/>
              </a:rPr>
              <a:t>感情の調整</a:t>
            </a:r>
            <a:endParaRPr lang="en-US" sz="1600" dirty="0"/>
          </a:p>
          <a:p>
            <a:pPr indent="0" marL="0">
              <a:buNone/>
            </a:pPr>
            <a:r>
              <a:rPr lang="ja-JP" sz="1350" dirty="0">
                <a:solidFill>
                  <a:schemeClr val="tx2"/>
                </a:solidFill>
                <a:ea typeface="Noto Sans CJK JP"/>
              </a:rPr>
              <a:t>水中では：警報を感じても、最初の衝動に従わない。</a:t>
            </a:r>
            <a:endParaRPr lang="en-US" sz="1600" dirty="0"/>
          </a:p>
        </p:txBody>
      </p:sp>
      <p:sp>
        <p:nvSpPr>
          <p:cNvPr id="23" name="dot"/>
          <p:cNvSpPr/>
          <p:nvPr/>
        </p:nvSpPr>
        <p:spPr>
          <a:xfrm>
            <a:off x="5486400" y="4572000"/>
            <a:ext cx="502920" cy="502920"/>
          </a:xfrm>
          <a:prstGeom prst="ellipse">
            <a:avLst/>
          </a:prstGeom>
          <a:solidFill>
            <a:schemeClr val="accent1"/>
          </a:solidFill>
          <a:ln w="12700">
            <a:solidFill>
              <a:schemeClr val="accent1"/>
            </a:solidFill>
            <a:prstDash val="solid"/>
          </a:ln>
        </p:spPr>
      </p:sp>
      <p:sp>
        <p:nvSpPr>
          <p:cNvPr id="24" name="Text 21"/>
          <p:cNvSpPr txBox="1"/>
          <p:nvPr/>
        </p:nvSpPr>
        <p:spPr>
          <a:xfrm>
            <a:off x="5486400" y="4572000"/>
            <a:ext cx="502920" cy="502920"/>
          </a:xfrm>
          <a:prstGeom prst="rect">
            <a:avLst/>
          </a:prstGeom>
          <a:noFill/>
          <a:ln/>
        </p:spPr>
        <p:txBody>
          <a:bodyPr wrap="square" lIns="0" tIns="0" rIns="0" bIns="0" rtlCol="0" anchor="ctr"/>
          <a:lstStyle/>
          <a:p>
            <a:pPr algn="ctr" indent="0" marL="0">
              <a:buNone/>
            </a:pPr>
            <a:r>
              <a:rPr lang="ja-JP" sz="1600" b="1" dirty="0">
                <a:solidFill>
                  <a:schemeClr val="bg1"/>
                </a:solidFill>
                <a:latin typeface="Cambria" pitchFamily="34" charset="0"/>
                <a:ea typeface="Noto Serif CJK JP"/>
                <a:cs typeface="Cambria" pitchFamily="34" charset="-120"/>
              </a:rPr>
              <a:t>4</a:t>
            </a:r>
            <a:endParaRPr lang="en-US" sz="1600" dirty="0"/>
          </a:p>
        </p:txBody>
      </p:sp>
      <p:sp>
        <p:nvSpPr>
          <p:cNvPr id="25" name="Text 22"/>
          <p:cNvSpPr txBox="1"/>
          <p:nvPr/>
        </p:nvSpPr>
        <p:spPr>
          <a:xfrm>
            <a:off x="6172200" y="4535424"/>
            <a:ext cx="5468112" cy="822960"/>
          </a:xfrm>
          <a:prstGeom prst="rect">
            <a:avLst/>
          </a:prstGeom>
          <a:noFill/>
          <a:ln/>
        </p:spPr>
        <p:txBody>
          <a:bodyPr wrap="square" lIns="0" tIns="0" rIns="0" bIns="0" rtlCol="0" anchor="t"/>
          <a:lstStyle/>
          <a:p>
            <a:pPr indent="0" marL="0">
              <a:buNone/>
            </a:pPr>
            <a:r>
              <a:rPr lang="ja-JP" sz="1600" b="1" dirty="0">
                <a:solidFill>
                  <a:schemeClr val="tx1"/>
                </a:solidFill>
                <a:ea typeface="Noto Sans CJK JP"/>
              </a:rPr>
              <a:t>自己の見方の変化</a:t>
            </a:r>
            <a:endParaRPr lang="en-US" sz="1600" dirty="0"/>
          </a:p>
          <a:p>
            <a:pPr indent="0" marL="0">
              <a:buNone/>
            </a:pPr>
            <a:r>
              <a:rPr lang="ja-JP" sz="1350" dirty="0">
                <a:solidFill>
                  <a:schemeClr val="tx2"/>
                </a:solidFill>
                <a:ea typeface="Noto Sans CJK JP"/>
              </a:rPr>
              <a:t>水中では：「私は恐怖だ」ではなく「私は恐怖を感じている」。</a:t>
            </a:r>
            <a:endParaRPr lang="en-US" sz="1600" dirty="0"/>
          </a:p>
        </p:txBody>
      </p:sp>
      <p:sp>
        <p:nvSpPr>
          <p:cNvPr id="26"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27" name="Text 24"/>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ja-JP" sz="950" b="1" spc="200" kern="0" dirty="0">
                <a:solidFill>
                  <a:srgbClr val="0F6472"/>
                </a:solidFill>
                <a:ea typeface="Noto Sans CJK JP"/>
              </a:rPr>
              <a:t>出典   </a:t>
            </a:r>
            <a:pPr indent="0" marL="0">
              <a:buNone/>
            </a:pPr>
            <a:r>
              <a:rPr lang="ja-JP" sz="1050" b="1" dirty="0">
                <a:solidFill>
                  <a:srgbClr val="5A6B70"/>
                </a:solidFill>
                <a:ea typeface="Noto Sans CJK JP"/>
              </a:rPr>
              <a:t>[16] </a:t>
            </a:r>
            <a:pPr indent="0" marL="0">
              <a:buNone/>
            </a:pPr>
            <a:r>
              <a:rPr lang="ja-JP" sz="1050" u="sng" dirty="0">
                <a:solidFill>
                  <a:srgbClr val="0F6472"/>
                </a:solidFill>
                <a:ea typeface="Noto Sans CJK JP"/>
                <a:hlinkClick r:id="rId1" invalidUrl="" action="" tgtFrame="" tooltip="Mindfulness: a proposed operational definition" history="1" highlightClick="0" endSnd="0">
                  <a:extLst>
                    <a:ext uri="{A12FA001-AC4F-418D-AE19-62706E023703}">
                      <ahyp:hlinkClr xmlns:ahyp="http://schemas.microsoft.com/office/drawing/2018/hyperlinkcolor" val="tx"/>
                    </a:ext>
                  </a:extLst>
                </a:hlinkClick>
              </a:rPr>
              <a:t>Bishop et al., 2004 · Clin Psychol Sci Pract</a:t>
            </a:r>
            <a:pPr indent="0" marL="0">
              <a:buNone/>
            </a:pPr>
            <a:r>
              <a:rPr lang="ja-JP" sz="1050" dirty="0">
                <a:solidFill>
                  <a:srgbClr val="5A6B70"/>
                </a:solidFill>
                <a:ea typeface="Noto Sans CJK JP"/>
              </a:rPr>
              <a:t>   ·   </a:t>
            </a:r>
            <a:pPr indent="0" marL="0">
              <a:buNone/>
            </a:pPr>
            <a:r>
              <a:rPr lang="ja-JP" sz="1050" b="1" dirty="0">
                <a:solidFill>
                  <a:srgbClr val="5A6B70"/>
                </a:solidFill>
                <a:ea typeface="Noto Sans CJK JP"/>
              </a:rPr>
              <a:t>[17] </a:t>
            </a:r>
            <a:pPr indent="0" marL="0">
              <a:buNone/>
            </a:pPr>
            <a:r>
              <a:rPr lang="ja-JP" sz="1050" u="sng" dirty="0">
                <a:solidFill>
                  <a:srgbClr val="0F6472"/>
                </a:solidFill>
                <a:ea typeface="Noto Sans CJK JP"/>
                <a:hlinkClick r:id="rId2" invalidUrl="" action="" tgtFrame="" tooltip="How does mindfulness meditation work? Proposing mechanisms of action from a conceptual and neural perspective" history="1" highlightClick="0" endSnd="0">
                  <a:extLst>
                    <a:ext uri="{A12FA001-AC4F-418D-AE19-62706E023703}">
                      <ahyp:hlinkClr xmlns:ahyp="http://schemas.microsoft.com/office/drawing/2018/hyperlinkcolor" val="tx"/>
                    </a:ext>
                  </a:extLst>
                </a:hlinkClick>
              </a:rPr>
              <a:t>Hölzel et al., 2011 · Perspectives on Psychological Science</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ja-JP">
                <a:ea typeface="Noto Sans CJK JP"/>
              </a:rPr>
              <a:t>13</a:t>
            </a:fld>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ja-JP" sz="3200" b="1" dirty="0">
                <a:solidFill>
                  <a:schemeClr val="bg1"/>
                </a:solidFill>
                <a:ea typeface="Noto Sans CJK JP"/>
              </a:rPr>
              <a:t>不安とストレス：最も確かなエビデンス</a:t>
            </a:r>
            <a:endParaRPr lang="en-US" sz="3200" dirty="0"/>
          </a:p>
        </p:txBody>
      </p:sp>
      <p:sp>
        <p:nvSpPr>
          <p:cNvPr id="4" name="chip"/>
          <p:cNvSpPr txBox="1"/>
          <p:nvPr/>
        </p:nvSpPr>
        <p:spPr>
          <a:xfrm>
            <a:off x="548640" y="1298448"/>
            <a:ext cx="6035040" cy="347472"/>
          </a:xfrm>
          <a:prstGeom prst="roundRect">
            <a:avLst>
              <a:gd name="adj" fmla="val 50000"/>
            </a:avLst>
          </a:prstGeom>
          <a:solidFill>
            <a:srgbClr val="2E9E6B"/>
          </a:solidFill>
          <a:ln/>
        </p:spPr>
        <p:txBody>
          <a:bodyPr wrap="square" lIns="0" tIns="0" rIns="0" bIns="0" rtlCol="0" anchor="ctr"/>
          <a:lstStyle/>
          <a:p>
            <a:pPr algn="ctr" indent="0" marL="0">
              <a:buNone/>
            </a:pPr>
            <a:r>
              <a:rPr lang="ja-JP" sz="1100" b="1" spc="200" kern="0" dirty="0">
                <a:solidFill>
                  <a:srgbClr val="FFFFFF"/>
                </a:solidFill>
                <a:ea typeface="Noto Sans CJK JP"/>
              </a:rPr>
              <a:t>強いエビデンス  ·  ランダム化試験とメタ分析</a:t>
            </a:r>
            <a:endParaRPr lang="en-US" sz="1100" dirty="0"/>
          </a:p>
        </p:txBody>
      </p:sp>
      <p:sp>
        <p:nvSpPr>
          <p:cNvPr id="5" name="HOGE ET AL., 2023  ·  JAMA PSYCHIATRY  ·  [18]"/>
          <p:cNvSpPr/>
          <p:nvPr/>
        </p:nvSpPr>
        <p:spPr>
          <a:xfrm>
            <a:off x="548640" y="1783080"/>
            <a:ext cx="3544824" cy="2880360"/>
          </a:xfrm>
          <a:prstGeom prst="roundRect">
            <a:avLst>
              <a:gd name="adj" fmla="val 5079"/>
            </a:avLst>
          </a:prstGeom>
          <a:solidFill>
            <a:srgbClr val="0E3A4A"/>
          </a:solidFill>
          <a:ln w="12700">
            <a:solidFill>
              <a:schemeClr val="accent1"/>
            </a:solidFill>
            <a:prstDash val="solid"/>
          </a:ln>
        </p:spPr>
      </p:sp>
      <p:sp>
        <p:nvSpPr>
          <p:cNvPr id="6" name="Text 3"/>
          <p:cNvSpPr txBox="1"/>
          <p:nvPr/>
        </p:nvSpPr>
        <p:spPr>
          <a:xfrm>
            <a:off x="804672" y="1947672"/>
            <a:ext cx="3032760" cy="457200"/>
          </a:xfrm>
          <a:prstGeom prst="rect">
            <a:avLst/>
          </a:prstGeom>
          <a:noFill/>
          <a:ln/>
        </p:spPr>
        <p:txBody>
          <a:bodyPr wrap="square" lIns="0" tIns="0" rIns="0" bIns="0" rtlCol="0" anchor="t"/>
          <a:lstStyle/>
          <a:p>
            <a:pPr indent="0" marL="0">
              <a:buNone/>
            </a:pPr>
            <a:r>
              <a:rPr lang="ja-JP" sz="1000" b="1" spc="100" kern="0" dirty="0">
                <a:solidFill>
                  <a:schemeClr val="accent3"/>
                </a:solidFill>
                <a:ea typeface="Noto Sans CJK JP"/>
              </a:rPr>
              <a:t>HOGE ET AL., 2023  ·  JAMA PSYCHIATRY  ·  [18]</a:t>
            </a:r>
            <a:endParaRPr lang="en-US" sz="1000" dirty="0"/>
          </a:p>
        </p:txBody>
      </p:sp>
      <p:sp>
        <p:nvSpPr>
          <p:cNvPr id="7" name="Text 4"/>
          <p:cNvSpPr txBox="1"/>
          <p:nvPr/>
        </p:nvSpPr>
        <p:spPr>
          <a:xfrm>
            <a:off x="804672" y="2350008"/>
            <a:ext cx="3032760" cy="731520"/>
          </a:xfrm>
          <a:prstGeom prst="rect">
            <a:avLst/>
          </a:prstGeom>
          <a:noFill/>
          <a:ln/>
        </p:spPr>
        <p:txBody>
          <a:bodyPr wrap="square" lIns="0" tIns="0" rIns="0" bIns="0" rtlCol="0" anchor="ctr"/>
          <a:lstStyle/>
          <a:p>
            <a:pPr indent="0" marL="0">
              <a:buNone/>
            </a:pPr>
            <a:r>
              <a:rPr lang="ja-JP" sz="3400" b="1" dirty="0">
                <a:solidFill>
                  <a:schemeClr val="accent2"/>
                </a:solidFill>
                <a:latin typeface="Cambria" pitchFamily="34" charset="0"/>
                <a:ea typeface="Noto Serif CJK JP"/>
                <a:cs typeface="Cambria" pitchFamily="34" charset="-120"/>
              </a:rPr>
              <a:t>＝ 薬</a:t>
            </a:r>
            <a:endParaRPr lang="en-US" sz="3400" dirty="0"/>
          </a:p>
        </p:txBody>
      </p:sp>
      <p:sp>
        <p:nvSpPr>
          <p:cNvPr id="8" name="Text 5"/>
          <p:cNvSpPr txBox="1"/>
          <p:nvPr/>
        </p:nvSpPr>
        <p:spPr>
          <a:xfrm>
            <a:off x="804672" y="3081528"/>
            <a:ext cx="3032760" cy="1051560"/>
          </a:xfrm>
          <a:prstGeom prst="rect">
            <a:avLst/>
          </a:prstGeom>
          <a:noFill/>
          <a:ln/>
        </p:spPr>
        <p:txBody>
          <a:bodyPr wrap="square" lIns="0" tIns="0" rIns="0" bIns="0" rtlCol="0" anchor="t"/>
          <a:lstStyle/>
          <a:p>
            <a:pPr indent="0" marL="0">
              <a:buNone/>
            </a:pPr>
            <a:r>
              <a:rPr lang="ja-JP" sz="1300" dirty="0">
                <a:solidFill>
                  <a:schemeClr val="bg1"/>
                </a:solidFill>
                <a:ea typeface="Noto Sans CJK JP"/>
              </a:rPr>
              <a:t>不安障害の成人276人をランダム化：8週間のMBSRは第一選択薬エスシタロプラムと同等の効果でした。</a:t>
            </a:r>
            <a:endParaRPr lang="en-US" sz="1300" dirty="0"/>
          </a:p>
        </p:txBody>
      </p:sp>
      <p:sp>
        <p:nvSpPr>
          <p:cNvPr id="9" name="Text 6"/>
          <p:cNvSpPr txBox="1"/>
          <p:nvPr/>
        </p:nvSpPr>
        <p:spPr>
          <a:xfrm>
            <a:off x="804672" y="4114800"/>
            <a:ext cx="3032760" cy="457200"/>
          </a:xfrm>
          <a:prstGeom prst="rect">
            <a:avLst/>
          </a:prstGeom>
          <a:noFill/>
          <a:ln/>
        </p:spPr>
        <p:txBody>
          <a:bodyPr wrap="square" lIns="0" tIns="0" rIns="0" bIns="0" rtlCol="0" anchor="t"/>
          <a:lstStyle/>
          <a:p>
            <a:pPr indent="0" marL="0">
              <a:buNone/>
            </a:pPr>
            <a:r>
              <a:rPr lang="ja-JP" sz="1200" b="1" dirty="0">
                <a:solidFill>
                  <a:schemeClr val="accent3"/>
                </a:solidFill>
                <a:ea typeface="Noto Sans CJK JP"/>
              </a:rPr>
              <a:t>有害事象：MBSRは15%、薬は79%。</a:t>
            </a:r>
            <a:endParaRPr lang="en-US" sz="1200" dirty="0"/>
          </a:p>
        </p:txBody>
      </p:sp>
      <p:sp>
        <p:nvSpPr>
          <p:cNvPr id="10" name="GALANTE ET AL., 2021  ·  PLOS MEDICINE  ·  [19]"/>
          <p:cNvSpPr/>
          <p:nvPr/>
        </p:nvSpPr>
        <p:spPr>
          <a:xfrm>
            <a:off x="4322064" y="1783080"/>
            <a:ext cx="3544824" cy="2880360"/>
          </a:xfrm>
          <a:prstGeom prst="roundRect">
            <a:avLst>
              <a:gd name="adj" fmla="val 5079"/>
            </a:avLst>
          </a:prstGeom>
          <a:solidFill>
            <a:srgbClr val="0E3A4A"/>
          </a:solidFill>
          <a:ln w="12700">
            <a:solidFill>
              <a:schemeClr val="accent1"/>
            </a:solidFill>
            <a:prstDash val="solid"/>
          </a:ln>
        </p:spPr>
      </p:sp>
      <p:sp>
        <p:nvSpPr>
          <p:cNvPr id="11" name="Text 8"/>
          <p:cNvSpPr txBox="1"/>
          <p:nvPr/>
        </p:nvSpPr>
        <p:spPr>
          <a:xfrm>
            <a:off x="4578096" y="1947672"/>
            <a:ext cx="3032760" cy="457200"/>
          </a:xfrm>
          <a:prstGeom prst="rect">
            <a:avLst/>
          </a:prstGeom>
          <a:noFill/>
          <a:ln/>
        </p:spPr>
        <p:txBody>
          <a:bodyPr wrap="square" lIns="0" tIns="0" rIns="0" bIns="0" rtlCol="0" anchor="t"/>
          <a:lstStyle/>
          <a:p>
            <a:pPr indent="0" marL="0">
              <a:buNone/>
            </a:pPr>
            <a:r>
              <a:rPr lang="ja-JP" sz="1000" b="1" spc="100" kern="0" dirty="0">
                <a:solidFill>
                  <a:schemeClr val="accent3"/>
                </a:solidFill>
                <a:ea typeface="Noto Sans CJK JP"/>
              </a:rPr>
              <a:t>GALANTE ET AL., 2021  ·  PLOS MEDICINE  ·  [19]</a:t>
            </a:r>
            <a:endParaRPr lang="en-US" sz="1000" dirty="0"/>
          </a:p>
        </p:txBody>
      </p:sp>
      <p:sp>
        <p:nvSpPr>
          <p:cNvPr id="12" name="Text 9"/>
          <p:cNvSpPr txBox="1"/>
          <p:nvPr/>
        </p:nvSpPr>
        <p:spPr>
          <a:xfrm>
            <a:off x="4578096" y="2350008"/>
            <a:ext cx="3032760" cy="731520"/>
          </a:xfrm>
          <a:prstGeom prst="rect">
            <a:avLst/>
          </a:prstGeom>
          <a:noFill/>
          <a:ln/>
        </p:spPr>
        <p:txBody>
          <a:bodyPr wrap="square" lIns="0" tIns="0" rIns="0" bIns="0" rtlCol="0" anchor="ctr"/>
          <a:lstStyle/>
          <a:p>
            <a:pPr indent="0" marL="0">
              <a:buNone/>
            </a:pPr>
            <a:r>
              <a:rPr lang="ja-JP" sz="3400" b="1" dirty="0">
                <a:solidFill>
                  <a:srgbClr val="F2B544"/>
                </a:solidFill>
                <a:latin typeface="Cambria" pitchFamily="34" charset="0"/>
                <a:ea typeface="Noto Serif CJK JP"/>
                <a:cs typeface="Cambria" pitchFamily="34" charset="-120"/>
              </a:rPr>
              <a:t>g = 0.56</a:t>
            </a:r>
            <a:endParaRPr lang="en-US" sz="3400" dirty="0"/>
          </a:p>
        </p:txBody>
      </p:sp>
      <p:sp>
        <p:nvSpPr>
          <p:cNvPr id="13" name="Text 10"/>
          <p:cNvSpPr txBox="1"/>
          <p:nvPr/>
        </p:nvSpPr>
        <p:spPr>
          <a:xfrm>
            <a:off x="4578096" y="3081528"/>
            <a:ext cx="3032760" cy="1051560"/>
          </a:xfrm>
          <a:prstGeom prst="rect">
            <a:avLst/>
          </a:prstGeom>
          <a:noFill/>
          <a:ln/>
        </p:spPr>
        <p:txBody>
          <a:bodyPr wrap="square" lIns="0" tIns="0" rIns="0" bIns="0" rtlCol="0" anchor="t"/>
          <a:lstStyle/>
          <a:p>
            <a:pPr indent="0" marL="0">
              <a:buNone/>
            </a:pPr>
            <a:r>
              <a:rPr lang="ja-JP" sz="1300" dirty="0">
                <a:solidFill>
                  <a:schemeClr val="bg1"/>
                </a:solidFill>
                <a:ea typeface="Noto Sans CJK JP"/>
              </a:rPr>
              <a:t>136件の試験、診断のない成人11,605人：介入なしより不安が少ない（中程度の効果）。</a:t>
            </a:r>
            <a:endParaRPr lang="en-US" sz="1300" dirty="0"/>
          </a:p>
        </p:txBody>
      </p:sp>
      <p:sp>
        <p:nvSpPr>
          <p:cNvPr id="14" name="Text 11"/>
          <p:cNvSpPr txBox="1"/>
          <p:nvPr/>
        </p:nvSpPr>
        <p:spPr>
          <a:xfrm>
            <a:off x="4578096" y="4114800"/>
            <a:ext cx="3032760" cy="457200"/>
          </a:xfrm>
          <a:prstGeom prst="rect">
            <a:avLst/>
          </a:prstGeom>
          <a:noFill/>
          <a:ln/>
        </p:spPr>
        <p:txBody>
          <a:bodyPr wrap="square" lIns="0" tIns="0" rIns="0" bIns="0" rtlCol="0" anchor="t"/>
          <a:lstStyle/>
          <a:p>
            <a:pPr indent="0" marL="0">
              <a:buNone/>
            </a:pPr>
            <a:r>
              <a:rPr lang="ja-JP" sz="1200" b="1" dirty="0">
                <a:solidFill>
                  <a:schemeClr val="accent3"/>
                </a:solidFill>
                <a:ea typeface="Noto Sans CJK JP"/>
              </a:rPr>
              <a:t>非特異的な対照活動との比較：g = 0.47。</a:t>
            </a:r>
            <a:endParaRPr lang="en-US" sz="1200" dirty="0"/>
          </a:p>
        </p:txBody>
      </p:sp>
      <p:sp>
        <p:nvSpPr>
          <p:cNvPr id="15" name="GOLDBERG ET AL., 2022  ·  [20]"/>
          <p:cNvSpPr/>
          <p:nvPr/>
        </p:nvSpPr>
        <p:spPr>
          <a:xfrm>
            <a:off x="8095488" y="1783080"/>
            <a:ext cx="3544824" cy="2880360"/>
          </a:xfrm>
          <a:prstGeom prst="roundRect">
            <a:avLst>
              <a:gd name="adj" fmla="val 5079"/>
            </a:avLst>
          </a:prstGeom>
          <a:solidFill>
            <a:srgbClr val="0E3A4A"/>
          </a:solidFill>
          <a:ln w="12700">
            <a:solidFill>
              <a:schemeClr val="accent1"/>
            </a:solidFill>
            <a:prstDash val="solid"/>
          </a:ln>
        </p:spPr>
      </p:sp>
      <p:sp>
        <p:nvSpPr>
          <p:cNvPr id="16" name="Text 13"/>
          <p:cNvSpPr txBox="1"/>
          <p:nvPr/>
        </p:nvSpPr>
        <p:spPr>
          <a:xfrm>
            <a:off x="8351520" y="1947672"/>
            <a:ext cx="3032760" cy="457200"/>
          </a:xfrm>
          <a:prstGeom prst="rect">
            <a:avLst/>
          </a:prstGeom>
          <a:noFill/>
          <a:ln/>
        </p:spPr>
        <p:txBody>
          <a:bodyPr wrap="square" lIns="0" tIns="0" rIns="0" bIns="0" rtlCol="0" anchor="t"/>
          <a:lstStyle/>
          <a:p>
            <a:pPr indent="0" marL="0">
              <a:buNone/>
            </a:pPr>
            <a:r>
              <a:rPr lang="ja-JP" sz="1000" b="1" spc="100" kern="0" dirty="0">
                <a:solidFill>
                  <a:schemeClr val="accent3"/>
                </a:solidFill>
                <a:ea typeface="Noto Sans CJK JP"/>
              </a:rPr>
              <a:t>GOLDBERG ET AL., 2022  ·  [20]</a:t>
            </a:r>
            <a:endParaRPr lang="en-US" sz="1000" dirty="0"/>
          </a:p>
        </p:txBody>
      </p:sp>
      <p:sp>
        <p:nvSpPr>
          <p:cNvPr id="17" name="Text 14"/>
          <p:cNvSpPr txBox="1"/>
          <p:nvPr/>
        </p:nvSpPr>
        <p:spPr>
          <a:xfrm>
            <a:off x="8351520" y="2350008"/>
            <a:ext cx="3032760" cy="731520"/>
          </a:xfrm>
          <a:prstGeom prst="rect">
            <a:avLst/>
          </a:prstGeom>
          <a:noFill/>
          <a:ln/>
        </p:spPr>
        <p:txBody>
          <a:bodyPr wrap="square" lIns="0" tIns="0" rIns="0" bIns="0" rtlCol="0" anchor="ctr"/>
          <a:lstStyle/>
          <a:p>
            <a:pPr indent="0" marL="0">
              <a:buNone/>
            </a:pPr>
            <a:r>
              <a:rPr lang="ja-JP" sz="2200" b="1" dirty="0">
                <a:solidFill>
                  <a:srgbClr val="F2B544"/>
                </a:solidFill>
                <a:latin typeface="Cambria" pitchFamily="34" charset="0"/>
                <a:ea typeface="Noto Serif CJK JP"/>
                <a:cs typeface="Cambria" pitchFamily="34" charset="-120"/>
              </a:rPr>
              <a:t>44件のメタ分析</a:t>
            </a:r>
            <a:endParaRPr lang="en-US" sz="2200" dirty="0"/>
          </a:p>
        </p:txBody>
      </p:sp>
      <p:sp>
        <p:nvSpPr>
          <p:cNvPr id="18" name="Text 15"/>
          <p:cNvSpPr txBox="1"/>
          <p:nvPr/>
        </p:nvSpPr>
        <p:spPr>
          <a:xfrm>
            <a:off x="8351520" y="3081528"/>
            <a:ext cx="3032760" cy="1051560"/>
          </a:xfrm>
          <a:prstGeom prst="rect">
            <a:avLst/>
          </a:prstGeom>
          <a:noFill/>
          <a:ln/>
        </p:spPr>
        <p:txBody>
          <a:bodyPr wrap="square" lIns="0" tIns="0" rIns="0" bIns="0" rtlCol="0" anchor="t"/>
          <a:lstStyle/>
          <a:p>
            <a:pPr indent="0" marL="0">
              <a:buNone/>
            </a:pPr>
            <a:r>
              <a:rPr lang="ja-JP" sz="1300" dirty="0">
                <a:solidFill>
                  <a:schemeClr val="bg1"/>
                </a:solidFill>
                <a:ea typeface="Noto Sans CJK JP"/>
              </a:rPr>
              <a:t>336件の試験、30,483人：ほぼすべての比較で介入なしより良く、効果が確立した治療と同等。</a:t>
            </a:r>
            <a:endParaRPr lang="en-US" sz="1300" dirty="0"/>
          </a:p>
        </p:txBody>
      </p:sp>
      <p:sp>
        <p:nvSpPr>
          <p:cNvPr id="19" name="Text 16"/>
          <p:cNvSpPr txBox="1"/>
          <p:nvPr/>
        </p:nvSpPr>
        <p:spPr>
          <a:xfrm>
            <a:off x="8351520" y="4114800"/>
            <a:ext cx="3032760" cy="457200"/>
          </a:xfrm>
          <a:prstGeom prst="rect">
            <a:avLst/>
          </a:prstGeom>
          <a:noFill/>
          <a:ln/>
        </p:spPr>
        <p:txBody>
          <a:bodyPr wrap="square" lIns="0" tIns="0" rIns="0" bIns="0" rtlCol="0" anchor="t"/>
          <a:lstStyle/>
          <a:p>
            <a:pPr indent="0" marL="0">
              <a:buNone/>
            </a:pPr>
            <a:r>
              <a:rPr lang="ja-JP" sz="1200" b="1" dirty="0">
                <a:solidFill>
                  <a:schemeClr val="accent3"/>
                </a:solidFill>
                <a:ea typeface="Noto Sans CJK JP"/>
              </a:rPr>
              <a:t>これまでで最も広範なレビューのレビュー。</a:t>
            </a:r>
            <a:endParaRPr lang="en-US" sz="1200" dirty="0"/>
          </a:p>
        </p:txBody>
      </p:sp>
      <p:sp>
        <p:nvSpPr>
          <p:cNvPr id="20" name="Text 17"/>
          <p:cNvSpPr txBox="1"/>
          <p:nvPr/>
        </p:nvSpPr>
        <p:spPr>
          <a:xfrm>
            <a:off x="548640" y="4846320"/>
            <a:ext cx="5486400" cy="320040"/>
          </a:xfrm>
          <a:prstGeom prst="rect">
            <a:avLst/>
          </a:prstGeom>
          <a:noFill/>
          <a:ln/>
        </p:spPr>
        <p:txBody>
          <a:bodyPr wrap="square" lIns="0" tIns="0" rIns="0" bIns="0" rtlCol="0" anchor="t"/>
          <a:lstStyle/>
          <a:p>
            <a:pPr indent="0" marL="0">
              <a:buNone/>
            </a:pPr>
            <a:r>
              <a:rPr lang="ja-JP" sz="1200" i="1" dirty="0">
                <a:solidFill>
                  <a:schemeClr val="accent3"/>
                </a:solidFill>
                <a:ea typeface="Noto Sans CJK JP"/>
              </a:rPr>
              <a:t>gの読み方：  ≈ 0.2 小   ·   ≈ 0.5 中   ·   ≈ 0.8 大</a:t>
            </a:r>
            <a:endParaRPr lang="en-US" sz="1200" dirty="0"/>
          </a:p>
        </p:txBody>
      </p:sp>
      <p:sp>
        <p:nvSpPr>
          <p:cNvPr id="21" name="Text 18"/>
          <p:cNvSpPr txBox="1"/>
          <p:nvPr/>
        </p:nvSpPr>
        <p:spPr>
          <a:xfrm>
            <a:off x="6035040" y="4773168"/>
            <a:ext cx="5605272" cy="548640"/>
          </a:xfrm>
          <a:prstGeom prst="rect">
            <a:avLst/>
          </a:prstGeom>
          <a:noFill/>
          <a:ln/>
        </p:spPr>
        <p:txBody>
          <a:bodyPr wrap="square" lIns="0" tIns="0" rIns="0" bIns="0" rtlCol="0" anchor="t"/>
          <a:lstStyle/>
          <a:p>
            <a:pPr algn="r" indent="0" marL="0">
              <a:buNone/>
            </a:pPr>
            <a:r>
              <a:rPr lang="ja-JP" sz="1300" b="1" dirty="0">
                <a:solidFill>
                  <a:srgbClr val="F2B544"/>
                </a:solidFill>
                <a:ea typeface="Noto Sans CJK JP"/>
              </a:rPr>
              <a:t>MDIの読み解き：事前の不安がパニックを予測するなら、不安を鍛えることは安全を鍛えることです。</a:t>
            </a:r>
            <a:endParaRPr lang="en-US" sz="1300" dirty="0"/>
          </a:p>
        </p:txBody>
      </p:sp>
      <p:sp>
        <p:nvSpPr>
          <p:cNvPr id="22"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23" name="Text 20"/>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ja-JP" sz="950" b="1" spc="200" kern="0" dirty="0">
                <a:solidFill>
                  <a:srgbClr val="0F6472"/>
                </a:solidFill>
                <a:ea typeface="Noto Sans CJK JP"/>
              </a:rPr>
              <a:t>出典   </a:t>
            </a:r>
            <a:pPr indent="0" marL="0">
              <a:buNone/>
            </a:pPr>
            <a:r>
              <a:rPr lang="ja-JP" sz="1050" b="1" dirty="0">
                <a:solidFill>
                  <a:srgbClr val="5A6B70"/>
                </a:solidFill>
                <a:ea typeface="Noto Sans CJK JP"/>
              </a:rPr>
              <a:t>[18] </a:t>
            </a:r>
            <a:pPr indent="0" marL="0">
              <a:buNone/>
            </a:pPr>
            <a:r>
              <a:rPr lang="ja-JP" sz="1050" u="sng" dirty="0">
                <a:solidFill>
                  <a:srgbClr val="0F6472"/>
                </a:solidFill>
                <a:ea typeface="Noto Sans CJK JP"/>
                <a:hlinkClick r:id="rId1" invalidUrl="" action="" tgtFrame="" tooltip="Mindfulness-based stress reduction vs escitalopram for the treatment of adults with anxiety disorders: a randomized clinical trial" history="1" highlightClick="0" endSnd="0">
                  <a:extLst>
                    <a:ext uri="{A12FA001-AC4F-418D-AE19-62706E023703}">
                      <ahyp:hlinkClr xmlns:ahyp="http://schemas.microsoft.com/office/drawing/2018/hyperlinkcolor" val="tx"/>
                    </a:ext>
                  </a:extLst>
                </a:hlinkClick>
              </a:rPr>
              <a:t>Hoge et al., 2023 · JAMA Psychiatry</a:t>
            </a:r>
            <a:pPr indent="0" marL="0">
              <a:buNone/>
            </a:pPr>
            <a:r>
              <a:rPr lang="ja-JP" sz="1050" dirty="0">
                <a:solidFill>
                  <a:srgbClr val="5A6B70"/>
                </a:solidFill>
                <a:ea typeface="Noto Sans CJK JP"/>
              </a:rPr>
              <a:t>   ·   </a:t>
            </a:r>
            <a:pPr indent="0" marL="0">
              <a:buNone/>
            </a:pPr>
            <a:r>
              <a:rPr lang="ja-JP" sz="1050" b="1" dirty="0">
                <a:solidFill>
                  <a:srgbClr val="5A6B70"/>
                </a:solidFill>
                <a:ea typeface="Noto Sans CJK JP"/>
              </a:rPr>
              <a:t>[19] </a:t>
            </a:r>
            <a:pPr indent="0" marL="0">
              <a:buNone/>
            </a:pPr>
            <a:r>
              <a:rPr lang="ja-JP" sz="1050" u="sng" dirty="0">
                <a:solidFill>
                  <a:srgbClr val="0F6472"/>
                </a:solidFill>
                <a:ea typeface="Noto Sans CJK JP"/>
                <a:hlinkClick r:id="rId2" invalidUrl="" action="" tgtFrame="" tooltip="Mindfulness-based programmes for mental health promotion in adults in nonclinical settings: a systematic review and meta-analysis of randomised controlled trials" history="1" highlightClick="0" endSnd="0">
                  <a:extLst>
                    <a:ext uri="{A12FA001-AC4F-418D-AE19-62706E023703}">
                      <ahyp:hlinkClr xmlns:ahyp="http://schemas.microsoft.com/office/drawing/2018/hyperlinkcolor" val="tx"/>
                    </a:ext>
                  </a:extLst>
                </a:hlinkClick>
              </a:rPr>
              <a:t>Galante et al., 2021 · PLoS Medicine</a:t>
            </a:r>
            <a:pPr indent="0" marL="0">
              <a:buNone/>
            </a:pPr>
            <a:r>
              <a:rPr lang="ja-JP" sz="1050" dirty="0">
                <a:solidFill>
                  <a:srgbClr val="5A6B70"/>
                </a:solidFill>
                <a:ea typeface="Noto Sans CJK JP"/>
              </a:rPr>
              <a:t>   ·   </a:t>
            </a:r>
            <a:pPr indent="0" marL="0">
              <a:buNone/>
            </a:pPr>
            <a:r>
              <a:rPr lang="ja-JP" sz="1050" b="1" dirty="0">
                <a:solidFill>
                  <a:srgbClr val="5A6B70"/>
                </a:solidFill>
                <a:ea typeface="Noto Sans CJK JP"/>
              </a:rPr>
              <a:t>[20] </a:t>
            </a:r>
            <a:pPr indent="0" marL="0">
              <a:buNone/>
            </a:pPr>
            <a:r>
              <a:rPr lang="ja-JP" sz="1050" u="sng" dirty="0">
                <a:solidFill>
                  <a:srgbClr val="0F6472"/>
                </a:solidFill>
                <a:ea typeface="Noto Sans CJK JP"/>
                <a:hlinkClick r:id="rId3" invalidUrl="" action="" tgtFrame="" tooltip="The empirical status of mindfulness-based interventions: a systematic review of 44 meta-analyses of randomized controlled trials" history="1" highlightClick="0" endSnd="0">
                  <a:extLst>
                    <a:ext uri="{A12FA001-AC4F-418D-AE19-62706E023703}">
                      <ahyp:hlinkClr xmlns:ahyp="http://schemas.microsoft.com/office/drawing/2018/hyperlinkcolor" val="tx"/>
                    </a:ext>
                  </a:extLst>
                </a:hlinkClick>
              </a:rPr>
              <a:t>Goldberg et al., 2022 · Perspectives on Psychological Science</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ja-JP">
                <a:ea typeface="Noto Sans CJK JP"/>
              </a:rPr>
              <a:t>14</a:t>
            </a:fld>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ja-JP" sz="3200" b="1" dirty="0">
                <a:solidFill>
                  <a:schemeClr val="tx1"/>
                </a:solidFill>
                <a:ea typeface="Noto Sans CJK JP"/>
              </a:rPr>
              <a:t>プレッシャー下の注意：守る力は鍛えられる</a:t>
            </a:r>
            <a:endParaRPr lang="en-US" sz="3200" dirty="0"/>
          </a:p>
        </p:txBody>
      </p:sp>
      <p:sp>
        <p:nvSpPr>
          <p:cNvPr id="4" name="よりよい注意を、測定で"/>
          <p:cNvSpPr/>
          <p:nvPr/>
        </p:nvSpPr>
        <p:spPr>
          <a:xfrm>
            <a:off x="548640" y="1371600"/>
            <a:ext cx="3544824" cy="4114800"/>
          </a:xfrm>
          <a:prstGeom prst="roundRect">
            <a:avLst>
              <a:gd name="adj" fmla="val 4127"/>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5" name="chip"/>
          <p:cNvSpPr txBox="1"/>
          <p:nvPr/>
        </p:nvSpPr>
        <p:spPr>
          <a:xfrm>
            <a:off x="777240" y="1600200"/>
            <a:ext cx="3087624" cy="347472"/>
          </a:xfrm>
          <a:prstGeom prst="roundRect">
            <a:avLst>
              <a:gd name="adj" fmla="val 50000"/>
            </a:avLst>
          </a:prstGeom>
          <a:solidFill>
            <a:srgbClr val="2E9E6B"/>
          </a:solidFill>
          <a:ln/>
        </p:spPr>
        <p:txBody>
          <a:bodyPr wrap="square" lIns="0" tIns="0" rIns="0" bIns="0" rtlCol="0" anchor="ctr"/>
          <a:lstStyle/>
          <a:p>
            <a:pPr algn="ctr" indent="0" marL="0">
              <a:buNone/>
            </a:pPr>
            <a:r>
              <a:rPr lang="ja-JP" sz="1100" b="1" spc="200" kern="0" dirty="0">
                <a:solidFill>
                  <a:srgbClr val="FFFFFF"/>
                </a:solidFill>
                <a:ea typeface="Noto Sans CJK JP"/>
              </a:rPr>
              <a:t>メタ分析  ·  111試験</a:t>
            </a:r>
            <a:endParaRPr lang="en-US" sz="1100" dirty="0"/>
          </a:p>
        </p:txBody>
      </p:sp>
      <p:sp>
        <p:nvSpPr>
          <p:cNvPr id="6" name="Text 3"/>
          <p:cNvSpPr txBox="1"/>
          <p:nvPr/>
        </p:nvSpPr>
        <p:spPr>
          <a:xfrm>
            <a:off x="777240" y="2103120"/>
            <a:ext cx="3087624" cy="777240"/>
          </a:xfrm>
          <a:prstGeom prst="rect">
            <a:avLst/>
          </a:prstGeom>
          <a:noFill/>
          <a:ln/>
        </p:spPr>
        <p:txBody>
          <a:bodyPr wrap="square" lIns="0" tIns="0" rIns="0" bIns="0" rtlCol="0" anchor="t"/>
          <a:lstStyle/>
          <a:p>
            <a:pPr indent="0" marL="0">
              <a:buNone/>
            </a:pPr>
            <a:r>
              <a:rPr lang="ja-JP" sz="1800" b="1" dirty="0">
                <a:solidFill>
                  <a:schemeClr val="tx1"/>
                </a:solidFill>
                <a:latin typeface="Cambria" pitchFamily="34" charset="0"/>
                <a:ea typeface="Noto Serif CJK JP"/>
                <a:cs typeface="Cambria" pitchFamily="34" charset="-120"/>
              </a:rPr>
              <a:t>よりよい注意を、測定で</a:t>
            </a:r>
            <a:endParaRPr lang="en-US" sz="1800" dirty="0"/>
          </a:p>
        </p:txBody>
      </p:sp>
      <p:sp>
        <p:nvSpPr>
          <p:cNvPr id="7" name="Text 4"/>
          <p:cNvSpPr txBox="1"/>
          <p:nvPr/>
        </p:nvSpPr>
        <p:spPr>
          <a:xfrm>
            <a:off x="777240" y="2852928"/>
            <a:ext cx="3087624" cy="274320"/>
          </a:xfrm>
          <a:prstGeom prst="rect">
            <a:avLst/>
          </a:prstGeom>
          <a:noFill/>
          <a:ln/>
        </p:spPr>
        <p:txBody>
          <a:bodyPr wrap="square" lIns="0" tIns="0" rIns="0" bIns="0" rtlCol="0" anchor="t"/>
          <a:lstStyle/>
          <a:p>
            <a:pPr indent="0" marL="0">
              <a:buNone/>
            </a:pPr>
            <a:r>
              <a:rPr lang="ja-JP" sz="1150" b="1" dirty="0">
                <a:solidFill>
                  <a:schemeClr val="accent1"/>
                </a:solidFill>
                <a:ea typeface="Noto Sans CJK JP"/>
              </a:rPr>
              <a:t>Zainal と Newman, 2024 · [21]</a:t>
            </a:r>
            <a:endParaRPr lang="en-US" sz="1150" dirty="0"/>
          </a:p>
        </p:txBody>
      </p:sp>
      <p:sp>
        <p:nvSpPr>
          <p:cNvPr id="8" name="Text 5"/>
          <p:cNvSpPr txBox="1"/>
          <p:nvPr/>
        </p:nvSpPr>
        <p:spPr>
          <a:xfrm>
            <a:off x="777240" y="3200400"/>
            <a:ext cx="3087624" cy="1691640"/>
          </a:xfrm>
          <a:prstGeom prst="rect">
            <a:avLst/>
          </a:prstGeom>
          <a:noFill/>
          <a:ln/>
        </p:spPr>
        <p:txBody>
          <a:bodyPr wrap="square" lIns="0" tIns="0" rIns="0" bIns="0" rtlCol="0" anchor="t"/>
          <a:lstStyle/>
          <a:p>
            <a:pPr indent="0" marL="0">
              <a:buNone/>
            </a:pPr>
            <a:r>
              <a:rPr lang="ja-JP" sz="1350" dirty="0">
                <a:solidFill>
                  <a:schemeClr val="tx1"/>
                </a:solidFill>
                <a:ea typeface="Noto Sans CJK JP"/>
              </a:rPr>
              <a:t>9,538人。マインドフルネスは実行注意、持続的注意、ワーキングメモリの正確さを改善し、能動的対照群と比べても改善しました（g = 0.19〜0.39）。</a:t>
            </a:r>
            <a:endParaRPr lang="en-US" sz="1350" dirty="0"/>
          </a:p>
        </p:txBody>
      </p:sp>
      <p:sp>
        <p:nvSpPr>
          <p:cNvPr id="9" name="Text 6"/>
          <p:cNvSpPr txBox="1"/>
          <p:nvPr/>
        </p:nvSpPr>
        <p:spPr>
          <a:xfrm>
            <a:off x="777240" y="4937760"/>
            <a:ext cx="3087624" cy="411480"/>
          </a:xfrm>
          <a:prstGeom prst="rect">
            <a:avLst/>
          </a:prstGeom>
          <a:noFill/>
          <a:ln/>
        </p:spPr>
        <p:txBody>
          <a:bodyPr wrap="square" lIns="0" tIns="0" rIns="0" bIns="0" rtlCol="0" anchor="t"/>
          <a:lstStyle/>
          <a:p>
            <a:pPr indent="0" marL="0">
              <a:buNone/>
            </a:pPr>
            <a:r>
              <a:rPr lang="ja-JP" sz="1100" i="1" dirty="0">
                <a:solidFill>
                  <a:schemeClr val="tx2"/>
                </a:solidFill>
                <a:ea typeface="Noto Sans CJK JP"/>
              </a:rPr>
              <a:t>小〜中程度の一貫した効果</a:t>
            </a:r>
            <a:endParaRPr lang="en-US" sz="1100" dirty="0"/>
          </a:p>
        </p:txBody>
      </p:sp>
      <p:sp>
        <p:nvSpPr>
          <p:cNvPr id="10" name="ストレス下で心を守る"/>
          <p:cNvSpPr/>
          <p:nvPr/>
        </p:nvSpPr>
        <p:spPr>
          <a:xfrm>
            <a:off x="4322064" y="1371600"/>
            <a:ext cx="3544824" cy="4114800"/>
          </a:xfrm>
          <a:prstGeom prst="roundRect">
            <a:avLst>
              <a:gd name="adj" fmla="val 4127"/>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11" name="chip"/>
          <p:cNvSpPr txBox="1"/>
          <p:nvPr/>
        </p:nvSpPr>
        <p:spPr>
          <a:xfrm>
            <a:off x="4550664" y="1600200"/>
            <a:ext cx="3087624" cy="347472"/>
          </a:xfrm>
          <a:prstGeom prst="roundRect">
            <a:avLst>
              <a:gd name="adj" fmla="val 50000"/>
            </a:avLst>
          </a:prstGeom>
          <a:solidFill>
            <a:srgbClr val="F2B544"/>
          </a:solidFill>
          <a:ln/>
        </p:spPr>
        <p:txBody>
          <a:bodyPr wrap="square" lIns="0" tIns="0" rIns="0" bIns="0" rtlCol="0" anchor="ctr"/>
          <a:lstStyle/>
          <a:p>
            <a:pPr algn="ctr" indent="0" marL="0">
              <a:buNone/>
            </a:pPr>
            <a:r>
              <a:rPr lang="ja-JP" sz="1100" b="1" spc="200" kern="0" dirty="0">
                <a:solidFill>
                  <a:srgbClr val="06202E"/>
                </a:solidFill>
                <a:ea typeface="Noto Sans CJK JP"/>
              </a:rPr>
              <a:t>対照試験</a:t>
            </a:r>
            <a:endParaRPr lang="en-US" sz="1100" dirty="0"/>
          </a:p>
        </p:txBody>
      </p:sp>
      <p:sp>
        <p:nvSpPr>
          <p:cNvPr id="12" name="Text 9"/>
          <p:cNvSpPr txBox="1"/>
          <p:nvPr/>
        </p:nvSpPr>
        <p:spPr>
          <a:xfrm>
            <a:off x="4550664" y="2103120"/>
            <a:ext cx="3087624" cy="777240"/>
          </a:xfrm>
          <a:prstGeom prst="rect">
            <a:avLst/>
          </a:prstGeom>
          <a:noFill/>
          <a:ln/>
        </p:spPr>
        <p:txBody>
          <a:bodyPr wrap="square" lIns="0" tIns="0" rIns="0" bIns="0" rtlCol="0" anchor="t"/>
          <a:lstStyle/>
          <a:p>
            <a:pPr indent="0" marL="0">
              <a:buNone/>
            </a:pPr>
            <a:r>
              <a:rPr lang="ja-JP" sz="1800" b="1" dirty="0">
                <a:solidFill>
                  <a:schemeClr val="tx1"/>
                </a:solidFill>
                <a:latin typeface="Cambria" pitchFamily="34" charset="0"/>
                <a:ea typeface="Noto Serif CJK JP"/>
                <a:cs typeface="Cambria" pitchFamily="34" charset="-120"/>
              </a:rPr>
              <a:t>ストレス下で心を守る</a:t>
            </a:r>
            <a:endParaRPr lang="en-US" sz="1800" dirty="0"/>
          </a:p>
        </p:txBody>
      </p:sp>
      <p:sp>
        <p:nvSpPr>
          <p:cNvPr id="13" name="Text 10"/>
          <p:cNvSpPr txBox="1"/>
          <p:nvPr/>
        </p:nvSpPr>
        <p:spPr>
          <a:xfrm>
            <a:off x="4550664" y="2852928"/>
            <a:ext cx="3087624" cy="274320"/>
          </a:xfrm>
          <a:prstGeom prst="rect">
            <a:avLst/>
          </a:prstGeom>
          <a:noFill/>
          <a:ln/>
        </p:spPr>
        <p:txBody>
          <a:bodyPr wrap="square" lIns="0" tIns="0" rIns="0" bIns="0" rtlCol="0" anchor="t"/>
          <a:lstStyle/>
          <a:p>
            <a:pPr indent="0" marL="0">
              <a:buNone/>
            </a:pPr>
            <a:r>
              <a:rPr lang="ja-JP" sz="1150" b="1" dirty="0">
                <a:solidFill>
                  <a:schemeClr val="accent1"/>
                </a:solidFill>
                <a:ea typeface="Noto Sans CJK JP"/>
              </a:rPr>
              <a:t>Jha ら, 2010 と 2020 · [22] [23]</a:t>
            </a:r>
            <a:endParaRPr lang="en-US" sz="1150" dirty="0"/>
          </a:p>
        </p:txBody>
      </p:sp>
      <p:sp>
        <p:nvSpPr>
          <p:cNvPr id="14" name="Text 11"/>
          <p:cNvSpPr txBox="1"/>
          <p:nvPr/>
        </p:nvSpPr>
        <p:spPr>
          <a:xfrm>
            <a:off x="4550664" y="3200400"/>
            <a:ext cx="3087624" cy="1691640"/>
          </a:xfrm>
          <a:prstGeom prst="rect">
            <a:avLst/>
          </a:prstGeom>
          <a:noFill/>
          <a:ln/>
        </p:spPr>
        <p:txBody>
          <a:bodyPr wrap="square" lIns="0" tIns="0" rIns="0" bIns="0" rtlCol="0" anchor="t"/>
          <a:lstStyle/>
          <a:p>
            <a:pPr indent="0" marL="0">
              <a:buNone/>
            </a:pPr>
            <a:r>
              <a:rPr lang="ja-JP" sz="1350" dirty="0">
                <a:solidFill>
                  <a:schemeClr val="tx1"/>
                </a:solidFill>
                <a:ea typeface="Noto Sans CJK JP"/>
              </a:rPr>
              <a:t>強いストレスが続く数週間の軍人：訓練なしでは、ワーキングメモリと注意が低下しました。マインドフルネスありでは低下が小さく、2010年には最も多く練習した人で向上しました。</a:t>
            </a:r>
            <a:endParaRPr lang="en-US" sz="1350" dirty="0"/>
          </a:p>
        </p:txBody>
      </p:sp>
      <p:sp>
        <p:nvSpPr>
          <p:cNvPr id="15" name="Text 12"/>
          <p:cNvSpPr txBox="1"/>
          <p:nvPr/>
        </p:nvSpPr>
        <p:spPr>
          <a:xfrm>
            <a:off x="4550664" y="4937760"/>
            <a:ext cx="3087624" cy="411480"/>
          </a:xfrm>
          <a:prstGeom prst="rect">
            <a:avLst/>
          </a:prstGeom>
          <a:noFill/>
          <a:ln/>
        </p:spPr>
        <p:txBody>
          <a:bodyPr wrap="square" lIns="0" tIns="0" rIns="0" bIns="0" rtlCol="0" anchor="t"/>
          <a:lstStyle/>
          <a:p>
            <a:pPr indent="0" marL="0">
              <a:buNone/>
            </a:pPr>
            <a:r>
              <a:rPr lang="ja-JP" sz="1100" i="1" dirty="0">
                <a:solidFill>
                  <a:schemeClr val="tx2"/>
                </a:solidFill>
                <a:ea typeface="Noto Sans CJK JP"/>
              </a:rPr>
              <a:t>軍人48人と80人 · 8週間</a:t>
            </a:r>
            <a:endParaRPr lang="en-US" sz="1100" dirty="0"/>
          </a:p>
        </p:txBody>
      </p:sp>
      <p:sp>
        <p:nvSpPr>
          <p:cNvPr id="16" name="心はほぼ半分の時間さまよっている"/>
          <p:cNvSpPr/>
          <p:nvPr/>
        </p:nvSpPr>
        <p:spPr>
          <a:xfrm>
            <a:off x="8095488" y="1371600"/>
            <a:ext cx="3544824" cy="4114800"/>
          </a:xfrm>
          <a:prstGeom prst="roundRect">
            <a:avLst>
              <a:gd name="adj" fmla="val 4127"/>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17" name="chip"/>
          <p:cNvSpPr txBox="1"/>
          <p:nvPr/>
        </p:nvSpPr>
        <p:spPr>
          <a:xfrm>
            <a:off x="8324088" y="1600200"/>
            <a:ext cx="3087624" cy="347472"/>
          </a:xfrm>
          <a:prstGeom prst="roundRect">
            <a:avLst>
              <a:gd name="adj" fmla="val 50000"/>
            </a:avLst>
          </a:prstGeom>
          <a:solidFill>
            <a:srgbClr val="5A6B70"/>
          </a:solidFill>
          <a:ln/>
        </p:spPr>
        <p:txBody>
          <a:bodyPr wrap="square" lIns="0" tIns="0" rIns="0" bIns="0" rtlCol="0" anchor="ctr"/>
          <a:lstStyle/>
          <a:p>
            <a:pPr algn="ctr" indent="0" marL="0">
              <a:buNone/>
            </a:pPr>
            <a:r>
              <a:rPr lang="ja-JP" sz="1100" b="1" spc="200" kern="0" dirty="0">
                <a:solidFill>
                  <a:srgbClr val="FFFFFF"/>
                </a:solidFill>
                <a:ea typeface="Noto Sans CJK JP"/>
              </a:rPr>
              <a:t>経験サンプリング</a:t>
            </a:r>
            <a:endParaRPr lang="en-US" sz="1100" dirty="0"/>
          </a:p>
        </p:txBody>
      </p:sp>
      <p:sp>
        <p:nvSpPr>
          <p:cNvPr id="18" name="Text 15"/>
          <p:cNvSpPr txBox="1"/>
          <p:nvPr/>
        </p:nvSpPr>
        <p:spPr>
          <a:xfrm>
            <a:off x="8324088" y="2103120"/>
            <a:ext cx="3087624" cy="777240"/>
          </a:xfrm>
          <a:prstGeom prst="rect">
            <a:avLst/>
          </a:prstGeom>
          <a:noFill/>
          <a:ln/>
        </p:spPr>
        <p:txBody>
          <a:bodyPr wrap="square" lIns="0" tIns="0" rIns="0" bIns="0" rtlCol="0" anchor="t"/>
          <a:lstStyle/>
          <a:p>
            <a:pPr indent="0" marL="0">
              <a:buNone/>
            </a:pPr>
            <a:r>
              <a:rPr lang="ja-JP" sz="1800" b="1" dirty="0">
                <a:solidFill>
                  <a:schemeClr val="tx1"/>
                </a:solidFill>
                <a:latin typeface="Cambria" pitchFamily="34" charset="0"/>
                <a:ea typeface="Noto Serif CJK JP"/>
                <a:cs typeface="Cambria" pitchFamily="34" charset="-120"/>
              </a:rPr>
              <a:t>心はほぼ半分の時間さまよっている</a:t>
            </a:r>
            <a:endParaRPr lang="en-US" sz="1800" dirty="0"/>
          </a:p>
        </p:txBody>
      </p:sp>
      <p:sp>
        <p:nvSpPr>
          <p:cNvPr id="19" name="Text 16"/>
          <p:cNvSpPr txBox="1"/>
          <p:nvPr/>
        </p:nvSpPr>
        <p:spPr>
          <a:xfrm>
            <a:off x="8324088" y="2852928"/>
            <a:ext cx="3087624" cy="274320"/>
          </a:xfrm>
          <a:prstGeom prst="rect">
            <a:avLst/>
          </a:prstGeom>
          <a:noFill/>
          <a:ln/>
        </p:spPr>
        <p:txBody>
          <a:bodyPr wrap="square" lIns="0" tIns="0" rIns="0" bIns="0" rtlCol="0" anchor="t"/>
          <a:lstStyle/>
          <a:p>
            <a:pPr indent="0" marL="0">
              <a:buNone/>
            </a:pPr>
            <a:r>
              <a:rPr lang="ja-JP" sz="1150" b="1" dirty="0">
                <a:solidFill>
                  <a:schemeClr val="accent1"/>
                </a:solidFill>
                <a:ea typeface="Noto Sans CJK JP"/>
              </a:rPr>
              <a:t>Killingsworth と Gilbert, 2010 · [24]</a:t>
            </a:r>
            <a:endParaRPr lang="en-US" sz="1150" dirty="0"/>
          </a:p>
        </p:txBody>
      </p:sp>
      <p:sp>
        <p:nvSpPr>
          <p:cNvPr id="20" name="Text 17"/>
          <p:cNvSpPr txBox="1"/>
          <p:nvPr/>
        </p:nvSpPr>
        <p:spPr>
          <a:xfrm>
            <a:off x="8324088" y="3200400"/>
            <a:ext cx="3087624" cy="1691640"/>
          </a:xfrm>
          <a:prstGeom prst="rect">
            <a:avLst/>
          </a:prstGeom>
          <a:noFill/>
          <a:ln/>
        </p:spPr>
        <p:txBody>
          <a:bodyPr wrap="square" lIns="0" tIns="0" rIns="0" bIns="0" rtlCol="0" anchor="t"/>
          <a:lstStyle/>
          <a:p>
            <a:pPr indent="0" marL="0">
              <a:buNone/>
            </a:pPr>
            <a:r>
              <a:rPr lang="ja-JP" sz="1350" dirty="0">
                <a:solidFill>
                  <a:schemeClr val="tx1"/>
                </a:solidFill>
                <a:ea typeface="Noto Sans CJK JP"/>
              </a:rPr>
              <a:t>2,250人の成人で、サンプリングした瞬間の46.9%で心は別のところにあり、さまよっているときの気分はより悪いものでした。</a:t>
            </a:r>
            <a:endParaRPr lang="en-US" sz="1350" dirty="0"/>
          </a:p>
        </p:txBody>
      </p:sp>
      <p:sp>
        <p:nvSpPr>
          <p:cNvPr id="21" name="Text 18"/>
          <p:cNvSpPr txBox="1"/>
          <p:nvPr/>
        </p:nvSpPr>
        <p:spPr>
          <a:xfrm>
            <a:off x="8324088" y="4937760"/>
            <a:ext cx="3087624" cy="411480"/>
          </a:xfrm>
          <a:prstGeom prst="rect">
            <a:avLst/>
          </a:prstGeom>
          <a:noFill/>
          <a:ln/>
        </p:spPr>
        <p:txBody>
          <a:bodyPr wrap="square" lIns="0" tIns="0" rIns="0" bIns="0" rtlCol="0" anchor="t"/>
          <a:lstStyle/>
          <a:p>
            <a:pPr indent="0" marL="0">
              <a:buNone/>
            </a:pPr>
            <a:r>
              <a:rPr lang="ja-JP" sz="1100" i="1" dirty="0">
                <a:solidFill>
                  <a:schemeClr val="tx2"/>
                </a:solidFill>
                <a:ea typeface="Noto Sans CJK JP"/>
              </a:rPr>
              <a:t>日常生活の中でスマートフォンにより収集</a:t>
            </a:r>
            <a:endParaRPr lang="en-US" sz="1100" dirty="0"/>
          </a:p>
        </p:txBody>
      </p:sp>
      <p:sp>
        <p:nvSpPr>
          <p:cNvPr id="22"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23" name="Text 20"/>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ja-JP" sz="950" b="1" spc="200" kern="0" dirty="0">
                <a:solidFill>
                  <a:srgbClr val="0F6472"/>
                </a:solidFill>
                <a:ea typeface="Noto Sans CJK JP"/>
              </a:rPr>
              <a:t>出典   </a:t>
            </a:r>
            <a:pPr indent="0" marL="0">
              <a:buNone/>
            </a:pPr>
            <a:r>
              <a:rPr lang="ja-JP" sz="1050" b="1" dirty="0">
                <a:solidFill>
                  <a:srgbClr val="5A6B70"/>
                </a:solidFill>
                <a:ea typeface="Noto Sans CJK JP"/>
              </a:rPr>
              <a:t>[21] </a:t>
            </a:r>
            <a:pPr indent="0" marL="0">
              <a:buNone/>
            </a:pPr>
            <a:r>
              <a:rPr lang="ja-JP" sz="1050" u="sng" dirty="0">
                <a:solidFill>
                  <a:srgbClr val="0F6472"/>
                </a:solidFill>
                <a:ea typeface="Noto Sans CJK JP"/>
                <a:hlinkClick r:id="rId1" invalidUrl="" action="" tgtFrame="" tooltip="Mindfulness enhances cognitive functioning: a meta-analysis of 111 randomized controlled trials" history="1" highlightClick="0" endSnd="0">
                  <a:extLst>
                    <a:ext uri="{A12FA001-AC4F-418D-AE19-62706E023703}">
                      <ahyp:hlinkClr xmlns:ahyp="http://schemas.microsoft.com/office/drawing/2018/hyperlinkcolor" val="tx"/>
                    </a:ext>
                  </a:extLst>
                </a:hlinkClick>
              </a:rPr>
              <a:t>Zainal と Newman, 2024</a:t>
            </a:r>
            <a:pPr indent="0" marL="0">
              <a:buNone/>
            </a:pPr>
            <a:r>
              <a:rPr lang="ja-JP" sz="1050" dirty="0">
                <a:solidFill>
                  <a:srgbClr val="5A6B70"/>
                </a:solidFill>
                <a:ea typeface="Noto Sans CJK JP"/>
              </a:rPr>
              <a:t>   ·   </a:t>
            </a:r>
            <a:pPr indent="0" marL="0">
              <a:buNone/>
            </a:pPr>
            <a:r>
              <a:rPr lang="ja-JP" sz="1050" b="1" dirty="0">
                <a:solidFill>
                  <a:srgbClr val="5A6B70"/>
                </a:solidFill>
                <a:ea typeface="Noto Sans CJK JP"/>
              </a:rPr>
              <a:t>[22] </a:t>
            </a:r>
            <a:pPr indent="0" marL="0">
              <a:buNone/>
            </a:pPr>
            <a:r>
              <a:rPr lang="ja-JP" sz="1050" u="sng" dirty="0">
                <a:solidFill>
                  <a:srgbClr val="0F6472"/>
                </a:solidFill>
                <a:ea typeface="Noto Sans CJK JP"/>
                <a:hlinkClick r:id="rId2" invalidUrl="" action="" tgtFrame="" tooltip="Examining the protective effects of mindfulness training on working memory capacity and affective experience" history="1" highlightClick="0" endSnd="0">
                  <a:extLst>
                    <a:ext uri="{A12FA001-AC4F-418D-AE19-62706E023703}">
                      <ahyp:hlinkClr xmlns:ahyp="http://schemas.microsoft.com/office/drawing/2018/hyperlinkcolor" val="tx"/>
                    </a:ext>
                  </a:extLst>
                </a:hlinkClick>
              </a:rPr>
              <a:t>Jha et al., 2010</a:t>
            </a:r>
            <a:pPr indent="0" marL="0">
              <a:buNone/>
            </a:pPr>
            <a:r>
              <a:rPr lang="ja-JP" sz="1050" dirty="0">
                <a:solidFill>
                  <a:srgbClr val="5A6B70"/>
                </a:solidFill>
                <a:ea typeface="Noto Sans CJK JP"/>
              </a:rPr>
              <a:t>   ·   </a:t>
            </a:r>
            <a:pPr indent="0" marL="0">
              <a:buNone/>
            </a:pPr>
            <a:r>
              <a:rPr lang="ja-JP" sz="1050" b="1" dirty="0">
                <a:solidFill>
                  <a:srgbClr val="5A6B70"/>
                </a:solidFill>
                <a:ea typeface="Noto Sans CJK JP"/>
              </a:rPr>
              <a:t>[23] </a:t>
            </a:r>
            <a:pPr indent="0" marL="0">
              <a:buNone/>
            </a:pPr>
            <a:r>
              <a:rPr lang="ja-JP" sz="1050" u="sng" dirty="0">
                <a:solidFill>
                  <a:srgbClr val="0F6472"/>
                </a:solidFill>
                <a:ea typeface="Noto Sans CJK JP"/>
                <a:hlinkClick r:id="rId3" invalidUrl="" action="" tgtFrame="" tooltip="Comparing mindfulness and positivity trainings in high-demand cohorts" history="1" highlightClick="0" endSnd="0">
                  <a:extLst>
                    <a:ext uri="{A12FA001-AC4F-418D-AE19-62706E023703}">
                      <ahyp:hlinkClr xmlns:ahyp="http://schemas.microsoft.com/office/drawing/2018/hyperlinkcolor" val="tx"/>
                    </a:ext>
                  </a:extLst>
                </a:hlinkClick>
              </a:rPr>
              <a:t>Jha et al., 2020</a:t>
            </a:r>
            <a:pPr indent="0" marL="0">
              <a:buNone/>
            </a:pPr>
            <a:r>
              <a:rPr lang="ja-JP" sz="1050" dirty="0">
                <a:solidFill>
                  <a:srgbClr val="5A6B70"/>
                </a:solidFill>
                <a:ea typeface="Noto Sans CJK JP"/>
              </a:rPr>
              <a:t>   ·   </a:t>
            </a:r>
            <a:pPr indent="0" marL="0">
              <a:buNone/>
            </a:pPr>
            <a:r>
              <a:rPr lang="ja-JP" sz="1050" b="1" dirty="0">
                <a:solidFill>
                  <a:srgbClr val="5A6B70"/>
                </a:solidFill>
                <a:ea typeface="Noto Sans CJK JP"/>
              </a:rPr>
              <a:t>[24] </a:t>
            </a:r>
            <a:pPr indent="0" marL="0">
              <a:buNone/>
            </a:pPr>
            <a:r>
              <a:rPr lang="ja-JP" sz="1050" u="sng" dirty="0">
                <a:solidFill>
                  <a:srgbClr val="0F6472"/>
                </a:solidFill>
                <a:ea typeface="Noto Sans CJK JP"/>
                <a:hlinkClick r:id="rId4" invalidUrl="" action="" tgtFrame="" tooltip="A wandering mind is an unhappy mind" history="1" highlightClick="0" endSnd="0">
                  <a:extLst>
                    <a:ext uri="{A12FA001-AC4F-418D-AE19-62706E023703}">
                      <ahyp:hlinkClr xmlns:ahyp="http://schemas.microsoft.com/office/drawing/2018/hyperlinkcolor" val="tx"/>
                    </a:ext>
                  </a:extLst>
                </a:hlinkClick>
              </a:rPr>
              <a:t>Killingsworth と Gilbert, 2010</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ja-JP">
                <a:ea typeface="Noto Sans CJK JP"/>
              </a:rPr>
              <a:t>15</a:t>
            </a:fld>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ja-JP" sz="3200" b="1" dirty="0">
                <a:solidFill>
                  <a:schemeClr val="bg1"/>
                </a:solidFill>
                <a:ea typeface="Noto Sans CJK JP"/>
              </a:rPr>
              <a:t>警報を消すのではなく、戻りを早める</a:t>
            </a:r>
            <a:endParaRPr lang="en-US" sz="3200" dirty="0"/>
          </a:p>
        </p:txBody>
      </p:sp>
      <p:sp>
        <p:nvSpPr>
          <p:cNvPr id="4" name="marines"/>
          <p:cNvSpPr/>
          <p:nvPr/>
        </p:nvSpPr>
        <p:spPr>
          <a:xfrm>
            <a:off x="548640" y="1371600"/>
            <a:ext cx="6446520" cy="4114800"/>
          </a:xfrm>
          <a:prstGeom prst="roundRect">
            <a:avLst>
              <a:gd name="adj" fmla="val 3556"/>
            </a:avLst>
          </a:prstGeom>
          <a:solidFill>
            <a:schemeClr val="tx2">
              <a:alpha val="85000"/>
            </a:schemeClr>
          </a:solidFill>
          <a:ln w="12700">
            <a:solidFill>
              <a:schemeClr val="accent1"/>
            </a:solidFill>
            <a:prstDash val="solid"/>
          </a:ln>
        </p:spPr>
      </p:sp>
      <p:sp>
        <p:nvSpPr>
          <p:cNvPr id="5" name="chip"/>
          <p:cNvSpPr txBox="1"/>
          <p:nvPr/>
        </p:nvSpPr>
        <p:spPr>
          <a:xfrm>
            <a:off x="822960" y="1600200"/>
            <a:ext cx="2926080" cy="347472"/>
          </a:xfrm>
          <a:prstGeom prst="roundRect">
            <a:avLst>
              <a:gd name="adj" fmla="val 50000"/>
            </a:avLst>
          </a:prstGeom>
          <a:solidFill>
            <a:srgbClr val="F2B544"/>
          </a:solidFill>
          <a:ln/>
        </p:spPr>
        <p:txBody>
          <a:bodyPr wrap="square" lIns="0" tIns="0" rIns="0" bIns="0" rtlCol="0" anchor="ctr"/>
          <a:lstStyle/>
          <a:p>
            <a:pPr algn="ctr" indent="0" marL="0">
              <a:buNone/>
            </a:pPr>
            <a:r>
              <a:rPr lang="ja-JP" sz="1100" b="1" spc="200" kern="0" dirty="0">
                <a:solidFill>
                  <a:srgbClr val="06202E"/>
                </a:solidFill>
                <a:ea typeface="Noto Sans CJK JP"/>
              </a:rPr>
              <a:t>対照試験  ·  n = 281</a:t>
            </a:r>
            <a:endParaRPr lang="en-US" sz="1100" dirty="0"/>
          </a:p>
        </p:txBody>
      </p:sp>
      <p:sp>
        <p:nvSpPr>
          <p:cNvPr id="6" name="Text 3"/>
          <p:cNvSpPr txBox="1"/>
          <p:nvPr/>
        </p:nvSpPr>
        <p:spPr>
          <a:xfrm>
            <a:off x="822960" y="2057400"/>
            <a:ext cx="5897880" cy="731520"/>
          </a:xfrm>
          <a:prstGeom prst="rect">
            <a:avLst/>
          </a:prstGeom>
          <a:noFill/>
          <a:ln/>
        </p:spPr>
        <p:txBody>
          <a:bodyPr wrap="square" lIns="0" tIns="0" rIns="0" bIns="0" rtlCol="0" anchor="t"/>
          <a:lstStyle/>
          <a:p>
            <a:pPr indent="0" marL="0">
              <a:buNone/>
            </a:pPr>
            <a:r>
              <a:rPr lang="ja-JP" sz="1400" dirty="0">
                <a:solidFill>
                  <a:schemeClr val="bg1"/>
                </a:solidFill>
                <a:ea typeface="Noto Sans CJK JP"/>
              </a:rPr>
              <a:t>海兵隊員：強いストレスのかかる戦闘訓練の前に8週間（20時間）のマインドフルネス。対照群と比べて：</a:t>
            </a:r>
            <a:endParaRPr lang="en-US" sz="1400" dirty="0"/>
          </a:p>
        </p:txBody>
      </p:sp>
      <p:sp>
        <p:nvSpPr>
          <p:cNvPr id="7" name="Text 4"/>
          <p:cNvSpPr txBox="1"/>
          <p:nvPr/>
        </p:nvSpPr>
        <p:spPr>
          <a:xfrm>
            <a:off x="822960" y="2834640"/>
            <a:ext cx="1737360" cy="502920"/>
          </a:xfrm>
          <a:prstGeom prst="rect">
            <a:avLst/>
          </a:prstGeom>
          <a:noFill/>
          <a:ln/>
        </p:spPr>
        <p:txBody>
          <a:bodyPr wrap="square" lIns="0" tIns="0" rIns="0" bIns="0" rtlCol="0" anchor="ctr"/>
          <a:lstStyle/>
          <a:p>
            <a:pPr indent="0" marL="0">
              <a:buNone/>
            </a:pPr>
            <a:r>
              <a:rPr lang="ja-JP" sz="2200" b="1" dirty="0">
                <a:solidFill>
                  <a:schemeClr val="accent3"/>
                </a:solidFill>
                <a:latin typeface="Cambria" pitchFamily="34" charset="0"/>
                <a:ea typeface="Noto Serif CJK JP"/>
                <a:cs typeface="Cambria" pitchFamily="34" charset="-120"/>
              </a:rPr>
              <a:t>d = 0.43</a:t>
            </a:r>
            <a:endParaRPr lang="en-US" sz="2200" dirty="0"/>
          </a:p>
        </p:txBody>
      </p:sp>
      <p:sp>
        <p:nvSpPr>
          <p:cNvPr id="8" name="Text 5"/>
          <p:cNvSpPr txBox="1"/>
          <p:nvPr/>
        </p:nvSpPr>
        <p:spPr>
          <a:xfrm>
            <a:off x="2606040" y="2834640"/>
            <a:ext cx="4114800" cy="502920"/>
          </a:xfrm>
          <a:prstGeom prst="rect">
            <a:avLst/>
          </a:prstGeom>
          <a:noFill/>
          <a:ln/>
        </p:spPr>
        <p:txBody>
          <a:bodyPr wrap="square" lIns="0" tIns="0" rIns="0" bIns="0" rtlCol="0" anchor="ctr"/>
          <a:lstStyle/>
          <a:p>
            <a:pPr indent="0" marL="0">
              <a:buNone/>
            </a:pPr>
            <a:r>
              <a:rPr lang="ja-JP" sz="1400" dirty="0">
                <a:solidFill>
                  <a:schemeClr val="bg1"/>
                </a:solidFill>
                <a:ea typeface="Noto Sans CJK JP"/>
              </a:rPr>
              <a:t>やや強く反応した（心拍）</a:t>
            </a:r>
            <a:endParaRPr lang="en-US" sz="1400" dirty="0"/>
          </a:p>
        </p:txBody>
      </p:sp>
      <p:sp>
        <p:nvSpPr>
          <p:cNvPr id="9" name="Text 6"/>
          <p:cNvSpPr txBox="1"/>
          <p:nvPr/>
        </p:nvSpPr>
        <p:spPr>
          <a:xfrm>
            <a:off x="822960" y="3456432"/>
            <a:ext cx="1737360" cy="502920"/>
          </a:xfrm>
          <a:prstGeom prst="rect">
            <a:avLst/>
          </a:prstGeom>
          <a:noFill/>
          <a:ln/>
        </p:spPr>
        <p:txBody>
          <a:bodyPr wrap="square" lIns="0" tIns="0" rIns="0" bIns="0" rtlCol="0" anchor="ctr"/>
          <a:lstStyle/>
          <a:p>
            <a:pPr indent="0" marL="0">
              <a:buNone/>
            </a:pPr>
            <a:r>
              <a:rPr lang="ja-JP" sz="2200" b="1" dirty="0">
                <a:solidFill>
                  <a:srgbClr val="F2B544"/>
                </a:solidFill>
                <a:latin typeface="Cambria" pitchFamily="34" charset="0"/>
                <a:ea typeface="Noto Serif CJK JP"/>
                <a:cs typeface="Cambria" pitchFamily="34" charset="-120"/>
              </a:rPr>
              <a:t>d = 0.67</a:t>
            </a:r>
            <a:endParaRPr lang="en-US" sz="2200" dirty="0"/>
          </a:p>
        </p:txBody>
      </p:sp>
      <p:sp>
        <p:nvSpPr>
          <p:cNvPr id="10" name="Text 7"/>
          <p:cNvSpPr txBox="1"/>
          <p:nvPr/>
        </p:nvSpPr>
        <p:spPr>
          <a:xfrm>
            <a:off x="2606040" y="3456432"/>
            <a:ext cx="4114800" cy="502920"/>
          </a:xfrm>
          <a:prstGeom prst="rect">
            <a:avLst/>
          </a:prstGeom>
          <a:noFill/>
          <a:ln/>
        </p:spPr>
        <p:txBody>
          <a:bodyPr wrap="square" lIns="0" tIns="0" rIns="0" bIns="0" rtlCol="0" anchor="ctr"/>
          <a:lstStyle/>
          <a:p>
            <a:pPr indent="0" marL="0">
              <a:buNone/>
            </a:pPr>
            <a:r>
              <a:rPr lang="ja-JP" sz="1400" dirty="0">
                <a:solidFill>
                  <a:schemeClr val="bg1"/>
                </a:solidFill>
                <a:ea typeface="Noto Sans CJK JP"/>
              </a:rPr>
              <a:t>心拍がより早く回復した</a:t>
            </a:r>
            <a:endParaRPr lang="en-US" sz="1400" dirty="0"/>
          </a:p>
        </p:txBody>
      </p:sp>
      <p:sp>
        <p:nvSpPr>
          <p:cNvPr id="11" name="Text 8"/>
          <p:cNvSpPr txBox="1"/>
          <p:nvPr/>
        </p:nvSpPr>
        <p:spPr>
          <a:xfrm>
            <a:off x="822960" y="4078224"/>
            <a:ext cx="1737360" cy="502920"/>
          </a:xfrm>
          <a:prstGeom prst="rect">
            <a:avLst/>
          </a:prstGeom>
          <a:noFill/>
          <a:ln/>
        </p:spPr>
        <p:txBody>
          <a:bodyPr wrap="square" lIns="0" tIns="0" rIns="0" bIns="0" rtlCol="0" anchor="ctr"/>
          <a:lstStyle/>
          <a:p>
            <a:pPr indent="0" marL="0">
              <a:buNone/>
            </a:pPr>
            <a:r>
              <a:rPr lang="ja-JP" sz="2200" b="1" dirty="0">
                <a:solidFill>
                  <a:srgbClr val="F2B544"/>
                </a:solidFill>
                <a:latin typeface="Cambria" pitchFamily="34" charset="0"/>
                <a:ea typeface="Noto Serif CJK JP"/>
                <a:cs typeface="Cambria" pitchFamily="34" charset="-120"/>
              </a:rPr>
              <a:t>d = 0.93</a:t>
            </a:r>
            <a:endParaRPr lang="en-US" sz="2200" dirty="0"/>
          </a:p>
        </p:txBody>
      </p:sp>
      <p:sp>
        <p:nvSpPr>
          <p:cNvPr id="12" name="Text 9"/>
          <p:cNvSpPr txBox="1"/>
          <p:nvPr/>
        </p:nvSpPr>
        <p:spPr>
          <a:xfrm>
            <a:off x="2606040" y="4078224"/>
            <a:ext cx="4114800" cy="502920"/>
          </a:xfrm>
          <a:prstGeom prst="rect">
            <a:avLst/>
          </a:prstGeom>
          <a:noFill/>
          <a:ln/>
        </p:spPr>
        <p:txBody>
          <a:bodyPr wrap="square" lIns="0" tIns="0" rIns="0" bIns="0" rtlCol="0" anchor="ctr"/>
          <a:lstStyle/>
          <a:p>
            <a:pPr indent="0" marL="0">
              <a:buNone/>
            </a:pPr>
            <a:r>
              <a:rPr lang="ja-JP" sz="1400" dirty="0">
                <a:solidFill>
                  <a:schemeClr val="bg1"/>
                </a:solidFill>
                <a:ea typeface="Noto Sans CJK JP"/>
              </a:rPr>
              <a:t>呼吸数がより早く回復した</a:t>
            </a:r>
            <a:endParaRPr lang="en-US" sz="1400" dirty="0"/>
          </a:p>
        </p:txBody>
      </p:sp>
      <p:sp>
        <p:nvSpPr>
          <p:cNvPr id="13" name="Text 10"/>
          <p:cNvSpPr txBox="1"/>
          <p:nvPr/>
        </p:nvSpPr>
        <p:spPr>
          <a:xfrm>
            <a:off x="822960" y="4709160"/>
            <a:ext cx="5897880" cy="685800"/>
          </a:xfrm>
          <a:prstGeom prst="rect">
            <a:avLst/>
          </a:prstGeom>
          <a:noFill/>
          <a:ln/>
        </p:spPr>
        <p:txBody>
          <a:bodyPr wrap="square" lIns="0" tIns="0" rIns="0" bIns="0" rtlCol="0" anchor="t"/>
          <a:lstStyle/>
          <a:p>
            <a:pPr indent="0" marL="0">
              <a:buNone/>
            </a:pPr>
            <a:r>
              <a:rPr lang="ja-JP" sz="1200" i="1" dirty="0">
                <a:solidFill>
                  <a:schemeClr val="accent3"/>
                </a:solidFill>
                <a:ea typeface="Noto Sans CJK JP"/>
              </a:rPr>
              <a:t>右島皮質と前帯状皮質の活動も低くなっていました。これは測定された結果であり、技法ではありません。水中では、普段どおりの途切れない呼吸です。</a:t>
            </a:r>
            <a:endParaRPr lang="en-US" sz="1200" dirty="0"/>
          </a:p>
        </p:txBody>
      </p:sp>
      <p:sp>
        <p:nvSpPr>
          <p:cNvPr id="14" name="amígdala"/>
          <p:cNvSpPr/>
          <p:nvPr/>
        </p:nvSpPr>
        <p:spPr>
          <a:xfrm>
            <a:off x="7269480" y="1371600"/>
            <a:ext cx="4370832" cy="4114800"/>
          </a:xfrm>
          <a:prstGeom prst="roundRect">
            <a:avLst>
              <a:gd name="adj" fmla="val 3556"/>
            </a:avLst>
          </a:prstGeom>
          <a:solidFill>
            <a:srgbClr val="06202E"/>
          </a:solidFill>
          <a:ln w="12700">
            <a:solidFill>
              <a:schemeClr val="accent1"/>
            </a:solidFill>
            <a:prstDash val="solid"/>
          </a:ln>
        </p:spPr>
      </p:sp>
      <p:sp>
        <p:nvSpPr>
          <p:cNvPr id="15" name="chip"/>
          <p:cNvSpPr txBox="1"/>
          <p:nvPr/>
        </p:nvSpPr>
        <p:spPr>
          <a:xfrm>
            <a:off x="7543800" y="1600200"/>
            <a:ext cx="2834640" cy="347472"/>
          </a:xfrm>
          <a:prstGeom prst="roundRect">
            <a:avLst>
              <a:gd name="adj" fmla="val 50000"/>
            </a:avLst>
          </a:prstGeom>
          <a:solidFill>
            <a:srgbClr val="2E9E6B"/>
          </a:solidFill>
          <a:ln/>
        </p:spPr>
        <p:txBody>
          <a:bodyPr wrap="square" lIns="0" tIns="0" rIns="0" bIns="0" rtlCol="0" anchor="ctr"/>
          <a:lstStyle/>
          <a:p>
            <a:pPr algn="ctr" indent="0" marL="0">
              <a:buNone/>
            </a:pPr>
            <a:r>
              <a:rPr lang="ja-JP" sz="1100" b="1" spc="200" kern="0" dirty="0">
                <a:solidFill>
                  <a:srgbClr val="FFFFFF"/>
                </a:solidFill>
                <a:ea typeface="Noto Sans CJK JP"/>
              </a:rPr>
              <a:t>メタ分析  ·  45研究</a:t>
            </a:r>
            <a:endParaRPr lang="en-US" sz="1100" dirty="0"/>
          </a:p>
        </p:txBody>
      </p:sp>
      <p:sp>
        <p:nvSpPr>
          <p:cNvPr id="16" name="Text 13"/>
          <p:cNvSpPr txBox="1"/>
          <p:nvPr/>
        </p:nvSpPr>
        <p:spPr>
          <a:xfrm>
            <a:off x="7543800" y="2057400"/>
            <a:ext cx="3822192" cy="457200"/>
          </a:xfrm>
          <a:prstGeom prst="rect">
            <a:avLst/>
          </a:prstGeom>
          <a:noFill/>
          <a:ln/>
        </p:spPr>
        <p:txBody>
          <a:bodyPr wrap="square" lIns="0" tIns="0" rIns="0" bIns="0" rtlCol="0" anchor="t"/>
          <a:lstStyle/>
          <a:p>
            <a:pPr indent="0" marL="0">
              <a:buNone/>
            </a:pPr>
            <a:r>
              <a:rPr lang="ja-JP" sz="2000" b="1" dirty="0">
                <a:solidFill>
                  <a:schemeClr val="bg1"/>
                </a:solidFill>
                <a:latin typeface="Cambria" pitchFamily="34" charset="0"/>
                <a:ea typeface="Noto Serif CJK JP"/>
                <a:cs typeface="Cambria" pitchFamily="34" charset="-120"/>
              </a:rPr>
              <a:t>体も気づいている</a:t>
            </a:r>
            <a:endParaRPr lang="en-US" sz="2000" dirty="0"/>
          </a:p>
        </p:txBody>
      </p:sp>
      <p:sp>
        <p:nvSpPr>
          <p:cNvPr id="17" name="Text 14"/>
          <p:cNvSpPr txBox="1"/>
          <p:nvPr/>
        </p:nvSpPr>
        <p:spPr>
          <a:xfrm>
            <a:off x="7543800" y="2606040"/>
            <a:ext cx="3822192" cy="2286000"/>
          </a:xfrm>
          <a:prstGeom prst="rect">
            <a:avLst/>
          </a:prstGeom>
          <a:noFill/>
          <a:ln/>
        </p:spPr>
        <p:txBody>
          <a:bodyPr wrap="square" lIns="0" tIns="0" rIns="0" bIns="0" rtlCol="0" anchor="t"/>
          <a:lstStyle/>
          <a:p>
            <a:pPr indent="0" marL="0">
              <a:buNone/>
            </a:pPr>
            <a:r>
              <a:rPr lang="ja-JP" sz="1350" dirty="0">
                <a:solidFill>
                  <a:schemeClr val="accent3"/>
                </a:solidFill>
                <a:ea typeface="Noto Sans CJK JP"/>
              </a:rPr>
              <a:t>全体として、瞑想の実践はストレスの身体的指標を下げました：コルチゾール、収縮期血圧、心拍、C反応性タンパク。非常に異なる集団で確認されています。</a:t>
            </a:r>
            <a:endParaRPr lang="en-US" sz="1350" dirty="0"/>
          </a:p>
        </p:txBody>
      </p:sp>
      <p:sp>
        <p:nvSpPr>
          <p:cNvPr id="18"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19" name="Text 16"/>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ja-JP" sz="950" b="1" spc="200" kern="0" dirty="0">
                <a:solidFill>
                  <a:srgbClr val="0F6472"/>
                </a:solidFill>
                <a:ea typeface="Noto Sans CJK JP"/>
              </a:rPr>
              <a:t>出典   </a:t>
            </a:r>
            <a:pPr indent="0" marL="0">
              <a:buNone/>
            </a:pPr>
            <a:r>
              <a:rPr lang="ja-JP" sz="1050" b="1" dirty="0">
                <a:solidFill>
                  <a:srgbClr val="5A6B70"/>
                </a:solidFill>
                <a:ea typeface="Noto Sans CJK JP"/>
              </a:rPr>
              <a:t>[25] </a:t>
            </a:r>
            <a:pPr indent="0" marL="0">
              <a:buNone/>
            </a:pPr>
            <a:r>
              <a:rPr lang="ja-JP" sz="1050" u="sng" dirty="0">
                <a:solidFill>
                  <a:srgbClr val="0F6472"/>
                </a:solidFill>
                <a:ea typeface="Noto Sans CJK JP"/>
                <a:hlinkClick r:id="rId1" invalidUrl="" action="" tgtFrame="" tooltip="Modifying resilience mechanisms in at-risk individuals: a controlled study of mindfulness training in Marines preparing for deployment" history="1" highlightClick="0" endSnd="0">
                  <a:extLst>
                    <a:ext uri="{A12FA001-AC4F-418D-AE19-62706E023703}">
                      <ahyp:hlinkClr xmlns:ahyp="http://schemas.microsoft.com/office/drawing/2018/hyperlinkcolor" val="tx"/>
                    </a:ext>
                  </a:extLst>
                </a:hlinkClick>
              </a:rPr>
              <a:t>Johnson et al., 2014 · American Journal of Psychiatry</a:t>
            </a:r>
            <a:pPr indent="0" marL="0">
              <a:buNone/>
            </a:pPr>
            <a:r>
              <a:rPr lang="ja-JP" sz="1050" dirty="0">
                <a:solidFill>
                  <a:srgbClr val="5A6B70"/>
                </a:solidFill>
                <a:ea typeface="Noto Sans CJK JP"/>
              </a:rPr>
              <a:t>   ·   </a:t>
            </a:r>
            <a:pPr indent="0" marL="0">
              <a:buNone/>
            </a:pPr>
            <a:r>
              <a:rPr lang="ja-JP" sz="1050" b="1" dirty="0">
                <a:solidFill>
                  <a:srgbClr val="5A6B70"/>
                </a:solidFill>
                <a:ea typeface="Noto Sans CJK JP"/>
              </a:rPr>
              <a:t>[26] </a:t>
            </a:r>
            <a:pPr indent="0" marL="0">
              <a:buNone/>
            </a:pPr>
            <a:r>
              <a:rPr lang="ja-JP" sz="1050" u="sng" dirty="0">
                <a:solidFill>
                  <a:srgbClr val="0F6472"/>
                </a:solidFill>
                <a:ea typeface="Noto Sans CJK JP"/>
                <a:hlinkClick r:id="rId2" invalidUrl="" action="" tgtFrame="" tooltip="Mindfulness mediates the physiological markers of stress: systematic review and meta-analysis" history="1" highlightClick="0" endSnd="0">
                  <a:extLst>
                    <a:ext uri="{A12FA001-AC4F-418D-AE19-62706E023703}">
                      <ahyp:hlinkClr xmlns:ahyp="http://schemas.microsoft.com/office/drawing/2018/hyperlinkcolor" val="tx"/>
                    </a:ext>
                  </a:extLst>
                </a:hlinkClick>
              </a:rPr>
              <a:t>Pascoe et al., 2017 · Journal of Psychiatric Research</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ja-JP">
                <a:ea typeface="Noto Sans CJK JP"/>
              </a:rPr>
              <a:t>16</a:t>
            </a:fld>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ja-JP" sz="3200" b="1" dirty="0">
                <a:solidFill>
                  <a:schemeClr val="tx1"/>
                </a:solidFill>
                <a:ea typeface="Noto Sans CJK JP"/>
              </a:rPr>
              <a:t>精密スポーツ：落ち着きだけでなく、パフォーマンスも</a:t>
            </a:r>
            <a:endParaRPr lang="en-US" sz="3200" dirty="0"/>
          </a:p>
        </p:txBody>
      </p:sp>
      <p:sp>
        <p:nvSpPr>
          <p:cNvPr id="4" name="chip"/>
          <p:cNvSpPr txBox="1"/>
          <p:nvPr/>
        </p:nvSpPr>
        <p:spPr>
          <a:xfrm>
            <a:off x="548640" y="1371600"/>
            <a:ext cx="4206240" cy="347472"/>
          </a:xfrm>
          <a:prstGeom prst="roundRect">
            <a:avLst>
              <a:gd name="adj" fmla="val 50000"/>
            </a:avLst>
          </a:prstGeom>
          <a:solidFill>
            <a:srgbClr val="F2B544"/>
          </a:solidFill>
          <a:ln/>
        </p:spPr>
        <p:txBody>
          <a:bodyPr wrap="square" lIns="0" tIns="0" rIns="0" bIns="0" rtlCol="0" anchor="ctr"/>
          <a:lstStyle/>
          <a:p>
            <a:pPr algn="ctr" indent="0" marL="0">
              <a:buNone/>
            </a:pPr>
            <a:r>
              <a:rPr lang="ja-JP" sz="1100" b="1" spc="200" kern="0" dirty="0">
                <a:solidFill>
                  <a:srgbClr val="06202E"/>
                </a:solidFill>
                <a:ea typeface="Noto Sans CJK JP"/>
              </a:rPr>
              <a:t>2つのメタ分析  ·  2017 と 2024</a:t>
            </a:r>
            <a:endParaRPr lang="en-US" sz="1100" dirty="0"/>
          </a:p>
        </p:txBody>
      </p:sp>
      <p:sp>
        <p:nvSpPr>
          <p:cNvPr id="5" name="精密スポーツ（2017）"/>
          <p:cNvSpPr/>
          <p:nvPr/>
        </p:nvSpPr>
        <p:spPr>
          <a:xfrm>
            <a:off x="548640" y="1920240"/>
            <a:ext cx="6309360" cy="1600200"/>
          </a:xfrm>
          <a:prstGeom prst="roundRect">
            <a:avLst>
              <a:gd name="adj" fmla="val 9143"/>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6" name="Text 3"/>
          <p:cNvSpPr txBox="1"/>
          <p:nvPr/>
        </p:nvSpPr>
        <p:spPr>
          <a:xfrm>
            <a:off x="822960" y="2331720"/>
            <a:ext cx="1737360" cy="731520"/>
          </a:xfrm>
          <a:prstGeom prst="rect">
            <a:avLst/>
          </a:prstGeom>
          <a:noFill/>
          <a:ln/>
        </p:spPr>
        <p:txBody>
          <a:bodyPr wrap="square" lIns="0" tIns="0" rIns="0" bIns="0" rtlCol="0" anchor="ctr"/>
          <a:lstStyle/>
          <a:p>
            <a:pPr indent="0" marL="0">
              <a:buNone/>
            </a:pPr>
            <a:r>
              <a:rPr lang="ja-JP" sz="4200" b="1" dirty="0">
                <a:solidFill>
                  <a:schemeClr val="accent2"/>
                </a:solidFill>
                <a:latin typeface="Cambria" pitchFamily="34" charset="0"/>
                <a:ea typeface="Noto Serif CJK JP"/>
                <a:cs typeface="Cambria" pitchFamily="34" charset="-120"/>
              </a:rPr>
              <a:t>1.35</a:t>
            </a:r>
            <a:endParaRPr lang="en-US" sz="4200" dirty="0"/>
          </a:p>
        </p:txBody>
      </p:sp>
      <p:sp>
        <p:nvSpPr>
          <p:cNvPr id="7" name="Text 4"/>
          <p:cNvSpPr txBox="1"/>
          <p:nvPr/>
        </p:nvSpPr>
        <p:spPr>
          <a:xfrm>
            <a:off x="2606040" y="2121408"/>
            <a:ext cx="4023360" cy="411480"/>
          </a:xfrm>
          <a:prstGeom prst="rect">
            <a:avLst/>
          </a:prstGeom>
          <a:noFill/>
          <a:ln/>
        </p:spPr>
        <p:txBody>
          <a:bodyPr wrap="square" lIns="0" tIns="0" rIns="0" bIns="0" rtlCol="0" anchor="t"/>
          <a:lstStyle/>
          <a:p>
            <a:pPr indent="0" marL="0">
              <a:buNone/>
            </a:pPr>
            <a:r>
              <a:rPr lang="ja-JP" sz="1650" b="1" dirty="0">
                <a:solidFill>
                  <a:schemeClr val="tx1"/>
                </a:solidFill>
                <a:latin typeface="Cambria" pitchFamily="34" charset="0"/>
                <a:ea typeface="Noto Serif CJK JP"/>
                <a:cs typeface="Cambria" pitchFamily="34" charset="-120"/>
              </a:rPr>
              <a:t>精密スポーツ（2017）</a:t>
            </a:r>
            <a:endParaRPr lang="en-US" sz="1650" dirty="0"/>
          </a:p>
        </p:txBody>
      </p:sp>
      <p:sp>
        <p:nvSpPr>
          <p:cNvPr id="8" name="Text 5"/>
          <p:cNvSpPr txBox="1"/>
          <p:nvPr/>
        </p:nvSpPr>
        <p:spPr>
          <a:xfrm>
            <a:off x="2606040" y="2560320"/>
            <a:ext cx="4023360" cy="868680"/>
          </a:xfrm>
          <a:prstGeom prst="rect">
            <a:avLst/>
          </a:prstGeom>
          <a:noFill/>
          <a:ln/>
        </p:spPr>
        <p:txBody>
          <a:bodyPr wrap="square" lIns="0" tIns="0" rIns="0" bIns="0" rtlCol="0" anchor="t"/>
          <a:lstStyle/>
          <a:p>
            <a:pPr indent="0" marL="0">
              <a:buNone/>
            </a:pPr>
            <a:r>
              <a:rPr lang="ja-JP" sz="1250" dirty="0">
                <a:solidFill>
                  <a:schemeClr val="tx2"/>
                </a:solidFill>
                <a:ea typeface="Noto Sans CJK JP"/>
              </a:rPr>
              <a:t>射撃とダーツ：9試験、アスリート290人。研究間のばらつきが大きい（I² = 82%）。</a:t>
            </a:r>
            <a:endParaRPr lang="en-US" sz="1250" dirty="0"/>
          </a:p>
        </p:txBody>
      </p:sp>
      <p:sp>
        <p:nvSpPr>
          <p:cNvPr id="9" name="スポーツのパフォーマンス（2024）"/>
          <p:cNvSpPr/>
          <p:nvPr/>
        </p:nvSpPr>
        <p:spPr>
          <a:xfrm>
            <a:off x="548640" y="3703320"/>
            <a:ext cx="6309360" cy="1600200"/>
          </a:xfrm>
          <a:prstGeom prst="roundRect">
            <a:avLst>
              <a:gd name="adj" fmla="val 9143"/>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10" name="Text 7"/>
          <p:cNvSpPr txBox="1"/>
          <p:nvPr/>
        </p:nvSpPr>
        <p:spPr>
          <a:xfrm>
            <a:off x="822960" y="4114800"/>
            <a:ext cx="1737360" cy="731520"/>
          </a:xfrm>
          <a:prstGeom prst="rect">
            <a:avLst/>
          </a:prstGeom>
          <a:noFill/>
          <a:ln/>
        </p:spPr>
        <p:txBody>
          <a:bodyPr wrap="square" lIns="0" tIns="0" rIns="0" bIns="0" rtlCol="0" anchor="ctr"/>
          <a:lstStyle/>
          <a:p>
            <a:pPr indent="0" marL="0">
              <a:buNone/>
            </a:pPr>
            <a:r>
              <a:rPr lang="ja-JP" sz="4200" b="1" dirty="0">
                <a:solidFill>
                  <a:schemeClr val="accent1"/>
                </a:solidFill>
                <a:latin typeface="Cambria" pitchFamily="34" charset="0"/>
                <a:ea typeface="Noto Serif CJK JP"/>
                <a:cs typeface="Cambria" pitchFamily="34" charset="-120"/>
              </a:rPr>
              <a:t>0.55</a:t>
            </a:r>
            <a:endParaRPr lang="en-US" sz="4200" dirty="0"/>
          </a:p>
        </p:txBody>
      </p:sp>
      <p:sp>
        <p:nvSpPr>
          <p:cNvPr id="11" name="Text 8"/>
          <p:cNvSpPr txBox="1"/>
          <p:nvPr/>
        </p:nvSpPr>
        <p:spPr>
          <a:xfrm>
            <a:off x="2606040" y="3904488"/>
            <a:ext cx="4023360" cy="411480"/>
          </a:xfrm>
          <a:prstGeom prst="rect">
            <a:avLst/>
          </a:prstGeom>
          <a:noFill/>
          <a:ln/>
        </p:spPr>
        <p:txBody>
          <a:bodyPr wrap="square" lIns="0" tIns="0" rIns="0" bIns="0" rtlCol="0" anchor="t"/>
          <a:lstStyle/>
          <a:p>
            <a:pPr indent="0" marL="0">
              <a:buNone/>
            </a:pPr>
            <a:r>
              <a:rPr lang="ja-JP" sz="1650" b="1" dirty="0">
                <a:solidFill>
                  <a:schemeClr val="tx1"/>
                </a:solidFill>
                <a:latin typeface="Cambria" pitchFamily="34" charset="0"/>
                <a:ea typeface="Noto Serif CJK JP"/>
                <a:cs typeface="Cambria" pitchFamily="34" charset="-120"/>
              </a:rPr>
              <a:t>スポーツのパフォーマンス（2024）</a:t>
            </a:r>
            <a:endParaRPr lang="en-US" sz="1650" dirty="0"/>
          </a:p>
        </p:txBody>
      </p:sp>
      <p:sp>
        <p:nvSpPr>
          <p:cNvPr id="12" name="Text 9"/>
          <p:cNvSpPr txBox="1"/>
          <p:nvPr/>
        </p:nvSpPr>
        <p:spPr>
          <a:xfrm>
            <a:off x="2606040" y="4343400"/>
            <a:ext cx="4023360" cy="868680"/>
          </a:xfrm>
          <a:prstGeom prst="rect">
            <a:avLst/>
          </a:prstGeom>
          <a:noFill/>
          <a:ln/>
        </p:spPr>
        <p:txBody>
          <a:bodyPr wrap="square" lIns="0" tIns="0" rIns="0" bIns="0" rtlCol="0" anchor="t"/>
          <a:lstStyle/>
          <a:p>
            <a:pPr indent="0" marL="0">
              <a:buNone/>
            </a:pPr>
            <a:r>
              <a:rPr lang="ja-JP" sz="1250" dirty="0">
                <a:solidFill>
                  <a:schemeClr val="tx2"/>
                </a:solidFill>
                <a:ea typeface="Noto Sans CJK JP"/>
              </a:rPr>
              <a:t>18研究、アスリート922人：マインドフルネス・アクセプタンスのアプローチでパフォーマンスが向上（g = 0.55）。</a:t>
            </a:r>
            <a:endParaRPr lang="en-US" sz="1250" dirty="0"/>
          </a:p>
        </p:txBody>
      </p:sp>
      <p:sp>
        <p:nvSpPr>
          <p:cNvPr id="13" name="lectura"/>
          <p:cNvSpPr/>
          <p:nvPr/>
        </p:nvSpPr>
        <p:spPr>
          <a:xfrm>
            <a:off x="7132320" y="1371600"/>
            <a:ext cx="4507992" cy="4114800"/>
          </a:xfrm>
          <a:prstGeom prst="roundRect">
            <a:avLst>
              <a:gd name="adj" fmla="val 3556"/>
            </a:avLst>
          </a:prstGeom>
          <a:solidFill>
            <a:srgbClr val="06202E"/>
          </a:solidFill>
          <a:ln w="12700">
            <a:solidFill>
              <a:srgbClr val="06202E"/>
            </a:solidFill>
            <a:prstDash val="solid"/>
          </a:ln>
          <a:effectLst>
            <a:outerShdw sx="100000" sy="100000" kx="0" ky="0" algn="bl" rotWithShape="0" blurRad="127000" dist="38100" dir="5400000">
              <a:srgbClr val="06202E">
                <a:alpha val="18000"/>
              </a:srgbClr>
            </a:outerShdw>
          </a:effectLst>
        </p:spPr>
      </p:sp>
      <p:sp>
        <p:nvSpPr>
          <p:cNvPr id="14" name="Text 11"/>
          <p:cNvSpPr txBox="1"/>
          <p:nvPr/>
        </p:nvSpPr>
        <p:spPr>
          <a:xfrm>
            <a:off x="7406640" y="1645920"/>
            <a:ext cx="3931920" cy="274320"/>
          </a:xfrm>
          <a:prstGeom prst="rect">
            <a:avLst/>
          </a:prstGeom>
          <a:noFill/>
          <a:ln/>
        </p:spPr>
        <p:txBody>
          <a:bodyPr wrap="square" lIns="0" tIns="0" rIns="0" bIns="0" rtlCol="0" anchor="t"/>
          <a:lstStyle/>
          <a:p>
            <a:pPr indent="0" marL="0">
              <a:buNone/>
            </a:pPr>
            <a:r>
              <a:rPr lang="ja-JP" sz="1100" b="1" spc="300" kern="0" dirty="0">
                <a:solidFill>
                  <a:srgbClr val="F2B544"/>
                </a:solidFill>
                <a:ea typeface="Noto Sans CJK JP"/>
              </a:rPr>
              <a:t>MDIの読み解き</a:t>
            </a:r>
            <a:endParaRPr lang="en-US" sz="1100" dirty="0"/>
          </a:p>
        </p:txBody>
      </p:sp>
      <p:sp>
        <p:nvSpPr>
          <p:cNvPr id="15" name="Text 12"/>
          <p:cNvSpPr txBox="1"/>
          <p:nvPr/>
        </p:nvSpPr>
        <p:spPr>
          <a:xfrm>
            <a:off x="7406640" y="2011680"/>
            <a:ext cx="3931920" cy="1097280"/>
          </a:xfrm>
          <a:prstGeom prst="rect">
            <a:avLst/>
          </a:prstGeom>
          <a:noFill/>
          <a:ln/>
        </p:spPr>
        <p:txBody>
          <a:bodyPr wrap="square" lIns="0" tIns="0" rIns="0" bIns="0" rtlCol="0" anchor="t"/>
          <a:lstStyle/>
          <a:p>
            <a:pPr indent="0" marL="0">
              <a:buNone/>
            </a:pPr>
            <a:r>
              <a:rPr lang="ja-JP" sz="2200" b="1" dirty="0">
                <a:solidFill>
                  <a:schemeClr val="bg1"/>
                </a:solidFill>
                <a:latin typeface="Cambria" pitchFamily="34" charset="0"/>
                <a:ea typeface="Noto Serif CJK JP"/>
                <a:cs typeface="Cambria" pitchFamily="34" charset="-120"/>
              </a:rPr>
              <a:t>浮力コントロールは精密スポーツです。</a:t>
            </a:r>
            <a:endParaRPr lang="en-US" sz="2200" dirty="0"/>
          </a:p>
        </p:txBody>
      </p:sp>
      <p:sp>
        <p:nvSpPr>
          <p:cNvPr id="16" name="Text 13"/>
          <p:cNvSpPr txBox="1"/>
          <p:nvPr/>
        </p:nvSpPr>
        <p:spPr>
          <a:xfrm>
            <a:off x="7406640" y="3246120"/>
            <a:ext cx="3931920" cy="2011680"/>
          </a:xfrm>
          <a:prstGeom prst="rect">
            <a:avLst/>
          </a:prstGeom>
          <a:noFill/>
          <a:ln/>
        </p:spPr>
        <p:txBody>
          <a:bodyPr wrap="square" lIns="0" tIns="0" rIns="0" bIns="0" rtlCol="0" anchor="t"/>
          <a:lstStyle/>
          <a:p>
            <a:pPr indent="0" marL="0">
              <a:buNone/>
            </a:pPr>
            <a:r>
              <a:rPr lang="ja-JP" sz="1400" dirty="0">
                <a:solidFill>
                  <a:schemeClr val="accent3"/>
                </a:solidFill>
                <a:ea typeface="Noto Sans CJK JP"/>
              </a:rPr>
              <a:t>小さな調整、安定した注意、急がないこと。他のスポーツでマインドフルネスがすでに効果を示しているのは、まさにこうした課題です。有望な結果ですが、決定的ではありません。</a:t>
            </a:r>
            <a:endParaRPr lang="en-US" sz="1400" dirty="0"/>
          </a:p>
        </p:txBody>
      </p:sp>
      <p:sp>
        <p:nvSpPr>
          <p:cNvPr id="17"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18" name="Text 15"/>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ja-JP" sz="950" b="1" spc="200" kern="0" dirty="0">
                <a:solidFill>
                  <a:srgbClr val="0F6472"/>
                </a:solidFill>
                <a:ea typeface="Noto Sans CJK JP"/>
              </a:rPr>
              <a:t>出典   </a:t>
            </a:r>
            <a:pPr indent="0" marL="0">
              <a:buNone/>
            </a:pPr>
            <a:r>
              <a:rPr lang="ja-JP" sz="1050" b="1" dirty="0">
                <a:solidFill>
                  <a:srgbClr val="5A6B70"/>
                </a:solidFill>
                <a:ea typeface="Noto Sans CJK JP"/>
              </a:rPr>
              <a:t>[27] </a:t>
            </a:r>
            <a:pPr indent="0" marL="0">
              <a:buNone/>
            </a:pPr>
            <a:r>
              <a:rPr lang="ja-JP" sz="1050" u="sng" dirty="0">
                <a:solidFill>
                  <a:srgbClr val="0F6472"/>
                </a:solidFill>
                <a:ea typeface="Noto Sans CJK JP"/>
                <a:hlinkClick r:id="rId1" invalidUrl="" action="" tgtFrame="" tooltip="Effects of mindfulness practice on performance-relevant parameters and performance outcomes in sports: a meta-analytical review" history="1" highlightClick="0" endSnd="0">
                  <a:extLst>
                    <a:ext uri="{A12FA001-AC4F-418D-AE19-62706E023703}">
                      <ahyp:hlinkClr xmlns:ahyp="http://schemas.microsoft.com/office/drawing/2018/hyperlinkcolor" val="tx"/>
                    </a:ext>
                  </a:extLst>
                </a:hlinkClick>
              </a:rPr>
              <a:t>Bühlmayer et al., 2017 · Sports Medicine</a:t>
            </a:r>
            <a:pPr indent="0" marL="0">
              <a:buNone/>
            </a:pPr>
            <a:r>
              <a:rPr lang="ja-JP" sz="1050" dirty="0">
                <a:solidFill>
                  <a:srgbClr val="5A6B70"/>
                </a:solidFill>
                <a:ea typeface="Noto Sans CJK JP"/>
              </a:rPr>
              <a:t>   ·   </a:t>
            </a:r>
            <a:pPr indent="0" marL="0">
              <a:buNone/>
            </a:pPr>
            <a:r>
              <a:rPr lang="ja-JP" sz="1050" b="1" dirty="0">
                <a:solidFill>
                  <a:srgbClr val="5A6B70"/>
                </a:solidFill>
                <a:ea typeface="Noto Sans CJK JP"/>
              </a:rPr>
              <a:t>[28] </a:t>
            </a:r>
            <a:pPr indent="0" marL="0">
              <a:buNone/>
            </a:pPr>
            <a:r>
              <a:rPr lang="ja-JP" sz="1050" u="sng" dirty="0">
                <a:solidFill>
                  <a:srgbClr val="0F6472"/>
                </a:solidFill>
                <a:ea typeface="Noto Sans CJK JP"/>
                <a:hlinkClick r:id="rId2" invalidUrl="" action="" tgtFrame="" tooltip="Exploring mindfulness interventions across cultures: a comparative meta-analysis of mindfulness interventions for athletes in Western and Eastern contexts" history="1" highlightClick="0" endSnd="0">
                  <a:extLst>
                    <a:ext uri="{A12FA001-AC4F-418D-AE19-62706E023703}">
                      <ahyp:hlinkClr xmlns:ahyp="http://schemas.microsoft.com/office/drawing/2018/hyperlinkcolor" val="tx"/>
                    </a:ext>
                  </a:extLst>
                </a:hlinkClick>
              </a:rPr>
              <a:t>Du と Ning, 2024 · Frontiers in Psychology</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ja-JP">
                <a:ea typeface="Noto Sans CJK JP"/>
              </a:rPr>
              <a:t>17</a:t>
            </a:fld>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pic>
        <p:nvPicPr>
          <p:cNvPr id="3" name="Image 0" descr="/home/claude/mdi/assets/logo3.png">    </p:cNvPr>
          <p:cNvPicPr>
            <a:picLocks noChangeAspect="1"/>
          </p:cNvPicPr>
          <p:nvPr/>
        </p:nvPicPr>
        <p:blipFill>
          <a:blip r:embed="rId1"/>
          <a:stretch>
            <a:fillRect/>
          </a:stretch>
        </p:blipFill>
        <p:spPr>
          <a:xfrm>
            <a:off x="1463040" y="1600200"/>
            <a:ext cx="1920240" cy="3310128"/>
          </a:xfrm>
          <a:prstGeom prst="rect">
            <a:avLst/>
          </a:prstGeom>
        </p:spPr>
      </p:pic>
      <p:sp>
        <p:nvSpPr>
          <p:cNvPr id="4" name="Text 0"/>
          <p:cNvSpPr txBox="1"/>
          <p:nvPr/>
        </p:nvSpPr>
        <p:spPr>
          <a:xfrm>
            <a:off x="4480560" y="2057400"/>
            <a:ext cx="6858000" cy="365760"/>
          </a:xfrm>
          <a:prstGeom prst="rect">
            <a:avLst/>
          </a:prstGeom>
          <a:noFill/>
          <a:ln/>
        </p:spPr>
        <p:txBody>
          <a:bodyPr wrap="square" lIns="0" tIns="0" rIns="0" bIns="0" rtlCol="0" anchor="t"/>
          <a:lstStyle/>
          <a:p>
            <a:pPr indent="0" marL="0">
              <a:buNone/>
            </a:pPr>
            <a:r>
              <a:rPr lang="ja-JP" sz="1300" b="1" spc="500" kern="0" dirty="0">
                <a:solidFill>
                  <a:schemeClr val="accent2"/>
                </a:solidFill>
                <a:ea typeface="Noto Sans CJK JP"/>
              </a:rPr>
              <a:t>パート3</a:t>
            </a:r>
            <a:endParaRPr lang="en-US" sz="1300" dirty="0"/>
          </a:p>
        </p:txBody>
      </p:sp>
      <p:sp>
        <p:nvSpPr>
          <p:cNvPr id="5" name="Text 1"/>
          <p:cNvSpPr txBox="1"/>
          <p:nvPr/>
        </p:nvSpPr>
        <p:spPr>
          <a:xfrm>
            <a:off x="4480560" y="2423160"/>
            <a:ext cx="7223760" cy="1188720"/>
          </a:xfrm>
          <a:prstGeom prst="rect">
            <a:avLst/>
          </a:prstGeom>
          <a:noFill/>
          <a:ln/>
        </p:spPr>
        <p:txBody>
          <a:bodyPr wrap="square" lIns="0" tIns="0" rIns="0" bIns="0" rtlCol="0" anchor="ctr"/>
          <a:lstStyle/>
          <a:p>
            <a:pPr indent="0" marL="0">
              <a:buNone/>
            </a:pPr>
            <a:r>
              <a:rPr lang="ja-JP" sz="5000" b="1" dirty="0">
                <a:solidFill>
                  <a:schemeClr val="bg1"/>
                </a:solidFill>
                <a:latin typeface="Cambria" pitchFamily="34" charset="0"/>
                <a:ea typeface="Noto Serif CJK JP"/>
                <a:cs typeface="Cambria" pitchFamily="34" charset="-120"/>
              </a:rPr>
              <a:t>ダイビングと心</a:t>
            </a:r>
            <a:endParaRPr lang="en-US" sz="5000" dirty="0"/>
          </a:p>
        </p:txBody>
      </p:sp>
      <p:sp>
        <p:nvSpPr>
          <p:cNvPr id="6" name="Text 2"/>
          <p:cNvSpPr txBox="1"/>
          <p:nvPr/>
        </p:nvSpPr>
        <p:spPr>
          <a:xfrm>
            <a:off x="4480560" y="3657600"/>
            <a:ext cx="7132320" cy="914400"/>
          </a:xfrm>
          <a:prstGeom prst="rect">
            <a:avLst/>
          </a:prstGeom>
          <a:noFill/>
          <a:ln/>
        </p:spPr>
        <p:txBody>
          <a:bodyPr wrap="square" lIns="0" tIns="0" rIns="0" bIns="0" rtlCol="0" anchor="t"/>
          <a:lstStyle/>
          <a:p>
            <a:pPr indent="0" marL="0">
              <a:buNone/>
            </a:pPr>
            <a:r>
              <a:rPr lang="ja-JP" sz="2000" i="1" dirty="0">
                <a:solidFill>
                  <a:schemeClr val="accent3"/>
                </a:solidFill>
                <a:latin typeface="Cambria" pitchFamily="34" charset="0"/>
                <a:ea typeface="Noto Serif CJK JP"/>
                <a:cs typeface="Cambria" pitchFamily="34" charset="-120"/>
              </a:rPr>
              <a:t>ダイバーを対象にすでに測定されたこと：小規模で有望な研究。</a:t>
            </a:r>
            <a:endParaRPr lang="en-US" sz="2000" dirty="0"/>
          </a:p>
        </p:txBody>
      </p:sp>
      <p:sp>
        <p:nvSpPr>
          <p:cNvPr id="7"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ja-JP">
                <a:ea typeface="Noto Sans CJK JP"/>
              </a:rPr>
              <a:t>18</a:t>
            </a:fld>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ja-JP" sz="3200" b="1" dirty="0">
                <a:solidFill>
                  <a:schemeClr val="tx1"/>
                </a:solidFill>
                <a:ea typeface="Noto Sans CJK JP"/>
              </a:rPr>
              <a:t>ダイバーを対象とした研究：シグナルと2026年の試験</a:t>
            </a:r>
            <a:endParaRPr lang="en-US" sz="3200" dirty="0"/>
          </a:p>
        </p:txBody>
      </p:sp>
      <p:graphicFrame>
        <p:nvGraphicFramePr>
          <p:cNvPr id="20" name="Table 0"/>
          <p:cNvGraphicFramePr>
            <a:graphicFrameLocks noGrp="1"/>
          </p:cNvGraphicFramePr>
          <p:nvPr>
            <p:extLst>
              <p:ext uri="{D42A27DB-BD31-4B8C-83A1-F6EECF244321}">
                <p14:modId xmlns:p14="http://schemas.microsoft.com/office/powerpoint/2010/main" val="1579011935"/>
              </p:ext>
            </p:extLst>
          </p:nvPr>
        </p:nvGraphicFramePr>
        <p:xfrm>
          <a:off x="548640" y="1371600"/>
          <a:ext cx="11091672" cy="914400"/>
        </p:xfrm>
        <a:graphic>
          <a:graphicData uri="http://schemas.openxmlformats.org/drawingml/2006/table">
            <a:tbl>
              <a:tblPr/>
              <a:tblGrid>
                <a:gridCol w="2148840"/>
                <a:gridCol w="3246120"/>
                <a:gridCol w="4160520"/>
                <a:gridCol w="1170432"/>
              </a:tblGrid>
              <a:tr h="347472">
                <a:tc>
                  <a:txBody>
                    <a:bodyPr/>
                    <a:lstStyle/>
                    <a:p>
                      <a:pPr indent="0" marL="0">
                        <a:buNone/>
                      </a:pPr>
                      <a:r>
                        <a:rPr lang="ja-JP" sz="1100" b="1" dirty="0">
                          <a:solidFill>
                            <a:srgbClr val="FFFFFF"/>
                          </a:solidFill>
                          <a:latin typeface="Calibri" pitchFamily="34" charset="0"/>
                          <a:ea typeface="Noto Sans CJK JP"/>
                          <a:cs typeface="Calibri" pitchFamily="34" charset="-120"/>
                        </a:rPr>
                        <a:t>研究</a:t>
                      </a:r>
                      <a:endParaRPr lang="en-US" sz="110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c>
                  <a:txBody>
                    <a:bodyPr/>
                    <a:lstStyle/>
                    <a:p>
                      <a:pPr indent="0" marL="0">
                        <a:buNone/>
                      </a:pPr>
                      <a:r>
                        <a:rPr lang="ja-JP" sz="1100" b="1" dirty="0">
                          <a:solidFill>
                            <a:srgbClr val="FFFFFF"/>
                          </a:solidFill>
                          <a:latin typeface="Calibri" pitchFamily="34" charset="0"/>
                          <a:ea typeface="Noto Sans CJK JP"/>
                          <a:cs typeface="Calibri" pitchFamily="34" charset="-120"/>
                        </a:rPr>
                        <a:t>デザインと対象</a:t>
                      </a:r>
                      <a:endParaRPr lang="en-US" sz="110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c>
                  <a:txBody>
                    <a:bodyPr/>
                    <a:lstStyle/>
                    <a:p>
                      <a:pPr indent="0" marL="0">
                        <a:buNone/>
                      </a:pPr>
                      <a:r>
                        <a:rPr lang="ja-JP" sz="1100" b="1" dirty="0">
                          <a:solidFill>
                            <a:srgbClr val="FFFFFF"/>
                          </a:solidFill>
                          <a:latin typeface="Calibri" pitchFamily="34" charset="0"/>
                          <a:ea typeface="Noto Sans CJK JP"/>
                          <a:cs typeface="Calibri" pitchFamily="34" charset="-120"/>
                        </a:rPr>
                        <a:t>結果</a:t>
                      </a:r>
                      <a:endParaRPr lang="en-US" sz="110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c>
                  <a:txBody>
                    <a:bodyPr/>
                    <a:lstStyle/>
                    <a:p>
                      <a:pPr indent="0" marL="0">
                        <a:buNone/>
                      </a:pPr>
                      <a:r>
                        <a:rPr lang="ja-JP" sz="1100" b="1" dirty="0">
                          <a:solidFill>
                            <a:srgbClr val="FFFFFF"/>
                          </a:solidFill>
                          <a:latin typeface="Calibri" pitchFamily="34" charset="0"/>
                          <a:ea typeface="Noto Sans CJK JP"/>
                          <a:cs typeface="Calibri" pitchFamily="34" charset="-120"/>
                        </a:rPr>
                        <a:t>レベル</a:t>
                      </a:r>
                      <a:endParaRPr lang="en-US" sz="110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r>
              <a:tr h="731520">
                <a:tc>
                  <a:txBody>
                    <a:bodyPr/>
                    <a:lstStyle/>
                    <a:p>
                      <a:pPr indent="0" marL="0">
                        <a:buNone/>
                      </a:pPr>
                      <a:r>
                        <a:rPr lang="ja-JP" sz="1050" b="1" dirty="0">
                          <a:solidFill>
                            <a:srgbClr val="06202E"/>
                          </a:solidFill>
                          <a:latin typeface="Calibri" pitchFamily="34" charset="0"/>
                          <a:ea typeface="Noto Sans CJK JP"/>
                          <a:cs typeface="Calibri" pitchFamily="34" charset="-120"/>
                        </a:rPr>
                        <a:t>Beneton ら, 2017 [29]</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ja-JP" sz="1050" dirty="0">
                          <a:solidFill>
                            <a:srgbClr val="06202E"/>
                          </a:solidFill>
                          <a:latin typeface="Calibri" pitchFamily="34" charset="0"/>
                          <a:ea typeface="Noto Sans CJK JP"/>
                          <a:cs typeface="Calibri" pitchFamily="34" charset="-120"/>
                        </a:rPr>
                        <a:t>1週間のスクーバ講習（37人）とマルチスポーツ講習（30人）の比較。非ランダム化。</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ja-JP" sz="1050" dirty="0">
                          <a:solidFill>
                            <a:srgbClr val="06202E"/>
                          </a:solidFill>
                          <a:latin typeface="Calibri" pitchFamily="34" charset="0"/>
                          <a:ea typeface="Noto Sans CJK JP"/>
                          <a:cs typeface="Calibri" pitchFamily="34" charset="-120"/>
                        </a:rPr>
                        <a:t>ダイバーでは知覚ストレスが下がり、1か月後も低いままでした。マインドフルネスのスコアは上がりました。群間差は有意ではありませんでした。</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algn="ctr" indent="0" marL="0">
                        <a:buNone/>
                      </a:pPr>
                      <a:r>
                        <a:rPr lang="ja-JP" sz="1000" b="1" dirty="0">
                          <a:solidFill>
                            <a:srgbClr val="FFFFFF"/>
                          </a:solidFill>
                          <a:latin typeface="Calibri" pitchFamily="34" charset="0"/>
                          <a:ea typeface="Noto Sans CJK JP"/>
                          <a:cs typeface="Calibri" pitchFamily="34" charset="-120"/>
                        </a:rPr>
                        <a:t>予備的</a:t>
                      </a:r>
                      <a:endParaRPr lang="en-US" sz="100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E7674A"/>
                    </a:solidFill>
                  </a:tcPr>
                </a:tc>
              </a:tr>
              <a:tr h="731520">
                <a:tc>
                  <a:txBody>
                    <a:bodyPr/>
                    <a:lstStyle/>
                    <a:p>
                      <a:pPr indent="0" marL="0">
                        <a:buNone/>
                      </a:pPr>
                      <a:r>
                        <a:rPr lang="ja-JP" sz="1050" b="1" dirty="0">
                          <a:solidFill>
                            <a:srgbClr val="06202E"/>
                          </a:solidFill>
                          <a:latin typeface="Calibri" pitchFamily="34" charset="0"/>
                          <a:ea typeface="Noto Sans CJK JP"/>
                          <a:cs typeface="Calibri" pitchFamily="34" charset="-120"/>
                        </a:rPr>
                        <a:t>Gibert et al., 2022 [30]</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ja-JP" sz="1050" dirty="0">
                          <a:solidFill>
                            <a:srgbClr val="06202E"/>
                          </a:solidFill>
                          <a:latin typeface="Calibri" pitchFamily="34" charset="0"/>
                          <a:ea typeface="Noto Sans CJK JP"/>
                          <a:cs typeface="Calibri" pitchFamily="34" charset="-120"/>
                        </a:rPr>
                        <a:t>ランダム化パイロット：瞑想的ダイビング（10回）とマルチスポーツの比較。PTSDのある成人34人。</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ja-JP" sz="1050" dirty="0">
                          <a:solidFill>
                            <a:srgbClr val="06202E"/>
                          </a:solidFill>
                          <a:latin typeface="Calibri" pitchFamily="34" charset="0"/>
                          <a:ea typeface="Noto Sans CJK JP"/>
                          <a:cs typeface="Calibri" pitchFamily="34" charset="-120"/>
                        </a:rPr>
                        <a:t>1か月後、ダイビング群で侵入的記憶が減少（−5.1対−2.2）。その他の差は有意ではなく、3か月後までは続きませんでした。</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algn="ctr" indent="0" marL="0">
                        <a:buNone/>
                      </a:pPr>
                      <a:r>
                        <a:rPr lang="ja-JP" sz="1000" b="1" dirty="0">
                          <a:solidFill>
                            <a:srgbClr val="FFFFFF"/>
                          </a:solidFill>
                          <a:latin typeface="Calibri" pitchFamily="34" charset="0"/>
                          <a:ea typeface="Noto Sans CJK JP"/>
                          <a:cs typeface="Calibri" pitchFamily="34" charset="-120"/>
                        </a:rPr>
                        <a:t>予備的</a:t>
                      </a:r>
                      <a:endParaRPr lang="en-US" sz="100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E7674A"/>
                    </a:solidFill>
                  </a:tcPr>
                </a:tc>
              </a:tr>
              <a:tr h="731520">
                <a:tc>
                  <a:txBody>
                    <a:bodyPr/>
                    <a:lstStyle/>
                    <a:p>
                      <a:pPr indent="0" marL="0">
                        <a:buNone/>
                      </a:pPr>
                      <a:r>
                        <a:rPr lang="ja-JP" sz="1050" b="1" dirty="0">
                          <a:solidFill>
                            <a:srgbClr val="06202E"/>
                          </a:solidFill>
                          <a:latin typeface="Calibri" pitchFamily="34" charset="0"/>
                          <a:ea typeface="Noto Sans CJK JP"/>
                          <a:cs typeface="Calibri" pitchFamily="34" charset="-120"/>
                        </a:rPr>
                        <a:t>Griffiths et al., 2026 [31]</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ja-JP" sz="1050" dirty="0">
                          <a:solidFill>
                            <a:srgbClr val="06202E"/>
                          </a:solidFill>
                          <a:latin typeface="Calibri" pitchFamily="34" charset="0"/>
                          <a:ea typeface="Noto Sans CJK JP"/>
                          <a:cs typeface="Calibri" pitchFamily="34" charset="-120"/>
                        </a:rPr>
                        <a:t>フランスでのランダム化試験：マインドフルネス練習つきのダイビング（10回）対通常ケア。肥満のある成人63人。</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ja-JP" sz="1050" dirty="0">
                          <a:solidFill>
                            <a:srgbClr val="06202E"/>
                          </a:solidFill>
                          <a:latin typeface="Calibri" pitchFamily="34" charset="0"/>
                          <a:ea typeface="Noto Sans CJK JP"/>
                          <a:cs typeface="Calibri" pitchFamily="34" charset="-120"/>
                        </a:rPr>
                        <a:t>感情的な食べ方が減少（−0.82対−0.27）、知覚ストレスが低下、生活の質が向上。ダイビング事故なし。</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algn="ctr" indent="0" marL="0">
                        <a:buNone/>
                      </a:pPr>
                      <a:r>
                        <a:rPr lang="ja-JP" sz="1000" b="1" dirty="0">
                          <a:solidFill>
                            <a:srgbClr val="06202E"/>
                          </a:solidFill>
                          <a:latin typeface="Calibri" pitchFamily="34" charset="0"/>
                          <a:ea typeface="Noto Sans CJK JP"/>
                          <a:cs typeface="Calibri" pitchFamily="34" charset="-120"/>
                        </a:rPr>
                        <a:t>中程度</a:t>
                      </a:r>
                      <a:endParaRPr lang="en-US" sz="100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2B544"/>
                    </a:solidFill>
                  </a:tcPr>
                </a:tc>
              </a:tr>
              <a:tr h="658368">
                <a:tc>
                  <a:txBody>
                    <a:bodyPr/>
                    <a:lstStyle/>
                    <a:p>
                      <a:pPr indent="0" marL="0">
                        <a:buNone/>
                      </a:pPr>
                      <a:r>
                        <a:rPr lang="ja-JP" sz="1050" b="1" dirty="0">
                          <a:solidFill>
                            <a:srgbClr val="06202E"/>
                          </a:solidFill>
                          <a:latin typeface="Calibri" pitchFamily="34" charset="0"/>
                          <a:ea typeface="Noto Sans CJK JP"/>
                          <a:cs typeface="Calibri" pitchFamily="34" charset="-120"/>
                        </a:rPr>
                        <a:t>Zec et al., 2022 [32]</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ja-JP" sz="1050" dirty="0">
                          <a:solidFill>
                            <a:srgbClr val="06202E"/>
                          </a:solidFill>
                          <a:latin typeface="Calibri" pitchFamily="34" charset="0"/>
                          <a:ea typeface="Noto Sans CJK JP"/>
                          <a:cs typeface="Calibri" pitchFamily="34" charset="-120"/>
                        </a:rPr>
                        <a:t>ダイバー29人（レクリエーショナルと軍）、水深30 mへの潜水。唾液コルチゾールと質問票。</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ja-JP" sz="1050" dirty="0">
                          <a:solidFill>
                            <a:srgbClr val="06202E"/>
                          </a:solidFill>
                          <a:latin typeface="Calibri" pitchFamily="34" charset="0"/>
                          <a:ea typeface="Noto Sans CJK JP"/>
                          <a:cs typeface="Calibri" pitchFamily="34" charset="-120"/>
                        </a:rPr>
                        <a:t>事前のネガティブな感情が潜水前のコルチゾールを予測。レクリエーショナルダイバーは軍のダイバーよりコルチゾールが高い。</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algn="ctr" indent="0" marL="0">
                        <a:buNone/>
                      </a:pPr>
                      <a:r>
                        <a:rPr lang="ja-JP" sz="1000" b="1" dirty="0">
                          <a:solidFill>
                            <a:srgbClr val="FFFFFF"/>
                          </a:solidFill>
                          <a:latin typeface="Calibri" pitchFamily="34" charset="0"/>
                          <a:ea typeface="Noto Sans CJK JP"/>
                          <a:cs typeface="Calibri" pitchFamily="34" charset="-120"/>
                        </a:rPr>
                        <a:t>予備的</a:t>
                      </a:r>
                      <a:endParaRPr lang="en-US" sz="100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E7674A"/>
                    </a:solidFill>
                  </a:tcPr>
                </a:tc>
              </a:tr>
              <a:tr h="658368">
                <a:tc>
                  <a:txBody>
                    <a:bodyPr/>
                    <a:lstStyle/>
                    <a:p>
                      <a:pPr indent="0" marL="0">
                        <a:buNone/>
                      </a:pPr>
                      <a:r>
                        <a:rPr lang="ja-JP" sz="1050" b="1" dirty="0">
                          <a:solidFill>
                            <a:srgbClr val="06202E"/>
                          </a:solidFill>
                          <a:latin typeface="Calibri" pitchFamily="34" charset="0"/>
                          <a:ea typeface="Noto Sans CJK JP"/>
                          <a:cs typeface="Calibri" pitchFamily="34" charset="-120"/>
                        </a:rPr>
                        <a:t>Carreño et al., 2020 [33]</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ja-JP" sz="1050" dirty="0">
                          <a:solidFill>
                            <a:srgbClr val="06202E"/>
                          </a:solidFill>
                          <a:latin typeface="Calibri" pitchFamily="34" charset="0"/>
                          <a:ea typeface="Noto Sans CJK JP"/>
                          <a:cs typeface="Calibri" pitchFamily="34" charset="-120"/>
                        </a:rPr>
                        <a:t>カプ・デ・クレウスでのダイバー176人とビーチ利用者70人の比較。活動の前後で測定。</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ja-JP" sz="1050" dirty="0">
                          <a:solidFill>
                            <a:srgbClr val="06202E"/>
                          </a:solidFill>
                          <a:latin typeface="Calibri" pitchFamily="34" charset="0"/>
                          <a:ea typeface="Noto Sans CJK JP"/>
                          <a:cs typeface="Calibri" pitchFamily="34" charset="-120"/>
                        </a:rPr>
                        <a:t>両群で気分が改善。調整後、ダイビングとビーチで過ごすことの間に有意差はありませんでした。</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algn="ctr" indent="0" marL="0">
                        <a:buNone/>
                      </a:pPr>
                      <a:r>
                        <a:rPr lang="ja-JP" sz="1000" b="1" dirty="0">
                          <a:solidFill>
                            <a:srgbClr val="06202E"/>
                          </a:solidFill>
                          <a:latin typeface="Calibri" pitchFamily="34" charset="0"/>
                          <a:ea typeface="Noto Sans CJK JP"/>
                          <a:cs typeface="Calibri" pitchFamily="34" charset="-120"/>
                        </a:rPr>
                        <a:t>中程度</a:t>
                      </a:r>
                      <a:endParaRPr lang="en-US" sz="100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2B544"/>
                    </a:solidFill>
                  </a:tcPr>
                </a:tc>
              </a:tr>
            </a:tbl>
          </a:graphicData>
        </a:graphic>
      </p:graphicFrame>
      <p:sp>
        <p:nvSpPr>
          <p:cNvPr id="5"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6" name="Text 2"/>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ja-JP" sz="950" b="1" spc="200" kern="0" dirty="0">
                <a:solidFill>
                  <a:srgbClr val="0F6472"/>
                </a:solidFill>
                <a:ea typeface="Noto Sans CJK JP"/>
              </a:rPr>
              <a:t>出典   </a:t>
            </a:r>
            <a:pPr indent="0" marL="0">
              <a:buNone/>
            </a:pPr>
            <a:r>
              <a:rPr lang="ja-JP" sz="1050" b="1" dirty="0">
                <a:solidFill>
                  <a:srgbClr val="5A6B70"/>
                </a:solidFill>
                <a:ea typeface="Noto Sans CJK JP"/>
              </a:rPr>
              <a:t>[29] </a:t>
            </a:r>
            <a:pPr indent="0" marL="0">
              <a:buNone/>
            </a:pPr>
            <a:r>
              <a:rPr lang="ja-JP" sz="1050" u="sng" dirty="0">
                <a:solidFill>
                  <a:srgbClr val="0F6472"/>
                </a:solidFill>
                <a:ea typeface="Noto Sans CJK JP"/>
                <a:hlinkClick r:id="rId1" invalidUrl="" action="" tgtFrame="" tooltip="Recreational diving practice for stress management: an exploratory trial" history="1" highlightClick="0" endSnd="0">
                  <a:extLst>
                    <a:ext uri="{A12FA001-AC4F-418D-AE19-62706E023703}">
                      <ahyp:hlinkClr xmlns:ahyp="http://schemas.microsoft.com/office/drawing/2018/hyperlinkcolor" val="tx"/>
                    </a:ext>
                  </a:extLst>
                </a:hlinkClick>
              </a:rPr>
              <a:t>Beneton et al., 2017</a:t>
            </a:r>
            <a:pPr indent="0" marL="0">
              <a:buNone/>
            </a:pPr>
            <a:r>
              <a:rPr lang="ja-JP" sz="1050" dirty="0">
                <a:solidFill>
                  <a:srgbClr val="5A6B70"/>
                </a:solidFill>
                <a:ea typeface="Noto Sans CJK JP"/>
              </a:rPr>
              <a:t>   ·   </a:t>
            </a:r>
            <a:pPr indent="0" marL="0">
              <a:buNone/>
            </a:pPr>
            <a:r>
              <a:rPr lang="ja-JP" sz="1050" b="1" dirty="0">
                <a:solidFill>
                  <a:srgbClr val="5A6B70"/>
                </a:solidFill>
                <a:ea typeface="Noto Sans CJK JP"/>
              </a:rPr>
              <a:t>[30] </a:t>
            </a:r>
            <a:pPr indent="0" marL="0">
              <a:buNone/>
            </a:pPr>
            <a:r>
              <a:rPr lang="ja-JP" sz="1050" u="sng" dirty="0">
                <a:solidFill>
                  <a:srgbClr val="0F6472"/>
                </a:solidFill>
                <a:ea typeface="Noto Sans CJK JP"/>
                <a:hlinkClick r:id="rId2" invalidUrl="" action="" tgtFrame="" tooltip="Comparing meditative scuba diving versus multisport activities to improve PTSD symptoms: a pilot, randomized controlled clinical trial" history="1" highlightClick="0" endSnd="0">
                  <a:extLst>
                    <a:ext uri="{A12FA001-AC4F-418D-AE19-62706E023703}">
                      <ahyp:hlinkClr xmlns:ahyp="http://schemas.microsoft.com/office/drawing/2018/hyperlinkcolor" val="tx"/>
                    </a:ext>
                  </a:extLst>
                </a:hlinkClick>
              </a:rPr>
              <a:t>Gibert et al., 2022</a:t>
            </a:r>
            <a:pPr indent="0" marL="0">
              <a:buNone/>
            </a:pPr>
            <a:r>
              <a:rPr lang="ja-JP" sz="1050" dirty="0">
                <a:solidFill>
                  <a:srgbClr val="5A6B70"/>
                </a:solidFill>
                <a:ea typeface="Noto Sans CJK JP"/>
              </a:rPr>
              <a:t>   ·   </a:t>
            </a:r>
            <a:pPr indent="0" marL="0">
              <a:buNone/>
            </a:pPr>
            <a:r>
              <a:rPr lang="ja-JP" sz="1050" b="1" dirty="0">
                <a:solidFill>
                  <a:srgbClr val="5A6B70"/>
                </a:solidFill>
                <a:ea typeface="Noto Sans CJK JP"/>
              </a:rPr>
              <a:t>[31] </a:t>
            </a:r>
            <a:pPr indent="0" marL="0">
              <a:buNone/>
            </a:pPr>
            <a:r>
              <a:rPr lang="ja-JP" sz="1050" u="sng" dirty="0">
                <a:solidFill>
                  <a:srgbClr val="0F6472"/>
                </a:solidFill>
                <a:ea typeface="Noto Sans CJK JP"/>
                <a:hlinkClick r:id="rId3" invalidUrl="" action="" tgtFrame="" tooltip="Efficacy of a combined diving and mindfulness program on emotional eating in adults with obesity: randomised controlled trial with standard care" history="1" highlightClick="0" endSnd="0">
                  <a:extLst>
                    <a:ext uri="{A12FA001-AC4F-418D-AE19-62706E023703}">
                      <ahyp:hlinkClr xmlns:ahyp="http://schemas.microsoft.com/office/drawing/2018/hyperlinkcolor" val="tx"/>
                    </a:ext>
                  </a:extLst>
                </a:hlinkClick>
              </a:rPr>
              <a:t>Griffiths et al., 2026</a:t>
            </a:r>
            <a:pPr indent="0" marL="0">
              <a:buNone/>
            </a:pPr>
            <a:r>
              <a:rPr lang="ja-JP" sz="1050" dirty="0">
                <a:solidFill>
                  <a:srgbClr val="5A6B70"/>
                </a:solidFill>
                <a:ea typeface="Noto Sans CJK JP"/>
              </a:rPr>
              <a:t>   ·   </a:t>
            </a:r>
            <a:pPr indent="0" marL="0">
              <a:buNone/>
            </a:pPr>
            <a:r>
              <a:rPr lang="ja-JP" sz="1050" b="1" dirty="0">
                <a:solidFill>
                  <a:srgbClr val="5A6B70"/>
                </a:solidFill>
                <a:ea typeface="Noto Sans CJK JP"/>
              </a:rPr>
              <a:t>[32] </a:t>
            </a:r>
            <a:pPr indent="0" marL="0">
              <a:buNone/>
            </a:pPr>
            <a:r>
              <a:rPr lang="ja-JP" sz="1050" u="sng" dirty="0">
                <a:solidFill>
                  <a:srgbClr val="0F6472"/>
                </a:solidFill>
                <a:ea typeface="Noto Sans CJK JP"/>
                <a:hlinkClick r:id="rId4" invalidUrl="" action="" tgtFrame="" tooltip="Psychophysiological stress response in SCUBA divers: the contribution of negative automatic thoughts and negative emotions" history="1" highlightClick="0" endSnd="0">
                  <a:extLst>
                    <a:ext uri="{A12FA001-AC4F-418D-AE19-62706E023703}">
                      <ahyp:hlinkClr xmlns:ahyp="http://schemas.microsoft.com/office/drawing/2018/hyperlinkcolor" val="tx"/>
                    </a:ext>
                  </a:extLst>
                </a:hlinkClick>
              </a:rPr>
              <a:t>Zec et al., 2022</a:t>
            </a:r>
            <a:pPr indent="0" marL="0">
              <a:buNone/>
            </a:pPr>
            <a:r>
              <a:rPr lang="ja-JP" sz="1050" dirty="0">
                <a:solidFill>
                  <a:srgbClr val="5A6B70"/>
                </a:solidFill>
                <a:ea typeface="Noto Sans CJK JP"/>
              </a:rPr>
              <a:t>   ·   </a:t>
            </a:r>
            <a:pPr indent="0" marL="0">
              <a:buNone/>
            </a:pPr>
            <a:r>
              <a:rPr lang="ja-JP" sz="1050" b="1" dirty="0">
                <a:solidFill>
                  <a:srgbClr val="5A6B70"/>
                </a:solidFill>
                <a:ea typeface="Noto Sans CJK JP"/>
              </a:rPr>
              <a:t>[33] </a:t>
            </a:r>
            <a:pPr indent="0" marL="0">
              <a:buNone/>
            </a:pPr>
            <a:r>
              <a:rPr lang="ja-JP" sz="1050" u="sng" dirty="0">
                <a:solidFill>
                  <a:srgbClr val="0F6472"/>
                </a:solidFill>
                <a:ea typeface="Noto Sans CJK JP"/>
                <a:hlinkClick r:id="rId5" invalidUrl="" action="" tgtFrame="" tooltip="The beneficial effects of short-term exposure to scuba diving on human mental health" history="1" highlightClick="0" endSnd="0">
                  <a:extLst>
                    <a:ext uri="{A12FA001-AC4F-418D-AE19-62706E023703}">
                      <ahyp:hlinkClr xmlns:ahyp="http://schemas.microsoft.com/office/drawing/2018/hyperlinkcolor" val="tx"/>
                    </a:ext>
                  </a:extLst>
                </a:hlinkClick>
              </a:rPr>
              <a:t>Carreño et al., 2020</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ja-JP">
                <a:ea typeface="Noto Sans CJK JP"/>
              </a:rPr>
              <a:t>19</a:t>
            </a:fld>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ja-JP" sz="3200" b="1" dirty="0">
                <a:solidFill>
                  <a:schemeClr val="bg1"/>
                </a:solidFill>
                <a:ea typeface="Noto Sans CJK JP"/>
              </a:rPr>
              <a:t>水も大切</a:t>
            </a:r>
            <a:endParaRPr lang="en-US" sz="3200" dirty="0"/>
          </a:p>
        </p:txBody>
      </p:sp>
      <p:sp>
        <p:nvSpPr>
          <p:cNvPr id="4" name="White et al., 2019 · [34]"/>
          <p:cNvSpPr/>
          <p:nvPr/>
        </p:nvSpPr>
        <p:spPr>
          <a:xfrm>
            <a:off x="548640" y="1371600"/>
            <a:ext cx="5408676" cy="3108960"/>
          </a:xfrm>
          <a:prstGeom prst="roundRect">
            <a:avLst>
              <a:gd name="adj" fmla="val 4706"/>
            </a:avLst>
          </a:prstGeom>
          <a:solidFill>
            <a:srgbClr val="0E3A4A"/>
          </a:solidFill>
          <a:ln w="12700">
            <a:solidFill>
              <a:schemeClr val="accent1"/>
            </a:solidFill>
            <a:prstDash val="solid"/>
          </a:ln>
        </p:spPr>
      </p:sp>
      <p:sp>
        <p:nvSpPr>
          <p:cNvPr id="5" name="chip"/>
          <p:cNvSpPr txBox="1"/>
          <p:nvPr/>
        </p:nvSpPr>
        <p:spPr>
          <a:xfrm>
            <a:off x="822960" y="1600200"/>
            <a:ext cx="3291840" cy="347472"/>
          </a:xfrm>
          <a:prstGeom prst="roundRect">
            <a:avLst>
              <a:gd name="adj" fmla="val 50000"/>
            </a:avLst>
          </a:prstGeom>
          <a:solidFill>
            <a:srgbClr val="F2B544"/>
          </a:solidFill>
          <a:ln/>
        </p:spPr>
        <p:txBody>
          <a:bodyPr wrap="square" lIns="0" tIns="0" rIns="0" bIns="0" rtlCol="0" anchor="ctr"/>
          <a:lstStyle/>
          <a:p>
            <a:pPr algn="ctr" indent="0" marL="0">
              <a:buNone/>
            </a:pPr>
            <a:r>
              <a:rPr lang="ja-JP" sz="1100" b="1" spc="200" kern="0" dirty="0">
                <a:solidFill>
                  <a:srgbClr val="06202E"/>
                </a:solidFill>
                <a:ea typeface="Noto Sans CJK JP"/>
              </a:rPr>
              <a:t>観察研究  ·  n = 19,806</a:t>
            </a:r>
            <a:endParaRPr lang="en-US" sz="1100" dirty="0"/>
          </a:p>
        </p:txBody>
      </p:sp>
      <p:sp>
        <p:nvSpPr>
          <p:cNvPr id="6" name="Text 3"/>
          <p:cNvSpPr txBox="1"/>
          <p:nvPr/>
        </p:nvSpPr>
        <p:spPr>
          <a:xfrm>
            <a:off x="822960" y="2057400"/>
            <a:ext cx="4860036" cy="731520"/>
          </a:xfrm>
          <a:prstGeom prst="rect">
            <a:avLst/>
          </a:prstGeom>
          <a:noFill/>
          <a:ln/>
        </p:spPr>
        <p:txBody>
          <a:bodyPr wrap="square" lIns="0" tIns="0" rIns="0" bIns="0" rtlCol="0" anchor="ctr"/>
          <a:lstStyle/>
          <a:p>
            <a:pPr indent="0" marL="0">
              <a:buNone/>
            </a:pPr>
            <a:r>
              <a:rPr lang="ja-JP" sz="4000" b="1" dirty="0">
                <a:solidFill>
                  <a:schemeClr val="accent2"/>
                </a:solidFill>
                <a:latin typeface="Cambria" pitchFamily="34" charset="0"/>
                <a:ea typeface="Noto Serif CJK JP"/>
                <a:cs typeface="Cambria" pitchFamily="34" charset="-120"/>
              </a:rPr>
              <a:t>×1.59</a:t>
            </a:r>
            <a:endParaRPr lang="en-US" sz="4000" dirty="0"/>
          </a:p>
        </p:txBody>
      </p:sp>
      <p:sp>
        <p:nvSpPr>
          <p:cNvPr id="7" name="Text 4"/>
          <p:cNvSpPr txBox="1"/>
          <p:nvPr/>
        </p:nvSpPr>
        <p:spPr>
          <a:xfrm>
            <a:off x="822960" y="2834640"/>
            <a:ext cx="4860036" cy="777240"/>
          </a:xfrm>
          <a:prstGeom prst="rect">
            <a:avLst/>
          </a:prstGeom>
          <a:noFill/>
          <a:ln/>
        </p:spPr>
        <p:txBody>
          <a:bodyPr wrap="square" lIns="0" tIns="0" rIns="0" bIns="0" rtlCol="0" anchor="t"/>
          <a:lstStyle/>
          <a:p>
            <a:pPr indent="0" marL="0">
              <a:buNone/>
            </a:pPr>
            <a:r>
              <a:rPr lang="ja-JP" sz="1400" dirty="0">
                <a:solidFill>
                  <a:schemeClr val="bg1"/>
                </a:solidFill>
                <a:ea typeface="Noto Sans CJK JP"/>
              </a:rPr>
              <a:t>週120〜179分を自然の中で過ごす人は、まったく過ごさない人より健康良好のオッズが高い。</a:t>
            </a:r>
            <a:endParaRPr lang="en-US" sz="1400" dirty="0"/>
          </a:p>
        </p:txBody>
      </p:sp>
      <p:sp>
        <p:nvSpPr>
          <p:cNvPr id="8" name="Text 5"/>
          <p:cNvSpPr txBox="1"/>
          <p:nvPr/>
        </p:nvSpPr>
        <p:spPr>
          <a:xfrm>
            <a:off x="822960" y="3611880"/>
            <a:ext cx="4860036" cy="411480"/>
          </a:xfrm>
          <a:prstGeom prst="rect">
            <a:avLst/>
          </a:prstGeom>
          <a:noFill/>
          <a:ln/>
        </p:spPr>
        <p:txBody>
          <a:bodyPr wrap="square" lIns="0" tIns="0" rIns="0" bIns="0" rtlCol="0" anchor="t"/>
          <a:lstStyle/>
          <a:p>
            <a:pPr indent="0" marL="0">
              <a:buNone/>
            </a:pPr>
            <a:r>
              <a:rPr lang="ja-JP" sz="1250" b="1" dirty="0">
                <a:solidFill>
                  <a:schemeClr val="accent3"/>
                </a:solidFill>
                <a:ea typeface="Noto Sans CJK JP"/>
              </a:rPr>
              <a:t>高いウェルビーイング：×1.23。効果は200〜300分で頭打ちになります。</a:t>
            </a:r>
            <a:endParaRPr lang="en-US" sz="1250" dirty="0"/>
          </a:p>
        </p:txBody>
      </p:sp>
      <p:sp>
        <p:nvSpPr>
          <p:cNvPr id="9" name="Text 6"/>
          <p:cNvSpPr txBox="1"/>
          <p:nvPr/>
        </p:nvSpPr>
        <p:spPr>
          <a:xfrm>
            <a:off x="822960" y="4023360"/>
            <a:ext cx="4860036" cy="320040"/>
          </a:xfrm>
          <a:prstGeom prst="rect">
            <a:avLst/>
          </a:prstGeom>
          <a:noFill/>
          <a:ln/>
        </p:spPr>
        <p:txBody>
          <a:bodyPr wrap="square" lIns="0" tIns="0" rIns="0" bIns="0" rtlCol="0" anchor="t"/>
          <a:lstStyle/>
          <a:p>
            <a:pPr indent="0" marL="0">
              <a:buNone/>
            </a:pPr>
            <a:r>
              <a:rPr lang="ja-JP" sz="1100" i="1" dirty="0">
                <a:solidFill>
                  <a:schemeClr val="accent3"/>
                </a:solidFill>
                <a:ea typeface="Noto Sans CJK JP"/>
              </a:rPr>
              <a:t>White et al., 2019 · [34]</a:t>
            </a:r>
            <a:endParaRPr lang="en-US" sz="1100" dirty="0"/>
          </a:p>
        </p:txBody>
      </p:sp>
      <p:sp>
        <p:nvSpPr>
          <p:cNvPr id="10" name="Georgiou et al., 2021 · [35]"/>
          <p:cNvSpPr/>
          <p:nvPr/>
        </p:nvSpPr>
        <p:spPr>
          <a:xfrm>
            <a:off x="6231636" y="1371600"/>
            <a:ext cx="5408676" cy="3108960"/>
          </a:xfrm>
          <a:prstGeom prst="roundRect">
            <a:avLst>
              <a:gd name="adj" fmla="val 4706"/>
            </a:avLst>
          </a:prstGeom>
          <a:solidFill>
            <a:srgbClr val="0E3A4A"/>
          </a:solidFill>
          <a:ln w="12700">
            <a:solidFill>
              <a:schemeClr val="accent1"/>
            </a:solidFill>
            <a:prstDash val="solid"/>
          </a:ln>
        </p:spPr>
      </p:sp>
      <p:sp>
        <p:nvSpPr>
          <p:cNvPr id="11" name="chip"/>
          <p:cNvSpPr txBox="1"/>
          <p:nvPr/>
        </p:nvSpPr>
        <p:spPr>
          <a:xfrm>
            <a:off x="6505956" y="1600200"/>
            <a:ext cx="3291840" cy="347472"/>
          </a:xfrm>
          <a:prstGeom prst="roundRect">
            <a:avLst>
              <a:gd name="adj" fmla="val 50000"/>
            </a:avLst>
          </a:prstGeom>
          <a:solidFill>
            <a:srgbClr val="F2B544"/>
          </a:solidFill>
          <a:ln/>
        </p:spPr>
        <p:txBody>
          <a:bodyPr wrap="square" lIns="0" tIns="0" rIns="0" bIns="0" rtlCol="0" anchor="ctr"/>
          <a:lstStyle/>
          <a:p>
            <a:pPr algn="ctr" indent="0" marL="0">
              <a:buNone/>
            </a:pPr>
            <a:r>
              <a:rPr lang="ja-JP" sz="1100" b="1" spc="200" kern="0" dirty="0">
                <a:solidFill>
                  <a:srgbClr val="06202E"/>
                </a:solidFill>
                <a:ea typeface="Noto Sans CJK JP"/>
              </a:rPr>
              <a:t>メタ分析  ·  ブルースペース</a:t>
            </a:r>
            <a:endParaRPr lang="en-US" sz="1100" dirty="0"/>
          </a:p>
        </p:txBody>
      </p:sp>
      <p:sp>
        <p:nvSpPr>
          <p:cNvPr id="12" name="Text 9"/>
          <p:cNvSpPr txBox="1"/>
          <p:nvPr/>
        </p:nvSpPr>
        <p:spPr>
          <a:xfrm>
            <a:off x="6505956" y="2057400"/>
            <a:ext cx="4860036" cy="731520"/>
          </a:xfrm>
          <a:prstGeom prst="rect">
            <a:avLst/>
          </a:prstGeom>
          <a:noFill/>
          <a:ln/>
        </p:spPr>
        <p:txBody>
          <a:bodyPr wrap="square" lIns="0" tIns="0" rIns="0" bIns="0" rtlCol="0" anchor="ctr"/>
          <a:lstStyle/>
          <a:p>
            <a:pPr indent="0" marL="0">
              <a:buNone/>
            </a:pPr>
            <a:r>
              <a:rPr lang="ja-JP" sz="4000" b="1" dirty="0">
                <a:solidFill>
                  <a:schemeClr val="accent3"/>
                </a:solidFill>
                <a:latin typeface="Cambria" pitchFamily="34" charset="0"/>
                <a:ea typeface="Noto Serif CJK JP"/>
                <a:cs typeface="Cambria" pitchFamily="34" charset="-120"/>
              </a:rPr>
              <a:t>d = 0.19</a:t>
            </a:r>
            <a:endParaRPr lang="en-US" sz="4000" dirty="0"/>
          </a:p>
        </p:txBody>
      </p:sp>
      <p:sp>
        <p:nvSpPr>
          <p:cNvPr id="13" name="Text 10"/>
          <p:cNvSpPr txBox="1"/>
          <p:nvPr/>
        </p:nvSpPr>
        <p:spPr>
          <a:xfrm>
            <a:off x="6505956" y="2834640"/>
            <a:ext cx="4860036" cy="777240"/>
          </a:xfrm>
          <a:prstGeom prst="rect">
            <a:avLst/>
          </a:prstGeom>
          <a:noFill/>
          <a:ln/>
        </p:spPr>
        <p:txBody>
          <a:bodyPr wrap="square" lIns="0" tIns="0" rIns="0" bIns="0" rtlCol="0" anchor="t"/>
          <a:lstStyle/>
          <a:p>
            <a:pPr indent="0" marL="0">
              <a:buNone/>
            </a:pPr>
            <a:r>
              <a:rPr lang="ja-JP" sz="1400" dirty="0">
                <a:solidFill>
                  <a:schemeClr val="bg1"/>
                </a:solidFill>
                <a:ea typeface="Noto Sans CJK JP"/>
              </a:rPr>
              <a:t>ブルースペース（海、川、湖）との接触が心理的回復（ストレス、気分、ウェルビーイング）に与える効果。</a:t>
            </a:r>
            <a:endParaRPr lang="en-US" sz="1400" dirty="0"/>
          </a:p>
        </p:txBody>
      </p:sp>
      <p:sp>
        <p:nvSpPr>
          <p:cNvPr id="14" name="Text 11"/>
          <p:cNvSpPr txBox="1"/>
          <p:nvPr/>
        </p:nvSpPr>
        <p:spPr>
          <a:xfrm>
            <a:off x="6505956" y="3611880"/>
            <a:ext cx="4860036" cy="411480"/>
          </a:xfrm>
          <a:prstGeom prst="rect">
            <a:avLst/>
          </a:prstGeom>
          <a:noFill/>
          <a:ln/>
        </p:spPr>
        <p:txBody>
          <a:bodyPr wrap="square" lIns="0" tIns="0" rIns="0" bIns="0" rtlCol="0" anchor="t"/>
          <a:lstStyle/>
          <a:p>
            <a:pPr indent="0" marL="0">
              <a:buNone/>
            </a:pPr>
            <a:r>
              <a:rPr lang="ja-JP" sz="1250" b="1" dirty="0">
                <a:solidFill>
                  <a:schemeClr val="accent3"/>
                </a:solidFill>
                <a:ea typeface="Noto Sans CJK JP"/>
              </a:rPr>
              <a:t>近くにブルースペースが多いほど：d = 0.34。</a:t>
            </a:r>
            <a:endParaRPr lang="en-US" sz="1250" dirty="0"/>
          </a:p>
        </p:txBody>
      </p:sp>
      <p:sp>
        <p:nvSpPr>
          <p:cNvPr id="15" name="Text 12"/>
          <p:cNvSpPr txBox="1"/>
          <p:nvPr/>
        </p:nvSpPr>
        <p:spPr>
          <a:xfrm>
            <a:off x="6505956" y="4023360"/>
            <a:ext cx="4860036" cy="320040"/>
          </a:xfrm>
          <a:prstGeom prst="rect">
            <a:avLst/>
          </a:prstGeom>
          <a:noFill/>
          <a:ln/>
        </p:spPr>
        <p:txBody>
          <a:bodyPr wrap="square" lIns="0" tIns="0" rIns="0" bIns="0" rtlCol="0" anchor="t"/>
          <a:lstStyle/>
          <a:p>
            <a:pPr indent="0" marL="0">
              <a:buNone/>
            </a:pPr>
            <a:r>
              <a:rPr lang="ja-JP" sz="1100" i="1" dirty="0">
                <a:solidFill>
                  <a:schemeClr val="accent3"/>
                </a:solidFill>
                <a:ea typeface="Noto Sans CJK JP"/>
              </a:rPr>
              <a:t>Georgiou et al., 2021 · [35]</a:t>
            </a:r>
            <a:endParaRPr lang="en-US" sz="1100" dirty="0"/>
          </a:p>
        </p:txBody>
      </p:sp>
      <p:sp>
        <p:nvSpPr>
          <p:cNvPr id="16" name="lectura"/>
          <p:cNvSpPr/>
          <p:nvPr/>
        </p:nvSpPr>
        <p:spPr>
          <a:xfrm>
            <a:off x="548640" y="4663440"/>
            <a:ext cx="11091672" cy="777240"/>
          </a:xfrm>
          <a:prstGeom prst="roundRect">
            <a:avLst>
              <a:gd name="adj" fmla="val 18824"/>
            </a:avLst>
          </a:prstGeom>
          <a:solidFill>
            <a:srgbClr val="0E3A4A"/>
          </a:solidFill>
          <a:ln w="12700">
            <a:solidFill>
              <a:srgbClr val="0E3A4A"/>
            </a:solidFill>
            <a:prstDash val="solid"/>
          </a:ln>
        </p:spPr>
      </p:sp>
      <p:sp>
        <p:nvSpPr>
          <p:cNvPr id="17" name="Text 14"/>
          <p:cNvSpPr txBox="1"/>
          <p:nvPr/>
        </p:nvSpPr>
        <p:spPr>
          <a:xfrm>
            <a:off x="822960" y="4663440"/>
            <a:ext cx="10543032" cy="777240"/>
          </a:xfrm>
          <a:prstGeom prst="rect">
            <a:avLst/>
          </a:prstGeom>
          <a:noFill/>
          <a:ln/>
        </p:spPr>
        <p:txBody>
          <a:bodyPr wrap="square" lIns="0" tIns="0" rIns="0" bIns="0" rtlCol="0" anchor="ctr"/>
          <a:lstStyle/>
          <a:p>
            <a:pPr indent="0" marL="0">
              <a:buNone/>
            </a:pPr>
            <a:r>
              <a:rPr lang="ja-JP" sz="1050" b="1" spc="300" kern="0" dirty="0">
                <a:solidFill>
                  <a:srgbClr val="F2B544"/>
                </a:solidFill>
                <a:ea typeface="Noto Sans CJK JP"/>
              </a:rPr>
              <a:t>MDIの読み解き   </a:t>
            </a:r>
            <a:pPr indent="0" marL="0">
              <a:buNone/>
            </a:pPr>
            <a:r>
              <a:rPr lang="ja-JP" sz="1400" i="1" dirty="0">
                <a:solidFill>
                  <a:srgbClr val="F8F5EF"/>
                </a:solidFill>
                <a:latin typeface="Cambria" pitchFamily="34" charset="0"/>
                <a:ea typeface="Noto Serif CJK JP"/>
                <a:cs typeface="Cambria" pitchFamily="34" charset="-120"/>
              </a:rPr>
              <a:t>ダイビングは、エビデンスがウェルビーイングと結びつける二つのものを合わせ持っています：水の中で過ごす時間と、鍛えられた注意です。</a:t>
            </a:r>
            <a:endParaRPr lang="en-US" sz="1050" dirty="0"/>
          </a:p>
        </p:txBody>
      </p:sp>
      <p:sp>
        <p:nvSpPr>
          <p:cNvPr id="18"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19" name="Text 16"/>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ja-JP" sz="950" b="1" spc="200" kern="0" dirty="0">
                <a:solidFill>
                  <a:srgbClr val="0F6472"/>
                </a:solidFill>
                <a:ea typeface="Noto Sans CJK JP"/>
              </a:rPr>
              <a:t>出典   </a:t>
            </a:r>
            <a:pPr indent="0" marL="0">
              <a:buNone/>
            </a:pPr>
            <a:r>
              <a:rPr lang="ja-JP" sz="1050" b="1" dirty="0">
                <a:solidFill>
                  <a:srgbClr val="5A6B70"/>
                </a:solidFill>
                <a:ea typeface="Noto Sans CJK JP"/>
              </a:rPr>
              <a:t>[34] </a:t>
            </a:r>
            <a:pPr indent="0" marL="0">
              <a:buNone/>
            </a:pPr>
            <a:r>
              <a:rPr lang="ja-JP" sz="1050" u="sng" dirty="0">
                <a:solidFill>
                  <a:srgbClr val="0F6472"/>
                </a:solidFill>
                <a:ea typeface="Noto Sans CJK JP"/>
                <a:hlinkClick r:id="rId1" invalidUrl="" action="" tgtFrame="" tooltip="Spending at least 120 minutes a week in nature is associated with good health and wellbeing" history="1" highlightClick="0" endSnd="0">
                  <a:extLst>
                    <a:ext uri="{A12FA001-AC4F-418D-AE19-62706E023703}">
                      <ahyp:hlinkClr xmlns:ahyp="http://schemas.microsoft.com/office/drawing/2018/hyperlinkcolor" val="tx"/>
                    </a:ext>
                  </a:extLst>
                </a:hlinkClick>
              </a:rPr>
              <a:t>White et al., 2019 · Scientific Reports</a:t>
            </a:r>
            <a:pPr indent="0" marL="0">
              <a:buNone/>
            </a:pPr>
            <a:r>
              <a:rPr lang="ja-JP" sz="1050" dirty="0">
                <a:solidFill>
                  <a:srgbClr val="5A6B70"/>
                </a:solidFill>
                <a:ea typeface="Noto Sans CJK JP"/>
              </a:rPr>
              <a:t>   ·   </a:t>
            </a:r>
            <a:pPr indent="0" marL="0">
              <a:buNone/>
            </a:pPr>
            <a:r>
              <a:rPr lang="ja-JP" sz="1050" b="1" dirty="0">
                <a:solidFill>
                  <a:srgbClr val="5A6B70"/>
                </a:solidFill>
                <a:ea typeface="Noto Sans CJK JP"/>
              </a:rPr>
              <a:t>[35] </a:t>
            </a:r>
            <a:pPr indent="0" marL="0">
              <a:buNone/>
            </a:pPr>
            <a:r>
              <a:rPr lang="ja-JP" sz="1050" u="sng" dirty="0">
                <a:solidFill>
                  <a:srgbClr val="0F6472"/>
                </a:solidFill>
                <a:ea typeface="Noto Sans CJK JP"/>
                <a:hlinkClick r:id="rId2" invalidUrl="" action="" tgtFrame="" tooltip="Mechanisms of impact of blue spaces on human health: a systematic literature review and meta-analysis" history="1" highlightClick="0" endSnd="0">
                  <a:extLst>
                    <a:ext uri="{A12FA001-AC4F-418D-AE19-62706E023703}">
                      <ahyp:hlinkClr xmlns:ahyp="http://schemas.microsoft.com/office/drawing/2018/hyperlinkcolor" val="tx"/>
                    </a:ext>
                  </a:extLst>
                </a:hlinkClick>
              </a:rPr>
              <a:t>Georgiou et al., 2021 · IJERPH</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ja-JP">
                <a:ea typeface="Noto Sans CJK JP"/>
              </a:rPr>
              <a:t>20</a:t>
            </a:fld>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1">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ja-JP" sz="3200" b="1" dirty="0">
                <a:solidFill>
                  <a:schemeClr val="tx1"/>
                </a:solidFill>
                <a:ea typeface="Noto Sans CJK JP"/>
              </a:rPr>
              <a:t>データから実践へ</a:t>
            </a:r>
            <a:endParaRPr lang="en-US" sz="3200" dirty="0"/>
          </a:p>
        </p:txBody>
      </p:sp>
      <p:sp>
        <p:nvSpPr>
          <p:cNvPr id="4" name="chip"/>
          <p:cNvSpPr txBox="1"/>
          <p:nvPr/>
        </p:nvSpPr>
        <p:spPr>
          <a:xfrm>
            <a:off x="548640" y="1298448"/>
            <a:ext cx="3566160" cy="347472"/>
          </a:xfrm>
          <a:prstGeom prst="roundRect">
            <a:avLst>
              <a:gd name="adj" fmla="val 50000"/>
            </a:avLst>
          </a:prstGeom>
          <a:solidFill>
            <a:srgbClr val="0F6472"/>
          </a:solidFill>
          <a:ln/>
        </p:spPr>
        <p:txBody>
          <a:bodyPr wrap="square" lIns="0" tIns="0" rIns="0" bIns="0" rtlCol="0" anchor="ctr"/>
          <a:lstStyle/>
          <a:p>
            <a:pPr algn="ctr" indent="0" marL="0">
              <a:buNone/>
            </a:pPr>
            <a:r>
              <a:rPr lang="ja-JP" sz="1100" b="1" spc="200" kern="0" dirty="0">
                <a:solidFill>
                  <a:srgbClr val="FFFFFF"/>
                </a:solidFill>
                <a:ea typeface="Noto Sans CJK JP"/>
              </a:rPr>
              <a:t>MDIの読み解き  ·  作業仮説</a:t>
            </a:r>
            <a:endParaRPr lang="en-US" sz="1100" dirty="0"/>
          </a:p>
        </p:txBody>
      </p:sp>
      <p:graphicFrame>
        <p:nvGraphicFramePr>
          <p:cNvPr id="22" name="Table 0"/>
          <p:cNvGraphicFramePr>
            <a:graphicFrameLocks noGrp="1"/>
          </p:cNvGraphicFramePr>
          <p:nvPr>
            <p:extLst>
              <p:ext uri="{D42A27DB-BD31-4B8C-83A1-F6EECF244321}">
                <p14:modId xmlns:p14="http://schemas.microsoft.com/office/powerpoint/2010/main" val="1579011935"/>
              </p:ext>
            </p:extLst>
          </p:nvPr>
        </p:nvGraphicFramePr>
        <p:xfrm>
          <a:off x="548640" y="1737360"/>
          <a:ext cx="11091672" cy="914400"/>
        </p:xfrm>
        <a:graphic>
          <a:graphicData uri="http://schemas.openxmlformats.org/drawingml/2006/table">
            <a:tbl>
              <a:tblPr/>
              <a:tblGrid>
                <a:gridCol w="3657600"/>
                <a:gridCol w="3429000"/>
                <a:gridCol w="3639312"/>
              </a:tblGrid>
              <a:tr h="329184">
                <a:tc>
                  <a:txBody>
                    <a:bodyPr/>
                    <a:lstStyle/>
                    <a:p>
                      <a:pPr indent="0" marL="0">
                        <a:buNone/>
                      </a:pPr>
                      <a:r>
                        <a:rPr lang="ja-JP" sz="1150" b="1" dirty="0">
                          <a:solidFill>
                            <a:srgbClr val="FFFFFF"/>
                          </a:solidFill>
                          <a:latin typeface="Calibri" pitchFamily="34" charset="0"/>
                          <a:ea typeface="Noto Sans CJK JP"/>
                          <a:cs typeface="Calibri" pitchFamily="34" charset="-120"/>
                        </a:rPr>
                        <a:t>うまくいかないこと（データ）</a:t>
                      </a:r>
                      <a:endParaRPr lang="en-US" sz="11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c>
                  <a:txBody>
                    <a:bodyPr/>
                    <a:lstStyle/>
                    <a:p>
                      <a:pPr indent="0" marL="0">
                        <a:buNone/>
                      </a:pPr>
                      <a:r>
                        <a:rPr lang="ja-JP" sz="1150" b="1" dirty="0">
                          <a:solidFill>
                            <a:srgbClr val="FFFFFF"/>
                          </a:solidFill>
                          <a:latin typeface="Calibri" pitchFamily="34" charset="0"/>
                          <a:ea typeface="Noto Sans CJK JP"/>
                          <a:cs typeface="Calibri" pitchFamily="34" charset="-120"/>
                        </a:rPr>
                        <a:t>マインドフルネスが鍛えるもの（データ）</a:t>
                      </a:r>
                      <a:endParaRPr lang="en-US" sz="11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c>
                  <a:txBody>
                    <a:bodyPr/>
                    <a:lstStyle/>
                    <a:p>
                      <a:pPr indent="0" marL="0">
                        <a:buNone/>
                      </a:pPr>
                      <a:r>
                        <a:rPr lang="ja-JP" sz="1150" b="1" dirty="0">
                          <a:solidFill>
                            <a:srgbClr val="FFFFFF"/>
                          </a:solidFill>
                          <a:latin typeface="Calibri" pitchFamily="34" charset="0"/>
                          <a:ea typeface="Noto Sans CJK JP"/>
                          <a:cs typeface="Calibri" pitchFamily="34" charset="-120"/>
                        </a:rPr>
                        <a:t>MDIでの実践</a:t>
                      </a:r>
                      <a:endParaRPr lang="en-US" sz="11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r>
              <a:tr h="603504">
                <a:tc>
                  <a:txBody>
                    <a:bodyPr/>
                    <a:lstStyle/>
                    <a:p>
                      <a:pPr indent="0" marL="0">
                        <a:buNone/>
                      </a:pPr>
                      <a:r>
                        <a:rPr lang="ja-JP" sz="1050" dirty="0">
                          <a:solidFill>
                            <a:srgbClr val="06202E"/>
                          </a:solidFill>
                          <a:latin typeface="Calibri" pitchFamily="34" charset="0"/>
                          <a:ea typeface="Noto Sans CJK JP"/>
                          <a:cs typeface="Calibri" pitchFamily="34" charset="-120"/>
                        </a:rPr>
                        <a:t>緊急浮上：1992〜2003年 [1] とオランダ海軍が治療した事故 [7] で最も多い機能喪失の要因</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ja-JP" sz="1050" dirty="0">
                          <a:solidFill>
                            <a:srgbClr val="06202E"/>
                          </a:solidFill>
                          <a:latin typeface="Calibri" pitchFamily="34" charset="0"/>
                          <a:ea typeface="Noto Sans CJK JP"/>
                          <a:cs typeface="Calibri" pitchFamily="34" charset="-120"/>
                        </a:rPr>
                        <a:t>ストレス後の心拍と呼吸の回復が速い [25]</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ja-JP" sz="1050" b="1" dirty="0">
                          <a:solidFill>
                            <a:srgbClr val="0F6472"/>
                          </a:solidFill>
                          <a:latin typeface="Calibri" pitchFamily="34" charset="0"/>
                          <a:ea typeface="Noto Sans CJK JP"/>
                          <a:cs typeface="Calibri" pitchFamily="34" charset="-120"/>
                        </a:rPr>
                        <a:t>止まる、考える、所属指導団体のトレーニングどおりに行動する。バディには中止の権限</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r h="530352">
                <a:tc>
                  <a:txBody>
                    <a:bodyPr/>
                    <a:lstStyle/>
                    <a:p>
                      <a:pPr indent="0" marL="0">
                        <a:buNone/>
                      </a:pPr>
                      <a:r>
                        <a:rPr lang="ja-JP" sz="1050" dirty="0">
                          <a:solidFill>
                            <a:srgbClr val="06202E"/>
                          </a:solidFill>
                          <a:latin typeface="Calibri" pitchFamily="34" charset="0"/>
                          <a:ea typeface="Noto Sans CJK JP"/>
                          <a:cs typeface="Calibri" pitchFamily="34" charset="-120"/>
                        </a:rPr>
                        <a:t>心臓と年齢：死亡の少なくとも4人に1人が心臓関連 [9]</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ja-JP" sz="1050" dirty="0">
                          <a:solidFill>
                            <a:srgbClr val="06202E"/>
                          </a:solidFill>
                          <a:latin typeface="Calibri" pitchFamily="34" charset="0"/>
                          <a:ea typeface="Noto Sans CJK JP"/>
                          <a:cs typeface="Calibri" pitchFamily="34" charset="-120"/>
                        </a:rPr>
                        <a:t>身体への気づき：緊張、疲労、寒さに早く気づく [17]</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ja-JP" sz="1050" b="1" dirty="0">
                          <a:solidFill>
                            <a:srgbClr val="0F6472"/>
                          </a:solidFill>
                          <a:latin typeface="Calibri" pitchFamily="34" charset="0"/>
                          <a:ea typeface="Noto Sans CJK JP"/>
                          <a:cs typeface="Calibri" pitchFamily="34" charset="-120"/>
                        </a:rPr>
                        <a:t>準備スキャン（緑・黄・赤）。延期もよい選択</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r h="530352">
                <a:tc>
                  <a:txBody>
                    <a:bodyPr/>
                    <a:lstStyle/>
                    <a:p>
                      <a:pPr indent="0" marL="0">
                        <a:buNone/>
                      </a:pPr>
                      <a:r>
                        <a:rPr lang="ja-JP" sz="1050" dirty="0">
                          <a:solidFill>
                            <a:srgbClr val="06202E"/>
                          </a:solidFill>
                          <a:latin typeface="Calibri" pitchFamily="34" charset="0"/>
                          <a:ea typeface="Noto Sans CJK JP"/>
                          <a:cs typeface="Calibri" pitchFamily="34" charset="-120"/>
                        </a:rPr>
                        <a:t>パニック：24〜37%が経験し、事前の不安で予測できる [10] [11]</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ja-JP" sz="1050" dirty="0">
                          <a:solidFill>
                            <a:srgbClr val="06202E"/>
                          </a:solidFill>
                          <a:latin typeface="Calibri" pitchFamily="34" charset="0"/>
                          <a:ea typeface="Noto Sans CJK JP"/>
                          <a:cs typeface="Calibri" pitchFamily="34" charset="-120"/>
                        </a:rPr>
                        <a:t>不安の軽減、第一選択薬と同等の効果 [18]</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ja-JP" sz="1050" b="1" dirty="0">
                          <a:solidFill>
                            <a:srgbClr val="0F6472"/>
                          </a:solidFill>
                          <a:latin typeface="Calibri" pitchFamily="34" charset="0"/>
                          <a:ea typeface="Noto Sans CJK JP"/>
                          <a:cs typeface="Calibri" pitchFamily="34" charset="-120"/>
                        </a:rPr>
                        <a:t>入水前の ARRIVE：自分の状態を「受けとめる」</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r h="530352">
                <a:tc>
                  <a:txBody>
                    <a:bodyPr/>
                    <a:lstStyle/>
                    <a:p>
                      <a:pPr indent="0" marL="0">
                        <a:buNone/>
                      </a:pPr>
                      <a:r>
                        <a:rPr lang="ja-JP" sz="1050" dirty="0">
                          <a:solidFill>
                            <a:srgbClr val="06202E"/>
                          </a:solidFill>
                          <a:latin typeface="Calibri" pitchFamily="34" charset="0"/>
                          <a:ea typeface="Noto Sans CJK JP"/>
                          <a:cs typeface="Calibri" pitchFamily="34" charset="-120"/>
                        </a:rPr>
                        <a:t>視野狭窄。不安があると水中での処理が遅い [13] [14]</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ja-JP" sz="1050" dirty="0">
                          <a:solidFill>
                            <a:srgbClr val="06202E"/>
                          </a:solidFill>
                          <a:latin typeface="Calibri" pitchFamily="34" charset="0"/>
                          <a:ea typeface="Noto Sans CJK JP"/>
                          <a:cs typeface="Calibri" pitchFamily="34" charset="-120"/>
                        </a:rPr>
                        <a:t>持続的注意とワーキングメモリの向上、ストレス下でも [21] [23]</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ja-JP" sz="1050" b="1" dirty="0">
                          <a:solidFill>
                            <a:srgbClr val="0F6472"/>
                          </a:solidFill>
                          <a:latin typeface="Calibri" pitchFamily="34" charset="0"/>
                          <a:ea typeface="Noto Sans CJK JP"/>
                          <a:cs typeface="Calibri" pitchFamily="34" charset="-120"/>
                        </a:rPr>
                        <a:t>1回の潜水に1つの焦点、そして開いた視線</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r h="530352">
                <a:tc>
                  <a:txBody>
                    <a:bodyPr/>
                    <a:lstStyle/>
                    <a:p>
                      <a:pPr indent="0" marL="0">
                        <a:buNone/>
                      </a:pPr>
                      <a:r>
                        <a:rPr lang="ja-JP" sz="1050" dirty="0">
                          <a:solidFill>
                            <a:srgbClr val="06202E"/>
                          </a:solidFill>
                          <a:latin typeface="Calibri" pitchFamily="34" charset="0"/>
                          <a:ea typeface="Noto Sans CJK JP"/>
                          <a:cs typeface="Calibri" pitchFamily="34" charset="-120"/>
                        </a:rPr>
                        <a:t>医学的原因のない死亡の75%で違反 [8]</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ja-JP" sz="1050" dirty="0">
                          <a:solidFill>
                            <a:srgbClr val="06202E"/>
                          </a:solidFill>
                          <a:latin typeface="Calibri" pitchFamily="34" charset="0"/>
                          <a:ea typeface="Noto Sans CJK JP"/>
                          <a:cs typeface="Calibri" pitchFamily="34" charset="-120"/>
                        </a:rPr>
                        <a:t>マインドワンダリングが減り、課題への注意が増す [24]</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ja-JP" sz="1050" b="1" dirty="0">
                          <a:solidFill>
                            <a:srgbClr val="0F6472"/>
                          </a:solidFill>
                          <a:latin typeface="Calibri" pitchFamily="34" charset="0"/>
                          <a:ea typeface="Noto Sans CJK JP"/>
                          <a:cs typeface="Calibri" pitchFamily="34" charset="-120"/>
                        </a:rPr>
                        <a:t>「確認」：計画、サイン、戻り方をバディと</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r h="475488">
                <a:tc>
                  <a:txBody>
                    <a:bodyPr/>
                    <a:lstStyle/>
                    <a:p>
                      <a:pPr indent="0" marL="0">
                        <a:buNone/>
                      </a:pPr>
                      <a:r>
                        <a:rPr lang="ja-JP" sz="1050" dirty="0">
                          <a:solidFill>
                            <a:srgbClr val="06202E"/>
                          </a:solidFill>
                          <a:latin typeface="Calibri" pitchFamily="34" charset="0"/>
                          <a:ea typeface="Noto Sans CJK JP"/>
                          <a:cs typeface="Calibri" pitchFamily="34" charset="-120"/>
                        </a:rPr>
                        <a:t>浮上中の息止めは塞栓症を起こしうる [15]</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ja-JP" sz="1050" i="1" dirty="0">
                          <a:solidFill>
                            <a:srgbClr val="5A6B70"/>
                          </a:solidFill>
                          <a:latin typeface="Calibri" pitchFamily="34" charset="0"/>
                          <a:ea typeface="Noto Sans CJK JP"/>
                          <a:cs typeface="Calibri" pitchFamily="34" charset="-120"/>
                        </a:rPr>
                        <a:t>呼吸は鍛えない：ただ観察するだけ</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ja-JP" sz="1050" b="1" dirty="0">
                          <a:solidFill>
                            <a:srgbClr val="0F6472"/>
                          </a:solidFill>
                          <a:latin typeface="Calibri" pitchFamily="34" charset="0"/>
                          <a:ea typeface="Noto Sans CJK JP"/>
                          <a:cs typeface="Calibri" pitchFamily="34" charset="-120"/>
                        </a:rPr>
                        <a:t>いつもどおりの途切れない呼吸。TRESは観察するだけ</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bl>
          </a:graphicData>
        </a:graphic>
      </p:graphicFrame>
      <p:sp>
        <p:nvSpPr>
          <p:cNvPr id="6" name="Text 2"/>
          <p:cNvSpPr txBox="1"/>
          <p:nvPr/>
        </p:nvSpPr>
        <p:spPr>
          <a:xfrm>
            <a:off x="548640" y="5669280"/>
            <a:ext cx="11091672" cy="274320"/>
          </a:xfrm>
          <a:prstGeom prst="rect">
            <a:avLst/>
          </a:prstGeom>
          <a:noFill/>
          <a:ln/>
        </p:spPr>
        <p:txBody>
          <a:bodyPr wrap="square" lIns="0" tIns="0" rIns="0" bIns="0" rtlCol="0" anchor="t"/>
          <a:lstStyle/>
          <a:p>
            <a:pPr indent="0" marL="0">
              <a:buNone/>
            </a:pPr>
            <a:r>
              <a:rPr lang="ja-JP" sz="1100" i="1" dirty="0">
                <a:solidFill>
                  <a:schemeClr val="tx2"/>
                </a:solidFill>
                <a:ea typeface="Noto Sans CJK JP"/>
              </a:rPr>
              <a:t>角括弧の番号は巻末の出典リストを示します。</a:t>
            </a:r>
            <a:endParaRPr lang="en-US" sz="11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ja-JP">
                <a:ea typeface="Noto Sans CJK JP"/>
              </a:rPr>
              <a:t>21</a:t>
            </a:fld>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2">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ja-JP" sz="3200" b="1" dirty="0">
                <a:solidFill>
                  <a:schemeClr val="bg1"/>
                </a:solidFill>
                <a:ea typeface="Noto Sans CJK JP"/>
              </a:rPr>
              <a:t>まだわかっていないこと、そしてその測り方</a:t>
            </a:r>
            <a:endParaRPr lang="en-US" sz="3200" dirty="0"/>
          </a:p>
        </p:txBody>
      </p:sp>
      <p:sp>
        <p:nvSpPr>
          <p:cNvPr id="4" name="dot"/>
          <p:cNvSpPr/>
          <p:nvPr/>
        </p:nvSpPr>
        <p:spPr>
          <a:xfrm>
            <a:off x="548640" y="1508760"/>
            <a:ext cx="457200" cy="457200"/>
          </a:xfrm>
          <a:prstGeom prst="ellipse">
            <a:avLst/>
          </a:prstGeom>
          <a:solidFill>
            <a:schemeClr val="accent1"/>
          </a:solidFill>
          <a:ln w="12700">
            <a:solidFill>
              <a:schemeClr val="accent1"/>
            </a:solidFill>
            <a:prstDash val="solid"/>
          </a:ln>
        </p:spPr>
      </p:sp>
      <p:sp>
        <p:nvSpPr>
          <p:cNvPr id="5" name="Text 2"/>
          <p:cNvSpPr txBox="1"/>
          <p:nvPr/>
        </p:nvSpPr>
        <p:spPr>
          <a:xfrm>
            <a:off x="548640" y="1508760"/>
            <a:ext cx="457200" cy="457200"/>
          </a:xfrm>
          <a:prstGeom prst="rect">
            <a:avLst/>
          </a:prstGeom>
          <a:noFill/>
          <a:ln/>
        </p:spPr>
        <p:txBody>
          <a:bodyPr wrap="square" lIns="0" tIns="0" rIns="0" bIns="0" rtlCol="0" anchor="ctr"/>
          <a:lstStyle/>
          <a:p>
            <a:pPr algn="ctr" indent="0" marL="0">
              <a:buNone/>
            </a:pPr>
            <a:r>
              <a:rPr lang="ja-JP" sz="1500" b="1" dirty="0">
                <a:solidFill>
                  <a:schemeClr val="bg1"/>
                </a:solidFill>
                <a:latin typeface="Cambria" pitchFamily="34" charset="0"/>
                <a:ea typeface="Noto Serif CJK JP"/>
                <a:cs typeface="Cambria" pitchFamily="34" charset="-120"/>
              </a:rPr>
              <a:t>1</a:t>
            </a:r>
            <a:endParaRPr lang="en-US" sz="1500" dirty="0"/>
          </a:p>
        </p:txBody>
      </p:sp>
      <p:sp>
        <p:nvSpPr>
          <p:cNvPr id="6" name="Text 3"/>
          <p:cNvSpPr txBox="1"/>
          <p:nvPr/>
        </p:nvSpPr>
        <p:spPr>
          <a:xfrm>
            <a:off x="1234440" y="1463040"/>
            <a:ext cx="6035040" cy="868680"/>
          </a:xfrm>
          <a:prstGeom prst="rect">
            <a:avLst/>
          </a:prstGeom>
          <a:noFill/>
          <a:ln/>
        </p:spPr>
        <p:txBody>
          <a:bodyPr wrap="square" lIns="0" tIns="0" rIns="0" bIns="0" rtlCol="0" anchor="t"/>
          <a:lstStyle/>
          <a:p>
            <a:pPr indent="0" marL="0">
              <a:buNone/>
            </a:pPr>
            <a:r>
              <a:rPr lang="ja-JP" sz="1500" dirty="0">
                <a:solidFill>
                  <a:schemeClr val="bg1"/>
                </a:solidFill>
                <a:ea typeface="Noto Sans CJK JP"/>
              </a:rPr>
              <a:t>マインドフルネスがダイビング事故に与える効果を測った大規模試験は、まだありません。</a:t>
            </a:r>
            <a:endParaRPr lang="en-US" sz="1500" dirty="0"/>
          </a:p>
        </p:txBody>
      </p:sp>
      <p:sp>
        <p:nvSpPr>
          <p:cNvPr id="7" name="dot"/>
          <p:cNvSpPr/>
          <p:nvPr/>
        </p:nvSpPr>
        <p:spPr>
          <a:xfrm>
            <a:off x="548640" y="2496312"/>
            <a:ext cx="457200" cy="457200"/>
          </a:xfrm>
          <a:prstGeom prst="ellipse">
            <a:avLst/>
          </a:prstGeom>
          <a:solidFill>
            <a:schemeClr val="accent1"/>
          </a:solidFill>
          <a:ln w="12700">
            <a:solidFill>
              <a:schemeClr val="accent1"/>
            </a:solidFill>
            <a:prstDash val="solid"/>
          </a:ln>
        </p:spPr>
      </p:sp>
      <p:sp>
        <p:nvSpPr>
          <p:cNvPr id="8" name="Text 5"/>
          <p:cNvSpPr txBox="1"/>
          <p:nvPr/>
        </p:nvSpPr>
        <p:spPr>
          <a:xfrm>
            <a:off x="548640" y="2496312"/>
            <a:ext cx="457200" cy="457200"/>
          </a:xfrm>
          <a:prstGeom prst="rect">
            <a:avLst/>
          </a:prstGeom>
          <a:noFill/>
          <a:ln/>
        </p:spPr>
        <p:txBody>
          <a:bodyPr wrap="square" lIns="0" tIns="0" rIns="0" bIns="0" rtlCol="0" anchor="ctr"/>
          <a:lstStyle/>
          <a:p>
            <a:pPr algn="ctr" indent="0" marL="0">
              <a:buNone/>
            </a:pPr>
            <a:r>
              <a:rPr lang="ja-JP" sz="1500" b="1" dirty="0">
                <a:solidFill>
                  <a:schemeClr val="bg1"/>
                </a:solidFill>
                <a:latin typeface="Cambria" pitchFamily="34" charset="0"/>
                <a:ea typeface="Noto Serif CJK JP"/>
                <a:cs typeface="Cambria" pitchFamily="34" charset="-120"/>
              </a:rPr>
              <a:t>2</a:t>
            </a:r>
            <a:endParaRPr lang="en-US" sz="1500" dirty="0"/>
          </a:p>
        </p:txBody>
      </p:sp>
      <p:sp>
        <p:nvSpPr>
          <p:cNvPr id="9" name="Text 6"/>
          <p:cNvSpPr txBox="1"/>
          <p:nvPr/>
        </p:nvSpPr>
        <p:spPr>
          <a:xfrm>
            <a:off x="1234440" y="2450592"/>
            <a:ext cx="6035040" cy="868680"/>
          </a:xfrm>
          <a:prstGeom prst="rect">
            <a:avLst/>
          </a:prstGeom>
          <a:noFill/>
          <a:ln/>
        </p:spPr>
        <p:txBody>
          <a:bodyPr wrap="square" lIns="0" tIns="0" rIns="0" bIns="0" rtlCol="0" anchor="t"/>
          <a:lstStyle/>
          <a:p>
            <a:pPr indent="0" marL="0">
              <a:buNone/>
            </a:pPr>
            <a:r>
              <a:rPr lang="ja-JP" sz="1500" dirty="0">
                <a:solidFill>
                  <a:schemeClr val="bg1"/>
                </a:solidFill>
                <a:ea typeface="Noto Sans CJK JP"/>
              </a:rPr>
              <a:t>ダイバーを対象とした研究は小規模で、多くは非ランダム化、参加者も自己選択です。</a:t>
            </a:r>
            <a:endParaRPr lang="en-US" sz="1500" dirty="0"/>
          </a:p>
        </p:txBody>
      </p:sp>
      <p:sp>
        <p:nvSpPr>
          <p:cNvPr id="10" name="dot"/>
          <p:cNvSpPr/>
          <p:nvPr/>
        </p:nvSpPr>
        <p:spPr>
          <a:xfrm>
            <a:off x="548640" y="3483864"/>
            <a:ext cx="457200" cy="457200"/>
          </a:xfrm>
          <a:prstGeom prst="ellipse">
            <a:avLst/>
          </a:prstGeom>
          <a:solidFill>
            <a:schemeClr val="accent1"/>
          </a:solidFill>
          <a:ln w="12700">
            <a:solidFill>
              <a:schemeClr val="accent1"/>
            </a:solidFill>
            <a:prstDash val="solid"/>
          </a:ln>
        </p:spPr>
      </p:sp>
      <p:sp>
        <p:nvSpPr>
          <p:cNvPr id="11" name="Text 8"/>
          <p:cNvSpPr txBox="1"/>
          <p:nvPr/>
        </p:nvSpPr>
        <p:spPr>
          <a:xfrm>
            <a:off x="548640" y="3483864"/>
            <a:ext cx="457200" cy="457200"/>
          </a:xfrm>
          <a:prstGeom prst="rect">
            <a:avLst/>
          </a:prstGeom>
          <a:noFill/>
          <a:ln/>
        </p:spPr>
        <p:txBody>
          <a:bodyPr wrap="square" lIns="0" tIns="0" rIns="0" bIns="0" rtlCol="0" anchor="ctr"/>
          <a:lstStyle/>
          <a:p>
            <a:pPr algn="ctr" indent="0" marL="0">
              <a:buNone/>
            </a:pPr>
            <a:r>
              <a:rPr lang="ja-JP" sz="1500" b="1" dirty="0">
                <a:solidFill>
                  <a:schemeClr val="bg1"/>
                </a:solidFill>
                <a:latin typeface="Cambria" pitchFamily="34" charset="0"/>
                <a:ea typeface="Noto Serif CJK JP"/>
                <a:cs typeface="Cambria" pitchFamily="34" charset="-120"/>
              </a:rPr>
              <a:t>3</a:t>
            </a:r>
            <a:endParaRPr lang="en-US" sz="1500" dirty="0"/>
          </a:p>
        </p:txBody>
      </p:sp>
      <p:sp>
        <p:nvSpPr>
          <p:cNvPr id="12" name="Text 9"/>
          <p:cNvSpPr txBox="1"/>
          <p:nvPr/>
        </p:nvSpPr>
        <p:spPr>
          <a:xfrm>
            <a:off x="1234440" y="3438144"/>
            <a:ext cx="6035040" cy="868680"/>
          </a:xfrm>
          <a:prstGeom prst="rect">
            <a:avLst/>
          </a:prstGeom>
          <a:noFill/>
          <a:ln/>
        </p:spPr>
        <p:txBody>
          <a:bodyPr wrap="square" lIns="0" tIns="0" rIns="0" bIns="0" rtlCol="0" anchor="t"/>
          <a:lstStyle/>
          <a:p>
            <a:pPr indent="0" marL="0">
              <a:buNone/>
            </a:pPr>
            <a:r>
              <a:rPr lang="ja-JP" sz="1500" dirty="0">
                <a:solidFill>
                  <a:schemeClr val="bg1"/>
                </a:solidFill>
                <a:ea typeface="Noto Sans CJK JP"/>
              </a:rPr>
              <a:t>マインドフルネスは、指導団体の講習、ダイブプラン、器材、医学的適性の代わりにはなりません。それらに加わるものです。</a:t>
            </a:r>
            <a:endParaRPr lang="en-US" sz="1500" dirty="0"/>
          </a:p>
        </p:txBody>
      </p:sp>
      <p:sp>
        <p:nvSpPr>
          <p:cNvPr id="13" name="dot"/>
          <p:cNvSpPr/>
          <p:nvPr/>
        </p:nvSpPr>
        <p:spPr>
          <a:xfrm>
            <a:off x="548640" y="4471416"/>
            <a:ext cx="457200" cy="457200"/>
          </a:xfrm>
          <a:prstGeom prst="ellipse">
            <a:avLst/>
          </a:prstGeom>
          <a:solidFill>
            <a:schemeClr val="accent1"/>
          </a:solidFill>
          <a:ln w="12700">
            <a:solidFill>
              <a:schemeClr val="accent1"/>
            </a:solidFill>
            <a:prstDash val="solid"/>
          </a:ln>
        </p:spPr>
      </p:sp>
      <p:sp>
        <p:nvSpPr>
          <p:cNvPr id="14" name="Text 11"/>
          <p:cNvSpPr txBox="1"/>
          <p:nvPr/>
        </p:nvSpPr>
        <p:spPr>
          <a:xfrm>
            <a:off x="548640" y="4471416"/>
            <a:ext cx="457200" cy="457200"/>
          </a:xfrm>
          <a:prstGeom prst="rect">
            <a:avLst/>
          </a:prstGeom>
          <a:noFill/>
          <a:ln/>
        </p:spPr>
        <p:txBody>
          <a:bodyPr wrap="square" lIns="0" tIns="0" rIns="0" bIns="0" rtlCol="0" anchor="ctr"/>
          <a:lstStyle/>
          <a:p>
            <a:pPr algn="ctr" indent="0" marL="0">
              <a:buNone/>
            </a:pPr>
            <a:r>
              <a:rPr lang="ja-JP" sz="1500" b="1" dirty="0">
                <a:solidFill>
                  <a:schemeClr val="bg1"/>
                </a:solidFill>
                <a:latin typeface="Cambria" pitchFamily="34" charset="0"/>
                <a:ea typeface="Noto Serif CJK JP"/>
                <a:cs typeface="Cambria" pitchFamily="34" charset="-120"/>
              </a:rPr>
              <a:t>4</a:t>
            </a:r>
            <a:endParaRPr lang="en-US" sz="1500" dirty="0"/>
          </a:p>
        </p:txBody>
      </p:sp>
      <p:sp>
        <p:nvSpPr>
          <p:cNvPr id="15" name="Text 12"/>
          <p:cNvSpPr txBox="1"/>
          <p:nvPr/>
        </p:nvSpPr>
        <p:spPr>
          <a:xfrm>
            <a:off x="1234440" y="4425696"/>
            <a:ext cx="6035040" cy="868680"/>
          </a:xfrm>
          <a:prstGeom prst="rect">
            <a:avLst/>
          </a:prstGeom>
          <a:noFill/>
          <a:ln/>
        </p:spPr>
        <p:txBody>
          <a:bodyPr wrap="square" lIns="0" tIns="0" rIns="0" bIns="0" rtlCol="0" anchor="t"/>
          <a:lstStyle/>
          <a:p>
            <a:pPr indent="0" marL="0">
              <a:buNone/>
            </a:pPr>
            <a:r>
              <a:rPr lang="ja-JP" sz="1500" dirty="0">
                <a:solidFill>
                  <a:schemeClr val="bg1"/>
                </a:solidFill>
                <a:ea typeface="Noto Sans CJK JP"/>
              </a:rPr>
              <a:t>多くの死亡例は再構成できません：2025年の英国報告では半数以上で情報が欠けていました。事故データは不完全です。</a:t>
            </a:r>
            <a:endParaRPr lang="en-US" sz="1500" dirty="0"/>
          </a:p>
        </p:txBody>
      </p:sp>
      <p:sp>
        <p:nvSpPr>
          <p:cNvPr id="16" name="FP20"/>
          <p:cNvSpPr/>
          <p:nvPr/>
        </p:nvSpPr>
        <p:spPr>
          <a:xfrm>
            <a:off x="7498080" y="1417320"/>
            <a:ext cx="4142232" cy="4206240"/>
          </a:xfrm>
          <a:prstGeom prst="roundRect">
            <a:avLst>
              <a:gd name="adj" fmla="val 3532"/>
            </a:avLst>
          </a:prstGeom>
          <a:solidFill>
            <a:schemeClr val="accent2"/>
          </a:solidFill>
          <a:ln w="12700">
            <a:solidFill>
              <a:schemeClr val="accent2"/>
            </a:solidFill>
            <a:prstDash val="solid"/>
          </a:ln>
          <a:effectLst>
            <a:outerShdw sx="100000" sy="100000" kx="0" ky="0" algn="bl" rotWithShape="0" blurRad="127000" dist="38100" dir="5400000">
              <a:srgbClr val="06202E">
                <a:alpha val="18000"/>
              </a:srgbClr>
            </a:outerShdw>
          </a:effectLst>
        </p:spPr>
      </p:sp>
      <p:sp>
        <p:nvSpPr>
          <p:cNvPr id="17" name="Text 14"/>
          <p:cNvSpPr txBox="1"/>
          <p:nvPr/>
        </p:nvSpPr>
        <p:spPr>
          <a:xfrm>
            <a:off x="7772400" y="1691640"/>
            <a:ext cx="3593592" cy="274320"/>
          </a:xfrm>
          <a:prstGeom prst="rect">
            <a:avLst/>
          </a:prstGeom>
          <a:noFill/>
          <a:ln/>
        </p:spPr>
        <p:txBody>
          <a:bodyPr wrap="square" lIns="0" tIns="0" rIns="0" bIns="0" rtlCol="0" anchor="t"/>
          <a:lstStyle/>
          <a:p>
            <a:pPr indent="0" marL="0">
              <a:buNone/>
            </a:pPr>
            <a:r>
              <a:rPr lang="ja-JP" sz="1100" b="1" spc="300" kern="0" dirty="0">
                <a:solidFill>
                  <a:srgbClr val="06202E"/>
                </a:solidFill>
                <a:ea typeface="Noto Sans CJK JP"/>
              </a:rPr>
              <a:t>だから私たちは測定する</a:t>
            </a:r>
            <a:endParaRPr lang="en-US" sz="1100" dirty="0"/>
          </a:p>
        </p:txBody>
      </p:sp>
      <p:sp>
        <p:nvSpPr>
          <p:cNvPr id="18" name="Text 15"/>
          <p:cNvSpPr txBox="1"/>
          <p:nvPr/>
        </p:nvSpPr>
        <p:spPr>
          <a:xfrm>
            <a:off x="7772400" y="2057400"/>
            <a:ext cx="3593592" cy="548640"/>
          </a:xfrm>
          <a:prstGeom prst="rect">
            <a:avLst/>
          </a:prstGeom>
          <a:noFill/>
          <a:ln/>
        </p:spPr>
        <p:txBody>
          <a:bodyPr wrap="square" lIns="0" tIns="0" rIns="0" bIns="0" rtlCol="0" anchor="t"/>
          <a:lstStyle/>
          <a:p>
            <a:pPr indent="0" marL="0">
              <a:buNone/>
            </a:pPr>
            <a:r>
              <a:rPr lang="ja-JP" sz="2400" b="1" dirty="0">
                <a:solidFill>
                  <a:srgbClr val="FFFFFF"/>
                </a:solidFill>
                <a:latin typeface="Cambria" pitchFamily="34" charset="0"/>
                <a:ea typeface="Noto Serif CJK JP"/>
                <a:cs typeface="Cambria" pitchFamily="34" charset="-120"/>
              </a:rPr>
              <a:t>FP20 · Fundamental Peace</a:t>
            </a:r>
            <a:endParaRPr lang="en-US" sz="2400" dirty="0"/>
          </a:p>
        </p:txBody>
      </p:sp>
      <p:sp>
        <p:nvSpPr>
          <p:cNvPr id="19" name="Text 16"/>
          <p:cNvSpPr txBox="1"/>
          <p:nvPr/>
        </p:nvSpPr>
        <p:spPr>
          <a:xfrm>
            <a:off x="7772400" y="2743200"/>
            <a:ext cx="3593592" cy="1188720"/>
          </a:xfrm>
          <a:prstGeom prst="rect">
            <a:avLst/>
          </a:prstGeom>
          <a:noFill/>
          <a:ln/>
        </p:spPr>
        <p:txBody>
          <a:bodyPr wrap="square" lIns="0" tIns="0" rIns="0" bIns="0" rtlCol="0" anchor="t"/>
          <a:lstStyle/>
          <a:p>
            <a:pPr indent="0" marL="0">
              <a:buNone/>
            </a:pPr>
            <a:r>
              <a:rPr lang="ja-JP" sz="1400" dirty="0">
                <a:solidFill>
                  <a:srgbClr val="FFFFFF"/>
                </a:solidFill>
                <a:ea typeface="Noto Sans CJK JP"/>
              </a:rPr>
              <a:t>すべての講習の前後に行う20項目の質問票。個人コードと、任意の研究参加同意つき。</a:t>
            </a:r>
            <a:endParaRPr lang="en-US" sz="1400" dirty="0"/>
          </a:p>
        </p:txBody>
      </p:sp>
      <p:sp>
        <p:nvSpPr>
          <p:cNvPr id="20" name="Text 17"/>
          <p:cNvSpPr txBox="1"/>
          <p:nvPr/>
        </p:nvSpPr>
        <p:spPr>
          <a:xfrm>
            <a:off x="7772400" y="3977640"/>
            <a:ext cx="3593592" cy="914400"/>
          </a:xfrm>
          <a:prstGeom prst="rect">
            <a:avLst/>
          </a:prstGeom>
          <a:noFill/>
          <a:ln/>
        </p:spPr>
        <p:txBody>
          <a:bodyPr wrap="square" lIns="0" tIns="0" rIns="0" bIns="0" rtlCol="0" anchor="t"/>
          <a:lstStyle/>
          <a:p>
            <a:pPr indent="0" marL="0">
              <a:buNone/>
            </a:pPr>
            <a:r>
              <a:rPr lang="ja-JP" sz="1300" b="1" dirty="0">
                <a:solidFill>
                  <a:srgbClr val="06202E"/>
                </a:solidFill>
                <a:ea typeface="Noto Sans CJK JP"/>
              </a:rPr>
              <a:t>研究はサラゴサ大学 観想科学講座と共同で行っています。</a:t>
            </a:r>
            <a:endParaRPr lang="en-US" sz="1300" dirty="0"/>
          </a:p>
        </p:txBody>
      </p:sp>
      <p:sp>
        <p:nvSpPr>
          <p:cNvPr id="21" name="Text 18"/>
          <p:cNvSpPr txBox="1"/>
          <p:nvPr/>
        </p:nvSpPr>
        <p:spPr>
          <a:xfrm>
            <a:off x="7772400" y="5029200"/>
            <a:ext cx="3593592" cy="365760"/>
          </a:xfrm>
          <a:prstGeom prst="rect">
            <a:avLst/>
          </a:prstGeom>
          <a:noFill/>
          <a:ln/>
        </p:spPr>
        <p:txBody>
          <a:bodyPr wrap="square" lIns="0" tIns="0" rIns="0" bIns="0" rtlCol="0" anchor="t"/>
          <a:lstStyle/>
          <a:p>
            <a:pPr indent="0" marL="0">
              <a:buNone/>
            </a:pPr>
            <a:r>
              <a:rPr lang="ja-JP" sz="1150" i="1" dirty="0">
                <a:solidFill>
                  <a:srgbClr val="FFFFFF"/>
                </a:solidFill>
                <a:ea typeface="Noto Sans CJK JP"/>
              </a:rPr>
              <a:t>mindfuldivinginstitute.com/learn/profile</a:t>
            </a:r>
            <a:endParaRPr lang="en-US" sz="11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ja-JP">
                <a:ea typeface="Noto Sans CJK JP"/>
              </a:rPr>
              <a:t>22</a:t>
            </a:fld>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3">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ja-JP" sz="3200" b="1" dirty="0">
                <a:solidFill>
                  <a:schemeClr val="tx1"/>
                </a:solidFill>
                <a:ea typeface="Noto Sans CJK JP"/>
              </a:rPr>
              <a:t>出典（1/3）</a:t>
            </a:r>
            <a:endParaRPr lang="en-US" sz="3200" dirty="0"/>
          </a:p>
        </p:txBody>
      </p:sp>
      <p:sp>
        <p:nvSpPr>
          <p:cNvPr id="4" name="Text 1"/>
          <p:cNvSpPr txBox="1"/>
          <p:nvPr/>
        </p:nvSpPr>
        <p:spPr>
          <a:xfrm>
            <a:off x="548640" y="1325880"/>
            <a:ext cx="11091672" cy="4526280"/>
          </a:xfrm>
          <a:prstGeom prst="rect">
            <a:avLst/>
          </a:prstGeom>
          <a:noFill/>
          <a:ln/>
        </p:spPr>
        <p:txBody>
          <a:bodyPr wrap="square" lIns="0" tIns="0" rIns="0" bIns="0" rtlCol="0" anchor="t"/>
          <a:lstStyle/>
          <a:p>
            <a:pPr indent="0" marL="0">
              <a:spcAft>
                <a:spcPts val="700"/>
              </a:spcAft>
              <a:buNone/>
            </a:pPr>
            <a:r>
              <a:rPr lang="ja-JP" sz="1150" b="1" dirty="0">
                <a:solidFill>
                  <a:schemeClr val="accent2"/>
                </a:solidFill>
                <a:ea typeface="Noto Sans CJK JP"/>
              </a:rPr>
              <a:t>[1]  </a:t>
            </a:r>
            <a:pPr indent="0" marL="0">
              <a:spcAft>
                <a:spcPts val="700"/>
              </a:spcAft>
              <a:buNone/>
            </a:pPr>
            <a:r>
              <a:rPr lang="ja-JP" sz="1150" dirty="0">
                <a:solidFill>
                  <a:srgbClr val="06202E"/>
                </a:solidFill>
                <a:ea typeface="Noto Sans CJK JP"/>
              </a:rPr>
              <a:t>Denoble PJ, Caruso JL, Dear GdeL, Pieper CF, Vann RD (2008). </a:t>
            </a:r>
            <a:pPr indent="0" marL="0">
              <a:spcAft>
                <a:spcPts val="700"/>
              </a:spcAft>
              <a:buNone/>
            </a:pPr>
            <a:r>
              <a:rPr lang="ja-JP" sz="1150" u="sng" dirty="0">
                <a:solidFill>
                  <a:srgbClr val="0F6472"/>
                </a:solidFill>
                <a:ea typeface="Noto Sans CJK JP"/>
                <a:hlinkClick r:id="rId1" invalidUrl="" action="" tgtFrame="" tooltip="https://pubmed.ncbi.nlm.nih.gov/19175195/" history="1" highlightClick="0" endSnd="0">
                  <a:extLst>
                    <a:ext uri="{A12FA001-AC4F-418D-AE19-62706E023703}">
                      <ahyp:hlinkClr xmlns:ahyp="http://schemas.microsoft.com/office/drawing/2018/hyperlinkcolor" val="tx"/>
                    </a:ext>
                  </a:extLst>
                </a:hlinkClick>
              </a:rPr>
              <a:t>Common causes of open-circuit recreational diving fatalities</a:t>
            </a:r>
            <a:pPr indent="0" marL="0">
              <a:spcAft>
                <a:spcPts val="700"/>
              </a:spcAft>
              <a:buNone/>
            </a:pPr>
            <a:r>
              <a:rPr lang="ja-JP" sz="1150" dirty="0">
                <a:solidFill>
                  <a:srgbClr val="5A6B70"/>
                </a:solidFill>
                <a:ea typeface="Noto Sans CJK JP"/>
              </a:rPr>
              <a:t>. Undersea &amp; Hyperbaric Medicine 35(6):393–406.</a:t>
            </a:r>
            <a:endParaRPr lang="en-US" sz="1150" dirty="0"/>
          </a:p>
          <a:p>
            <a:pPr indent="0" marL="0">
              <a:spcAft>
                <a:spcPts val="700"/>
              </a:spcAft>
              <a:buNone/>
            </a:pPr>
            <a:r>
              <a:rPr lang="ja-JP" sz="1150" b="1" dirty="0">
                <a:solidFill>
                  <a:schemeClr val="accent2"/>
                </a:solidFill>
                <a:ea typeface="Noto Sans CJK JP"/>
              </a:rPr>
              <a:t>[2]  </a:t>
            </a:r>
            <a:pPr indent="0" marL="0">
              <a:spcAft>
                <a:spcPts val="700"/>
              </a:spcAft>
              <a:buNone/>
            </a:pPr>
            <a:r>
              <a:rPr lang="ja-JP" sz="1150" dirty="0">
                <a:solidFill>
                  <a:srgbClr val="06202E"/>
                </a:solidFill>
                <a:ea typeface="Noto Sans CJK JP"/>
              </a:rPr>
              <a:t>Lippmann J, Taylor DM (2020). </a:t>
            </a:r>
            <a:pPr indent="0" marL="0">
              <a:spcAft>
                <a:spcPts val="700"/>
              </a:spcAft>
              <a:buNone/>
            </a:pPr>
            <a:r>
              <a:rPr lang="ja-JP" sz="1150" u="sng" dirty="0">
                <a:solidFill>
                  <a:srgbClr val="0F6472"/>
                </a:solidFill>
                <a:ea typeface="Noto Sans CJK JP"/>
                <a:hlinkClick r:id="rId2" invalidUrl="" action="" tgtFrame="" tooltip="https://doi.org/10.28920/dhm50.3.220-229" history="1" highlightClick="0" endSnd="0">
                  <a:extLst>
                    <a:ext uri="{A12FA001-AC4F-418D-AE19-62706E023703}">
                      <ahyp:hlinkClr xmlns:ahyp="http://schemas.microsoft.com/office/drawing/2018/hyperlinkcolor" val="tx"/>
                    </a:ext>
                  </a:extLst>
                </a:hlinkClick>
              </a:rPr>
              <a:t>Scuba diving fatalities in Australia 2001 to 2013: chain of events</a:t>
            </a:r>
            <a:pPr indent="0" marL="0">
              <a:spcAft>
                <a:spcPts val="700"/>
              </a:spcAft>
              <a:buNone/>
            </a:pPr>
            <a:r>
              <a:rPr lang="ja-JP" sz="1150" dirty="0">
                <a:solidFill>
                  <a:srgbClr val="5A6B70"/>
                </a:solidFill>
                <a:ea typeface="Noto Sans CJK JP"/>
              </a:rPr>
              <a:t>. Diving and Hyperbaric Medicine 50(3):220–229.</a:t>
            </a:r>
            <a:endParaRPr lang="en-US" sz="1150" dirty="0"/>
          </a:p>
          <a:p>
            <a:pPr indent="0" marL="0">
              <a:spcAft>
                <a:spcPts val="700"/>
              </a:spcAft>
              <a:buNone/>
            </a:pPr>
            <a:r>
              <a:rPr lang="ja-JP" sz="1150" b="1" dirty="0">
                <a:solidFill>
                  <a:schemeClr val="accent2"/>
                </a:solidFill>
                <a:ea typeface="Noto Sans CJK JP"/>
              </a:rPr>
              <a:t>[3]  </a:t>
            </a:r>
            <a:pPr indent="0" marL="0">
              <a:spcAft>
                <a:spcPts val="700"/>
              </a:spcAft>
              <a:buNone/>
            </a:pPr>
            <a:r>
              <a:rPr lang="ja-JP" sz="1150" dirty="0">
                <a:solidFill>
                  <a:srgbClr val="06202E"/>
                </a:solidFill>
                <a:ea typeface="Noto Sans CJK JP"/>
              </a:rPr>
              <a:t>Lippmann J, Lawrence C, Davis M (2021). </a:t>
            </a:r>
            <a:pPr indent="0" marL="0">
              <a:spcAft>
                <a:spcPts val="700"/>
              </a:spcAft>
              <a:buNone/>
            </a:pPr>
            <a:r>
              <a:rPr lang="ja-JP" sz="1150" u="sng" dirty="0">
                <a:solidFill>
                  <a:srgbClr val="0F6472"/>
                </a:solidFill>
                <a:ea typeface="Noto Sans CJK JP"/>
                <a:hlinkClick r:id="rId3" invalidUrl="" action="" tgtFrame="" tooltip="https://doi.org/10.28920/dhm51.4.345-354" history="1" highlightClick="0" endSnd="0">
                  <a:extLst>
                    <a:ext uri="{A12FA001-AC4F-418D-AE19-62706E023703}">
                      <ahyp:hlinkClr xmlns:ahyp="http://schemas.microsoft.com/office/drawing/2018/hyperlinkcolor" val="tx"/>
                    </a:ext>
                  </a:extLst>
                </a:hlinkClick>
              </a:rPr>
              <a:t>Scuba diving-related fatalities in New Zealand, 2007 to 2016</a:t>
            </a:r>
            <a:pPr indent="0" marL="0">
              <a:spcAft>
                <a:spcPts val="700"/>
              </a:spcAft>
              <a:buNone/>
            </a:pPr>
            <a:r>
              <a:rPr lang="ja-JP" sz="1150" dirty="0">
                <a:solidFill>
                  <a:srgbClr val="5A6B70"/>
                </a:solidFill>
                <a:ea typeface="Noto Sans CJK JP"/>
              </a:rPr>
              <a:t>. Diving and Hyperbaric Medicine 51(4):345–354.</a:t>
            </a:r>
            <a:endParaRPr lang="en-US" sz="1150" dirty="0"/>
          </a:p>
          <a:p>
            <a:pPr indent="0" marL="0">
              <a:spcAft>
                <a:spcPts val="700"/>
              </a:spcAft>
              <a:buNone/>
            </a:pPr>
            <a:r>
              <a:rPr lang="ja-JP" sz="1150" b="1" dirty="0">
                <a:solidFill>
                  <a:schemeClr val="accent2"/>
                </a:solidFill>
                <a:ea typeface="Noto Sans CJK JP"/>
              </a:rPr>
              <a:t>[4]  </a:t>
            </a:r>
            <a:pPr indent="0" marL="0">
              <a:spcAft>
                <a:spcPts val="700"/>
              </a:spcAft>
              <a:buNone/>
            </a:pPr>
            <a:r>
              <a:rPr lang="ja-JP" sz="1150" dirty="0">
                <a:solidFill>
                  <a:srgbClr val="06202E"/>
                </a:solidFill>
                <a:ea typeface="Noto Sans CJK JP"/>
              </a:rPr>
              <a:t>Lippmann J, Lawrence C, Fock A (2023). </a:t>
            </a:r>
            <a:pPr indent="0" marL="0">
              <a:spcAft>
                <a:spcPts val="700"/>
              </a:spcAft>
              <a:buNone/>
            </a:pPr>
            <a:r>
              <a:rPr lang="ja-JP" sz="1150" u="sng" dirty="0">
                <a:solidFill>
                  <a:srgbClr val="0F6472"/>
                </a:solidFill>
                <a:ea typeface="Noto Sans CJK JP"/>
                <a:hlinkClick r:id="rId4" invalidUrl="" action="" tgtFrame="" tooltip="https://doi.org/10.28920/dhm53.2.76-84" history="1" highlightClick="0" endSnd="0">
                  <a:extLst>
                    <a:ext uri="{A12FA001-AC4F-418D-AE19-62706E023703}">
                      <ahyp:hlinkClr xmlns:ahyp="http://schemas.microsoft.com/office/drawing/2018/hyperlinkcolor" val="tx"/>
                    </a:ext>
                  </a:extLst>
                </a:hlinkClick>
              </a:rPr>
              <a:t>Compressed gas diving fatalities in Australian waters 2014 to 2018</a:t>
            </a:r>
            <a:pPr indent="0" marL="0">
              <a:spcAft>
                <a:spcPts val="700"/>
              </a:spcAft>
              <a:buNone/>
            </a:pPr>
            <a:r>
              <a:rPr lang="ja-JP" sz="1150" dirty="0">
                <a:solidFill>
                  <a:srgbClr val="5A6B70"/>
                </a:solidFill>
                <a:ea typeface="Noto Sans CJK JP"/>
              </a:rPr>
              <a:t>. Diving and Hyperbaric Medicine 53(2):76–84.</a:t>
            </a:r>
            <a:endParaRPr lang="en-US" sz="1150" dirty="0"/>
          </a:p>
          <a:p>
            <a:pPr indent="0" marL="0">
              <a:spcAft>
                <a:spcPts val="700"/>
              </a:spcAft>
              <a:buNone/>
            </a:pPr>
            <a:r>
              <a:rPr lang="ja-JP" sz="1150" b="1" dirty="0">
                <a:solidFill>
                  <a:schemeClr val="accent2"/>
                </a:solidFill>
                <a:ea typeface="Noto Sans CJK JP"/>
              </a:rPr>
              <a:t>[5]  </a:t>
            </a:r>
            <a:pPr indent="0" marL="0">
              <a:spcAft>
                <a:spcPts val="700"/>
              </a:spcAft>
              <a:buNone/>
            </a:pPr>
            <a:r>
              <a:rPr lang="ja-JP" sz="1150" dirty="0">
                <a:solidFill>
                  <a:srgbClr val="06202E"/>
                </a:solidFill>
                <a:ea typeface="Noto Sans CJK JP"/>
              </a:rPr>
              <a:t>Casadesús JM, Aguirre F, Carrera A, Boadas-Vaello P, Serrando MT, Reina F (2019). </a:t>
            </a:r>
            <a:pPr indent="0" marL="0">
              <a:spcAft>
                <a:spcPts val="700"/>
              </a:spcAft>
              <a:buNone/>
            </a:pPr>
            <a:r>
              <a:rPr lang="ja-JP" sz="1150" u="sng" dirty="0">
                <a:solidFill>
                  <a:srgbClr val="0F6472"/>
                </a:solidFill>
                <a:ea typeface="Noto Sans CJK JP"/>
                <a:hlinkClick r:id="rId5" invalidUrl="" action="" tgtFrame="" tooltip="https://doi.org/10.1007/s12024-019-00109-2" history="1" highlightClick="0" endSnd="0">
                  <a:extLst>
                    <a:ext uri="{A12FA001-AC4F-418D-AE19-62706E023703}">
                      <ahyp:hlinkClr xmlns:ahyp="http://schemas.microsoft.com/office/drawing/2018/hyperlinkcolor" val="tx"/>
                    </a:ext>
                  </a:extLst>
                </a:hlinkClick>
              </a:rPr>
              <a:t>Diving-related fatalities: multidisciplinary, experience-based investigation</a:t>
            </a:r>
            <a:pPr indent="0" marL="0">
              <a:spcAft>
                <a:spcPts val="700"/>
              </a:spcAft>
              <a:buNone/>
            </a:pPr>
            <a:r>
              <a:rPr lang="ja-JP" sz="1150" dirty="0">
                <a:solidFill>
                  <a:srgbClr val="5A6B70"/>
                </a:solidFill>
                <a:ea typeface="Noto Sans CJK JP"/>
              </a:rPr>
              <a:t>. Forensic Science, Medicine and Pathology 15(2):224–232.</a:t>
            </a:r>
            <a:endParaRPr lang="en-US" sz="1150" dirty="0"/>
          </a:p>
          <a:p>
            <a:pPr indent="0" marL="0">
              <a:spcAft>
                <a:spcPts val="700"/>
              </a:spcAft>
              <a:buNone/>
            </a:pPr>
            <a:r>
              <a:rPr lang="ja-JP" sz="1150" b="1" dirty="0">
                <a:solidFill>
                  <a:schemeClr val="accent2"/>
                </a:solidFill>
                <a:ea typeface="Noto Sans CJK JP"/>
              </a:rPr>
              <a:t>[6]  </a:t>
            </a:r>
            <a:pPr indent="0" marL="0">
              <a:spcAft>
                <a:spcPts val="700"/>
              </a:spcAft>
              <a:buNone/>
            </a:pPr>
            <a:r>
              <a:rPr lang="ja-JP" sz="1150" dirty="0">
                <a:solidFill>
                  <a:srgbClr val="06202E"/>
                </a:solidFill>
                <a:ea typeface="Noto Sans CJK JP"/>
              </a:rPr>
              <a:t>British Sub-Aqua Club (2026). </a:t>
            </a:r>
            <a:pPr indent="0" marL="0">
              <a:spcAft>
                <a:spcPts val="700"/>
              </a:spcAft>
              <a:buNone/>
            </a:pPr>
            <a:r>
              <a:rPr lang="ja-JP" sz="1150" u="sng" dirty="0">
                <a:solidFill>
                  <a:srgbClr val="0F6472"/>
                </a:solidFill>
                <a:ea typeface="Noto Sans CJK JP"/>
                <a:hlinkClick r:id="rId6" invalidUrl="" action="" tgtFrame="" tooltip="https://www.bsac.com/document/bsac-incident-report-2025/bsac-incident-report-2025.pdf" history="1" highlightClick="0" endSnd="0">
                  <a:extLst>
                    <a:ext uri="{A12FA001-AC4F-418D-AE19-62706E023703}">
                      <ahyp:hlinkClr xmlns:ahyp="http://schemas.microsoft.com/office/drawing/2018/hyperlinkcolor" val="tx"/>
                    </a:ext>
                  </a:extLst>
                </a:hlinkClick>
              </a:rPr>
              <a:t>BSAC Annual Diving Incident Report 2025</a:t>
            </a:r>
            <a:pPr indent="0" marL="0">
              <a:spcAft>
                <a:spcPts val="700"/>
              </a:spcAft>
              <a:buNone/>
            </a:pPr>
            <a:r>
              <a:rPr lang="ja-JP" sz="1150" dirty="0">
                <a:solidFill>
                  <a:srgbClr val="5A6B70"/>
                </a:solidFill>
                <a:ea typeface="Noto Sans CJK JP"/>
              </a:rPr>
              <a:t>。BSAC、英国。</a:t>
            </a:r>
            <a:endParaRPr lang="en-US" sz="1150" dirty="0"/>
          </a:p>
          <a:p>
            <a:pPr indent="0" marL="0">
              <a:spcAft>
                <a:spcPts val="700"/>
              </a:spcAft>
              <a:buNone/>
            </a:pPr>
            <a:r>
              <a:rPr lang="ja-JP" sz="1150" b="1" dirty="0">
                <a:solidFill>
                  <a:schemeClr val="accent2"/>
                </a:solidFill>
                <a:ea typeface="Noto Sans CJK JP"/>
              </a:rPr>
              <a:t>[7]  </a:t>
            </a:r>
            <a:pPr indent="0" marL="0">
              <a:spcAft>
                <a:spcPts val="700"/>
              </a:spcAft>
              <a:buNone/>
            </a:pPr>
            <a:r>
              <a:rPr lang="ja-JP" sz="1150" dirty="0">
                <a:solidFill>
                  <a:srgbClr val="06202E"/>
                </a:solidFill>
                <a:ea typeface="Noto Sans CJK JP"/>
              </a:rPr>
              <a:t>Turner BL, van Ooij PJAM, Wingelaar TT, et al. (2024). </a:t>
            </a:r>
            <a:pPr indent="0" marL="0">
              <a:spcAft>
                <a:spcPts val="700"/>
              </a:spcAft>
              <a:buNone/>
            </a:pPr>
            <a:r>
              <a:rPr lang="ja-JP" sz="1150" u="sng" dirty="0">
                <a:solidFill>
                  <a:srgbClr val="0F6472"/>
                </a:solidFill>
                <a:ea typeface="Noto Sans CJK JP"/>
                <a:hlinkClick r:id="rId7" invalidUrl="" action="" tgtFrame="" tooltip="https://doi.org/10.28920/dhm54.1.39-46" history="1" highlightClick="0" endSnd="0">
                  <a:extLst>
                    <a:ext uri="{A12FA001-AC4F-418D-AE19-62706E023703}">
                      <ahyp:hlinkClr xmlns:ahyp="http://schemas.microsoft.com/office/drawing/2018/hyperlinkcolor" val="tx"/>
                    </a:ext>
                  </a:extLst>
                </a:hlinkClick>
              </a:rPr>
              <a:t>Chain of events analysis in diving accidents treated by the Royal Netherlands Navy 1966–2023</a:t>
            </a:r>
            <a:pPr indent="0" marL="0">
              <a:spcAft>
                <a:spcPts val="700"/>
              </a:spcAft>
              <a:buNone/>
            </a:pPr>
            <a:r>
              <a:rPr lang="ja-JP" sz="1150" dirty="0">
                <a:solidFill>
                  <a:srgbClr val="5A6B70"/>
                </a:solidFill>
                <a:ea typeface="Noto Sans CJK JP"/>
              </a:rPr>
              <a:t>. Diving and Hyperbaric Medicine 54(1):39–46.</a:t>
            </a:r>
            <a:endParaRPr lang="en-US" sz="1150" dirty="0"/>
          </a:p>
          <a:p>
            <a:pPr indent="0" marL="0">
              <a:spcAft>
                <a:spcPts val="700"/>
              </a:spcAft>
              <a:buNone/>
            </a:pPr>
            <a:r>
              <a:rPr lang="ja-JP" sz="1150" b="1" dirty="0">
                <a:solidFill>
                  <a:schemeClr val="accent2"/>
                </a:solidFill>
                <a:ea typeface="Noto Sans CJK JP"/>
              </a:rPr>
              <a:t>[8]  </a:t>
            </a:r>
            <a:pPr indent="0" marL="0">
              <a:spcAft>
                <a:spcPts val="700"/>
              </a:spcAft>
              <a:buNone/>
            </a:pPr>
            <a:r>
              <a:rPr lang="ja-JP" sz="1150" dirty="0">
                <a:solidFill>
                  <a:srgbClr val="06202E"/>
                </a:solidFill>
                <a:ea typeface="Noto Sans CJK JP"/>
              </a:rPr>
              <a:t>Shreeves K, Buzzacott P, Hornsby A, Caney M (2018). </a:t>
            </a:r>
            <a:pPr indent="0" marL="0">
              <a:spcAft>
                <a:spcPts val="700"/>
              </a:spcAft>
              <a:buNone/>
            </a:pPr>
            <a:r>
              <a:rPr lang="ja-JP" sz="1150" u="sng" dirty="0">
                <a:solidFill>
                  <a:srgbClr val="0F6472"/>
                </a:solidFill>
                <a:ea typeface="Noto Sans CJK JP"/>
                <a:hlinkClick r:id="rId8" invalidUrl="" action="" tgtFrame="" tooltip="https://journals.viamedica.pl/international_maritime_health/article/view/58319" history="1" highlightClick="0" endSnd="0">
                  <a:extLst>
                    <a:ext uri="{A12FA001-AC4F-418D-AE19-62706E023703}">
                      <ahyp:hlinkClr xmlns:ahyp="http://schemas.microsoft.com/office/drawing/2018/hyperlinkcolor" val="tx"/>
                    </a:ext>
                  </a:extLst>
                </a:hlinkClick>
              </a:rPr>
              <a:t>Violations of safe diving practices among 122 diver fatalities</a:t>
            </a:r>
            <a:pPr indent="0" marL="0">
              <a:spcAft>
                <a:spcPts val="700"/>
              </a:spcAft>
              <a:buNone/>
            </a:pPr>
            <a:r>
              <a:rPr lang="ja-JP" sz="1150" dirty="0">
                <a:solidFill>
                  <a:srgbClr val="5A6B70"/>
                </a:solidFill>
                <a:ea typeface="Noto Sans CJK JP"/>
              </a:rPr>
              <a:t>. International Maritime Health 69(2).</a:t>
            </a:r>
            <a:endParaRPr lang="en-US" sz="1150" dirty="0"/>
          </a:p>
          <a:p>
            <a:pPr indent="0" marL="0">
              <a:spcAft>
                <a:spcPts val="700"/>
              </a:spcAft>
              <a:buNone/>
            </a:pPr>
            <a:r>
              <a:rPr lang="ja-JP" sz="1150" b="1" dirty="0">
                <a:solidFill>
                  <a:schemeClr val="accent2"/>
                </a:solidFill>
                <a:ea typeface="Noto Sans CJK JP"/>
              </a:rPr>
              <a:t>[9]  </a:t>
            </a:r>
            <a:pPr indent="0" marL="0">
              <a:spcAft>
                <a:spcPts val="700"/>
              </a:spcAft>
              <a:buNone/>
            </a:pPr>
            <a:r>
              <a:rPr lang="ja-JP" sz="1150" dirty="0">
                <a:solidFill>
                  <a:srgbClr val="06202E"/>
                </a:solidFill>
                <a:ea typeface="Noto Sans CJK JP"/>
              </a:rPr>
              <a:t>Lippmann J, Caruso J (2024). </a:t>
            </a:r>
            <a:pPr indent="0" marL="0">
              <a:spcAft>
                <a:spcPts val="700"/>
              </a:spcAft>
              <a:buNone/>
            </a:pPr>
            <a:r>
              <a:rPr lang="ja-JP" sz="1150" u="sng" dirty="0">
                <a:solidFill>
                  <a:srgbClr val="0F6472"/>
                </a:solidFill>
                <a:ea typeface="Noto Sans CJK JP"/>
                <a:hlinkClick r:id="rId9" invalidUrl="" action="" tgtFrame="" tooltip="https://doi.org/10.28920/dhm54.3.217-224" history="1" highlightClick="0" endSnd="0">
                  <a:extLst>
                    <a:ext uri="{A12FA001-AC4F-418D-AE19-62706E023703}">
                      <ahyp:hlinkClr xmlns:ahyp="http://schemas.microsoft.com/office/drawing/2018/hyperlinkcolor" val="tx"/>
                    </a:ext>
                  </a:extLst>
                </a:hlinkClick>
              </a:rPr>
              <a:t>The investigation of diving accidents and fatalities</a:t>
            </a:r>
            <a:pPr indent="0" marL="0">
              <a:spcAft>
                <a:spcPts val="700"/>
              </a:spcAft>
              <a:buNone/>
            </a:pPr>
            <a:r>
              <a:rPr lang="ja-JP" sz="1150" dirty="0">
                <a:solidFill>
                  <a:srgbClr val="5A6B70"/>
                </a:solidFill>
                <a:ea typeface="Noto Sans CJK JP"/>
              </a:rPr>
              <a:t>. Diving and Hyperbaric Medicine 54(3):217–224.</a:t>
            </a:r>
            <a:endParaRPr lang="en-US" sz="1150" dirty="0"/>
          </a:p>
          <a:p>
            <a:pPr indent="0" marL="0">
              <a:spcAft>
                <a:spcPts val="700"/>
              </a:spcAft>
              <a:buNone/>
            </a:pPr>
            <a:r>
              <a:rPr lang="ja-JP" sz="1150" b="1" dirty="0">
                <a:solidFill>
                  <a:schemeClr val="accent2"/>
                </a:solidFill>
                <a:ea typeface="Noto Sans CJK JP"/>
              </a:rPr>
              <a:t>[10]  </a:t>
            </a:r>
            <a:pPr indent="0" marL="0">
              <a:spcAft>
                <a:spcPts val="700"/>
              </a:spcAft>
              <a:buNone/>
            </a:pPr>
            <a:r>
              <a:rPr lang="ja-JP" sz="1150" dirty="0">
                <a:solidFill>
                  <a:srgbClr val="06202E"/>
                </a:solidFill>
                <a:ea typeface="Noto Sans CJK JP"/>
              </a:rPr>
              <a:t>Colvard DF, Colvard LY (2003). </a:t>
            </a:r>
            <a:pPr indent="0" marL="0">
              <a:spcAft>
                <a:spcPts val="700"/>
              </a:spcAft>
              <a:buNone/>
            </a:pPr>
            <a:r>
              <a:rPr lang="ja-JP" sz="1150" u="sng" dirty="0">
                <a:solidFill>
                  <a:srgbClr val="0F6472"/>
                </a:solidFill>
                <a:ea typeface="Noto Sans CJK JP"/>
                <a:hlinkClick r:id="rId10" invalidUrl="" action="" tgtFrame="" tooltip="https://undercurrent.org/UCnow/dive_magazine/2003/PanicRecreational200308.html" history="1" highlightClick="0" endSnd="0">
                  <a:extLst>
                    <a:ext uri="{A12FA001-AC4F-418D-AE19-62706E023703}">
                      <ahyp:hlinkClr xmlns:ahyp="http://schemas.microsoft.com/office/drawing/2018/hyperlinkcolor" val="tx"/>
                    </a:ext>
                  </a:extLst>
                </a:hlinkClick>
              </a:rPr>
              <a:t>レクリエーショナル・スクーバダイバーのパニックに関する研究（要約：Panic in Recreational Scuba Divers）</a:t>
            </a:r>
            <a:pPr indent="0" marL="0">
              <a:spcAft>
                <a:spcPts val="700"/>
              </a:spcAft>
              <a:buNone/>
            </a:pPr>
            <a:r>
              <a:rPr lang="ja-JP" sz="1150" dirty="0">
                <a:solidFill>
                  <a:srgbClr val="5A6B70"/>
                </a:solidFill>
                <a:ea typeface="Noto Sans CJK JP"/>
              </a:rPr>
              <a:t>。The Undersea Journal、2003年冬号。Undercurrent 29(8) に要約。</a:t>
            </a:r>
            <a:endParaRPr lang="en-US" sz="1150" dirty="0"/>
          </a:p>
          <a:p>
            <a:pPr indent="0" marL="0">
              <a:spcAft>
                <a:spcPts val="700"/>
              </a:spcAft>
              <a:buNone/>
            </a:pPr>
            <a:r>
              <a:rPr lang="ja-JP" sz="1150" b="1" dirty="0">
                <a:solidFill>
                  <a:schemeClr val="accent2"/>
                </a:solidFill>
                <a:ea typeface="Noto Sans CJK JP"/>
              </a:rPr>
              <a:t>[11]  </a:t>
            </a:r>
            <a:pPr indent="0" marL="0">
              <a:spcAft>
                <a:spcPts val="700"/>
              </a:spcAft>
              <a:buNone/>
            </a:pPr>
            <a:r>
              <a:rPr lang="ja-JP" sz="1150" dirty="0">
                <a:solidFill>
                  <a:srgbClr val="06202E"/>
                </a:solidFill>
                <a:ea typeface="Noto Sans CJK JP"/>
              </a:rPr>
              <a:t>Morgan WP, Raglin JS, O'Connor PJ (2004). </a:t>
            </a:r>
            <a:pPr indent="0" marL="0">
              <a:spcAft>
                <a:spcPts val="700"/>
              </a:spcAft>
              <a:buNone/>
            </a:pPr>
            <a:r>
              <a:rPr lang="ja-JP" sz="1150" u="sng" dirty="0">
                <a:solidFill>
                  <a:srgbClr val="0F6472"/>
                </a:solidFill>
                <a:ea typeface="Noto Sans CJK JP"/>
                <a:hlinkClick r:id="rId11" invalidUrl="" action="" tgtFrame="" tooltip="https://doi.org/10.1055/s-2004-815829" history="1" highlightClick="0" endSnd="0">
                  <a:extLst>
                    <a:ext uri="{A12FA001-AC4F-418D-AE19-62706E023703}">
                      <ahyp:hlinkClr xmlns:ahyp="http://schemas.microsoft.com/office/drawing/2018/hyperlinkcolor" val="tx"/>
                    </a:ext>
                  </a:extLst>
                </a:hlinkClick>
              </a:rPr>
              <a:t>Trait anxiety predicts panic behavior in beginning scuba students</a:t>
            </a:r>
            <a:pPr indent="0" marL="0">
              <a:spcAft>
                <a:spcPts val="700"/>
              </a:spcAft>
              <a:buNone/>
            </a:pPr>
            <a:r>
              <a:rPr lang="ja-JP" sz="1150" dirty="0">
                <a:solidFill>
                  <a:srgbClr val="5A6B70"/>
                </a:solidFill>
                <a:ea typeface="Noto Sans CJK JP"/>
              </a:rPr>
              <a:t>. International Journal of Sports Medicine 25(4):314–322.</a:t>
            </a:r>
            <a:endParaRPr lang="en-US" sz="1150" dirty="0"/>
          </a:p>
          <a:p>
            <a:pPr indent="0" marL="0">
              <a:spcAft>
                <a:spcPts val="700"/>
              </a:spcAft>
              <a:buNone/>
            </a:pPr>
            <a:r>
              <a:rPr lang="ja-JP" sz="1150" b="1" dirty="0">
                <a:solidFill>
                  <a:schemeClr val="accent2"/>
                </a:solidFill>
                <a:ea typeface="Noto Sans CJK JP"/>
              </a:rPr>
              <a:t>[12]  </a:t>
            </a:r>
            <a:pPr indent="0" marL="0">
              <a:spcAft>
                <a:spcPts val="700"/>
              </a:spcAft>
              <a:buNone/>
            </a:pPr>
            <a:r>
              <a:rPr lang="ja-JP" sz="1150" dirty="0">
                <a:solidFill>
                  <a:srgbClr val="06202E"/>
                </a:solidFill>
                <a:ea typeface="Noto Sans CJK JP"/>
              </a:rPr>
              <a:t>Morgan WP (1995). </a:t>
            </a:r>
            <a:pPr indent="0" marL="0">
              <a:spcAft>
                <a:spcPts val="700"/>
              </a:spcAft>
              <a:buNone/>
            </a:pPr>
            <a:r>
              <a:rPr lang="ja-JP" sz="1150" u="sng" dirty="0">
                <a:solidFill>
                  <a:srgbClr val="0F6472"/>
                </a:solidFill>
                <a:ea typeface="Noto Sans CJK JP"/>
                <a:hlinkClick r:id="rId12" invalidUrl="" action="" tgtFrame="" tooltip="https://doi.org/10.2165/00007256-199520060-00005" history="1" highlightClick="0" endSnd="0">
                  <a:extLst>
                    <a:ext uri="{A12FA001-AC4F-418D-AE19-62706E023703}">
                      <ahyp:hlinkClr xmlns:ahyp="http://schemas.microsoft.com/office/drawing/2018/hyperlinkcolor" val="tx"/>
                    </a:ext>
                  </a:extLst>
                </a:hlinkClick>
              </a:rPr>
              <a:t>Anxiety and panic in recreational scuba divers</a:t>
            </a:r>
            <a:pPr indent="0" marL="0">
              <a:spcAft>
                <a:spcPts val="700"/>
              </a:spcAft>
              <a:buNone/>
            </a:pPr>
            <a:r>
              <a:rPr lang="ja-JP" sz="1150" dirty="0">
                <a:solidFill>
                  <a:srgbClr val="5A6B70"/>
                </a:solidFill>
                <a:ea typeface="Noto Sans CJK JP"/>
              </a:rPr>
              <a:t>. Sports Medicine 20(6):398–421.</a:t>
            </a:r>
            <a:endParaRPr lang="en-US" sz="1150" dirty="0"/>
          </a:p>
        </p:txBody>
      </p:sp>
      <p:sp>
        <p:nvSpPr>
          <p:cNvPr id="5" name="Text 2"/>
          <p:cNvSpPr txBox="1"/>
          <p:nvPr/>
        </p:nvSpPr>
        <p:spPr>
          <a:xfrm>
            <a:off x="548640" y="5897880"/>
            <a:ext cx="11091672" cy="274320"/>
          </a:xfrm>
          <a:prstGeom prst="rect">
            <a:avLst/>
          </a:prstGeom>
          <a:noFill/>
          <a:ln/>
        </p:spPr>
        <p:txBody>
          <a:bodyPr wrap="square" lIns="0" tIns="0" rIns="0" bIns="0" rtlCol="0" anchor="t"/>
          <a:lstStyle/>
          <a:p>
            <a:pPr indent="0" marL="0">
              <a:buNone/>
            </a:pPr>
            <a:r>
              <a:rPr lang="ja-JP" sz="1050" i="1" dirty="0">
                <a:solidFill>
                  <a:schemeClr val="tx2"/>
                </a:solidFill>
                <a:ea typeface="Noto Sans CJK JP"/>
              </a:rPr>
              <a:t>DOI、PubMed、または原著へのリンク。2026年11月8日にアクセス。</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ja-JP">
                <a:ea typeface="Noto Sans CJK JP"/>
              </a:rPr>
              <a:t>23</a:t>
            </a:fld>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4">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ja-JP" sz="3200" b="1" dirty="0">
                <a:solidFill>
                  <a:schemeClr val="tx1"/>
                </a:solidFill>
                <a:ea typeface="Noto Sans CJK JP"/>
              </a:rPr>
              <a:t>出典（2/3）</a:t>
            </a:r>
            <a:endParaRPr lang="en-US" sz="3200" dirty="0"/>
          </a:p>
        </p:txBody>
      </p:sp>
      <p:sp>
        <p:nvSpPr>
          <p:cNvPr id="4" name="Text 1"/>
          <p:cNvSpPr txBox="1"/>
          <p:nvPr/>
        </p:nvSpPr>
        <p:spPr>
          <a:xfrm>
            <a:off x="548640" y="1325880"/>
            <a:ext cx="11091672" cy="4526280"/>
          </a:xfrm>
          <a:prstGeom prst="rect">
            <a:avLst/>
          </a:prstGeom>
          <a:noFill/>
          <a:ln/>
        </p:spPr>
        <p:txBody>
          <a:bodyPr wrap="square" lIns="0" tIns="0" rIns="0" bIns="0" rtlCol="0" anchor="t"/>
          <a:lstStyle/>
          <a:p>
            <a:pPr indent="0" marL="0">
              <a:spcAft>
                <a:spcPts val="700"/>
              </a:spcAft>
              <a:buNone/>
            </a:pPr>
            <a:r>
              <a:rPr lang="ja-JP" sz="1150" b="1" dirty="0">
                <a:solidFill>
                  <a:schemeClr val="accent2"/>
                </a:solidFill>
                <a:ea typeface="Noto Sans CJK JP"/>
              </a:rPr>
              <a:t>[13]  </a:t>
            </a:r>
            <a:pPr indent="0" marL="0">
              <a:spcAft>
                <a:spcPts val="700"/>
              </a:spcAft>
              <a:buNone/>
            </a:pPr>
            <a:r>
              <a:rPr lang="ja-JP" sz="1150" dirty="0">
                <a:solidFill>
                  <a:srgbClr val="06202E"/>
                </a:solidFill>
                <a:ea typeface="Noto Sans CJK JP"/>
              </a:rPr>
              <a:t>Weltman G, Egstrom GH (1966). </a:t>
            </a:r>
            <a:pPr indent="0" marL="0">
              <a:spcAft>
                <a:spcPts val="700"/>
              </a:spcAft>
              <a:buNone/>
            </a:pPr>
            <a:r>
              <a:rPr lang="ja-JP" sz="1150" u="sng" dirty="0">
                <a:solidFill>
                  <a:srgbClr val="0F6472"/>
                </a:solidFill>
                <a:ea typeface="Noto Sans CJK JP"/>
                <a:hlinkClick r:id="rId1" invalidUrl="" action="" tgtFrame="" tooltip="https://doi.org/10.1177/001872086600800604" history="1" highlightClick="0" endSnd="0">
                  <a:extLst>
                    <a:ext uri="{A12FA001-AC4F-418D-AE19-62706E023703}">
                      <ahyp:hlinkClr xmlns:ahyp="http://schemas.microsoft.com/office/drawing/2018/hyperlinkcolor" val="tx"/>
                    </a:ext>
                  </a:extLst>
                </a:hlinkClick>
              </a:rPr>
              <a:t>Perceptual narrowing in novice divers</a:t>
            </a:r>
            <a:pPr indent="0" marL="0">
              <a:spcAft>
                <a:spcPts val="700"/>
              </a:spcAft>
              <a:buNone/>
            </a:pPr>
            <a:r>
              <a:rPr lang="ja-JP" sz="1150" dirty="0">
                <a:solidFill>
                  <a:srgbClr val="5A6B70"/>
                </a:solidFill>
                <a:ea typeface="Noto Sans CJK JP"/>
              </a:rPr>
              <a:t>. Human Factors 8(6):499–506.</a:t>
            </a:r>
            <a:endParaRPr lang="en-US" sz="1150" dirty="0"/>
          </a:p>
          <a:p>
            <a:pPr indent="0" marL="0">
              <a:spcAft>
                <a:spcPts val="700"/>
              </a:spcAft>
              <a:buNone/>
            </a:pPr>
            <a:r>
              <a:rPr lang="ja-JP" sz="1150" b="1" dirty="0">
                <a:solidFill>
                  <a:schemeClr val="accent2"/>
                </a:solidFill>
                <a:ea typeface="Noto Sans CJK JP"/>
              </a:rPr>
              <a:t>[14]  </a:t>
            </a:r>
            <a:pPr indent="0" marL="0">
              <a:spcAft>
                <a:spcPts val="700"/>
              </a:spcAft>
              <a:buNone/>
            </a:pPr>
            <a:r>
              <a:rPr lang="ja-JP" sz="1150" dirty="0">
                <a:solidFill>
                  <a:srgbClr val="06202E"/>
                </a:solidFill>
                <a:ea typeface="Noto Sans CJK JP"/>
              </a:rPr>
              <a:t>Tsai FH, Wu WL, Liang JM, Hsu HT, Chen TY (2020). </a:t>
            </a:r>
            <a:pPr indent="0" marL="0">
              <a:spcAft>
                <a:spcPts val="700"/>
              </a:spcAft>
              <a:buNone/>
            </a:pPr>
            <a:r>
              <a:rPr lang="ja-JP" sz="1150" u="sng" dirty="0">
                <a:solidFill>
                  <a:srgbClr val="0F6472"/>
                </a:solidFill>
                <a:ea typeface="Noto Sans CJK JP"/>
                <a:hlinkClick r:id="rId2" invalidUrl="" action="" tgtFrame="" tooltip="https://doi.org/10.28920/dhm50.2.130-134" history="1" highlightClick="0" endSnd="0">
                  <a:extLst>
                    <a:ext uri="{A12FA001-AC4F-418D-AE19-62706E023703}">
                      <ahyp:hlinkClr xmlns:ahyp="http://schemas.microsoft.com/office/drawing/2018/hyperlinkcolor" val="tx"/>
                    </a:ext>
                  </a:extLst>
                </a:hlinkClick>
              </a:rPr>
              <a:t>Anxiety impact on scuba performance and underwater cognitive processing ability</a:t>
            </a:r>
            <a:pPr indent="0" marL="0">
              <a:spcAft>
                <a:spcPts val="700"/>
              </a:spcAft>
              <a:buNone/>
            </a:pPr>
            <a:r>
              <a:rPr lang="ja-JP" sz="1150" dirty="0">
                <a:solidFill>
                  <a:srgbClr val="5A6B70"/>
                </a:solidFill>
                <a:ea typeface="Noto Sans CJK JP"/>
              </a:rPr>
              <a:t>. Diving and Hyperbaric Medicine 50(2):130–134.</a:t>
            </a:r>
            <a:endParaRPr lang="en-US" sz="1150" dirty="0"/>
          </a:p>
          <a:p>
            <a:pPr indent="0" marL="0">
              <a:spcAft>
                <a:spcPts val="700"/>
              </a:spcAft>
              <a:buNone/>
            </a:pPr>
            <a:r>
              <a:rPr lang="ja-JP" sz="1150" b="1" dirty="0">
                <a:solidFill>
                  <a:schemeClr val="accent2"/>
                </a:solidFill>
                <a:ea typeface="Noto Sans CJK JP"/>
              </a:rPr>
              <a:t>[15]  </a:t>
            </a:r>
            <a:pPr indent="0" marL="0">
              <a:spcAft>
                <a:spcPts val="700"/>
              </a:spcAft>
              <a:buNone/>
            </a:pPr>
            <a:r>
              <a:rPr lang="ja-JP" sz="1150" dirty="0">
                <a:solidFill>
                  <a:srgbClr val="06202E"/>
                </a:solidFill>
                <a:ea typeface="Noto Sans CJK JP"/>
              </a:rPr>
              <a:t>Gessert J (2021). </a:t>
            </a:r>
            <a:pPr indent="0" marL="0">
              <a:spcAft>
                <a:spcPts val="700"/>
              </a:spcAft>
              <a:buNone/>
            </a:pPr>
            <a:r>
              <a:rPr lang="ja-JP" sz="1150" u="sng" dirty="0">
                <a:solidFill>
                  <a:srgbClr val="0F6472"/>
                </a:solidFill>
                <a:ea typeface="Noto Sans CJK JP"/>
                <a:hlinkClick r:id="rId3" invalidUrl="" action="" tgtFrame="" tooltip="https://world.dan.org/?p=18868" history="1" highlightClick="0" endSnd="0">
                  <a:extLst>
                    <a:ext uri="{A12FA001-AC4F-418D-AE19-62706E023703}">
                      <ahyp:hlinkClr xmlns:ahyp="http://schemas.microsoft.com/office/drawing/2018/hyperlinkcolor" val="tx"/>
                    </a:ext>
                  </a:extLst>
                </a:hlinkClick>
              </a:rPr>
              <a:t>Shallow-water arterial gas embolisms</a:t>
            </a:r>
            <a:pPr indent="0" marL="0">
              <a:spcAft>
                <a:spcPts val="700"/>
              </a:spcAft>
              <a:buNone/>
            </a:pPr>
            <a:r>
              <a:rPr lang="ja-JP" sz="1150" dirty="0">
                <a:solidFill>
                  <a:srgbClr val="5A6B70"/>
                </a:solidFill>
                <a:ea typeface="Noto Sans CJK JP"/>
              </a:rPr>
              <a:t>. Alert Diver, Divers Alert Network.</a:t>
            </a:r>
            <a:endParaRPr lang="en-US" sz="1150" dirty="0"/>
          </a:p>
          <a:p>
            <a:pPr indent="0" marL="0">
              <a:spcAft>
                <a:spcPts val="700"/>
              </a:spcAft>
              <a:buNone/>
            </a:pPr>
            <a:r>
              <a:rPr lang="ja-JP" sz="1150" b="1" dirty="0">
                <a:solidFill>
                  <a:schemeClr val="accent2"/>
                </a:solidFill>
                <a:ea typeface="Noto Sans CJK JP"/>
              </a:rPr>
              <a:t>[16]  </a:t>
            </a:r>
            <a:pPr indent="0" marL="0">
              <a:spcAft>
                <a:spcPts val="700"/>
              </a:spcAft>
              <a:buNone/>
            </a:pPr>
            <a:r>
              <a:rPr lang="ja-JP" sz="1150" dirty="0">
                <a:solidFill>
                  <a:srgbClr val="06202E"/>
                </a:solidFill>
                <a:ea typeface="Noto Sans CJK JP"/>
              </a:rPr>
              <a:t>Bishop SR, Lau M, Shapiro S, et al. (2004). </a:t>
            </a:r>
            <a:pPr indent="0" marL="0">
              <a:spcAft>
                <a:spcPts val="700"/>
              </a:spcAft>
              <a:buNone/>
            </a:pPr>
            <a:r>
              <a:rPr lang="ja-JP" sz="1150" u="sng" dirty="0">
                <a:solidFill>
                  <a:srgbClr val="0F6472"/>
                </a:solidFill>
                <a:ea typeface="Noto Sans CJK JP"/>
                <a:hlinkClick r:id="rId4" invalidUrl="" action="" tgtFrame="" tooltip="https://doi.org/10.1093/clipsy.bph077" history="1" highlightClick="0" endSnd="0">
                  <a:extLst>
                    <a:ext uri="{A12FA001-AC4F-418D-AE19-62706E023703}">
                      <ahyp:hlinkClr xmlns:ahyp="http://schemas.microsoft.com/office/drawing/2018/hyperlinkcolor" val="tx"/>
                    </a:ext>
                  </a:extLst>
                </a:hlinkClick>
              </a:rPr>
              <a:t>Mindfulness: a proposed operational definition</a:t>
            </a:r>
            <a:pPr indent="0" marL="0">
              <a:spcAft>
                <a:spcPts val="700"/>
              </a:spcAft>
              <a:buNone/>
            </a:pPr>
            <a:r>
              <a:rPr lang="ja-JP" sz="1150" dirty="0">
                <a:solidFill>
                  <a:srgbClr val="5A6B70"/>
                </a:solidFill>
                <a:ea typeface="Noto Sans CJK JP"/>
              </a:rPr>
              <a:t>. Clinical Psychology: Science and Practice 11(3):230–241.</a:t>
            </a:r>
            <a:endParaRPr lang="en-US" sz="1150" dirty="0"/>
          </a:p>
          <a:p>
            <a:pPr indent="0" marL="0">
              <a:spcAft>
                <a:spcPts val="700"/>
              </a:spcAft>
              <a:buNone/>
            </a:pPr>
            <a:r>
              <a:rPr lang="ja-JP" sz="1150" b="1" dirty="0">
                <a:solidFill>
                  <a:schemeClr val="accent2"/>
                </a:solidFill>
                <a:ea typeface="Noto Sans CJK JP"/>
              </a:rPr>
              <a:t>[17]  </a:t>
            </a:r>
            <a:pPr indent="0" marL="0">
              <a:spcAft>
                <a:spcPts val="700"/>
              </a:spcAft>
              <a:buNone/>
            </a:pPr>
            <a:r>
              <a:rPr lang="ja-JP" sz="1150" dirty="0">
                <a:solidFill>
                  <a:srgbClr val="06202E"/>
                </a:solidFill>
                <a:ea typeface="Noto Sans CJK JP"/>
              </a:rPr>
              <a:t>Hölzel BK, Lazar SW, Gard T, et al. (2011). </a:t>
            </a:r>
            <a:pPr indent="0" marL="0">
              <a:spcAft>
                <a:spcPts val="700"/>
              </a:spcAft>
              <a:buNone/>
            </a:pPr>
            <a:r>
              <a:rPr lang="ja-JP" sz="1150" u="sng" dirty="0">
                <a:solidFill>
                  <a:srgbClr val="0F6472"/>
                </a:solidFill>
                <a:ea typeface="Noto Sans CJK JP"/>
                <a:hlinkClick r:id="rId5" invalidUrl="" action="" tgtFrame="" tooltip="https://pubmed.ncbi.nlm.nih.gov/26168376/" history="1" highlightClick="0" endSnd="0">
                  <a:extLst>
                    <a:ext uri="{A12FA001-AC4F-418D-AE19-62706E023703}">
                      <ahyp:hlinkClr xmlns:ahyp="http://schemas.microsoft.com/office/drawing/2018/hyperlinkcolor" val="tx"/>
                    </a:ext>
                  </a:extLst>
                </a:hlinkClick>
              </a:rPr>
              <a:t>How does mindfulness meditation work? Proposing mechanisms of action from a conceptual and neural perspective</a:t>
            </a:r>
            <a:pPr indent="0" marL="0">
              <a:spcAft>
                <a:spcPts val="700"/>
              </a:spcAft>
              <a:buNone/>
            </a:pPr>
            <a:r>
              <a:rPr lang="ja-JP" sz="1150" dirty="0">
                <a:solidFill>
                  <a:srgbClr val="5A6B70"/>
                </a:solidFill>
                <a:ea typeface="Noto Sans CJK JP"/>
              </a:rPr>
              <a:t>. Perspectives on Psychological Science 6(6):537–559.</a:t>
            </a:r>
            <a:endParaRPr lang="en-US" sz="1150" dirty="0"/>
          </a:p>
          <a:p>
            <a:pPr indent="0" marL="0">
              <a:spcAft>
                <a:spcPts val="700"/>
              </a:spcAft>
              <a:buNone/>
            </a:pPr>
            <a:r>
              <a:rPr lang="ja-JP" sz="1150" b="1" dirty="0">
                <a:solidFill>
                  <a:schemeClr val="accent2"/>
                </a:solidFill>
                <a:ea typeface="Noto Sans CJK JP"/>
              </a:rPr>
              <a:t>[18]  </a:t>
            </a:r>
            <a:pPr indent="0" marL="0">
              <a:spcAft>
                <a:spcPts val="700"/>
              </a:spcAft>
              <a:buNone/>
            </a:pPr>
            <a:r>
              <a:rPr lang="ja-JP" sz="1150" dirty="0">
                <a:solidFill>
                  <a:srgbClr val="06202E"/>
                </a:solidFill>
                <a:ea typeface="Noto Sans CJK JP"/>
              </a:rPr>
              <a:t>Hoge EA, Bui E, Mete M, Dutton MA, Baker AW, Simon NM (2023). </a:t>
            </a:r>
            <a:pPr indent="0" marL="0">
              <a:spcAft>
                <a:spcPts val="700"/>
              </a:spcAft>
              <a:buNone/>
            </a:pPr>
            <a:r>
              <a:rPr lang="ja-JP" sz="1150" u="sng" dirty="0">
                <a:solidFill>
                  <a:srgbClr val="0F6472"/>
                </a:solidFill>
                <a:ea typeface="Noto Sans CJK JP"/>
                <a:hlinkClick r:id="rId6" invalidUrl="" action="" tgtFrame="" tooltip="https://doi.org/10.1001/jamapsychiatry.2022.3679" history="1" highlightClick="0" endSnd="0">
                  <a:extLst>
                    <a:ext uri="{A12FA001-AC4F-418D-AE19-62706E023703}">
                      <ahyp:hlinkClr xmlns:ahyp="http://schemas.microsoft.com/office/drawing/2018/hyperlinkcolor" val="tx"/>
                    </a:ext>
                  </a:extLst>
                </a:hlinkClick>
              </a:rPr>
              <a:t>Mindfulness-based stress reduction vs escitalopram for the treatment of adults with anxiety disorders: a randomized clinical trial</a:t>
            </a:r>
            <a:pPr indent="0" marL="0">
              <a:spcAft>
                <a:spcPts val="700"/>
              </a:spcAft>
              <a:buNone/>
            </a:pPr>
            <a:r>
              <a:rPr lang="ja-JP" sz="1150" dirty="0">
                <a:solidFill>
                  <a:srgbClr val="5A6B70"/>
                </a:solidFill>
                <a:ea typeface="Noto Sans CJK JP"/>
              </a:rPr>
              <a:t>. JAMA Psychiatry 80(1):13–21.</a:t>
            </a:r>
            <a:endParaRPr lang="en-US" sz="1150" dirty="0"/>
          </a:p>
          <a:p>
            <a:pPr indent="0" marL="0">
              <a:spcAft>
                <a:spcPts val="700"/>
              </a:spcAft>
              <a:buNone/>
            </a:pPr>
            <a:r>
              <a:rPr lang="ja-JP" sz="1150" b="1" dirty="0">
                <a:solidFill>
                  <a:schemeClr val="accent2"/>
                </a:solidFill>
                <a:ea typeface="Noto Sans CJK JP"/>
              </a:rPr>
              <a:t>[19]  </a:t>
            </a:r>
            <a:pPr indent="0" marL="0">
              <a:spcAft>
                <a:spcPts val="700"/>
              </a:spcAft>
              <a:buNone/>
            </a:pPr>
            <a:r>
              <a:rPr lang="ja-JP" sz="1150" dirty="0">
                <a:solidFill>
                  <a:srgbClr val="06202E"/>
                </a:solidFill>
                <a:ea typeface="Noto Sans CJK JP"/>
              </a:rPr>
              <a:t>Galante J, Friedrich C, Dawson AF, et al. (2021). </a:t>
            </a:r>
            <a:pPr indent="0" marL="0">
              <a:spcAft>
                <a:spcPts val="700"/>
              </a:spcAft>
              <a:buNone/>
            </a:pPr>
            <a:r>
              <a:rPr lang="ja-JP" sz="1150" u="sng" dirty="0">
                <a:solidFill>
                  <a:srgbClr val="0F6472"/>
                </a:solidFill>
                <a:ea typeface="Noto Sans CJK JP"/>
                <a:hlinkClick r:id="rId7" invalidUrl="" action="" tgtFrame="" tooltip="https://doi.org/10.1371/journal.pmed.1003481" history="1" highlightClick="0" endSnd="0">
                  <a:extLst>
                    <a:ext uri="{A12FA001-AC4F-418D-AE19-62706E023703}">
                      <ahyp:hlinkClr xmlns:ahyp="http://schemas.microsoft.com/office/drawing/2018/hyperlinkcolor" val="tx"/>
                    </a:ext>
                  </a:extLst>
                </a:hlinkClick>
              </a:rPr>
              <a:t>Mindfulness-based programmes for mental health promotion in adults in nonclinical settings: a systematic review and meta-analysis of randomised controlled trials</a:t>
            </a:r>
            <a:pPr indent="0" marL="0">
              <a:spcAft>
                <a:spcPts val="700"/>
              </a:spcAft>
              <a:buNone/>
            </a:pPr>
            <a:r>
              <a:rPr lang="ja-JP" sz="1150" dirty="0">
                <a:solidFill>
                  <a:srgbClr val="5A6B70"/>
                </a:solidFill>
                <a:ea typeface="Noto Sans CJK JP"/>
              </a:rPr>
              <a:t>. PLoS Medicine 18(1):e1003481.</a:t>
            </a:r>
            <a:endParaRPr lang="en-US" sz="1150" dirty="0"/>
          </a:p>
          <a:p>
            <a:pPr indent="0" marL="0">
              <a:spcAft>
                <a:spcPts val="700"/>
              </a:spcAft>
              <a:buNone/>
            </a:pPr>
            <a:r>
              <a:rPr lang="ja-JP" sz="1150" b="1" dirty="0">
                <a:solidFill>
                  <a:schemeClr val="accent2"/>
                </a:solidFill>
                <a:ea typeface="Noto Sans CJK JP"/>
              </a:rPr>
              <a:t>[20]  </a:t>
            </a:r>
            <a:pPr indent="0" marL="0">
              <a:spcAft>
                <a:spcPts val="700"/>
              </a:spcAft>
              <a:buNone/>
            </a:pPr>
            <a:r>
              <a:rPr lang="ja-JP" sz="1150" dirty="0">
                <a:solidFill>
                  <a:srgbClr val="06202E"/>
                </a:solidFill>
                <a:ea typeface="Noto Sans CJK JP"/>
              </a:rPr>
              <a:t>Goldberg SB, Riordan KM, Sun S, Davidson RJ (2022). </a:t>
            </a:r>
            <a:pPr indent="0" marL="0">
              <a:spcAft>
                <a:spcPts val="700"/>
              </a:spcAft>
              <a:buNone/>
            </a:pPr>
            <a:r>
              <a:rPr lang="ja-JP" sz="1150" u="sng" dirty="0">
                <a:solidFill>
                  <a:srgbClr val="0F6472"/>
                </a:solidFill>
                <a:ea typeface="Noto Sans CJK JP"/>
                <a:hlinkClick r:id="rId8" invalidUrl="" action="" tgtFrame="" tooltip="https://doi.org/10.1177/1745691620968771" history="1" highlightClick="0" endSnd="0">
                  <a:extLst>
                    <a:ext uri="{A12FA001-AC4F-418D-AE19-62706E023703}">
                      <ahyp:hlinkClr xmlns:ahyp="http://schemas.microsoft.com/office/drawing/2018/hyperlinkcolor" val="tx"/>
                    </a:ext>
                  </a:extLst>
                </a:hlinkClick>
              </a:rPr>
              <a:t>The empirical status of mindfulness-based interventions: a systematic review of 44 meta-analyses of randomized controlled trials</a:t>
            </a:r>
            <a:pPr indent="0" marL="0">
              <a:spcAft>
                <a:spcPts val="700"/>
              </a:spcAft>
              <a:buNone/>
            </a:pPr>
            <a:r>
              <a:rPr lang="ja-JP" sz="1150" dirty="0">
                <a:solidFill>
                  <a:srgbClr val="5A6B70"/>
                </a:solidFill>
                <a:ea typeface="Noto Sans CJK JP"/>
              </a:rPr>
              <a:t>. Perspectives on Psychological Science 17(1):108–130.</a:t>
            </a:r>
            <a:endParaRPr lang="en-US" sz="1150" dirty="0"/>
          </a:p>
          <a:p>
            <a:pPr indent="0" marL="0">
              <a:spcAft>
                <a:spcPts val="700"/>
              </a:spcAft>
              <a:buNone/>
            </a:pPr>
            <a:r>
              <a:rPr lang="ja-JP" sz="1150" b="1" dirty="0">
                <a:solidFill>
                  <a:schemeClr val="accent2"/>
                </a:solidFill>
                <a:ea typeface="Noto Sans CJK JP"/>
              </a:rPr>
              <a:t>[21]  </a:t>
            </a:r>
            <a:pPr indent="0" marL="0">
              <a:spcAft>
                <a:spcPts val="700"/>
              </a:spcAft>
              <a:buNone/>
            </a:pPr>
            <a:r>
              <a:rPr lang="ja-JP" sz="1150" dirty="0">
                <a:solidFill>
                  <a:srgbClr val="06202E"/>
                </a:solidFill>
                <a:ea typeface="Noto Sans CJK JP"/>
              </a:rPr>
              <a:t>Zainal NH, Newman MG (2024). </a:t>
            </a:r>
            <a:pPr indent="0" marL="0">
              <a:spcAft>
                <a:spcPts val="700"/>
              </a:spcAft>
              <a:buNone/>
            </a:pPr>
            <a:r>
              <a:rPr lang="ja-JP" sz="1150" u="sng" dirty="0">
                <a:solidFill>
                  <a:srgbClr val="0F6472"/>
                </a:solidFill>
                <a:ea typeface="Noto Sans CJK JP"/>
                <a:hlinkClick r:id="rId9" invalidUrl="" action="" tgtFrame="" tooltip="https://doi.org/10.1080/17437199.2023.2248222" history="1" highlightClick="0" endSnd="0">
                  <a:extLst>
                    <a:ext uri="{A12FA001-AC4F-418D-AE19-62706E023703}">
                      <ahyp:hlinkClr xmlns:ahyp="http://schemas.microsoft.com/office/drawing/2018/hyperlinkcolor" val="tx"/>
                    </a:ext>
                  </a:extLst>
                </a:hlinkClick>
              </a:rPr>
              <a:t>Mindfulness enhances cognitive functioning: a meta-analysis of 111 randomized controlled trials</a:t>
            </a:r>
            <a:pPr indent="0" marL="0">
              <a:spcAft>
                <a:spcPts val="700"/>
              </a:spcAft>
              <a:buNone/>
            </a:pPr>
            <a:r>
              <a:rPr lang="ja-JP" sz="1150" dirty="0">
                <a:solidFill>
                  <a:srgbClr val="5A6B70"/>
                </a:solidFill>
                <a:ea typeface="Noto Sans CJK JP"/>
              </a:rPr>
              <a:t>. Health Psychology Review 18(2):369–395.</a:t>
            </a:r>
            <a:endParaRPr lang="en-US" sz="1150" dirty="0"/>
          </a:p>
          <a:p>
            <a:pPr indent="0" marL="0">
              <a:spcAft>
                <a:spcPts val="700"/>
              </a:spcAft>
              <a:buNone/>
            </a:pPr>
            <a:r>
              <a:rPr lang="ja-JP" sz="1150" b="1" dirty="0">
                <a:solidFill>
                  <a:schemeClr val="accent2"/>
                </a:solidFill>
                <a:ea typeface="Noto Sans CJK JP"/>
              </a:rPr>
              <a:t>[22]  </a:t>
            </a:r>
            <a:pPr indent="0" marL="0">
              <a:spcAft>
                <a:spcPts val="700"/>
              </a:spcAft>
              <a:buNone/>
            </a:pPr>
            <a:r>
              <a:rPr lang="ja-JP" sz="1150" dirty="0">
                <a:solidFill>
                  <a:srgbClr val="06202E"/>
                </a:solidFill>
                <a:ea typeface="Noto Sans CJK JP"/>
              </a:rPr>
              <a:t>Jha AP, Stanley EA, Kiyonaga A, Wong L, Gelfand L (2010). </a:t>
            </a:r>
            <a:pPr indent="0" marL="0">
              <a:spcAft>
                <a:spcPts val="700"/>
              </a:spcAft>
              <a:buNone/>
            </a:pPr>
            <a:r>
              <a:rPr lang="ja-JP" sz="1150" u="sng" dirty="0">
                <a:solidFill>
                  <a:srgbClr val="0F6472"/>
                </a:solidFill>
                <a:ea typeface="Noto Sans CJK JP"/>
                <a:hlinkClick r:id="rId10" invalidUrl="" action="" tgtFrame="" tooltip="https://pubmed.ncbi.nlm.nih.gov/20141302/" history="1" highlightClick="0" endSnd="0">
                  <a:extLst>
                    <a:ext uri="{A12FA001-AC4F-418D-AE19-62706E023703}">
                      <ahyp:hlinkClr xmlns:ahyp="http://schemas.microsoft.com/office/drawing/2018/hyperlinkcolor" val="tx"/>
                    </a:ext>
                  </a:extLst>
                </a:hlinkClick>
              </a:rPr>
              <a:t>Examining the protective effects of mindfulness training on working memory capacity and affective experience</a:t>
            </a:r>
            <a:pPr indent="0" marL="0">
              <a:spcAft>
                <a:spcPts val="700"/>
              </a:spcAft>
              <a:buNone/>
            </a:pPr>
            <a:r>
              <a:rPr lang="ja-JP" sz="1150" dirty="0">
                <a:solidFill>
                  <a:srgbClr val="5A6B70"/>
                </a:solidFill>
                <a:ea typeface="Noto Sans CJK JP"/>
              </a:rPr>
              <a:t>. Emotion 10(1):54–64.</a:t>
            </a:r>
            <a:endParaRPr lang="en-US" sz="1150" dirty="0"/>
          </a:p>
          <a:p>
            <a:pPr indent="0" marL="0">
              <a:spcAft>
                <a:spcPts val="700"/>
              </a:spcAft>
              <a:buNone/>
            </a:pPr>
            <a:r>
              <a:rPr lang="ja-JP" sz="1150" b="1" dirty="0">
                <a:solidFill>
                  <a:schemeClr val="accent2"/>
                </a:solidFill>
                <a:ea typeface="Noto Sans CJK JP"/>
              </a:rPr>
              <a:t>[23]  </a:t>
            </a:r>
            <a:pPr indent="0" marL="0">
              <a:spcAft>
                <a:spcPts val="700"/>
              </a:spcAft>
              <a:buNone/>
            </a:pPr>
            <a:r>
              <a:rPr lang="ja-JP" sz="1150" dirty="0">
                <a:solidFill>
                  <a:srgbClr val="06202E"/>
                </a:solidFill>
                <a:ea typeface="Noto Sans CJK JP"/>
              </a:rPr>
              <a:t>Jha AP, Zanesco AP, Denkova E, Rooks J, Morrison AB, Stanley EA (2020). </a:t>
            </a:r>
            <a:pPr indent="0" marL="0">
              <a:spcAft>
                <a:spcPts val="700"/>
              </a:spcAft>
              <a:buNone/>
            </a:pPr>
            <a:r>
              <a:rPr lang="ja-JP" sz="1150" u="sng" dirty="0">
                <a:solidFill>
                  <a:srgbClr val="0F6472"/>
                </a:solidFill>
                <a:ea typeface="Noto Sans CJK JP"/>
                <a:hlinkClick r:id="rId11" invalidUrl="" action="" tgtFrame="" tooltip="https://doi.org/10.1007/s10608-020-10076-6" history="1" highlightClick="0" endSnd="0">
                  <a:extLst>
                    <a:ext uri="{A12FA001-AC4F-418D-AE19-62706E023703}">
                      <ahyp:hlinkClr xmlns:ahyp="http://schemas.microsoft.com/office/drawing/2018/hyperlinkcolor" val="tx"/>
                    </a:ext>
                  </a:extLst>
                </a:hlinkClick>
              </a:rPr>
              <a:t>Comparing mindfulness and positivity trainings in high-demand cohorts</a:t>
            </a:r>
            <a:pPr indent="0" marL="0">
              <a:spcAft>
                <a:spcPts val="700"/>
              </a:spcAft>
              <a:buNone/>
            </a:pPr>
            <a:r>
              <a:rPr lang="ja-JP" sz="1150" dirty="0">
                <a:solidFill>
                  <a:srgbClr val="5A6B70"/>
                </a:solidFill>
                <a:ea typeface="Noto Sans CJK JP"/>
              </a:rPr>
              <a:t>. Cognitive Therapy and Research 44(2):311–326.</a:t>
            </a:r>
            <a:endParaRPr lang="en-US" sz="1150" dirty="0"/>
          </a:p>
          <a:p>
            <a:pPr indent="0" marL="0">
              <a:spcAft>
                <a:spcPts val="700"/>
              </a:spcAft>
              <a:buNone/>
            </a:pPr>
            <a:r>
              <a:rPr lang="ja-JP" sz="1150" b="1" dirty="0">
                <a:solidFill>
                  <a:schemeClr val="accent2"/>
                </a:solidFill>
                <a:ea typeface="Noto Sans CJK JP"/>
              </a:rPr>
              <a:t>[24]  </a:t>
            </a:r>
            <a:pPr indent="0" marL="0">
              <a:spcAft>
                <a:spcPts val="700"/>
              </a:spcAft>
              <a:buNone/>
            </a:pPr>
            <a:r>
              <a:rPr lang="ja-JP" sz="1150" dirty="0">
                <a:solidFill>
                  <a:srgbClr val="06202E"/>
                </a:solidFill>
                <a:ea typeface="Noto Sans CJK JP"/>
              </a:rPr>
              <a:t>Killingsworth MA, Gilbert DT (2010). </a:t>
            </a:r>
            <a:pPr indent="0" marL="0">
              <a:spcAft>
                <a:spcPts val="700"/>
              </a:spcAft>
              <a:buNone/>
            </a:pPr>
            <a:r>
              <a:rPr lang="ja-JP" sz="1150" u="sng" dirty="0">
                <a:solidFill>
                  <a:srgbClr val="0F6472"/>
                </a:solidFill>
                <a:ea typeface="Noto Sans CJK JP"/>
                <a:hlinkClick r:id="rId12" invalidUrl="" action="" tgtFrame="" tooltip="https://doi.org/10.1126/science.1192439" history="1" highlightClick="0" endSnd="0">
                  <a:extLst>
                    <a:ext uri="{A12FA001-AC4F-418D-AE19-62706E023703}">
                      <ahyp:hlinkClr xmlns:ahyp="http://schemas.microsoft.com/office/drawing/2018/hyperlinkcolor" val="tx"/>
                    </a:ext>
                  </a:extLst>
                </a:hlinkClick>
              </a:rPr>
              <a:t>A wandering mind is an unhappy mind</a:t>
            </a:r>
            <a:pPr indent="0" marL="0">
              <a:spcAft>
                <a:spcPts val="700"/>
              </a:spcAft>
              <a:buNone/>
            </a:pPr>
            <a:r>
              <a:rPr lang="ja-JP" sz="1150" dirty="0">
                <a:solidFill>
                  <a:srgbClr val="5A6B70"/>
                </a:solidFill>
                <a:ea typeface="Noto Sans CJK JP"/>
              </a:rPr>
              <a:t>. Science 330:932.</a:t>
            </a:r>
            <a:endParaRPr lang="en-US" sz="1150" dirty="0"/>
          </a:p>
        </p:txBody>
      </p:sp>
      <p:sp>
        <p:nvSpPr>
          <p:cNvPr id="5" name="Text 2"/>
          <p:cNvSpPr txBox="1"/>
          <p:nvPr/>
        </p:nvSpPr>
        <p:spPr>
          <a:xfrm>
            <a:off x="548640" y="5897880"/>
            <a:ext cx="11091672" cy="274320"/>
          </a:xfrm>
          <a:prstGeom prst="rect">
            <a:avLst/>
          </a:prstGeom>
          <a:noFill/>
          <a:ln/>
        </p:spPr>
        <p:txBody>
          <a:bodyPr wrap="square" lIns="0" tIns="0" rIns="0" bIns="0" rtlCol="0" anchor="t"/>
          <a:lstStyle/>
          <a:p>
            <a:pPr indent="0" marL="0">
              <a:buNone/>
            </a:pPr>
            <a:r>
              <a:rPr lang="ja-JP" sz="1050" i="1" dirty="0">
                <a:solidFill>
                  <a:schemeClr val="tx2"/>
                </a:solidFill>
                <a:ea typeface="Noto Sans CJK JP"/>
              </a:rPr>
              <a:t>DOI、PubMed、または原著へのリンク。2026年11月8日にアクセス。</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ja-JP">
                <a:ea typeface="Noto Sans CJK JP"/>
              </a:rPr>
              <a:t>24</a:t>
            </a:fld>
            <a:endParaRPr 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5">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ja-JP" sz="3200" b="1" dirty="0">
                <a:solidFill>
                  <a:schemeClr val="tx1"/>
                </a:solidFill>
                <a:ea typeface="Noto Sans CJK JP"/>
              </a:rPr>
              <a:t>出典（3/3）</a:t>
            </a:r>
            <a:endParaRPr lang="en-US" sz="3200" dirty="0"/>
          </a:p>
        </p:txBody>
      </p:sp>
      <p:sp>
        <p:nvSpPr>
          <p:cNvPr id="4" name="Text 1"/>
          <p:cNvSpPr txBox="1"/>
          <p:nvPr/>
        </p:nvSpPr>
        <p:spPr>
          <a:xfrm>
            <a:off x="548640" y="1325880"/>
            <a:ext cx="11091672" cy="4526280"/>
          </a:xfrm>
          <a:prstGeom prst="rect">
            <a:avLst/>
          </a:prstGeom>
          <a:noFill/>
          <a:ln/>
        </p:spPr>
        <p:txBody>
          <a:bodyPr wrap="square" lIns="0" tIns="0" rIns="0" bIns="0" rtlCol="0" anchor="t"/>
          <a:lstStyle/>
          <a:p>
            <a:pPr indent="0" marL="0">
              <a:spcAft>
                <a:spcPts val="700"/>
              </a:spcAft>
              <a:buNone/>
            </a:pPr>
            <a:r>
              <a:rPr lang="ja-JP" sz="1150" b="1" dirty="0">
                <a:solidFill>
                  <a:schemeClr val="accent2"/>
                </a:solidFill>
                <a:ea typeface="Noto Sans CJK JP"/>
              </a:rPr>
              <a:t>[25]  </a:t>
            </a:r>
            <a:pPr indent="0" marL="0">
              <a:spcAft>
                <a:spcPts val="700"/>
              </a:spcAft>
              <a:buNone/>
            </a:pPr>
            <a:r>
              <a:rPr lang="ja-JP" sz="1150" dirty="0">
                <a:solidFill>
                  <a:srgbClr val="06202E"/>
                </a:solidFill>
                <a:ea typeface="Noto Sans CJK JP"/>
              </a:rPr>
              <a:t>Johnson DC, Thom NJ, Stanley EA, et al. (2014). </a:t>
            </a:r>
            <a:pPr indent="0" marL="0">
              <a:spcAft>
                <a:spcPts val="700"/>
              </a:spcAft>
              <a:buNone/>
            </a:pPr>
            <a:r>
              <a:rPr lang="ja-JP" sz="1150" u="sng" dirty="0">
                <a:solidFill>
                  <a:srgbClr val="0F6472"/>
                </a:solidFill>
                <a:ea typeface="Noto Sans CJK JP"/>
                <a:hlinkClick r:id="rId1" invalidUrl="" action="" tgtFrame="" tooltip="https://pubmed.ncbi.nlm.nih.gov/24832476/" history="1" highlightClick="0" endSnd="0">
                  <a:extLst>
                    <a:ext uri="{A12FA001-AC4F-418D-AE19-62706E023703}">
                      <ahyp:hlinkClr xmlns:ahyp="http://schemas.microsoft.com/office/drawing/2018/hyperlinkcolor" val="tx"/>
                    </a:ext>
                  </a:extLst>
                </a:hlinkClick>
              </a:rPr>
              <a:t>Modifying resilience mechanisms in at-risk individuals: a controlled study of mindfulness training in Marines preparing for deployment</a:t>
            </a:r>
            <a:pPr indent="0" marL="0">
              <a:spcAft>
                <a:spcPts val="700"/>
              </a:spcAft>
              <a:buNone/>
            </a:pPr>
            <a:r>
              <a:rPr lang="ja-JP" sz="1150" dirty="0">
                <a:solidFill>
                  <a:srgbClr val="5A6B70"/>
                </a:solidFill>
                <a:ea typeface="Noto Sans CJK JP"/>
              </a:rPr>
              <a:t>. American Journal of Psychiatry 171(8).</a:t>
            </a:r>
            <a:endParaRPr lang="en-US" sz="1150" dirty="0"/>
          </a:p>
          <a:p>
            <a:pPr indent="0" marL="0">
              <a:spcAft>
                <a:spcPts val="700"/>
              </a:spcAft>
              <a:buNone/>
            </a:pPr>
            <a:r>
              <a:rPr lang="ja-JP" sz="1150" b="1" dirty="0">
                <a:solidFill>
                  <a:schemeClr val="accent2"/>
                </a:solidFill>
                <a:ea typeface="Noto Sans CJK JP"/>
              </a:rPr>
              <a:t>[26]  </a:t>
            </a:r>
            <a:pPr indent="0" marL="0">
              <a:spcAft>
                <a:spcPts val="700"/>
              </a:spcAft>
              <a:buNone/>
            </a:pPr>
            <a:r>
              <a:rPr lang="ja-JP" sz="1150" dirty="0">
                <a:solidFill>
                  <a:srgbClr val="06202E"/>
                </a:solidFill>
                <a:ea typeface="Noto Sans CJK JP"/>
              </a:rPr>
              <a:t>Pascoe MC, Thompson DR, Jenkins ZM, Ski CF (2017). </a:t>
            </a:r>
            <a:pPr indent="0" marL="0">
              <a:spcAft>
                <a:spcPts val="700"/>
              </a:spcAft>
              <a:buNone/>
            </a:pPr>
            <a:r>
              <a:rPr lang="ja-JP" sz="1150" u="sng" dirty="0">
                <a:solidFill>
                  <a:srgbClr val="0F6472"/>
                </a:solidFill>
                <a:ea typeface="Noto Sans CJK JP"/>
                <a:hlinkClick r:id="rId2" invalidUrl="" action="" tgtFrame="" tooltip="https://doi.org/10.1016/j.jpsychires.2017.08.004" history="1" highlightClick="0" endSnd="0">
                  <a:extLst>
                    <a:ext uri="{A12FA001-AC4F-418D-AE19-62706E023703}">
                      <ahyp:hlinkClr xmlns:ahyp="http://schemas.microsoft.com/office/drawing/2018/hyperlinkcolor" val="tx"/>
                    </a:ext>
                  </a:extLst>
                </a:hlinkClick>
              </a:rPr>
              <a:t>Mindfulness mediates the physiological markers of stress: systematic review and meta-analysis</a:t>
            </a:r>
            <a:pPr indent="0" marL="0">
              <a:spcAft>
                <a:spcPts val="700"/>
              </a:spcAft>
              <a:buNone/>
            </a:pPr>
            <a:r>
              <a:rPr lang="ja-JP" sz="1150" dirty="0">
                <a:solidFill>
                  <a:srgbClr val="5A6B70"/>
                </a:solidFill>
                <a:ea typeface="Noto Sans CJK JP"/>
              </a:rPr>
              <a:t>. Journal of Psychiatric Research 95:156–178.</a:t>
            </a:r>
            <a:endParaRPr lang="en-US" sz="1150" dirty="0"/>
          </a:p>
          <a:p>
            <a:pPr indent="0" marL="0">
              <a:spcAft>
                <a:spcPts val="700"/>
              </a:spcAft>
              <a:buNone/>
            </a:pPr>
            <a:r>
              <a:rPr lang="ja-JP" sz="1150" b="1" dirty="0">
                <a:solidFill>
                  <a:schemeClr val="accent2"/>
                </a:solidFill>
                <a:ea typeface="Noto Sans CJK JP"/>
              </a:rPr>
              <a:t>[27]  </a:t>
            </a:r>
            <a:pPr indent="0" marL="0">
              <a:spcAft>
                <a:spcPts val="700"/>
              </a:spcAft>
              <a:buNone/>
            </a:pPr>
            <a:r>
              <a:rPr lang="ja-JP" sz="1150" dirty="0">
                <a:solidFill>
                  <a:srgbClr val="06202E"/>
                </a:solidFill>
                <a:ea typeface="Noto Sans CJK JP"/>
              </a:rPr>
              <a:t>Bühlmayer L, Birrer D, Röthlin P, Faude O, Donath L (2017). </a:t>
            </a:r>
            <a:pPr indent="0" marL="0">
              <a:spcAft>
                <a:spcPts val="700"/>
              </a:spcAft>
              <a:buNone/>
            </a:pPr>
            <a:r>
              <a:rPr lang="ja-JP" sz="1150" u="sng" dirty="0">
                <a:solidFill>
                  <a:srgbClr val="0F6472"/>
                </a:solidFill>
                <a:ea typeface="Noto Sans CJK JP"/>
                <a:hlinkClick r:id="rId3" invalidUrl="" action="" tgtFrame="" tooltip="https://doi.org/10.1007/s40279-017-0752-9" history="1" highlightClick="0" endSnd="0">
                  <a:extLst>
                    <a:ext uri="{A12FA001-AC4F-418D-AE19-62706E023703}">
                      <ahyp:hlinkClr xmlns:ahyp="http://schemas.microsoft.com/office/drawing/2018/hyperlinkcolor" val="tx"/>
                    </a:ext>
                  </a:extLst>
                </a:hlinkClick>
              </a:rPr>
              <a:t>Effects of mindfulness practice on performance-relevant parameters and performance outcomes in sports: a meta-analytical review</a:t>
            </a:r>
            <a:pPr indent="0" marL="0">
              <a:spcAft>
                <a:spcPts val="700"/>
              </a:spcAft>
              <a:buNone/>
            </a:pPr>
            <a:r>
              <a:rPr lang="ja-JP" sz="1150" dirty="0">
                <a:solidFill>
                  <a:srgbClr val="5A6B70"/>
                </a:solidFill>
                <a:ea typeface="Noto Sans CJK JP"/>
              </a:rPr>
              <a:t>. Sports Medicine.</a:t>
            </a:r>
            <a:endParaRPr lang="en-US" sz="1150" dirty="0"/>
          </a:p>
          <a:p>
            <a:pPr indent="0" marL="0">
              <a:spcAft>
                <a:spcPts val="700"/>
              </a:spcAft>
              <a:buNone/>
            </a:pPr>
            <a:r>
              <a:rPr lang="ja-JP" sz="1150" b="1" dirty="0">
                <a:solidFill>
                  <a:schemeClr val="accent2"/>
                </a:solidFill>
                <a:ea typeface="Noto Sans CJK JP"/>
              </a:rPr>
              <a:t>[28]  </a:t>
            </a:r>
            <a:pPr indent="0" marL="0">
              <a:spcAft>
                <a:spcPts val="700"/>
              </a:spcAft>
              <a:buNone/>
            </a:pPr>
            <a:r>
              <a:rPr lang="ja-JP" sz="1150" dirty="0">
                <a:solidFill>
                  <a:srgbClr val="06202E"/>
                </a:solidFill>
                <a:ea typeface="Noto Sans CJK JP"/>
              </a:rPr>
              <a:t>Du S, Ning Z (2024). </a:t>
            </a:r>
            <a:pPr indent="0" marL="0">
              <a:spcAft>
                <a:spcPts val="700"/>
              </a:spcAft>
              <a:buNone/>
            </a:pPr>
            <a:r>
              <a:rPr lang="ja-JP" sz="1150" u="sng" dirty="0">
                <a:solidFill>
                  <a:srgbClr val="0F6472"/>
                </a:solidFill>
                <a:ea typeface="Noto Sans CJK JP"/>
                <a:hlinkClick r:id="rId4" invalidUrl="" action="" tgtFrame="" tooltip="https://doi.org/10.3389/fpsyg.2024.1449886" history="1" highlightClick="0" endSnd="0">
                  <a:extLst>
                    <a:ext uri="{A12FA001-AC4F-418D-AE19-62706E023703}">
                      <ahyp:hlinkClr xmlns:ahyp="http://schemas.microsoft.com/office/drawing/2018/hyperlinkcolor" val="tx"/>
                    </a:ext>
                  </a:extLst>
                </a:hlinkClick>
              </a:rPr>
              <a:t>Exploring mindfulness interventions across cultures: a comparative meta-analysis of mindfulness interventions for athletes in Western and Eastern contexts</a:t>
            </a:r>
            <a:pPr indent="0" marL="0">
              <a:spcAft>
                <a:spcPts val="700"/>
              </a:spcAft>
              <a:buNone/>
            </a:pPr>
            <a:r>
              <a:rPr lang="ja-JP" sz="1150" dirty="0">
                <a:solidFill>
                  <a:srgbClr val="5A6B70"/>
                </a:solidFill>
                <a:ea typeface="Noto Sans CJK JP"/>
              </a:rPr>
              <a:t>. Frontiers in Psychology 15:1449886.</a:t>
            </a:r>
            <a:endParaRPr lang="en-US" sz="1150" dirty="0"/>
          </a:p>
          <a:p>
            <a:pPr indent="0" marL="0">
              <a:spcAft>
                <a:spcPts val="700"/>
              </a:spcAft>
              <a:buNone/>
            </a:pPr>
            <a:r>
              <a:rPr lang="ja-JP" sz="1150" b="1" dirty="0">
                <a:solidFill>
                  <a:schemeClr val="accent2"/>
                </a:solidFill>
                <a:ea typeface="Noto Sans CJK JP"/>
              </a:rPr>
              <a:t>[29]  </a:t>
            </a:r>
            <a:pPr indent="0" marL="0">
              <a:spcAft>
                <a:spcPts val="700"/>
              </a:spcAft>
              <a:buNone/>
            </a:pPr>
            <a:r>
              <a:rPr lang="ja-JP" sz="1150" dirty="0">
                <a:solidFill>
                  <a:srgbClr val="06202E"/>
                </a:solidFill>
                <a:ea typeface="Noto Sans CJK JP"/>
              </a:rPr>
              <a:t>Beneton F, Michoud G, Coulange M, et al. (2017). </a:t>
            </a:r>
            <a:pPr indent="0" marL="0">
              <a:spcAft>
                <a:spcPts val="700"/>
              </a:spcAft>
              <a:buNone/>
            </a:pPr>
            <a:r>
              <a:rPr lang="ja-JP" sz="1150" u="sng" dirty="0">
                <a:solidFill>
                  <a:srgbClr val="0F6472"/>
                </a:solidFill>
                <a:ea typeface="Noto Sans CJK JP"/>
                <a:hlinkClick r:id="rId5" invalidUrl="" action="" tgtFrame="" tooltip="https://doi.org/10.3389/fpsyg.2017.02193" history="1" highlightClick="0" endSnd="0">
                  <a:extLst>
                    <a:ext uri="{A12FA001-AC4F-418D-AE19-62706E023703}">
                      <ahyp:hlinkClr xmlns:ahyp="http://schemas.microsoft.com/office/drawing/2018/hyperlinkcolor" val="tx"/>
                    </a:ext>
                  </a:extLst>
                </a:hlinkClick>
              </a:rPr>
              <a:t>Recreational diving practice for stress management: an exploratory trial</a:t>
            </a:r>
            <a:pPr indent="0" marL="0">
              <a:spcAft>
                <a:spcPts val="700"/>
              </a:spcAft>
              <a:buNone/>
            </a:pPr>
            <a:r>
              <a:rPr lang="ja-JP" sz="1150" dirty="0">
                <a:solidFill>
                  <a:srgbClr val="5A6B70"/>
                </a:solidFill>
                <a:ea typeface="Noto Sans CJK JP"/>
              </a:rPr>
              <a:t>. Frontiers in Psychology 8:2193.</a:t>
            </a:r>
            <a:endParaRPr lang="en-US" sz="1150" dirty="0"/>
          </a:p>
          <a:p>
            <a:pPr indent="0" marL="0">
              <a:spcAft>
                <a:spcPts val="700"/>
              </a:spcAft>
              <a:buNone/>
            </a:pPr>
            <a:r>
              <a:rPr lang="ja-JP" sz="1150" b="1" dirty="0">
                <a:solidFill>
                  <a:schemeClr val="accent2"/>
                </a:solidFill>
                <a:ea typeface="Noto Sans CJK JP"/>
              </a:rPr>
              <a:t>[30]  </a:t>
            </a:r>
            <a:pPr indent="0" marL="0">
              <a:spcAft>
                <a:spcPts val="700"/>
              </a:spcAft>
              <a:buNone/>
            </a:pPr>
            <a:r>
              <a:rPr lang="ja-JP" sz="1150" dirty="0">
                <a:solidFill>
                  <a:srgbClr val="06202E"/>
                </a:solidFill>
                <a:ea typeface="Noto Sans CJK JP"/>
              </a:rPr>
              <a:t>Gibert L, Coulange M, Reynier JC, et al. (2022). </a:t>
            </a:r>
            <a:pPr indent="0" marL="0">
              <a:spcAft>
                <a:spcPts val="700"/>
              </a:spcAft>
              <a:buNone/>
            </a:pPr>
            <a:r>
              <a:rPr lang="ja-JP" sz="1150" u="sng" dirty="0">
                <a:solidFill>
                  <a:srgbClr val="0F6472"/>
                </a:solidFill>
                <a:ea typeface="Noto Sans CJK JP"/>
                <a:hlinkClick r:id="rId6" invalidUrl="" action="" tgtFrame="" tooltip="https://doi.org/10.1080/20008198.2022.2031590" history="1" highlightClick="0" endSnd="0">
                  <a:extLst>
                    <a:ext uri="{A12FA001-AC4F-418D-AE19-62706E023703}">
                      <ahyp:hlinkClr xmlns:ahyp="http://schemas.microsoft.com/office/drawing/2018/hyperlinkcolor" val="tx"/>
                    </a:ext>
                  </a:extLst>
                </a:hlinkClick>
              </a:rPr>
              <a:t>Comparing meditative scuba diving versus multisport activities to improve PTSD symptoms: a pilot, randomized controlled clinical trial</a:t>
            </a:r>
            <a:pPr indent="0" marL="0">
              <a:spcAft>
                <a:spcPts val="700"/>
              </a:spcAft>
              <a:buNone/>
            </a:pPr>
            <a:r>
              <a:rPr lang="ja-JP" sz="1150" dirty="0">
                <a:solidFill>
                  <a:srgbClr val="5A6B70"/>
                </a:solidFill>
                <a:ea typeface="Noto Sans CJK JP"/>
              </a:rPr>
              <a:t>. European Journal of Psychotraumatology 13(1):2031590.</a:t>
            </a:r>
            <a:endParaRPr lang="en-US" sz="1150" dirty="0"/>
          </a:p>
          <a:p>
            <a:pPr indent="0" marL="0">
              <a:spcAft>
                <a:spcPts val="700"/>
              </a:spcAft>
              <a:buNone/>
            </a:pPr>
            <a:r>
              <a:rPr lang="ja-JP" sz="1150" b="1" dirty="0">
                <a:solidFill>
                  <a:schemeClr val="accent2"/>
                </a:solidFill>
                <a:ea typeface="Noto Sans CJK JP"/>
              </a:rPr>
              <a:t>[31]  </a:t>
            </a:r>
            <a:pPr indent="0" marL="0">
              <a:spcAft>
                <a:spcPts val="700"/>
              </a:spcAft>
              <a:buNone/>
            </a:pPr>
            <a:r>
              <a:rPr lang="ja-JP" sz="1150" dirty="0">
                <a:solidFill>
                  <a:srgbClr val="06202E"/>
                </a:solidFill>
                <a:ea typeface="Noto Sans CJK JP"/>
              </a:rPr>
              <a:t>Griffiths K, Markarian T, Meurice V, et al. (2026). </a:t>
            </a:r>
            <a:pPr indent="0" marL="0">
              <a:spcAft>
                <a:spcPts val="700"/>
              </a:spcAft>
              <a:buNone/>
            </a:pPr>
            <a:r>
              <a:rPr lang="ja-JP" sz="1150" u="sng" dirty="0">
                <a:solidFill>
                  <a:srgbClr val="0F6472"/>
                </a:solidFill>
                <a:ea typeface="Noto Sans CJK JP"/>
                <a:hlinkClick r:id="rId7" invalidUrl="" action="" tgtFrame="" tooltip="https://doi.org/10.1371/journal.pone.0345784" history="1" highlightClick="0" endSnd="0">
                  <a:extLst>
                    <a:ext uri="{A12FA001-AC4F-418D-AE19-62706E023703}">
                      <ahyp:hlinkClr xmlns:ahyp="http://schemas.microsoft.com/office/drawing/2018/hyperlinkcolor" val="tx"/>
                    </a:ext>
                  </a:extLst>
                </a:hlinkClick>
              </a:rPr>
              <a:t>Efficacy of a combined diving and mindfulness program on emotional eating in adults with obesity: randomised controlled trial with standard care</a:t>
            </a:r>
            <a:pPr indent="0" marL="0">
              <a:spcAft>
                <a:spcPts val="700"/>
              </a:spcAft>
              <a:buNone/>
            </a:pPr>
            <a:r>
              <a:rPr lang="ja-JP" sz="1150" dirty="0">
                <a:solidFill>
                  <a:srgbClr val="5A6B70"/>
                </a:solidFill>
                <a:ea typeface="Noto Sans CJK JP"/>
              </a:rPr>
              <a:t>. PLoS One 21(3):e0345784.</a:t>
            </a:r>
            <a:endParaRPr lang="en-US" sz="1150" dirty="0"/>
          </a:p>
          <a:p>
            <a:pPr indent="0" marL="0">
              <a:spcAft>
                <a:spcPts val="700"/>
              </a:spcAft>
              <a:buNone/>
            </a:pPr>
            <a:r>
              <a:rPr lang="ja-JP" sz="1150" b="1" dirty="0">
                <a:solidFill>
                  <a:schemeClr val="accent2"/>
                </a:solidFill>
                <a:ea typeface="Noto Sans CJK JP"/>
              </a:rPr>
              <a:t>[32]  </a:t>
            </a:r>
            <a:pPr indent="0" marL="0">
              <a:spcAft>
                <a:spcPts val="700"/>
              </a:spcAft>
              <a:buNone/>
            </a:pPr>
            <a:r>
              <a:rPr lang="ja-JP" sz="1150" dirty="0">
                <a:solidFill>
                  <a:srgbClr val="06202E"/>
                </a:solidFill>
                <a:ea typeface="Noto Sans CJK JP"/>
              </a:rPr>
              <a:t>Zec M, Antičević V, Lušić Kalcina L, Valić Z, Božić J (2022). </a:t>
            </a:r>
            <a:pPr indent="0" marL="0">
              <a:spcAft>
                <a:spcPts val="700"/>
              </a:spcAft>
              <a:buNone/>
            </a:pPr>
            <a:r>
              <a:rPr lang="ja-JP" sz="1150" u="sng" dirty="0">
                <a:solidFill>
                  <a:srgbClr val="0F6472"/>
                </a:solidFill>
                <a:ea typeface="Noto Sans CJK JP"/>
                <a:hlinkClick r:id="rId8" invalidUrl="" action="" tgtFrame="" tooltip="https://doi.org/10.1007/s12144-022-02900-x" history="1" highlightClick="0" endSnd="0">
                  <a:extLst>
                    <a:ext uri="{A12FA001-AC4F-418D-AE19-62706E023703}">
                      <ahyp:hlinkClr xmlns:ahyp="http://schemas.microsoft.com/office/drawing/2018/hyperlinkcolor" val="tx"/>
                    </a:ext>
                  </a:extLst>
                </a:hlinkClick>
              </a:rPr>
              <a:t>Psychophysiological stress response in SCUBA divers: the contribution of negative automatic thoughts and negative emotions</a:t>
            </a:r>
            <a:pPr indent="0" marL="0">
              <a:spcAft>
                <a:spcPts val="700"/>
              </a:spcAft>
              <a:buNone/>
            </a:pPr>
            <a:r>
              <a:rPr lang="ja-JP" sz="1150" dirty="0">
                <a:solidFill>
                  <a:srgbClr val="5A6B70"/>
                </a:solidFill>
                <a:ea typeface="Noto Sans CJK JP"/>
              </a:rPr>
              <a:t>. Current Psychology 42(23):16751–16765.</a:t>
            </a:r>
            <a:endParaRPr lang="en-US" sz="1150" dirty="0"/>
          </a:p>
          <a:p>
            <a:pPr indent="0" marL="0">
              <a:spcAft>
                <a:spcPts val="700"/>
              </a:spcAft>
              <a:buNone/>
            </a:pPr>
            <a:r>
              <a:rPr lang="ja-JP" sz="1150" b="1" dirty="0">
                <a:solidFill>
                  <a:schemeClr val="accent2"/>
                </a:solidFill>
                <a:ea typeface="Noto Sans CJK JP"/>
              </a:rPr>
              <a:t>[33]  </a:t>
            </a:r>
            <a:pPr indent="0" marL="0">
              <a:spcAft>
                <a:spcPts val="700"/>
              </a:spcAft>
              <a:buNone/>
            </a:pPr>
            <a:r>
              <a:rPr lang="ja-JP" sz="1150" dirty="0">
                <a:solidFill>
                  <a:srgbClr val="06202E"/>
                </a:solidFill>
                <a:ea typeface="Noto Sans CJK JP"/>
              </a:rPr>
              <a:t>Carreño A, Gascon M, Vert C, Lloret J (2020). </a:t>
            </a:r>
            <a:pPr indent="0" marL="0">
              <a:spcAft>
                <a:spcPts val="700"/>
              </a:spcAft>
              <a:buNone/>
            </a:pPr>
            <a:r>
              <a:rPr lang="ja-JP" sz="1150" u="sng" dirty="0">
                <a:solidFill>
                  <a:srgbClr val="0F6472"/>
                </a:solidFill>
                <a:ea typeface="Noto Sans CJK JP"/>
                <a:hlinkClick r:id="rId9" invalidUrl="" action="" tgtFrame="" tooltip="https://doi.org/10.3390/ijerph17197238" history="1" highlightClick="0" endSnd="0">
                  <a:extLst>
                    <a:ext uri="{A12FA001-AC4F-418D-AE19-62706E023703}">
                      <ahyp:hlinkClr xmlns:ahyp="http://schemas.microsoft.com/office/drawing/2018/hyperlinkcolor" val="tx"/>
                    </a:ext>
                  </a:extLst>
                </a:hlinkClick>
              </a:rPr>
              <a:t>The beneficial effects of short-term exposure to scuba diving on human mental health</a:t>
            </a:r>
            <a:pPr indent="0" marL="0">
              <a:spcAft>
                <a:spcPts val="700"/>
              </a:spcAft>
              <a:buNone/>
            </a:pPr>
            <a:r>
              <a:rPr lang="ja-JP" sz="1150" dirty="0">
                <a:solidFill>
                  <a:srgbClr val="5A6B70"/>
                </a:solidFill>
                <a:ea typeface="Noto Sans CJK JP"/>
              </a:rPr>
              <a:t>. Int J Environmental Research and Public Health 17(19):7238.</a:t>
            </a:r>
            <a:endParaRPr lang="en-US" sz="1150" dirty="0"/>
          </a:p>
          <a:p>
            <a:pPr indent="0" marL="0">
              <a:spcAft>
                <a:spcPts val="700"/>
              </a:spcAft>
              <a:buNone/>
            </a:pPr>
            <a:r>
              <a:rPr lang="ja-JP" sz="1150" b="1" dirty="0">
                <a:solidFill>
                  <a:schemeClr val="accent2"/>
                </a:solidFill>
                <a:ea typeface="Noto Sans CJK JP"/>
              </a:rPr>
              <a:t>[34]  </a:t>
            </a:r>
            <a:pPr indent="0" marL="0">
              <a:spcAft>
                <a:spcPts val="700"/>
              </a:spcAft>
              <a:buNone/>
            </a:pPr>
            <a:r>
              <a:rPr lang="ja-JP" sz="1150" dirty="0">
                <a:solidFill>
                  <a:srgbClr val="06202E"/>
                </a:solidFill>
                <a:ea typeface="Noto Sans CJK JP"/>
              </a:rPr>
              <a:t>White MP, Alcock I, Grellier J, et al. (2019). </a:t>
            </a:r>
            <a:pPr indent="0" marL="0">
              <a:spcAft>
                <a:spcPts val="700"/>
              </a:spcAft>
              <a:buNone/>
            </a:pPr>
            <a:r>
              <a:rPr lang="ja-JP" sz="1150" u="sng" dirty="0">
                <a:solidFill>
                  <a:srgbClr val="0F6472"/>
                </a:solidFill>
                <a:ea typeface="Noto Sans CJK JP"/>
                <a:hlinkClick r:id="rId10" invalidUrl="" action="" tgtFrame="" tooltip="https://pubmed.ncbi.nlm.nih.gov/31197192/" history="1" highlightClick="0" endSnd="0">
                  <a:extLst>
                    <a:ext uri="{A12FA001-AC4F-418D-AE19-62706E023703}">
                      <ahyp:hlinkClr xmlns:ahyp="http://schemas.microsoft.com/office/drawing/2018/hyperlinkcolor" val="tx"/>
                    </a:ext>
                  </a:extLst>
                </a:hlinkClick>
              </a:rPr>
              <a:t>Spending at least 120 minutes a week in nature is associated with good health and wellbeing</a:t>
            </a:r>
            <a:pPr indent="0" marL="0">
              <a:spcAft>
                <a:spcPts val="700"/>
              </a:spcAft>
              <a:buNone/>
            </a:pPr>
            <a:r>
              <a:rPr lang="ja-JP" sz="1150" dirty="0">
                <a:solidFill>
                  <a:srgbClr val="5A6B70"/>
                </a:solidFill>
                <a:ea typeface="Noto Sans CJK JP"/>
              </a:rPr>
              <a:t>. Scientific Reports 9.</a:t>
            </a:r>
            <a:endParaRPr lang="en-US" sz="1150" dirty="0"/>
          </a:p>
          <a:p>
            <a:pPr indent="0" marL="0">
              <a:spcAft>
                <a:spcPts val="700"/>
              </a:spcAft>
              <a:buNone/>
            </a:pPr>
            <a:r>
              <a:rPr lang="ja-JP" sz="1150" b="1" dirty="0">
                <a:solidFill>
                  <a:schemeClr val="accent2"/>
                </a:solidFill>
                <a:ea typeface="Noto Sans CJK JP"/>
              </a:rPr>
              <a:t>[35]  </a:t>
            </a:r>
            <a:pPr indent="0" marL="0">
              <a:spcAft>
                <a:spcPts val="700"/>
              </a:spcAft>
              <a:buNone/>
            </a:pPr>
            <a:r>
              <a:rPr lang="ja-JP" sz="1150" dirty="0">
                <a:solidFill>
                  <a:srgbClr val="06202E"/>
                </a:solidFill>
                <a:ea typeface="Noto Sans CJK JP"/>
              </a:rPr>
              <a:t>Georgiou M, Morison G, Smith N, Tieges Z, Chastin S (2021). </a:t>
            </a:r>
            <a:pPr indent="0" marL="0">
              <a:spcAft>
                <a:spcPts val="700"/>
              </a:spcAft>
              <a:buNone/>
            </a:pPr>
            <a:r>
              <a:rPr lang="ja-JP" sz="1150" u="sng" dirty="0">
                <a:solidFill>
                  <a:srgbClr val="0F6472"/>
                </a:solidFill>
                <a:ea typeface="Noto Sans CJK JP"/>
                <a:hlinkClick r:id="rId11" invalidUrl="" action="" tgtFrame="" tooltip="https://doi.org/10.3390/ijerph18052486" history="1" highlightClick="0" endSnd="0">
                  <a:extLst>
                    <a:ext uri="{A12FA001-AC4F-418D-AE19-62706E023703}">
                      <ahyp:hlinkClr xmlns:ahyp="http://schemas.microsoft.com/office/drawing/2018/hyperlinkcolor" val="tx"/>
                    </a:ext>
                  </a:extLst>
                </a:hlinkClick>
              </a:rPr>
              <a:t>Mechanisms of impact of blue spaces on human health: a systematic literature review and meta-analysis</a:t>
            </a:r>
            <a:pPr indent="0" marL="0">
              <a:spcAft>
                <a:spcPts val="700"/>
              </a:spcAft>
              <a:buNone/>
            </a:pPr>
            <a:r>
              <a:rPr lang="ja-JP" sz="1150" dirty="0">
                <a:solidFill>
                  <a:srgbClr val="5A6B70"/>
                </a:solidFill>
                <a:ea typeface="Noto Sans CJK JP"/>
              </a:rPr>
              <a:t>. Int J Environmental Research and Public Health 18(5):2486.</a:t>
            </a:r>
            <a:endParaRPr lang="en-US" sz="1150" dirty="0"/>
          </a:p>
        </p:txBody>
      </p:sp>
      <p:sp>
        <p:nvSpPr>
          <p:cNvPr id="5" name="Text 2"/>
          <p:cNvSpPr txBox="1"/>
          <p:nvPr/>
        </p:nvSpPr>
        <p:spPr>
          <a:xfrm>
            <a:off x="548640" y="5897880"/>
            <a:ext cx="11091672" cy="274320"/>
          </a:xfrm>
          <a:prstGeom prst="rect">
            <a:avLst/>
          </a:prstGeom>
          <a:noFill/>
          <a:ln/>
        </p:spPr>
        <p:txBody>
          <a:bodyPr wrap="square" lIns="0" tIns="0" rIns="0" bIns="0" rtlCol="0" anchor="t"/>
          <a:lstStyle/>
          <a:p>
            <a:pPr indent="0" marL="0">
              <a:buNone/>
            </a:pPr>
            <a:r>
              <a:rPr lang="ja-JP" sz="1050" i="1" dirty="0">
                <a:solidFill>
                  <a:schemeClr val="tx2"/>
                </a:solidFill>
                <a:ea typeface="Noto Sans CJK JP"/>
              </a:rPr>
              <a:t>DOI、PubMed、または原著へのリンク。2026年11月8日にアクセス。</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ja-JP">
                <a:ea typeface="Noto Sans CJK JP"/>
              </a:rPr>
              <a:t>25</a:t>
            </a:fld>
            <a:endParaRPr 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6">
    <p:spTree>
      <p:nvGrpSpPr>
        <p:cNvPr id="1" name=""/>
        <p:cNvGrpSpPr/>
        <p:nvPr/>
      </p:nvGrpSpPr>
      <p:grpSpPr>
        <a:xfrm>
          <a:off x="0" y="0"/>
          <a:ext cx="0" cy="0"/>
          <a:chOff x="0" y="0"/>
          <a:chExt cx="0" cy="0"/>
        </a:xfrm>
      </p:grpSpPr>
      <p:pic>
        <p:nvPicPr>
          <p:cNvPr id="3" name="Image 0" descr="/home/claude/mdi/assets/logo3.png">    </p:cNvPr>
          <p:cNvPicPr>
            <a:picLocks noChangeAspect="1"/>
          </p:cNvPicPr>
          <p:nvPr/>
        </p:nvPicPr>
        <p:blipFill>
          <a:blip r:embed="rId1"/>
          <a:stretch>
            <a:fillRect/>
          </a:stretch>
        </p:blipFill>
        <p:spPr>
          <a:xfrm>
            <a:off x="5440680" y="640080"/>
            <a:ext cx="1298448" cy="2240280"/>
          </a:xfrm>
          <a:prstGeom prst="rect">
            <a:avLst/>
          </a:prstGeom>
        </p:spPr>
      </p:pic>
      <p:sp>
        <p:nvSpPr>
          <p:cNvPr id="4" name="Text 0"/>
          <p:cNvSpPr txBox="1"/>
          <p:nvPr/>
        </p:nvSpPr>
        <p:spPr>
          <a:xfrm>
            <a:off x="548640" y="2971800"/>
            <a:ext cx="11091672" cy="1645920"/>
          </a:xfrm>
          <a:prstGeom prst="rect">
            <a:avLst/>
          </a:prstGeom>
          <a:noFill/>
          <a:ln/>
        </p:spPr>
        <p:txBody>
          <a:bodyPr wrap="square" lIns="0" tIns="0" rIns="0" bIns="0" rtlCol="0" anchor="ctr"/>
          <a:lstStyle/>
          <a:p>
            <a:pPr algn="ctr" indent="0" marL="0">
              <a:buNone/>
            </a:pPr>
            <a:r>
              <a:rPr lang="ja-JP" sz="4600" b="1" dirty="0">
                <a:solidFill>
                  <a:schemeClr val="bg1"/>
                </a:solidFill>
                <a:latin typeface="Cambria" pitchFamily="34" charset="0"/>
                <a:ea typeface="Noto Serif CJK JP"/>
                <a:cs typeface="Cambria" pitchFamily="34" charset="-120"/>
              </a:rPr>
              <a:t>落ち着きは鍛えられる。</a:t>
            </a:r>
            <a:endParaRPr lang="en-US" sz="4600" dirty="0"/>
          </a:p>
          <a:p>
            <a:pPr algn="ctr" indent="0" marL="0">
              <a:buNone/>
            </a:pPr>
            <a:r>
              <a:rPr lang="ja-JP" sz="4600" b="1" dirty="0">
                <a:solidFill>
                  <a:schemeClr val="accent3"/>
                </a:solidFill>
                <a:latin typeface="Cambria" pitchFamily="34" charset="0"/>
                <a:ea typeface="Noto Serif CJK JP"/>
                <a:cs typeface="Cambria" pitchFamily="34" charset="-120"/>
              </a:rPr>
              <a:t>「いま、ここ」も。</a:t>
            </a:r>
            <a:endParaRPr lang="en-US" sz="4600" dirty="0"/>
          </a:p>
        </p:txBody>
      </p:sp>
      <p:sp>
        <p:nvSpPr>
          <p:cNvPr id="5" name="Text 1"/>
          <p:cNvSpPr txBox="1"/>
          <p:nvPr/>
        </p:nvSpPr>
        <p:spPr>
          <a:xfrm>
            <a:off x="548640" y="4709160"/>
            <a:ext cx="11091672" cy="457200"/>
          </a:xfrm>
          <a:prstGeom prst="rect">
            <a:avLst/>
          </a:prstGeom>
          <a:noFill/>
          <a:ln/>
        </p:spPr>
        <p:txBody>
          <a:bodyPr wrap="square" lIns="0" tIns="0" rIns="0" bIns="0" rtlCol="0" anchor="t"/>
          <a:lstStyle/>
          <a:p>
            <a:pPr algn="ctr" indent="0" marL="0">
              <a:buNone/>
            </a:pPr>
            <a:r>
              <a:rPr lang="ja-JP" sz="1800" i="1" dirty="0">
                <a:solidFill>
                  <a:schemeClr val="bg1"/>
                </a:solidFill>
                <a:latin typeface="Cambria" pitchFamily="34" charset="0"/>
                <a:ea typeface="Noto Serif CJK JP"/>
                <a:cs typeface="Cambria" pitchFamily="34" charset="-120"/>
              </a:rPr>
              <a:t>Mindful Diving™ は指導団体の講習に加わるもので、それに代わるものではありません。</a:t>
            </a:r>
            <a:endParaRPr lang="en-US" sz="1800" dirty="0"/>
          </a:p>
        </p:txBody>
      </p:sp>
      <p:sp>
        <p:nvSpPr>
          <p:cNvPr id="6" name="Text 2"/>
          <p:cNvSpPr txBox="1"/>
          <p:nvPr/>
        </p:nvSpPr>
        <p:spPr>
          <a:xfrm>
            <a:off x="548640" y="5623560"/>
            <a:ext cx="11091672" cy="365760"/>
          </a:xfrm>
          <a:prstGeom prst="rect">
            <a:avLst/>
          </a:prstGeom>
          <a:noFill/>
          <a:ln/>
        </p:spPr>
        <p:txBody>
          <a:bodyPr wrap="square" lIns="0" tIns="0" rIns="0" bIns="0" rtlCol="0" anchor="t"/>
          <a:lstStyle/>
          <a:p>
            <a:pPr algn="ctr" indent="0" marL="0">
              <a:buNone/>
            </a:pPr>
            <a:r>
              <a:rPr lang="ja-JP" sz="1200" dirty="0">
                <a:solidFill>
                  <a:schemeClr val="accent3"/>
                </a:solidFill>
                <a:ea typeface="Noto Sans CJK JP"/>
              </a:rPr>
              <a:t>Luis Miguel Gallardo  ·  mindfuldivinginstitute.com  ·  hello@mindfuldiving.org  ·  @mindfuldivinginstitute</a:t>
            </a:r>
            <a:endParaRPr lang="en-US" sz="1200" dirty="0"/>
          </a:p>
        </p:txBody>
      </p:sp>
      <p:sp>
        <p:nvSpPr>
          <p:cNvPr id="7"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ja-JP">
                <a:ea typeface="Noto Sans CJK JP"/>
              </a:rPr>
              <a:t>26</a:t>
            </a:fld>
            <a:endParaRPr lang="en-US"/>
          </a:p>
        </p:txBody>
      </p:sp>
    </p:spTree>
  </p:cSld>
  <p:clrMapOvr>
    <a:masterClrMapping/>
  </p:clrMapOvr>
</p:sld>
</file>

<file path=ppt/theme/theme1.xml><?xml version="1.0" encoding="utf-8"?>
<a:theme xmlns:a="http://schemas.openxmlformats.org/drawingml/2006/main" name="Mindful Diving Institute">
  <a:themeElements>
    <a:clrScheme name="Mindful Diving Institute">
      <a:dk1>
        <a:srgbClr val="06202E"/>
      </a:dk1>
      <a:lt1>
        <a:srgbClr val="F8F5EF"/>
      </a:lt1>
      <a:dk2>
        <a:srgbClr val="0E3A4A"/>
      </a:dk2>
      <a:lt2>
        <a:srgbClr val="8FCFC4"/>
      </a:lt2>
      <a:accent1>
        <a:srgbClr val="0F6472"/>
      </a:accent1>
      <a:accent2>
        <a:srgbClr val="E7674A"/>
      </a:accent2>
      <a:accent3>
        <a:srgbClr val="8FCFC4"/>
      </a:accent3>
      <a:accent4>
        <a:srgbClr val="5A6B70"/>
      </a:accent4>
      <a:accent5>
        <a:srgbClr val="F2B544"/>
      </a:accent5>
      <a:accent6>
        <a:srgbClr val="2E9E6B"/>
      </a:accent6>
      <a:hlink>
        <a:srgbClr val="0F6472"/>
      </a:hlink>
      <a:folHlink>
        <a:srgbClr val="5A6B70"/>
      </a:folHlink>
    </a:clrScheme>
    <a:fontScheme name="Mindful Diving Institute">
      <a:majorFont>
        <a:latin typeface="Cambria"/>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26</Slides>
  <Notes>26</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26</vt:i4>
      </vt:variant>
    </vt:vector>
  </HeadingPairs>
  <TitlesOfParts>
    <vt:vector size="29"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vector>
  </TitlesOfParts>
  <Company>Mindful Diving Institute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なぜ「いま、ここ」が安全なのか — エビデンス資料：マインドフルネスとダイビング</dc:title>
  <dc:subject>マインドフルネスとダイビングの安全を結ぶ研究、メタ分析、事故報告（DAN、BSAC、オーストラリア、ニュージーランド、スペイン）。改訂第2版。</dc:subject>
  <dc:creator>Luis Miguel Gallardo</dc:creator>
  <cp:lastModifiedBy>Luis Miguel Gallardo</cp:lastModifiedBy>
  <cp:revision>1</cp:revision>
  <dcterms:created xsi:type="dcterms:W3CDTF">2026-11-08T08:17:11Z</dcterms:created>
  <dcterms:modified xsi:type="dcterms:W3CDTF">2026-11-08T08:17:11Z</dcterms:modified>
</cp:coreProperties>
</file>