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notesMasterIdLst>
    <p:notesMasterId r:id="rId2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ko-KR">
                <a:ea typeface="Noto Sans CJK KR"/>
              </a:rPr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>
                <a:ea typeface="Noto Sans CJK KR"/>
              </a:rPr>
              <a:t>Click to edit Master text styles</a:t>
            </a:r>
          </a:p>
          <a:p>
            <a:pPr lvl="1"/>
            <a:r>
              <a:rPr lang="ko-KR">
                <a:ea typeface="Noto Sans CJK KR"/>
              </a:rPr>
              <a:t>Second level</a:t>
            </a:r>
          </a:p>
          <a:p>
            <a:pPr lvl="2"/>
            <a:r>
              <a:rPr lang="ko-KR">
                <a:ea typeface="Noto Sans CJK KR"/>
              </a:rPr>
              <a:t>Third level</a:t>
            </a:r>
          </a:p>
          <a:p>
            <a:pPr lvl="3"/>
            <a:r>
              <a:rPr lang="ko-KR">
                <a:ea typeface="Noto Sans CJK KR"/>
              </a:rPr>
              <a:t>Fourth level</a:t>
            </a:r>
          </a:p>
          <a:p>
            <a:pPr lvl="4"/>
            <a:r>
              <a:rPr lang="ko-KR">
                <a:ea typeface="Noto Sans CJK KR"/>
              </a:rP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ko-KR">
                <a:ea typeface="Noto Sans CJK KR"/>
              </a:r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전문가를 위한 자료집입니다. 핵심 메시지: 우리는 평온을 파는 것이 아니라 데이터를 가져옵니다. 모든 슬라이드 하단에 출처 링크가 있고, 전체 목록은 마지막에 있습니다.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네 가지 근거 유형과 접근 방식의 정직함을 설명합니다. 우리는 데이터와 가설을 구분합니다.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먼저 문제부터, 실제 사고 데이터로.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Denoble 외는 각 사망을 네 단계로 분류했습니다. 데이터는 1992–2003년 것이지만, 여전히 공개된 단계별 분석 중 가장 크며(사망 947건) 이후 모든 연구가 사용하는 모델입니다. 다음 슬라이드에서 그 이후 무엇이 바뀌었는지 보여줍니다.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같은 사건 연쇄 모델, 4개국의 2001–2025년 데이터. 메시지: 상승과 기체는 여전히 연쇄 안에 있지만, 다이버가 물에 가지고 들어가는 것(나이, 심장, 체력)의 비중이 훨씬 커졌습니다. 비율은 연구 간에 완전히 비교할 수 없습니다(국가, 기간, 기준이 다름).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동맥 가스 색전증의 96%에 비상 상승이 있었습니다(Denoble 2008). 이 정확한 수치를 반복한 후속 연구는 없으며, 우리는 그 점을 밝힙니다. 그러나 2024년 데이터도 같은 방향을 가리킵니다: 1966–2023년 네덜란드 왕립 해군이 치료한 288건의 사고에서 상승이 가장 흔한 무력화 요인(52%)이었고, 색전증이 가장 치명적인 손상이었습니다.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Shreeves 외 2018. 규칙은 알려져 있습니다. 실패하는 것은 그 순간에 규칙을 적용하는 일입니다. 바로 그곳에 현존이 들어옵니다.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최근 데이터에서 가장 뚜렷한 변화입니다. 이는 마인드풀니스가 아니라 의학적 적합성의 문제이며, Mindful Diving은 그것을 대신하지 않습니다. 현존이 더하는 것은 물에 들어가기 전 자신의 상태에 대한 정직함입니다.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Colvard(다이버 12,087명)는 공개된 패닉 조사 중 가장 큽니다. 그 규모의 더 최근 조사는 찾지 못했습니다. Morgan은 고전적 참고문헌입니다: 그는 불안한 다이버에게 이완과 명상이 아직 일관된 결과를 보이지 않는다고 말하며 연구를 촉구했습니다. 우리는 측정을 통해 그 공백을 메우는 데 기여하고자 합니다.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Weltman과 Egstrom(1966)은 고전적 실험이고, Tsai 외(2020)가 이를 업데이트합니다: 불안이 클수록 수중에서의 처리가 느려집니다. 다이버의 주변이란 버디, 게이지, 주위 환경입니다.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MDI 기준이 숨 참기와 페이스 호흡을 배제하는 이유: 상승 중 숨을 참으면 아주 얕은 물에서도 색전증이 생길 수 있습니다.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이제 나머지 절반: 마인드풀니스가 바꾸는 것을 측정으로.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Bishop 외의 조작적 정의와 Hölzel 외의 네 가지 기제. "수중에서" 줄은 MDI의 해석이며, 해당 연구의 결과가 아닙니다.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2021–2023년의 세 가지 근거: JAMA Psychiatry의 무작위 시험, 진단이 없는 사람 대상 최대 메타분석, 44개 메타분석의 리뷰. Morgan과의 연결: 사전 불안은 패닉을 예측하고, 마인드풀니스는 불안을 일관되게 줄입니다.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Zainal과 Newman 2024: 마인드풀니스와 인지에 관한 최대 메타분석(111개 시험). Jha: 장기 스트레스를 받는 군인에서 마인드풀니스는 작업 기억과 주의를 보호합니다(2010, 2020). Killingsworth: 마음은 거의 절반의 시간 동안 방황합니다.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Johnson 2014: 훈련받은 해병대원은 약간 더 강하게 반응하고 더 빨리 회복했습니다. Pascoe 2017(45개 연구): 명상은 코르티솔, 혈압, 심박수를 낮춥니다. 다이버에게: 우리는 경보를 마비시키려는 것이 아니라 생각할 수 있는 상태로 더 빨리 돌아가려는 것입니다. 호흡 회복은 측정된 결과이지 기법이 아닙니다.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Bühlmayer 2017과 Du와 Ning 2024. 부력은 정밀한 기술입니다. 그래서 강사들에게 이것이 그토록 중요합니다.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다이빙에 특화된 근거: 정직하고 섬세하게.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정직하게: 표본은 작고 설계는 개선의 여지가 있습니다. 하지만 방향은 일관됩니다. 2026년 새 소식: 다이빙과 마인드풀니스를 결합한 최초의 공개 무작위 시험(Griffiths, PLoS One), 성인 63명, 다이빙 사고 없음.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White 2019는 자연 전반(초록과 파랑)을 측정합니다. Georgiou 2021은 블루 스페이스에 집중합니다. 관찰 연구: 연관이지 원인은 아닙니다.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이 표가 MDI의 논지입니다: 각 실천은 기록된 실패에 답하고 측정된 효과에 기반합니다. 이것은 작업 가설이며, 우리는 그것을 측정하고 있습니다.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겸손과 행동으로 마무리: 모든 과정 전후의 FP20.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전체 출처 목록. 제목은 링크입니다: 프레젠테이션에서 제목을 클릭하면 출처가 열립니다.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전체 출처 목록. 제목은 링크입니다: 프레젠테이션에서 제목을 클릭하면 출처가 열립니다.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전체 출처 목록. 제목은 링크입니다: 프레젠테이션에서 제목을 클릭하면 출처가 열립니다.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>
                <a:ea typeface="Noto Sans CJK KR"/>
              </a:rPr>
              <a:t>감사합니다. 전체 자료집과 출처는 자료 페이지에 있습니다.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ko-KR">
                <a:ea typeface="Noto Sans CJK KR"/>
              </a:r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DARK-image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image" Target="../media/DEEP-image-2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image" Target="../media/LIGHT-image-2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image" Target="../media/P_DESCENT-image-2.jpe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image" Target="../media/P_DOLPHINS-image-2.jpe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png"/><Relationship Id="rId2" Type="http://schemas.openxmlformats.org/officeDocument/2006/relationships/image" Target="../media/P_REEF-image-2.jpe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image" Target="../media/P_GODRAYS-image-2.jpe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9-1.png"/><Relationship Id="rId2" Type="http://schemas.openxmlformats.org/officeDocument/2006/relationships/image" Target="../media/P_TURTLE-image-2.jpe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0-1.png"/><Relationship Id="rId2" Type="http://schemas.openxmlformats.org/officeDocument/2006/relationships/image" Target="../media/P_COUPLE-image-2.jpe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1-1.png"/><Relationship Id="rId2" Type="http://schemas.openxmlformats.org/officeDocument/2006/relationships/image" Target="../media/P_CABO-image-2.jpeg"/><Relationship Id="rId3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2-1.png"/><Relationship Id="rId2" Type="http://schemas.openxmlformats.org/officeDocument/2006/relationships/image" Target="../media/P_RESERVA-image-2.jpeg"/><Relationship Id="rId3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3-1.png"/><Relationship Id="rId2" Type="http://schemas.openxmlformats.org/officeDocument/2006/relationships/image" Target="../media/P_OK-image-2.jpeg"/><Relationship Id="rId3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image" Target="../media/COVER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accent3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1002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E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accent3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tx2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ESC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accent3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OLPHIN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accent3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EF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accent3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GODRAY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accent3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1008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TUR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accent3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1009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OUP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accent3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1010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AB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accent3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1011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SERV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accent3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1012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O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dirty="0">
                <a:solidFill>
                  <a:schemeClr val="accent3"/>
                </a:solidFill>
                <a:ea typeface="Noto Sans CJK KR"/>
              </a:rPr>
              <a:t>Mindful Diving™  ·  근거 자료집: 마인드풀니스와 다이빙  ·  제2판, 2026년 11월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1013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1.png"/><Relationship Id="rId3" Type="http://schemas.openxmlformats.org/officeDocument/2006/relationships/slideLayout" Target="../slideLayouts/slideLayout14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0.3.220-229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doi.org/10.1007/s12024-019-00109-2" TargetMode="External"/><Relationship Id="rId5" Type="http://schemas.openxmlformats.org/officeDocument/2006/relationships/hyperlink" Target="https://www.bsac.com/document/bsac-incident-report-2025/bsac-incident-report-2025.pdf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4.1.39-46" TargetMode="External"/><Relationship Id="rId3" Type="http://schemas.openxmlformats.org/officeDocument/2006/relationships/slideLayout" Target="../slideLayouts/slideLayout8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hyperlink" Target="https://journals.viamedica.pl/international_maritime_health/article/view/58319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4.3.217-224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www.bsac.com/document/bsac-incident-report-2025/bsac-incident-report-2025.pdf" TargetMode="External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hyperlink" Target="https://undercurrent.org/UCnow/dive_magazine/2003/PanicRecreational200308.html" TargetMode="External"/><Relationship Id="rId2" Type="http://schemas.openxmlformats.org/officeDocument/2006/relationships/hyperlink" Target="https://doi.org/10.1055/s-2004-815829" TargetMode="External"/><Relationship Id="rId3" Type="http://schemas.openxmlformats.org/officeDocument/2006/relationships/hyperlink" Target="https://www.bsac.com/document/bsac-incident-report-2025/bsac-incident-report-2025.pdf" TargetMode="External"/><Relationship Id="rId4" Type="http://schemas.openxmlformats.org/officeDocument/2006/relationships/hyperlink" Target="https://doi.org/10.2165/00007256-199520060-00005" TargetMode="External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hyperlink" Target="https://world.dan.org/?p=18868" TargetMode="External"/><Relationship Id="rId1" Type="http://schemas.openxmlformats.org/officeDocument/2006/relationships/image" Target="../media/image-11-1.png"/><Relationship Id="rId2" Type="http://schemas.openxmlformats.org/officeDocument/2006/relationships/image" Target="../media/image-11-1.png"/><Relationship Id="rId3" Type="http://schemas.openxmlformats.org/officeDocument/2006/relationships/image" Target="../media/image-11-1.png"/><Relationship Id="rId4" Type="http://schemas.openxmlformats.org/officeDocument/2006/relationships/image" Target="../media/image-11-1.png"/><Relationship Id="rId6" Type="http://schemas.openxmlformats.org/officeDocument/2006/relationships/slideLayout" Target="../slideLayouts/slideLayout3.xml"/><Relationship Id="rId7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93/clipsy.bph077" TargetMode="External"/><Relationship Id="rId2" Type="http://schemas.openxmlformats.org/officeDocument/2006/relationships/hyperlink" Target="https://pubmed.ncbi.nlm.nih.gov/26168376/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1/jamapsychiatry.2022.3679" TargetMode="External"/><Relationship Id="rId2" Type="http://schemas.openxmlformats.org/officeDocument/2006/relationships/hyperlink" Target="https://doi.org/10.1371/journal.pmed.1003481" TargetMode="External"/><Relationship Id="rId3" Type="http://schemas.openxmlformats.org/officeDocument/2006/relationships/hyperlink" Target="https://doi.org/10.1177/1745691620968771" TargetMode="External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80/17437199.2023.2248222" TargetMode="External"/><Relationship Id="rId2" Type="http://schemas.openxmlformats.org/officeDocument/2006/relationships/hyperlink" Target="https://pubmed.ncbi.nlm.nih.gov/20141302/" TargetMode="External"/><Relationship Id="rId3" Type="http://schemas.openxmlformats.org/officeDocument/2006/relationships/hyperlink" Target="https://doi.org/10.1007/s10608-020-10076-6" TargetMode="External"/><Relationship Id="rId4" Type="http://schemas.openxmlformats.org/officeDocument/2006/relationships/hyperlink" Target="https://doi.org/10.1126/science.1192439" TargetMode="External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7/s40279-017-0752-9" TargetMode="External"/><Relationship Id="rId2" Type="http://schemas.openxmlformats.org/officeDocument/2006/relationships/hyperlink" Target="https://doi.org/10.3389/fpsyg.2024.1449886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3389/fpsyg.2017.02193" TargetMode="External"/><Relationship Id="rId2" Type="http://schemas.openxmlformats.org/officeDocument/2006/relationships/hyperlink" Target="https://doi.org/10.1080/20008198.2022.2031590" TargetMode="External"/><Relationship Id="rId3" Type="http://schemas.openxmlformats.org/officeDocument/2006/relationships/hyperlink" Target="https://doi.org/10.1371/journal.pone.0345784" TargetMode="External"/><Relationship Id="rId4" Type="http://schemas.openxmlformats.org/officeDocument/2006/relationships/hyperlink" Target="https://doi.org/10.1007/s12144-022-02900-x" TargetMode="External"/><Relationship Id="rId5" Type="http://schemas.openxmlformats.org/officeDocument/2006/relationships/hyperlink" Target="https://doi.org/10.3390/ijerph17197238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31197192/" TargetMode="External"/><Relationship Id="rId2" Type="http://schemas.openxmlformats.org/officeDocument/2006/relationships/hyperlink" Target="https://doi.org/10.3390/ijerph18052486" TargetMode="Externa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0.3.220-229" TargetMode="External"/><Relationship Id="rId3" Type="http://schemas.openxmlformats.org/officeDocument/2006/relationships/hyperlink" Target="https://doi.org/10.28920/dhm51.4.345-354" TargetMode="External"/><Relationship Id="rId4" Type="http://schemas.openxmlformats.org/officeDocument/2006/relationships/hyperlink" Target="https://doi.org/10.28920/dhm53.2.76-84" TargetMode="External"/><Relationship Id="rId5" Type="http://schemas.openxmlformats.org/officeDocument/2006/relationships/hyperlink" Target="https://doi.org/10.1007/s12024-019-00109-2" TargetMode="External"/><Relationship Id="rId6" Type="http://schemas.openxmlformats.org/officeDocument/2006/relationships/hyperlink" Target="https://www.bsac.com/document/bsac-incident-report-2025/bsac-incident-report-2025.pdf" TargetMode="External"/><Relationship Id="rId7" Type="http://schemas.openxmlformats.org/officeDocument/2006/relationships/hyperlink" Target="https://doi.org/10.28920/dhm54.1.39-46" TargetMode="External"/><Relationship Id="rId8" Type="http://schemas.openxmlformats.org/officeDocument/2006/relationships/hyperlink" Target="https://journals.viamedica.pl/international_maritime_health/article/view/58319" TargetMode="External"/><Relationship Id="rId9" Type="http://schemas.openxmlformats.org/officeDocument/2006/relationships/hyperlink" Target="https://doi.org/10.28920/dhm54.3.217-224" TargetMode="External"/><Relationship Id="rId10" Type="http://schemas.openxmlformats.org/officeDocument/2006/relationships/hyperlink" Target="https://undercurrent.org/UCnow/dive_magazine/2003/PanicRecreational200308.html" TargetMode="External"/><Relationship Id="rId11" Type="http://schemas.openxmlformats.org/officeDocument/2006/relationships/hyperlink" Target="https://doi.org/10.1055/s-2004-815829" TargetMode="External"/><Relationship Id="rId12" Type="http://schemas.openxmlformats.org/officeDocument/2006/relationships/hyperlink" Target="https://doi.org/10.2165/00007256-199520060-00005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hyperlink" Target="https://world.dan.org/?p=18868" TargetMode="External"/><Relationship Id="rId4" Type="http://schemas.openxmlformats.org/officeDocument/2006/relationships/hyperlink" Target="https://doi.org/10.1093/clipsy.bph077" TargetMode="External"/><Relationship Id="rId5" Type="http://schemas.openxmlformats.org/officeDocument/2006/relationships/hyperlink" Target="https://pubmed.ncbi.nlm.nih.gov/26168376/" TargetMode="External"/><Relationship Id="rId6" Type="http://schemas.openxmlformats.org/officeDocument/2006/relationships/hyperlink" Target="https://doi.org/10.1001/jamapsychiatry.2022.3679" TargetMode="External"/><Relationship Id="rId7" Type="http://schemas.openxmlformats.org/officeDocument/2006/relationships/hyperlink" Target="https://doi.org/10.1371/journal.pmed.1003481" TargetMode="External"/><Relationship Id="rId8" Type="http://schemas.openxmlformats.org/officeDocument/2006/relationships/hyperlink" Target="https://doi.org/10.1177/1745691620968771" TargetMode="External"/><Relationship Id="rId9" Type="http://schemas.openxmlformats.org/officeDocument/2006/relationships/hyperlink" Target="https://doi.org/10.1080/17437199.2023.2248222" TargetMode="External"/><Relationship Id="rId10" Type="http://schemas.openxmlformats.org/officeDocument/2006/relationships/hyperlink" Target="https://pubmed.ncbi.nlm.nih.gov/20141302/" TargetMode="External"/><Relationship Id="rId11" Type="http://schemas.openxmlformats.org/officeDocument/2006/relationships/hyperlink" Target="https://doi.org/10.1007/s10608-020-10076-6" TargetMode="External"/><Relationship Id="rId12" Type="http://schemas.openxmlformats.org/officeDocument/2006/relationships/hyperlink" Target="https://doi.org/10.1126/science.1192439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hyperlink" Target="https://doi.org/10.1007/s40279-017-0752-9" TargetMode="External"/><Relationship Id="rId4" Type="http://schemas.openxmlformats.org/officeDocument/2006/relationships/hyperlink" Target="https://doi.org/10.3389/fpsyg.2024.1449886" TargetMode="External"/><Relationship Id="rId5" Type="http://schemas.openxmlformats.org/officeDocument/2006/relationships/hyperlink" Target="https://doi.org/10.3389/fpsyg.2017.02193" TargetMode="External"/><Relationship Id="rId6" Type="http://schemas.openxmlformats.org/officeDocument/2006/relationships/hyperlink" Target="https://doi.org/10.1080/20008198.2022.2031590" TargetMode="External"/><Relationship Id="rId7" Type="http://schemas.openxmlformats.org/officeDocument/2006/relationships/hyperlink" Target="https://doi.org/10.1371/journal.pone.0345784" TargetMode="External"/><Relationship Id="rId8" Type="http://schemas.openxmlformats.org/officeDocument/2006/relationships/hyperlink" Target="https://doi.org/10.1007/s12144-022-02900-x" TargetMode="External"/><Relationship Id="rId9" Type="http://schemas.openxmlformats.org/officeDocument/2006/relationships/hyperlink" Target="https://doi.org/10.3390/ijerph17197238" TargetMode="External"/><Relationship Id="rId10" Type="http://schemas.openxmlformats.org/officeDocument/2006/relationships/hyperlink" Target="https://pubmed.ncbi.nlm.nih.gov/31197192/" TargetMode="External"/><Relationship Id="rId11" Type="http://schemas.openxmlformats.org/officeDocument/2006/relationships/hyperlink" Target="https://doi.org/10.3390/ijerph18052486" TargetMode="External"/><Relationship Id="rId12" Type="http://schemas.openxmlformats.org/officeDocument/2006/relationships/slideLayout" Target="../slideLayouts/slideLayout4.xml"/><Relationship Id="rId13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6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9640" y="868680"/>
            <a:ext cx="2926080" cy="5047488"/>
          </a:xfrm>
          <a:prstGeom prst="rect">
            <a:avLst/>
          </a:prstGeom>
        </p:spPr>
      </p:pic>
      <p:pic>
        <p:nvPicPr>
          <p:cNvPr id="3" name="Image 1" descr="/home/claude/mdi/assets/logo3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411480"/>
            <a:ext cx="502920" cy="8686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234440" y="50292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200" b="1" spc="400" kern="0" dirty="0">
                <a:solidFill>
                  <a:schemeClr val="accent3"/>
                </a:solidFill>
                <a:ea typeface="Noto Sans CJK KR"/>
              </a:rPr>
              <a:t>MINDFUL DIVING INSTITUTE  ·  근거 자료</a:t>
            </a:r>
            <a:endParaRPr lang="en-US" sz="1200" dirty="0"/>
          </a:p>
        </p:txBody>
      </p:sp>
      <p:sp>
        <p:nvSpPr>
          <p:cNvPr id="5" name="Text 1"/>
          <p:cNvSpPr txBox="1"/>
          <p:nvPr/>
        </p:nvSpPr>
        <p:spPr>
          <a:xfrm>
            <a:off x="1234440" y="82296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00" spc="300" kern="0" dirty="0">
                <a:solidFill>
                  <a:schemeClr val="accent3"/>
                </a:solidFill>
                <a:ea typeface="Noto Sans CJK KR"/>
              </a:rPr>
              <a:t>다이빙 전문가를 위해  ·  제2판  ·  2026년 11월</a:t>
            </a:r>
            <a:endParaRPr lang="en-US" sz="10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173736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600" b="1" spc="500" kern="0" dirty="0">
                <a:solidFill>
                  <a:schemeClr val="accent2"/>
                </a:solidFill>
                <a:ea typeface="Noto Sans CJK KR"/>
              </a:rPr>
              <a:t>마인드풀니스와 다이빙</a:t>
            </a:r>
            <a:endParaRPr lang="en-US" sz="1600" dirty="0"/>
          </a:p>
        </p:txBody>
      </p:sp>
      <p:sp>
        <p:nvSpPr>
          <p:cNvPr id="7" name="Text 3"/>
          <p:cNvSpPr txBox="1"/>
          <p:nvPr/>
        </p:nvSpPr>
        <p:spPr>
          <a:xfrm>
            <a:off x="548640" y="2194560"/>
            <a:ext cx="78638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ko-KR" sz="52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왜 현존이</a:t>
            </a:r>
            <a:endParaRPr lang="en-US" sz="5200" dirty="0"/>
          </a:p>
          <a:p>
            <a:pPr indent="0" marL="0">
              <a:lnSpc>
                <a:spcPct val="95000"/>
              </a:lnSpc>
              <a:buNone/>
            </a:pPr>
            <a:r>
              <a:rPr lang="ko-KR" sz="5200" b="1" i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곧 안전인가</a:t>
            </a:r>
            <a:endParaRPr lang="en-US" sz="5200" dirty="0"/>
          </a:p>
        </p:txBody>
      </p:sp>
      <p:sp>
        <p:nvSpPr>
          <p:cNvPr id="8" name="chip"/>
          <p:cNvSpPr txBox="1"/>
          <p:nvPr/>
        </p:nvSpPr>
        <p:spPr>
          <a:xfrm>
            <a:off x="548640" y="4754880"/>
            <a:ext cx="5760720" cy="3474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chemeClr val="bg1"/>
                </a:solidFill>
                <a:ea typeface="Noto Sans CJK KR"/>
              </a:rPr>
              <a:t>35개 출처 링크  ·  2025년까지의 사고 데이터</a:t>
            </a:r>
            <a:endParaRPr lang="en-US" sz="1100" dirty="0"/>
          </a:p>
        </p:txBody>
      </p:sp>
      <p:sp>
        <p:nvSpPr>
          <p:cNvPr id="9" name="Text 5"/>
          <p:cNvSpPr txBox="1"/>
          <p:nvPr/>
        </p:nvSpPr>
        <p:spPr>
          <a:xfrm>
            <a:off x="548640" y="5303520"/>
            <a:ext cx="7863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400" dirty="0">
                <a:solidFill>
                  <a:schemeClr val="accent3"/>
                </a:solidFill>
                <a:ea typeface="Noto Sans CJK KR"/>
              </a:rPr>
              <a:t>4개 대륙의 사고 분석과 주의·불안·스트레스에 관한 최신 연구가 말하는 것. 모든 수치에 출처가 있습니다. · Luis Miguel Gallardo · Mindful Diving Institute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이 자료집을 읽는 법</a:t>
            </a:r>
            <a:endParaRPr lang="en-US" sz="3200" dirty="0"/>
          </a:p>
        </p:txBody>
      </p:sp>
      <p:sp>
        <p:nvSpPr>
          <p:cNvPr id="4" name="사고 데이터"/>
          <p:cNvSpPr/>
          <p:nvPr/>
        </p:nvSpPr>
        <p:spPr>
          <a:xfrm>
            <a:off x="548640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49808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FFFFFF"/>
                </a:solidFill>
                <a:ea typeface="Noto Sans CJK KR"/>
              </a:rPr>
              <a:t>사고 데이터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49808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55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실제 사고 분석</a:t>
            </a:r>
            <a:endParaRPr lang="en-US" sz="1550" dirty="0"/>
          </a:p>
        </p:txBody>
      </p:sp>
      <p:sp>
        <p:nvSpPr>
          <p:cNvPr id="7" name="Text 4"/>
          <p:cNvSpPr txBox="1"/>
          <p:nvPr/>
        </p:nvSpPr>
        <p:spPr>
          <a:xfrm>
            <a:off x="749808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dirty="0">
                <a:solidFill>
                  <a:schemeClr val="tx2"/>
                </a:solidFill>
                <a:ea typeface="Noto Sans CJK KR"/>
              </a:rPr>
              <a:t>무엇이 어떤 순서로 실패하는지 보여줍니다. 해결책을 검증하지는 않습니다.</a:t>
            </a:r>
            <a:endParaRPr lang="en-US" sz="1250" dirty="0"/>
          </a:p>
        </p:txBody>
      </p:sp>
      <p:sp>
        <p:nvSpPr>
          <p:cNvPr id="8" name="강한 근거"/>
          <p:cNvSpPr/>
          <p:nvPr/>
        </p:nvSpPr>
        <p:spPr>
          <a:xfrm>
            <a:off x="3367278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9" name="chip"/>
          <p:cNvSpPr txBox="1"/>
          <p:nvPr/>
        </p:nvSpPr>
        <p:spPr>
          <a:xfrm>
            <a:off x="3568446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FFFFFF"/>
                </a:solidFill>
                <a:ea typeface="Noto Sans CJK KR"/>
              </a:rPr>
              <a:t>강한 근거</a:t>
            </a:r>
            <a:endParaRPr lang="en-US" sz="1100" dirty="0"/>
          </a:p>
        </p:txBody>
      </p:sp>
      <p:sp>
        <p:nvSpPr>
          <p:cNvPr id="10" name="Text 7"/>
          <p:cNvSpPr txBox="1"/>
          <p:nvPr/>
        </p:nvSpPr>
        <p:spPr>
          <a:xfrm>
            <a:off x="3568446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55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메타분석과 대규모 시험</a:t>
            </a:r>
            <a:endParaRPr lang="en-US" sz="1550" dirty="0"/>
          </a:p>
        </p:txBody>
      </p:sp>
      <p:sp>
        <p:nvSpPr>
          <p:cNvPr id="11" name="Text 8"/>
          <p:cNvSpPr txBox="1"/>
          <p:nvPr/>
        </p:nvSpPr>
        <p:spPr>
          <a:xfrm>
            <a:off x="3568446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dirty="0">
                <a:solidFill>
                  <a:schemeClr val="tx2"/>
                </a:solidFill>
                <a:ea typeface="Noto Sans CJK KR"/>
              </a:rPr>
              <a:t>많은 연구와 많은 사람에서 반복된 결과.</a:t>
            </a:r>
            <a:endParaRPr lang="en-US" sz="1250" dirty="0"/>
          </a:p>
        </p:txBody>
      </p:sp>
      <p:sp>
        <p:nvSpPr>
          <p:cNvPr id="12" name="중간 근거"/>
          <p:cNvSpPr/>
          <p:nvPr/>
        </p:nvSpPr>
        <p:spPr>
          <a:xfrm>
            <a:off x="6185916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chip"/>
          <p:cNvSpPr txBox="1"/>
          <p:nvPr/>
        </p:nvSpPr>
        <p:spPr>
          <a:xfrm>
            <a:off x="6387084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06202E"/>
                </a:solidFill>
                <a:ea typeface="Noto Sans CJK KR"/>
              </a:rPr>
              <a:t>중간 근거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6387084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55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소규모 시험 또는 대규모 관찰 연구</a:t>
            </a:r>
            <a:endParaRPr lang="en-US" sz="1550" dirty="0"/>
          </a:p>
        </p:txBody>
      </p:sp>
      <p:sp>
        <p:nvSpPr>
          <p:cNvPr id="15" name="Text 12"/>
          <p:cNvSpPr txBox="1"/>
          <p:nvPr/>
        </p:nvSpPr>
        <p:spPr>
          <a:xfrm>
            <a:off x="6387084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dirty="0">
                <a:solidFill>
                  <a:schemeClr val="tx2"/>
                </a:solidFill>
                <a:ea typeface="Noto Sans CJK KR"/>
              </a:rPr>
              <a:t>좋은 신호이지만 규모나 설계에 한계가 있습니다.</a:t>
            </a:r>
            <a:endParaRPr lang="en-US" sz="1250" dirty="0"/>
          </a:p>
        </p:txBody>
      </p:sp>
      <p:sp>
        <p:nvSpPr>
          <p:cNvPr id="16" name="예비 근거"/>
          <p:cNvSpPr/>
          <p:nvPr/>
        </p:nvSpPr>
        <p:spPr>
          <a:xfrm>
            <a:off x="9004554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9205722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E7674A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FFFFFF"/>
                </a:solidFill>
                <a:ea typeface="Noto Sans CJK KR"/>
              </a:rPr>
              <a:t>예비 근거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9205722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55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파일럿 및 탐색적 연구</a:t>
            </a:r>
            <a:endParaRPr lang="en-US" sz="1550" dirty="0"/>
          </a:p>
        </p:txBody>
      </p:sp>
      <p:sp>
        <p:nvSpPr>
          <p:cNvPr id="19" name="Text 16"/>
          <p:cNvSpPr txBox="1"/>
          <p:nvPr/>
        </p:nvSpPr>
        <p:spPr>
          <a:xfrm>
            <a:off x="9205722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dirty="0">
                <a:solidFill>
                  <a:schemeClr val="tx2"/>
                </a:solidFill>
                <a:ea typeface="Noto Sans CJK KR"/>
              </a:rPr>
              <a:t>아직 확인이 필요한 유망한 신호.</a:t>
            </a:r>
            <a:endParaRPr lang="en-US" sz="1250" dirty="0"/>
          </a:p>
        </p:txBody>
      </p:sp>
      <p:sp>
        <p:nvSpPr>
          <p:cNvPr id="20" name="honestidad"/>
          <p:cNvSpPr/>
          <p:nvPr/>
        </p:nvSpPr>
        <p:spPr>
          <a:xfrm>
            <a:off x="548640" y="3886200"/>
            <a:ext cx="11091672" cy="1965960"/>
          </a:xfrm>
          <a:prstGeom prst="roundRect">
            <a:avLst>
              <a:gd name="adj" fmla="val 7442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8"/>
          <p:cNvSpPr txBox="1"/>
          <p:nvPr/>
        </p:nvSpPr>
        <p:spPr>
          <a:xfrm>
            <a:off x="868680" y="4069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b="1" spc="300" kern="0" dirty="0">
                <a:solidFill>
                  <a:schemeClr val="accent2"/>
                </a:solidFill>
                <a:ea typeface="Noto Sans CJK KR"/>
              </a:rPr>
              <a:t>우리가 주장하지 않는 것</a:t>
            </a:r>
            <a:endParaRPr lang="en-US" sz="1100" dirty="0"/>
          </a:p>
        </p:txBody>
      </p:sp>
      <p:sp>
        <p:nvSpPr>
          <p:cNvPr id="22" name="Text 19"/>
          <p:cNvSpPr txBox="1"/>
          <p:nvPr/>
        </p:nvSpPr>
        <p:spPr>
          <a:xfrm>
            <a:off x="868680" y="4370832"/>
            <a:ext cx="1045159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8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마인드풀니스가 다이빙 사고를 줄인다는 것을 보여준 대규모 시험은 아직 없습니다.</a:t>
            </a:r>
            <a:endParaRPr lang="en-US" sz="1800" dirty="0"/>
          </a:p>
        </p:txBody>
      </p:sp>
      <p:sp>
        <p:nvSpPr>
          <p:cNvPr id="23" name="Text 20"/>
          <p:cNvSpPr txBox="1"/>
          <p:nvPr/>
        </p:nvSpPr>
        <p:spPr>
          <a:xfrm>
            <a:off x="868680" y="5074920"/>
            <a:ext cx="1045159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dirty="0">
                <a:solidFill>
                  <a:schemeClr val="accent3"/>
                </a:solidFill>
                <a:ea typeface="Noto Sans CJK KR"/>
              </a:rPr>
              <a:t>사고가 어떻게 일어나는지에 대한 탄탄한 데이터와, 마인드풀니스가 무엇을 훈련하는지에 대한 탄탄한 근거가 있습니다. 이 자료집은 둘을 연결하고, 데이터가 끝나고 우리의 작업 가설이 시작되는 곳을 "MDI의 해석"으로 표시합니다.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00" b="1" spc="500" kern="0" dirty="0">
                <a:solidFill>
                  <a:schemeClr val="accent2"/>
                </a:solidFill>
                <a:ea typeface="Noto Sans CJK KR"/>
              </a:rPr>
              <a:t>1부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1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수중에서 무엇이 잘못되는가</a:t>
            </a:r>
            <a:endParaRPr lang="en-US" sz="41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2000" i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DAN의 고전적 연구부터 2025년 보고서까지 사고 분석이 말하는 것, 그리고 패닉 연구가 보여주는 것.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치명적 사고의 연쇄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FFFFFF"/>
                </a:solidFill>
                <a:ea typeface="Noto Sans CJK KR"/>
              </a:rPr>
              <a:t>고전 연구  ·  n = 947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tx2"/>
                </a:solidFill>
                <a:ea typeface="Noto Sans CJK KR"/>
              </a:rPr>
              <a:t>오픈서킷 레크리에이션 다이빙 사망, 1992–2003년. 지금도 발표된 가장 큰 단계별 분석이며, 최근 연구도 같은 모델을 씁니다.</a:t>
            </a:r>
            <a:endParaRPr lang="en-US" sz="1300" dirty="0"/>
          </a:p>
        </p:txBody>
      </p:sp>
      <p:sp>
        <p:nvSpPr>
          <p:cNvPr id="6" name="paso 1"/>
          <p:cNvSpPr/>
          <p:nvPr/>
        </p:nvSpPr>
        <p:spPr>
          <a:xfrm>
            <a:off x="54864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dot"/>
          <p:cNvSpPr/>
          <p:nvPr/>
        </p:nvSpPr>
        <p:spPr>
          <a:xfrm>
            <a:off x="74980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74980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132588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150" b="1" spc="100" kern="0" dirty="0">
                <a:solidFill>
                  <a:schemeClr val="accent1"/>
                </a:solidFill>
                <a:ea typeface="Noto Sans CJK KR"/>
              </a:rPr>
              <a:t>촉발 요인</a:t>
            </a:r>
            <a:endParaRPr lang="en-US" sz="1150" dirty="0"/>
          </a:p>
        </p:txBody>
      </p:sp>
      <p:sp>
        <p:nvSpPr>
          <p:cNvPr id="10" name="Text 7"/>
          <p:cNvSpPr txBox="1"/>
          <p:nvPr/>
        </p:nvSpPr>
        <p:spPr>
          <a:xfrm>
            <a:off x="74980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i="1" dirty="0">
                <a:solidFill>
                  <a:schemeClr val="tx2"/>
                </a:solidFill>
                <a:ea typeface="Noto Sans CJK KR"/>
              </a:rPr>
              <a:t>문제를 시작하는 것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74980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41%</a:t>
            </a:r>
            <a:endParaRPr lang="en-US" sz="2600" dirty="0"/>
          </a:p>
        </p:txBody>
      </p:sp>
      <p:sp>
        <p:nvSpPr>
          <p:cNvPr id="12" name="Text 9"/>
          <p:cNvSpPr txBox="1"/>
          <p:nvPr/>
        </p:nvSpPr>
        <p:spPr>
          <a:xfrm>
            <a:off x="178308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tx1"/>
                </a:solidFill>
                <a:ea typeface="Noto Sans CJK KR"/>
              </a:rPr>
              <a:t>기체 부족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74980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20%</a:t>
            </a:r>
            <a:endParaRPr lang="en-US" sz="2600" dirty="0"/>
          </a:p>
        </p:txBody>
      </p:sp>
      <p:sp>
        <p:nvSpPr>
          <p:cNvPr id="14" name="Text 11"/>
          <p:cNvSpPr txBox="1"/>
          <p:nvPr/>
        </p:nvSpPr>
        <p:spPr>
          <a:xfrm>
            <a:off x="178308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tx1"/>
                </a:solidFill>
                <a:ea typeface="Noto Sans CJK KR"/>
              </a:rPr>
              <a:t>얽힘·갇힘</a:t>
            </a:r>
            <a:endParaRPr lang="en-US" sz="1300" dirty="0"/>
          </a:p>
        </p:txBody>
      </p:sp>
      <p:sp>
        <p:nvSpPr>
          <p:cNvPr id="15" name="Text 12"/>
          <p:cNvSpPr txBox="1"/>
          <p:nvPr/>
        </p:nvSpPr>
        <p:spPr>
          <a:xfrm>
            <a:off x="74980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15%</a:t>
            </a:r>
            <a:endParaRPr lang="en-US" sz="2600" dirty="0"/>
          </a:p>
        </p:txBody>
      </p:sp>
      <p:sp>
        <p:nvSpPr>
          <p:cNvPr id="16" name="Text 13"/>
          <p:cNvSpPr txBox="1"/>
          <p:nvPr/>
        </p:nvSpPr>
        <p:spPr>
          <a:xfrm>
            <a:off x="178308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tx1"/>
                </a:solidFill>
                <a:ea typeface="Noto Sans CJK KR"/>
              </a:rPr>
              <a:t>장비 문제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314782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18" name="paso 2"/>
          <p:cNvSpPr/>
          <p:nvPr/>
        </p:nvSpPr>
        <p:spPr>
          <a:xfrm>
            <a:off x="339471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9" name="dot"/>
          <p:cNvSpPr/>
          <p:nvPr/>
        </p:nvSpPr>
        <p:spPr>
          <a:xfrm>
            <a:off x="3595878" y="2075688"/>
            <a:ext cx="457200" cy="4572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20" name="Text 17"/>
          <p:cNvSpPr txBox="1"/>
          <p:nvPr/>
        </p:nvSpPr>
        <p:spPr>
          <a:xfrm>
            <a:off x="359587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21" name="Text 18"/>
          <p:cNvSpPr txBox="1"/>
          <p:nvPr/>
        </p:nvSpPr>
        <p:spPr>
          <a:xfrm>
            <a:off x="417195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150" b="1" spc="100" kern="0" dirty="0">
                <a:solidFill>
                  <a:schemeClr val="accent3"/>
                </a:solidFill>
                <a:ea typeface="Noto Sans CJK KR"/>
              </a:rPr>
              <a:t>무력화 요인</a:t>
            </a:r>
            <a:endParaRPr lang="en-US" sz="1150" dirty="0"/>
          </a:p>
        </p:txBody>
      </p:sp>
      <p:sp>
        <p:nvSpPr>
          <p:cNvPr id="22" name="Text 19"/>
          <p:cNvSpPr txBox="1"/>
          <p:nvPr/>
        </p:nvSpPr>
        <p:spPr>
          <a:xfrm>
            <a:off x="359587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i="1" dirty="0">
                <a:solidFill>
                  <a:schemeClr val="accent3"/>
                </a:solidFill>
                <a:ea typeface="Noto Sans CJK KR"/>
              </a:rPr>
              <a:t>위험하게 만드는 것</a:t>
            </a:r>
            <a:endParaRPr lang="en-US" sz="1250" dirty="0"/>
          </a:p>
        </p:txBody>
      </p:sp>
      <p:sp>
        <p:nvSpPr>
          <p:cNvPr id="23" name="Text 20"/>
          <p:cNvSpPr txBox="1"/>
          <p:nvPr/>
        </p:nvSpPr>
        <p:spPr>
          <a:xfrm>
            <a:off x="359587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accent2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55%</a:t>
            </a:r>
            <a:endParaRPr lang="en-US" sz="2600" dirty="0"/>
          </a:p>
        </p:txBody>
      </p:sp>
      <p:sp>
        <p:nvSpPr>
          <p:cNvPr id="24" name="Text 21"/>
          <p:cNvSpPr txBox="1"/>
          <p:nvPr/>
        </p:nvSpPr>
        <p:spPr>
          <a:xfrm>
            <a:off x="462915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b="1" dirty="0">
                <a:solidFill>
                  <a:schemeClr val="bg1"/>
                </a:solidFill>
                <a:ea typeface="Noto Sans CJK KR"/>
              </a:rPr>
              <a:t>비상 상승</a:t>
            </a:r>
            <a:endParaRPr lang="en-US" sz="1300" dirty="0"/>
          </a:p>
        </p:txBody>
      </p:sp>
      <p:sp>
        <p:nvSpPr>
          <p:cNvPr id="25" name="Text 22"/>
          <p:cNvSpPr txBox="1"/>
          <p:nvPr/>
        </p:nvSpPr>
        <p:spPr>
          <a:xfrm>
            <a:off x="359587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27%</a:t>
            </a:r>
            <a:endParaRPr lang="en-US" sz="2600" dirty="0"/>
          </a:p>
        </p:txBody>
      </p:sp>
      <p:sp>
        <p:nvSpPr>
          <p:cNvPr id="26" name="Text 23"/>
          <p:cNvSpPr txBox="1"/>
          <p:nvPr/>
        </p:nvSpPr>
        <p:spPr>
          <a:xfrm>
            <a:off x="462915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bg1"/>
                </a:solidFill>
                <a:ea typeface="Noto Sans CJK KR"/>
              </a:rPr>
              <a:t>기체 부족</a:t>
            </a:r>
            <a:endParaRPr lang="en-US" sz="1300" dirty="0"/>
          </a:p>
        </p:txBody>
      </p:sp>
      <p:sp>
        <p:nvSpPr>
          <p:cNvPr id="27" name="Text 24"/>
          <p:cNvSpPr txBox="1"/>
          <p:nvPr/>
        </p:nvSpPr>
        <p:spPr>
          <a:xfrm>
            <a:off x="359587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28" name="Text 25"/>
          <p:cNvSpPr txBox="1"/>
          <p:nvPr/>
        </p:nvSpPr>
        <p:spPr>
          <a:xfrm>
            <a:off x="462915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bg1"/>
                </a:solidFill>
                <a:ea typeface="Noto Sans CJK KR"/>
              </a:rPr>
              <a:t>부력 문제</a:t>
            </a:r>
            <a:endParaRPr lang="en-US" sz="1300" dirty="0"/>
          </a:p>
        </p:txBody>
      </p:sp>
      <p:sp>
        <p:nvSpPr>
          <p:cNvPr id="29" name="Shape 26"/>
          <p:cNvSpPr/>
          <p:nvPr/>
        </p:nvSpPr>
        <p:spPr>
          <a:xfrm>
            <a:off x="599389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30" name="paso 3"/>
          <p:cNvSpPr/>
          <p:nvPr/>
        </p:nvSpPr>
        <p:spPr>
          <a:xfrm>
            <a:off x="624078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1" name="dot"/>
          <p:cNvSpPr/>
          <p:nvPr/>
        </p:nvSpPr>
        <p:spPr>
          <a:xfrm>
            <a:off x="644194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2" name="Text 29"/>
          <p:cNvSpPr txBox="1"/>
          <p:nvPr/>
        </p:nvSpPr>
        <p:spPr>
          <a:xfrm>
            <a:off x="644194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33" name="Text 30"/>
          <p:cNvSpPr txBox="1"/>
          <p:nvPr/>
        </p:nvSpPr>
        <p:spPr>
          <a:xfrm>
            <a:off x="701802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150" b="1" spc="100" kern="0" dirty="0">
                <a:solidFill>
                  <a:schemeClr val="accent1"/>
                </a:solidFill>
                <a:ea typeface="Noto Sans CJK KR"/>
              </a:rPr>
              <a:t>무력화 손상</a:t>
            </a:r>
            <a:endParaRPr lang="en-US" sz="1150" dirty="0"/>
          </a:p>
        </p:txBody>
      </p:sp>
      <p:sp>
        <p:nvSpPr>
          <p:cNvPr id="34" name="Text 31"/>
          <p:cNvSpPr txBox="1"/>
          <p:nvPr/>
        </p:nvSpPr>
        <p:spPr>
          <a:xfrm>
            <a:off x="644194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i="1" dirty="0">
                <a:solidFill>
                  <a:schemeClr val="tx2"/>
                </a:solidFill>
                <a:ea typeface="Noto Sans CJK KR"/>
              </a:rPr>
              <a:t>다이버를 무력화하는 것</a:t>
            </a:r>
            <a:endParaRPr lang="en-US" sz="1250" dirty="0"/>
          </a:p>
        </p:txBody>
      </p:sp>
      <p:sp>
        <p:nvSpPr>
          <p:cNvPr id="35" name="Text 32"/>
          <p:cNvSpPr txBox="1"/>
          <p:nvPr/>
        </p:nvSpPr>
        <p:spPr>
          <a:xfrm>
            <a:off x="644194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33%</a:t>
            </a:r>
            <a:endParaRPr lang="en-US" sz="2600" dirty="0"/>
          </a:p>
        </p:txBody>
      </p:sp>
      <p:sp>
        <p:nvSpPr>
          <p:cNvPr id="36" name="Text 33"/>
          <p:cNvSpPr txBox="1"/>
          <p:nvPr/>
        </p:nvSpPr>
        <p:spPr>
          <a:xfrm>
            <a:off x="747522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tx1"/>
                </a:solidFill>
                <a:ea typeface="Noto Sans CJK KR"/>
              </a:rPr>
              <a:t>질식</a:t>
            </a:r>
            <a:endParaRPr lang="en-US" sz="1300" dirty="0"/>
          </a:p>
        </p:txBody>
      </p:sp>
      <p:sp>
        <p:nvSpPr>
          <p:cNvPr id="37" name="Text 34"/>
          <p:cNvSpPr txBox="1"/>
          <p:nvPr/>
        </p:nvSpPr>
        <p:spPr>
          <a:xfrm>
            <a:off x="644194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29%</a:t>
            </a:r>
            <a:endParaRPr lang="en-US" sz="2600" dirty="0"/>
          </a:p>
        </p:txBody>
      </p:sp>
      <p:sp>
        <p:nvSpPr>
          <p:cNvPr id="38" name="Text 35"/>
          <p:cNvSpPr txBox="1"/>
          <p:nvPr/>
        </p:nvSpPr>
        <p:spPr>
          <a:xfrm>
            <a:off x="747522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tx1"/>
                </a:solidFill>
                <a:ea typeface="Noto Sans CJK KR"/>
              </a:rPr>
              <a:t>동맥 가스 색전증</a:t>
            </a:r>
            <a:endParaRPr lang="en-US" sz="1300" dirty="0"/>
          </a:p>
        </p:txBody>
      </p:sp>
      <p:sp>
        <p:nvSpPr>
          <p:cNvPr id="39" name="Text 36"/>
          <p:cNvSpPr txBox="1"/>
          <p:nvPr/>
        </p:nvSpPr>
        <p:spPr>
          <a:xfrm>
            <a:off x="644194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26%</a:t>
            </a:r>
            <a:endParaRPr lang="en-US" sz="2600" dirty="0"/>
          </a:p>
        </p:txBody>
      </p:sp>
      <p:sp>
        <p:nvSpPr>
          <p:cNvPr id="40" name="Text 37"/>
          <p:cNvSpPr txBox="1"/>
          <p:nvPr/>
        </p:nvSpPr>
        <p:spPr>
          <a:xfrm>
            <a:off x="747522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tx1"/>
                </a:solidFill>
                <a:ea typeface="Noto Sans CJK KR"/>
              </a:rPr>
              <a:t>심장 사건</a:t>
            </a:r>
            <a:endParaRPr lang="en-US" sz="1300" dirty="0"/>
          </a:p>
        </p:txBody>
      </p:sp>
      <p:sp>
        <p:nvSpPr>
          <p:cNvPr id="41" name="Shape 38"/>
          <p:cNvSpPr/>
          <p:nvPr/>
        </p:nvSpPr>
        <p:spPr>
          <a:xfrm>
            <a:off x="883996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42" name="paso 4"/>
          <p:cNvSpPr/>
          <p:nvPr/>
        </p:nvSpPr>
        <p:spPr>
          <a:xfrm>
            <a:off x="908685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3" name="dot"/>
          <p:cNvSpPr/>
          <p:nvPr/>
        </p:nvSpPr>
        <p:spPr>
          <a:xfrm>
            <a:off x="928801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4" name="Text 41"/>
          <p:cNvSpPr txBox="1"/>
          <p:nvPr/>
        </p:nvSpPr>
        <p:spPr>
          <a:xfrm>
            <a:off x="928801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45" name="Text 42"/>
          <p:cNvSpPr txBox="1"/>
          <p:nvPr/>
        </p:nvSpPr>
        <p:spPr>
          <a:xfrm>
            <a:off x="986409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150" b="1" spc="100" kern="0" dirty="0">
                <a:solidFill>
                  <a:schemeClr val="accent1"/>
                </a:solidFill>
                <a:ea typeface="Noto Sans CJK KR"/>
              </a:rPr>
              <a:t>사망 원인</a:t>
            </a:r>
            <a:endParaRPr lang="en-US" sz="1150" dirty="0"/>
          </a:p>
        </p:txBody>
      </p:sp>
      <p:sp>
        <p:nvSpPr>
          <p:cNvPr id="46" name="Text 43"/>
          <p:cNvSpPr txBox="1"/>
          <p:nvPr/>
        </p:nvSpPr>
        <p:spPr>
          <a:xfrm>
            <a:off x="928801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i="1" dirty="0">
                <a:solidFill>
                  <a:schemeClr val="tx2"/>
                </a:solidFill>
                <a:ea typeface="Noto Sans CJK KR"/>
              </a:rPr>
              <a:t>최종 원인으로 기록되는 것</a:t>
            </a:r>
            <a:endParaRPr lang="en-US" sz="1250" dirty="0"/>
          </a:p>
        </p:txBody>
      </p:sp>
      <p:sp>
        <p:nvSpPr>
          <p:cNvPr id="47" name="Text 44"/>
          <p:cNvSpPr txBox="1"/>
          <p:nvPr/>
        </p:nvSpPr>
        <p:spPr>
          <a:xfrm>
            <a:off x="928801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70%</a:t>
            </a:r>
            <a:endParaRPr lang="en-US" sz="2600" dirty="0"/>
          </a:p>
        </p:txBody>
      </p:sp>
      <p:sp>
        <p:nvSpPr>
          <p:cNvPr id="48" name="Text 45"/>
          <p:cNvSpPr txBox="1"/>
          <p:nvPr/>
        </p:nvSpPr>
        <p:spPr>
          <a:xfrm>
            <a:off x="1032129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tx1"/>
                </a:solidFill>
                <a:ea typeface="Noto Sans CJK KR"/>
              </a:rPr>
              <a:t>익사</a:t>
            </a:r>
            <a:endParaRPr lang="en-US" sz="1300" dirty="0"/>
          </a:p>
        </p:txBody>
      </p:sp>
      <p:sp>
        <p:nvSpPr>
          <p:cNvPr id="49" name="Text 46"/>
          <p:cNvSpPr txBox="1"/>
          <p:nvPr/>
        </p:nvSpPr>
        <p:spPr>
          <a:xfrm>
            <a:off x="928801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14%</a:t>
            </a:r>
            <a:endParaRPr lang="en-US" sz="2600" dirty="0"/>
          </a:p>
        </p:txBody>
      </p:sp>
      <p:sp>
        <p:nvSpPr>
          <p:cNvPr id="50" name="Text 47"/>
          <p:cNvSpPr txBox="1"/>
          <p:nvPr/>
        </p:nvSpPr>
        <p:spPr>
          <a:xfrm>
            <a:off x="1032129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tx1"/>
                </a:solidFill>
                <a:ea typeface="Noto Sans CJK KR"/>
              </a:rPr>
              <a:t>동맥 가스 색전증</a:t>
            </a:r>
            <a:endParaRPr lang="en-US" sz="1300" dirty="0"/>
          </a:p>
        </p:txBody>
      </p:sp>
      <p:sp>
        <p:nvSpPr>
          <p:cNvPr id="51" name="Text 48"/>
          <p:cNvSpPr txBox="1"/>
          <p:nvPr/>
        </p:nvSpPr>
        <p:spPr>
          <a:xfrm>
            <a:off x="928801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52" name="Text 49"/>
          <p:cNvSpPr txBox="1"/>
          <p:nvPr/>
        </p:nvSpPr>
        <p:spPr>
          <a:xfrm>
            <a:off x="1032129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tx1"/>
                </a:solidFill>
                <a:ea typeface="Noto Sans CJK KR"/>
              </a:rPr>
              <a:t>심장 사건</a:t>
            </a:r>
            <a:endParaRPr lang="en-US" sz="1300" dirty="0"/>
          </a:p>
        </p:txBody>
      </p:sp>
      <p:sp>
        <p:nvSpPr>
          <p:cNvPr id="53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54" name="Text 51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무엇이 달라졌나: 최신 분석</a:t>
            </a:r>
            <a:endParaRPr lang="en-US" sz="3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298448"/>
          <a:ext cx="11091672" cy="914400"/>
        </p:xfrm>
        <a:graphic>
          <a:graphicData uri="http://schemas.openxmlformats.org/drawingml/2006/table">
            <a:tbl>
              <a:tblPr/>
              <a:tblGrid>
                <a:gridCol w="2514600"/>
                <a:gridCol w="1417320"/>
                <a:gridCol w="2423160"/>
                <a:gridCol w="2514600"/>
                <a:gridCol w="185623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연구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기간 · 사망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시작 요인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위험하게 만드는 것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다이버 특성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Denoble 외 · 미국과 캐나다 [1]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1992–2003 · 947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기체 부족 41%, 얽힘 20%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긴급 상승 55%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비교 기준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Lippmann과 Taylor · 호주 [2]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2001–2013 · 126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환경 54%, 과도한 운동 18%, 기체 12%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의학적 요인 38%, 상승 17%, 부력 14%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평균 44세. 47%에서 기존 건강 상태가 요인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Lippmann 외 · 뉴질랜드 [3]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2007–2016 · 48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기체 35%, 환경 35%, 과도한 운동 17%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주로 의학적(심장). 기체 고갈 후 상승으로 인한 색전증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평균 47세. 77%에서 의학적 위험 요인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Lippmann 외 · 호주 [4]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2014–2018 · 42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주로 환경과 과도한 운동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주로 의학적(심장)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평균 49.7세(6세 증가). 54%가 비만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Casadesús 외 · 스페인 지로나 [5]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2009–2018 · 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과도한 운동, 공황, 부력, 방향 상실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빠른 상승, 심장 사건, 공황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주로 50~69세 남성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BSAC · 영국 [6]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2025 · 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절반 이상에서 정보 부족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침수성 폐부종 확진 1건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평균 55세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lectura"/>
          <p:cNvSpPr/>
          <p:nvPr/>
        </p:nvSpPr>
        <p:spPr>
          <a:xfrm>
            <a:off x="548640" y="5074920"/>
            <a:ext cx="11091672" cy="530352"/>
          </a:xfrm>
          <a:prstGeom prst="roundRect">
            <a:avLst>
              <a:gd name="adj" fmla="val 2758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822960" y="5074920"/>
            <a:ext cx="1054303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50" b="1" spc="300" kern="0" dirty="0">
                <a:solidFill>
                  <a:srgbClr val="F2B544"/>
                </a:solidFill>
                <a:ea typeface="Noto Sans CJK KR"/>
              </a:rPr>
              <a:t>MDI의 해석   </a:t>
            </a:r>
            <a:pPr indent="0" marL="0">
              <a:buNone/>
            </a:pPr>
            <a:r>
              <a:rPr lang="ko-KR" sz="1400" i="1" dirty="0">
                <a:solidFill>
                  <a:srgbClr val="F8F5EF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특성이 바뀌고 있다: 더 고령, 더 많은 심장 문제. 상승과 기체는 여전히 사슬 안에 있지만, 이제는 다이버가 물속에 가져가는 것도 중요하다.</a:t>
            </a:r>
            <a:endParaRPr lang="en-US" sz="1050" dirty="0"/>
          </a:p>
        </p:txBody>
      </p:sp>
      <p:sp>
        <p:nvSpPr>
          <p:cNvPr id="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8" name="Text 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[2]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Scuba diving fatalities in Australia 2001 to 2013: chain of ev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Lippmann과 Taylor, 2020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[3]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[4]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[5]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4" invalidUrl="" action="" tgtFrame="" tooltip="Diving-related fatalities: multidisciplinary, experience-based investiga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Casadesús et al., 2019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[6]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5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사고 보고서 2025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548640" y="86868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ko-KR" sz="1300" b="1" spc="500" kern="0" dirty="0">
                <a:solidFill>
                  <a:schemeClr val="accent2"/>
                </a:solidFill>
                <a:ea typeface="Noto Sans CJK KR"/>
              </a:rPr>
              <a:t>대화를 바꾸는 수치</a:t>
            </a:r>
            <a:endParaRPr lang="en-US" sz="1300" dirty="0"/>
          </a:p>
        </p:txBody>
      </p:sp>
      <p:sp>
        <p:nvSpPr>
          <p:cNvPr id="4" name="Text 1"/>
          <p:cNvSpPr txBox="1"/>
          <p:nvPr/>
        </p:nvSpPr>
        <p:spPr>
          <a:xfrm>
            <a:off x="822960" y="1234440"/>
            <a:ext cx="10543032" cy="1965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3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동맥 가스 색전증의 96%에서</a:t>
            </a:r>
            <a:endParaRPr lang="en-US" sz="3600" dirty="0"/>
          </a:p>
          <a:p>
            <a:pPr algn="ctr" indent="0" marL="0">
              <a:buNone/>
            </a:pPr>
            <a:r>
              <a:rPr lang="ko-KR" sz="3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긴급 상승이</a:t>
            </a:r>
            <a:endParaRPr lang="en-US" sz="3600" dirty="0"/>
          </a:p>
          <a:p>
            <a:pPr algn="ctr" indent="0" marL="0">
              <a:buNone/>
            </a:pPr>
            <a:r>
              <a:rPr lang="ko-KR" sz="3600" b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있었다.</a:t>
            </a:r>
            <a:endParaRPr lang="en-US" sz="3600" dirty="0"/>
          </a:p>
        </p:txBody>
      </p:sp>
      <p:sp>
        <p:nvSpPr>
          <p:cNvPr id="5" name="Text 2"/>
          <p:cNvSpPr txBox="1"/>
          <p:nvPr/>
        </p:nvSpPr>
        <p:spPr>
          <a:xfrm>
            <a:off x="1280160" y="3200400"/>
            <a:ext cx="962863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ko-KR" sz="1200" i="1" dirty="0">
                <a:solidFill>
                  <a:schemeClr val="accent3"/>
                </a:solidFill>
                <a:ea typeface="Noto Sans CJK KR"/>
              </a:rPr>
              <a:t>Denoble 외, 2008 · 사망 947건, 1992–2003년. 이후 이 수치를 그대로 재현한 연구는 없습니다.</a:t>
            </a:r>
            <a:endParaRPr lang="en-US" sz="1200" dirty="0"/>
          </a:p>
        </p:txBody>
      </p:sp>
      <p:sp>
        <p:nvSpPr>
          <p:cNvPr id="6" name="dato 2024"/>
          <p:cNvSpPr/>
          <p:nvPr/>
        </p:nvSpPr>
        <p:spPr>
          <a:xfrm>
            <a:off x="1280160" y="3611880"/>
            <a:ext cx="962863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1508760" y="3611880"/>
            <a:ext cx="91714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50" b="1" dirty="0">
                <a:solidFill>
                  <a:srgbClr val="F2B544"/>
                </a:solidFill>
                <a:ea typeface="Noto Sans CJK KR"/>
              </a:rPr>
              <a:t>2024  ·  </a:t>
            </a:r>
            <a:pPr indent="0" marL="0">
              <a:buNone/>
            </a:pPr>
            <a:r>
              <a:rPr lang="ko-KR" sz="1350" dirty="0">
                <a:solidFill>
                  <a:schemeClr val="bg1"/>
                </a:solidFill>
                <a:ea typeface="Noto Sans CJK KR"/>
              </a:rPr>
              <a:t>네덜란드 해군이 치료한 사고 288건(1966–2023년)에서 상승이 가장 흔한 무력화 요인(52%)이었고, 특히 너무 빠른 상승이었으며, 색전증이 가장 치명적인 손상이었습니다.</a:t>
            </a:r>
            <a:endParaRPr lang="en-US" sz="1350" dirty="0"/>
          </a:p>
        </p:txBody>
      </p:sp>
      <p:sp>
        <p:nvSpPr>
          <p:cNvPr id="8" name="lectura"/>
          <p:cNvSpPr/>
          <p:nvPr/>
        </p:nvSpPr>
        <p:spPr>
          <a:xfrm>
            <a:off x="1280160" y="4553712"/>
            <a:ext cx="9628632" cy="868680"/>
          </a:xfrm>
          <a:prstGeom prst="roundRect">
            <a:avLst>
              <a:gd name="adj" fmla="val 16842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1554480" y="4553712"/>
            <a:ext cx="907999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50" b="1" spc="300" kern="0" dirty="0">
                <a:solidFill>
                  <a:srgbClr val="F2B544"/>
                </a:solidFill>
                <a:ea typeface="Noto Sans CJK KR"/>
              </a:rPr>
              <a:t>MDI의 해석   </a:t>
            </a:r>
            <a:pPr indent="0" marL="0">
              <a:buNone/>
            </a:pPr>
            <a:r>
              <a:rPr lang="ko-KR" sz="1400" i="1" dirty="0">
                <a:solidFill>
                  <a:srgbClr val="F8F5EF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문제를 손상으로 바꾸는 것은 대개 반응입니다. 자극과 반응 사이에는 공간이 있고, 그 공간은 훈련할 수 있습니다.</a:t>
            </a:r>
            <a:endParaRPr lang="en-US" sz="1050" dirty="0"/>
          </a:p>
        </p:txBody>
      </p:sp>
      <p:sp>
        <p:nvSpPr>
          <p:cNvPr id="10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[7]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Chain of events analysis in diving accidents treated by the Royal Netherlands Navy 1966–202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Turner et al., 2024 · Diving and Hyperbaric Medicine</a:t>
            </a:r>
            <a:endParaRPr lang="en-US" sz="1050" dirty="0"/>
          </a:p>
        </p:txBody>
      </p:sp>
      <p:sp>
        <p:nvSpPr>
          <p:cNvPr id="1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 txBox="1"/>
          <p:nvPr/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27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아는 것만으로는 부족하다: 그 순간의 행동이 중요하다</a:t>
            </a:r>
            <a:endParaRPr lang="en-US" sz="27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FFFFFF"/>
                </a:solidFill>
                <a:ea typeface="Noto Sans CJK KR"/>
              </a:rPr>
              <a:t>사고 데이터  ·  n = 122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300" dirty="0">
                <a:solidFill>
                  <a:schemeClr val="tx2"/>
                </a:solidFill>
                <a:ea typeface="Noto Sans CJK KR"/>
              </a:rPr>
              <a:t>북미와 카리브해의 교육 외 다이버 사망: 인정된 안전 수칙이 위반되었는가?</a:t>
            </a:r>
            <a:endParaRPr lang="en-US" sz="1300" dirty="0"/>
          </a:p>
        </p:txBody>
      </p:sp>
      <p:sp>
        <p:nvSpPr>
          <p:cNvPr id="6" name="dato 45%"/>
          <p:cNvSpPr/>
          <p:nvPr/>
        </p:nvSpPr>
        <p:spPr>
          <a:xfrm>
            <a:off x="548640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Text 4"/>
          <p:cNvSpPr txBox="1"/>
          <p:nvPr/>
        </p:nvSpPr>
        <p:spPr>
          <a:xfrm>
            <a:off x="822960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400" b="1" dirty="0">
                <a:solidFill>
                  <a:schemeClr val="accent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45%</a:t>
            </a:r>
            <a:endParaRPr lang="en-US" sz="4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400" dirty="0">
                <a:solidFill>
                  <a:schemeClr val="tx1"/>
                </a:solidFill>
                <a:ea typeface="Noto Sans CJK KR"/>
              </a:rPr>
              <a:t>의 모든 사망에서 안전한 다이빙 수칙 위반이 최소 1건 있었습니다.</a:t>
            </a:r>
            <a:endParaRPr lang="en-US" sz="1400" dirty="0"/>
          </a:p>
        </p:txBody>
      </p:sp>
      <p:sp>
        <p:nvSpPr>
          <p:cNvPr id="9" name="dato 75%"/>
          <p:cNvSpPr/>
          <p:nvPr/>
        </p:nvSpPr>
        <p:spPr>
          <a:xfrm>
            <a:off x="4322064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4596384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400" b="1" dirty="0">
                <a:solidFill>
                  <a:schemeClr val="accent2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75%</a:t>
            </a:r>
            <a:endParaRPr lang="en-US" sz="4400" dirty="0"/>
          </a:p>
        </p:txBody>
      </p:sp>
      <p:sp>
        <p:nvSpPr>
          <p:cNvPr id="11" name="Text 8"/>
          <p:cNvSpPr txBox="1"/>
          <p:nvPr/>
        </p:nvSpPr>
        <p:spPr>
          <a:xfrm>
            <a:off x="4596384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400" dirty="0">
                <a:solidFill>
                  <a:schemeClr val="tx1"/>
                </a:solidFill>
                <a:ea typeface="Noto Sans CJK KR"/>
              </a:rPr>
              <a:t>의 의학적 원인이 없는 사망에서 위반이 있었고, 의학적 원인이 있는 사망에서는 23%였습니다.</a:t>
            </a:r>
            <a:endParaRPr lang="en-US" sz="1400" dirty="0"/>
          </a:p>
        </p:txBody>
      </p:sp>
      <p:sp>
        <p:nvSpPr>
          <p:cNvPr id="12" name="dato ×7.3"/>
          <p:cNvSpPr/>
          <p:nvPr/>
        </p:nvSpPr>
        <p:spPr>
          <a:xfrm>
            <a:off x="8095488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Text 10"/>
          <p:cNvSpPr txBox="1"/>
          <p:nvPr/>
        </p:nvSpPr>
        <p:spPr>
          <a:xfrm>
            <a:off x="8369808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400" b="1" dirty="0">
                <a:solidFill>
                  <a:schemeClr val="accent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×7.3</a:t>
            </a:r>
            <a:endParaRPr lang="en-US" sz="4400" dirty="0"/>
          </a:p>
        </p:txBody>
      </p:sp>
      <p:sp>
        <p:nvSpPr>
          <p:cNvPr id="14" name="Text 11"/>
          <p:cNvSpPr txBox="1"/>
          <p:nvPr/>
        </p:nvSpPr>
        <p:spPr>
          <a:xfrm>
            <a:off x="8369808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400" dirty="0">
                <a:solidFill>
                  <a:schemeClr val="tx1"/>
                </a:solidFill>
                <a:ea typeface="Noto Sans CJK KR"/>
              </a:rPr>
              <a:t>의학적 원인이 없는 사망에서 위반 가능성이 더 높음(95% 신뢰구간: 2.3–23.2).</a:t>
            </a:r>
            <a:endParaRPr lang="en-US" sz="1400" dirty="0"/>
          </a:p>
        </p:txBody>
      </p:sp>
      <p:sp>
        <p:nvSpPr>
          <p:cNvPr id="15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50" b="1" spc="300" kern="0" dirty="0">
                <a:solidFill>
                  <a:srgbClr val="F2B544"/>
                </a:solidFill>
                <a:ea typeface="Noto Sans CJK KR"/>
              </a:rPr>
              <a:t>MDI의 해석   </a:t>
            </a:r>
            <a:pPr indent="0" marL="0">
              <a:buNone/>
            </a:pPr>
            <a:r>
              <a:rPr lang="ko-KR" sz="1400" i="1" dirty="0">
                <a:solidFill>
                  <a:srgbClr val="F8F5EF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규칙은 교육 과정에서 배웁니다. 적용 여부는 그 순간에 결정됩니다. 현존은 아는 것과 수중에서 하는 것을 잇는 다리입니다.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[8]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Violations of safe diving practices among 122 diver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Shreeves et al., 2018 · International Maritime Health</a:t>
            </a:r>
            <a:endParaRPr lang="en-US" sz="1050" dirty="0"/>
          </a:p>
        </p:txBody>
      </p:sp>
      <p:sp>
        <p:nvSpPr>
          <p:cNvPr id="19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bg1"/>
                </a:solidFill>
                <a:ea typeface="Noto Sans CJK KR"/>
              </a:rPr>
              <a:t>새로운 전선: 심장, 나이, 체력</a:t>
            </a:r>
            <a:endParaRPr lang="en-US" sz="3200" dirty="0"/>
          </a:p>
        </p:txBody>
      </p:sp>
      <p:sp>
        <p:nvSpPr>
          <p:cNvPr id="4" name="≥ 4건 중 1건"/>
          <p:cNvSpPr/>
          <p:nvPr/>
        </p:nvSpPr>
        <p:spPr>
          <a:xfrm>
            <a:off x="54864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77724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400" b="1" dirty="0">
                <a:solidFill>
                  <a:schemeClr val="accent2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≥ 4건 중 1건</a:t>
            </a:r>
            <a:endParaRPr lang="en-US" sz="24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dirty="0">
                <a:solidFill>
                  <a:schemeClr val="bg1"/>
                </a:solidFill>
                <a:ea typeface="Noto Sans CJK KR"/>
              </a:rPr>
              <a:t>다이빙 사망은 심장과 관련됩니다. 다이버의 심혈관 질환은 늘어나는 것으로 보입니다.</a:t>
            </a:r>
            <a:endParaRPr lang="en-US" sz="125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000" i="1" dirty="0">
                <a:solidFill>
                  <a:schemeClr val="accent3"/>
                </a:solidFill>
                <a:ea typeface="Noto Sans CJK KR"/>
              </a:rPr>
              <a:t>[9] Lippmann과 Caruso, 2024</a:t>
            </a:r>
            <a:endParaRPr lang="en-US" sz="1000" dirty="0"/>
          </a:p>
        </p:txBody>
      </p:sp>
      <p:sp>
        <p:nvSpPr>
          <p:cNvPr id="8" name="77%"/>
          <p:cNvSpPr/>
          <p:nvPr/>
        </p:nvSpPr>
        <p:spPr>
          <a:xfrm>
            <a:off x="337185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60045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77%</a:t>
            </a:r>
            <a:endParaRPr lang="en-US" sz="3200" dirty="0"/>
          </a:p>
        </p:txBody>
      </p:sp>
      <p:sp>
        <p:nvSpPr>
          <p:cNvPr id="10" name="Text 7"/>
          <p:cNvSpPr txBox="1"/>
          <p:nvPr/>
        </p:nvSpPr>
        <p:spPr>
          <a:xfrm>
            <a:off x="360045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dirty="0">
                <a:solidFill>
                  <a:schemeClr val="bg1"/>
                </a:solidFill>
                <a:ea typeface="Noto Sans CJK KR"/>
              </a:rPr>
              <a:t>뉴질랜드 사망자(2007–2016년)가 의학적 위험 요인을 가졌고, 주로 허혈성 심장질환이었습니다.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360045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000" i="1" dirty="0">
                <a:solidFill>
                  <a:schemeClr val="accent3"/>
                </a:solidFill>
                <a:ea typeface="Noto Sans CJK KR"/>
              </a:rPr>
              <a:t>[3] Lippmann et al., 2021</a:t>
            </a:r>
            <a:endParaRPr lang="en-US" sz="1000" dirty="0"/>
          </a:p>
        </p:txBody>
      </p:sp>
      <p:sp>
        <p:nvSpPr>
          <p:cNvPr id="12" name="54%"/>
          <p:cNvSpPr/>
          <p:nvPr/>
        </p:nvSpPr>
        <p:spPr>
          <a:xfrm>
            <a:off x="619506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10"/>
          <p:cNvSpPr txBox="1"/>
          <p:nvPr/>
        </p:nvSpPr>
        <p:spPr>
          <a:xfrm>
            <a:off x="642366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54%</a:t>
            </a:r>
            <a:endParaRPr lang="en-US" sz="3200" dirty="0"/>
          </a:p>
        </p:txBody>
      </p:sp>
      <p:sp>
        <p:nvSpPr>
          <p:cNvPr id="14" name="Text 11"/>
          <p:cNvSpPr txBox="1"/>
          <p:nvPr/>
        </p:nvSpPr>
        <p:spPr>
          <a:xfrm>
            <a:off x="642366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dirty="0">
                <a:solidFill>
                  <a:schemeClr val="bg1"/>
                </a:solidFill>
                <a:ea typeface="Noto Sans CJK KR"/>
              </a:rPr>
              <a:t>호주 사망자(2014–2018년)가 비만이었고, 확인된 심장 사망은 모두 기저 질환이 있었습니다.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42366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000" i="1" dirty="0">
                <a:solidFill>
                  <a:schemeClr val="accent3"/>
                </a:solidFill>
                <a:ea typeface="Noto Sans CJK KR"/>
              </a:rPr>
              <a:t>[4] Lippmann et al., 2023</a:t>
            </a:r>
            <a:endParaRPr lang="en-US" sz="1000" dirty="0"/>
          </a:p>
        </p:txBody>
      </p:sp>
      <p:sp>
        <p:nvSpPr>
          <p:cNvPr id="16" name="55세"/>
          <p:cNvSpPr/>
          <p:nvPr/>
        </p:nvSpPr>
        <p:spPr>
          <a:xfrm>
            <a:off x="901827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924687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55세</a:t>
            </a:r>
            <a:endParaRPr lang="en-US" sz="3200" dirty="0"/>
          </a:p>
        </p:txBody>
      </p:sp>
      <p:sp>
        <p:nvSpPr>
          <p:cNvPr id="18" name="Text 15"/>
          <p:cNvSpPr txBox="1"/>
          <p:nvPr/>
        </p:nvSpPr>
        <p:spPr>
          <a:xfrm>
            <a:off x="924687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dirty="0">
                <a:solidFill>
                  <a:schemeClr val="bg1"/>
                </a:solidFill>
                <a:ea typeface="Noto Sans CJK KR"/>
              </a:rPr>
              <a:t>2025년 영국에서 사망한 다이버의 평균 나이.</a:t>
            </a:r>
            <a:endParaRPr lang="en-US" sz="1250" dirty="0"/>
          </a:p>
        </p:txBody>
      </p:sp>
      <p:sp>
        <p:nvSpPr>
          <p:cNvPr id="19" name="Text 16"/>
          <p:cNvSpPr txBox="1"/>
          <p:nvPr/>
        </p:nvSpPr>
        <p:spPr>
          <a:xfrm>
            <a:off x="924687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000" i="1" dirty="0">
                <a:solidFill>
                  <a:schemeClr val="accent3"/>
                </a:solidFill>
                <a:ea typeface="Noto Sans CJK KR"/>
              </a:rPr>
              <a:t>[6] BSAC, 2026</a:t>
            </a:r>
            <a:endParaRPr lang="en-US" sz="1000" dirty="0"/>
          </a:p>
        </p:txBody>
      </p:sp>
      <p:sp>
        <p:nvSpPr>
          <p:cNvPr id="20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50" b="1" spc="300" kern="0" dirty="0">
                <a:solidFill>
                  <a:srgbClr val="F2B544"/>
                </a:solidFill>
                <a:ea typeface="Noto Sans CJK KR"/>
              </a:rPr>
              <a:t>MDI의 해석   </a:t>
            </a:r>
            <a:pPr indent="0" marL="0">
              <a:buNone/>
            </a:pPr>
            <a:r>
              <a:rPr lang="ko-KR" sz="1400" i="1" dirty="0">
                <a:solidFill>
                  <a:srgbClr val="F8F5EF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현재에 머문다는 것은 자기 몸에 정직한 것이기도 합니다. 입수 전 준비 상태 점검(초록 · 노랑 · 빨강)은 “오늘은 노랑”이라고 말하기 쉽게 해 줍니다. 미루는 것도 괜찮습니다. 의학적 적합성을 대신하지 않고, 보탭니다.</a:t>
            </a:r>
            <a:endParaRPr lang="en-US" sz="105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[9]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The investigation of diving accidents and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Lippmann과 Caruso, 2024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[3]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[4]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[6]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4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사고 보고서 2025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bg1"/>
                </a:solidFill>
                <a:ea typeface="Noto Sans CJK KR"/>
              </a:rPr>
              <a:t>패닉: 흔하고, 위험하며, 예측 가능하다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6304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000" b="1" dirty="0">
                <a:solidFill>
                  <a:schemeClr val="accent2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24–37%</a:t>
            </a:r>
            <a:endParaRPr lang="en-US" sz="3000" dirty="0"/>
          </a:p>
        </p:txBody>
      </p:sp>
      <p:sp>
        <p:nvSpPr>
          <p:cNvPr id="5" name="Text 2"/>
          <p:cNvSpPr txBox="1"/>
          <p:nvPr/>
        </p:nvSpPr>
        <p:spPr>
          <a:xfrm>
            <a:off x="2423160" y="1481328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700" b="1" dirty="0">
                <a:solidFill>
                  <a:schemeClr val="bg1"/>
                </a:solidFill>
                <a:ea typeface="Noto Sans CJK KR"/>
              </a:rPr>
              <a:t>네 명 중 한 명이 겪었다</a:t>
            </a:r>
            <a:endParaRPr lang="en-US" sz="1700" dirty="0"/>
          </a:p>
        </p:txBody>
      </p:sp>
      <p:sp>
        <p:nvSpPr>
          <p:cNvPr id="6" name="Text 3"/>
          <p:cNvSpPr txBox="1"/>
          <p:nvPr/>
        </p:nvSpPr>
        <p:spPr>
          <a:xfrm>
            <a:off x="2423160" y="1847088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00" dirty="0">
                <a:solidFill>
                  <a:schemeClr val="accent3"/>
                </a:solidFill>
                <a:ea typeface="Noto Sans CJK KR"/>
              </a:rPr>
              <a:t>발표된 가장 큰 설문(다이버 12,087명)에서 남성 24%, 여성 37%가 다이빙 중 공황을 겪었습니다. 15%는 첫 공황 때 빠르거나 통제되지 않은 상승을 했습니다.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548640" y="2807208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000" b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83%</a:t>
            </a:r>
            <a:endParaRPr lang="en-US" sz="4000" dirty="0"/>
          </a:p>
        </p:txBody>
      </p:sp>
      <p:sp>
        <p:nvSpPr>
          <p:cNvPr id="8" name="Text 5"/>
          <p:cNvSpPr txBox="1"/>
          <p:nvPr/>
        </p:nvSpPr>
        <p:spPr>
          <a:xfrm>
            <a:off x="2423160" y="2825496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700" b="1" dirty="0">
                <a:solidFill>
                  <a:schemeClr val="bg1"/>
                </a:solidFill>
                <a:ea typeface="Noto Sans CJK KR"/>
              </a:rPr>
              <a:t>사전 불안이 이를 예측한다</a:t>
            </a:r>
            <a:endParaRPr lang="en-US" sz="1700" dirty="0"/>
          </a:p>
        </p:txBody>
      </p:sp>
      <p:sp>
        <p:nvSpPr>
          <p:cNvPr id="9" name="Text 6"/>
          <p:cNvSpPr txBox="1"/>
          <p:nvPr/>
        </p:nvSpPr>
        <p:spPr>
          <a:xfrm>
            <a:off x="2423160" y="3191256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00" dirty="0">
                <a:solidFill>
                  <a:schemeClr val="accent3"/>
                </a:solidFill>
                <a:ea typeface="Noto Sans CJK KR"/>
              </a:rPr>
              <a:t>교육 전에 특성 불안을 측정하자 학생 42명 중 35명에 대해 누가 패닉 행동을 보일지 정확히 예측했습니다. 11명은 두 번 이상 겪었습니다.</a:t>
            </a:r>
            <a:endParaRPr lang="en-US" sz="1300" dirty="0"/>
          </a:p>
        </p:txBody>
      </p:sp>
      <p:sp>
        <p:nvSpPr>
          <p:cNvPr id="10" name="Text 7"/>
          <p:cNvSpPr txBox="1"/>
          <p:nvPr/>
        </p:nvSpPr>
        <p:spPr>
          <a:xfrm>
            <a:off x="548640" y="4151376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000" b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2025</a:t>
            </a:r>
            <a:endParaRPr lang="en-US" sz="4000" dirty="0"/>
          </a:p>
        </p:txBody>
      </p:sp>
      <p:sp>
        <p:nvSpPr>
          <p:cNvPr id="11" name="Text 8"/>
          <p:cNvSpPr txBox="1"/>
          <p:nvPr/>
        </p:nvSpPr>
        <p:spPr>
          <a:xfrm>
            <a:off x="2423160" y="4169664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700" b="1" dirty="0">
                <a:solidFill>
                  <a:schemeClr val="bg1"/>
                </a:solidFill>
                <a:ea typeface="Noto Sans CJK KR"/>
              </a:rPr>
              <a:t>여전히 보고서에</a:t>
            </a:r>
            <a:endParaRPr lang="en-US" sz="1700" dirty="0"/>
          </a:p>
        </p:txBody>
      </p:sp>
      <p:sp>
        <p:nvSpPr>
          <p:cNvPr id="12" name="Text 9"/>
          <p:cNvSpPr txBox="1"/>
          <p:nvPr/>
        </p:nvSpPr>
        <p:spPr>
          <a:xfrm>
            <a:off x="2423160" y="4535424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00" dirty="0">
                <a:solidFill>
                  <a:schemeClr val="accent3"/>
                </a:solidFill>
                <a:ea typeface="Noto Sans CJK KR"/>
              </a:rPr>
              <a:t>2025년 영국 보고서에도 “공황에 빠져 수면으로 향한” 다이버들이 다시 기록되어 있습니다.</a:t>
            </a:r>
            <a:endParaRPr lang="en-US" sz="1300" dirty="0"/>
          </a:p>
        </p:txBody>
      </p:sp>
      <p:sp>
        <p:nvSpPr>
          <p:cNvPr id="13" name="hueco"/>
          <p:cNvSpPr/>
          <p:nvPr/>
        </p:nvSpPr>
        <p:spPr>
          <a:xfrm>
            <a:off x="7680960" y="1463040"/>
            <a:ext cx="3959352" cy="4023360"/>
          </a:xfrm>
          <a:prstGeom prst="roundRect">
            <a:avLst>
              <a:gd name="adj" fmla="val 3695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7955280" y="1691640"/>
            <a:ext cx="3410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b="1" spc="200" kern="0" dirty="0">
                <a:solidFill>
                  <a:srgbClr val="F2B544"/>
                </a:solidFill>
                <a:ea typeface="Noto Sans CJK KR"/>
              </a:rPr>
              <a:t>Morgan이 지적한 공백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2057400"/>
            <a:ext cx="3410712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9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이완, 명상, 최면, 심상 훈련은 불안한 다이버에게서 아직 일관된 결과를 보이지 않았습니다.</a:t>
            </a:r>
            <a:endParaRPr lang="en-US" sz="1900" dirty="0"/>
          </a:p>
        </p:txBody>
      </p:sp>
      <p:sp>
        <p:nvSpPr>
          <p:cNvPr id="16" name="Text 13"/>
          <p:cNvSpPr txBox="1"/>
          <p:nvPr/>
        </p:nvSpPr>
        <p:spPr>
          <a:xfrm>
            <a:off x="7955280" y="3931920"/>
            <a:ext cx="341071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i="1" dirty="0">
                <a:solidFill>
                  <a:schemeClr val="accent3"/>
                </a:solidFill>
                <a:ea typeface="Noto Sans CJK KR"/>
              </a:rPr>
              <a:t>그는 효과에 대한 체계적 연구를 요구했습니다. MDI가 메우고자 하는 공백이 바로 이것이며, 그래서 모든 과정에서 측정합니다.</a:t>
            </a:r>
            <a:endParaRPr lang="en-US" sz="13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[10]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레크리에이션 스쿠버 다이버의 패닉에 관한 연구(요약: Panic in Recreational Scuba Divers)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Colvard와 Colvard, 2003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[11]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Trait anxiety predicts panic behavior in beginning scuba stud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Raglin &amp; O'Connor, 2004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[6]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3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사고 보고서 2025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[12]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4" invalidUrl="" action="" tgtFrame="" tooltip="Anxiety and panic in recreational scuba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1995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스트레스를 받으면 주의가 좁아진다</a:t>
            </a:r>
            <a:endParaRPr lang="en-US" sz="3200" dirty="0"/>
          </a:p>
        </p:txBody>
      </p:sp>
      <p:sp>
        <p:nvSpPr>
          <p:cNvPr id="4" name="Shape 1"/>
          <p:cNvSpPr/>
          <p:nvPr/>
        </p:nvSpPr>
        <p:spPr>
          <a:xfrm>
            <a:off x="731520" y="1554480"/>
            <a:ext cx="3749040" cy="3749040"/>
          </a:xfrm>
          <a:prstGeom prst="ellipse">
            <a:avLst/>
          </a:prstGeom>
          <a:solidFill>
            <a:srgbClr val="8FCFC4">
              <a:alpha val="45000"/>
            </a:srgbClr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1828800" y="2651760"/>
            <a:ext cx="1554480" cy="1554480"/>
          </a:xfrm>
          <a:prstGeom prst="ellipse">
            <a:avLst/>
          </a:prstGeom>
          <a:solidFill>
            <a:srgbClr val="E7674A"/>
          </a:solidFill>
          <a:ln w="12700">
            <a:solidFill>
              <a:srgbClr val="E7674A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1828800" y="3154680"/>
            <a:ext cx="1554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300" b="1" dirty="0">
                <a:solidFill>
                  <a:srgbClr val="FFFFFF"/>
                </a:solidFill>
                <a:ea typeface="Noto Sans CJK KR"/>
              </a:rPr>
              <a:t>스트레스 상태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960120" y="182880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ko-KR" sz="1200" b="1" dirty="0">
                <a:solidFill>
                  <a:srgbClr val="0F6472"/>
                </a:solidFill>
                <a:ea typeface="Noto Sans CJK KR"/>
              </a:rPr>
              <a:t>평온할 때의 주의 범위</a:t>
            </a:r>
            <a:endParaRPr lang="en-US" sz="1200" dirty="0"/>
          </a:p>
        </p:txBody>
      </p:sp>
      <p:sp>
        <p:nvSpPr>
          <p:cNvPr id="8" name="dot"/>
          <p:cNvSpPr/>
          <p:nvPr/>
        </p:nvSpPr>
        <p:spPr>
          <a:xfrm>
            <a:off x="3840480" y="4297680"/>
            <a:ext cx="292608" cy="292608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108960" y="4636008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ko-KR" sz="1100" b="1" dirty="0">
                <a:solidFill>
                  <a:srgbClr val="06202E"/>
                </a:solidFill>
                <a:ea typeface="Noto Sans CJK KR"/>
              </a:rPr>
              <a:t>주변 신호</a:t>
            </a:r>
            <a:endParaRPr lang="en-US" sz="1100" dirty="0"/>
          </a:p>
        </p:txBody>
      </p:sp>
      <p:sp>
        <p:nvSpPr>
          <p:cNvPr id="10" name="chip"/>
          <p:cNvSpPr txBox="1"/>
          <p:nvPr/>
        </p:nvSpPr>
        <p:spPr>
          <a:xfrm>
            <a:off x="4983480" y="1325880"/>
            <a:ext cx="310896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06202E"/>
                </a:solidFill>
                <a:ea typeface="Noto Sans CJK KR"/>
              </a:rPr>
              <a:t>고전적 실험  ·  1966</a:t>
            </a:r>
            <a:endParaRPr lang="en-US" sz="1100" dirty="0"/>
          </a:p>
        </p:txBody>
      </p:sp>
      <p:sp>
        <p:nvSpPr>
          <p:cNvPr id="11" name="Text 8"/>
          <p:cNvSpPr txBox="1"/>
          <p:nvPr/>
        </p:nvSpPr>
        <p:spPr>
          <a:xfrm>
            <a:off x="4983480" y="1755648"/>
            <a:ext cx="66568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22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지각 협소화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4983480" y="2286000"/>
            <a:ext cx="665683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dirty="0">
                <a:solidFill>
                  <a:schemeClr val="tx2"/>
                </a:solidFill>
                <a:ea typeface="Noto Sans CJK KR"/>
              </a:rPr>
              <a:t>초보 다이버들은 중심 과제를 하면서 주변의 빛을 감지해야 했습니다. 수면에서는 방해가 되지 않았지만, 수중에서는 한 하위 집단이 주변 빛에 훨씬 느리게 반응했습니다.</a:t>
            </a:r>
            <a:endParaRPr lang="en-US" sz="1350" dirty="0"/>
          </a:p>
        </p:txBody>
      </p:sp>
      <p:sp>
        <p:nvSpPr>
          <p:cNvPr id="13" name="chip"/>
          <p:cNvSpPr txBox="1"/>
          <p:nvPr/>
        </p:nvSpPr>
        <p:spPr>
          <a:xfrm>
            <a:off x="4983480" y="3246120"/>
            <a:ext cx="3428086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06202E"/>
                </a:solidFill>
                <a:ea typeface="Noto Sans CJK KR"/>
              </a:rPr>
              <a:t>2020  ·  다이버 27명  ·  수심 5미터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4983480" y="3639312"/>
            <a:ext cx="66568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dirty="0">
                <a:solidFill>
                  <a:schemeClr val="tx2"/>
                </a:solidFill>
                <a:ea typeface="Noto Sans CJK KR"/>
              </a:rPr>
              <a:t>특성 불안이 높으면 수중에서 더 느림: 주의 검사(스트룹)에서 72.5초 대 64.4초, 마스크 물 빼기에서 10.8초 대 7.1초.</a:t>
            </a:r>
            <a:endParaRPr lang="en-US" sz="1350" dirty="0"/>
          </a:p>
        </p:txBody>
      </p:sp>
      <p:sp>
        <p:nvSpPr>
          <p:cNvPr id="15" name="lectura"/>
          <p:cNvSpPr/>
          <p:nvPr/>
        </p:nvSpPr>
        <p:spPr>
          <a:xfrm>
            <a:off x="4983480" y="4572000"/>
            <a:ext cx="6656832" cy="914400"/>
          </a:xfrm>
          <a:prstGeom prst="roundRect">
            <a:avLst>
              <a:gd name="adj" fmla="val 1600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5257800" y="4572000"/>
            <a:ext cx="61081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50" b="1" spc="300" kern="0" dirty="0">
                <a:solidFill>
                  <a:srgbClr val="F2B544"/>
                </a:solidFill>
                <a:ea typeface="Noto Sans CJK KR"/>
              </a:rPr>
              <a:t>MDI의 해석   </a:t>
            </a:r>
            <a:pPr indent="0" marL="0">
              <a:buNone/>
            </a:pPr>
            <a:r>
              <a:rPr lang="ko-KR" sz="1400" i="1" dirty="0">
                <a:solidFill>
                  <a:srgbClr val="F8F5EF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수중에서 주변이란 버디, 게이지, 그리고 주위 환경입니다. MDI는 넓고 안정된 주의를 훈련합니다: 하나의 신호와 열린 시선.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[13]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Perceptual narrowing in novice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Weltman과 Egstrom, 1966 · Human Factors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[14]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Anxiety impact on scuba performance and underwater cognitive processing ability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Tsai et al., 2020 · Diving and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bg1"/>
                </a:solidFill>
                <a:ea typeface="Noto Sans CJK KR"/>
              </a:rPr>
              <a:t>끊김 없는 호흡은 스타일이 아니라 물리학이다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1732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400" b="1" dirty="0">
                <a:solidFill>
                  <a:schemeClr val="accent2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1.5 m</a:t>
            </a:r>
            <a:endParaRPr lang="en-US" sz="4400" dirty="0"/>
          </a:p>
        </p:txBody>
      </p:sp>
      <p:sp>
        <p:nvSpPr>
          <p:cNvPr id="5" name="Text 2"/>
          <p:cNvSpPr txBox="1"/>
          <p:nvPr/>
        </p:nvSpPr>
        <p:spPr>
          <a:xfrm>
            <a:off x="3063240" y="146304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450" dirty="0">
                <a:solidFill>
                  <a:schemeClr val="bg1"/>
                </a:solidFill>
                <a:ea typeface="Noto Sans CJK KR"/>
              </a:rPr>
              <a:t>얕은 물에서 겨우 5피트(약 1.5 m)를 숨 참고 상승하는 것만으로도 동맥 가스 색전증이 생길 수 있습니다.</a:t>
            </a:r>
            <a:endParaRPr lang="en-US" sz="1450" dirty="0"/>
          </a:p>
        </p:txBody>
      </p:sp>
      <p:sp>
        <p:nvSpPr>
          <p:cNvPr id="6" name="Text 3"/>
          <p:cNvSpPr txBox="1"/>
          <p:nvPr/>
        </p:nvSpPr>
        <p:spPr>
          <a:xfrm>
            <a:off x="548640" y="269748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400" b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≈ ⅓</a:t>
            </a:r>
            <a:endParaRPr lang="en-US" sz="4400" dirty="0"/>
          </a:p>
        </p:txBody>
      </p:sp>
      <p:sp>
        <p:nvSpPr>
          <p:cNvPr id="7" name="Text 4"/>
          <p:cNvSpPr txBox="1"/>
          <p:nvPr/>
        </p:nvSpPr>
        <p:spPr>
          <a:xfrm>
            <a:off x="3063240" y="274320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450" dirty="0">
                <a:solidFill>
                  <a:schemeClr val="bg1"/>
                </a:solidFill>
                <a:ea typeface="Noto Sans CJK KR"/>
              </a:rPr>
              <a:t>3.4 m에서는 1.33 ATA의 기체를 호흡합니다. 수면으로 올라오며 숨을 참으면 약 3분의 1 팽창합니다.</a:t>
            </a:r>
            <a:endParaRPr lang="en-US" sz="1450" dirty="0"/>
          </a:p>
        </p:txBody>
      </p:sp>
      <p:sp>
        <p:nvSpPr>
          <p:cNvPr id="8" name="cita DAN"/>
          <p:cNvSpPr/>
          <p:nvPr/>
        </p:nvSpPr>
        <p:spPr>
          <a:xfrm>
            <a:off x="548640" y="4069080"/>
            <a:ext cx="6400800" cy="1325880"/>
          </a:xfrm>
          <a:prstGeom prst="roundRect">
            <a:avLst>
              <a:gd name="adj" fmla="val 11034"/>
            </a:avLst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822960" y="416052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000" b="1" i="1" dirty="0">
                <a:solidFill>
                  <a:srgbClr val="06202E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"특히 얕은 물에서는 계속 숨을 쉬세요."</a:t>
            </a:r>
            <a:endParaRPr lang="en-US" sz="2000" dirty="0"/>
          </a:p>
        </p:txBody>
      </p:sp>
      <p:sp>
        <p:nvSpPr>
          <p:cNvPr id="10" name="Text 7"/>
          <p:cNvSpPr txBox="1"/>
          <p:nvPr/>
        </p:nvSpPr>
        <p:spPr>
          <a:xfrm>
            <a:off x="822960" y="4892040"/>
            <a:ext cx="5852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DAN 기사의 결론</a:t>
            </a:r>
            <a:endParaRPr lang="en-US" sz="1150" dirty="0"/>
          </a:p>
        </p:txBody>
      </p:sp>
      <p:sp>
        <p:nvSpPr>
          <p:cNvPr id="11" name="canon"/>
          <p:cNvSpPr/>
          <p:nvPr/>
        </p:nvSpPr>
        <p:spPr>
          <a:xfrm>
            <a:off x="7360920" y="1417320"/>
            <a:ext cx="4279392" cy="3977640"/>
          </a:xfrm>
          <a:prstGeom prst="roundRect">
            <a:avLst>
              <a:gd name="adj" fmla="val 3678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7635240" y="1645920"/>
            <a:ext cx="37307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b="1" spc="200" kern="0" dirty="0">
                <a:solidFill>
                  <a:schemeClr val="accent3"/>
                </a:solidFill>
                <a:ea typeface="Noto Sans CJK KR"/>
              </a:rPr>
              <a:t>그래서 MDI 기준은</a:t>
            </a:r>
            <a:endParaRPr lang="en-US" sz="1100" dirty="0"/>
          </a:p>
        </p:txBody>
      </p:sp>
      <p:pic>
        <p:nvPicPr>
          <p:cNvPr id="13" name="Image 0" descr="/home/claude/mdi/assets/ic_check_c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35240" y="2103120"/>
            <a:ext cx="256032" cy="256032"/>
          </a:xfrm>
          <a:prstGeom prst="rect">
            <a:avLst/>
          </a:prstGeom>
        </p:spPr>
      </p:pic>
      <p:sp>
        <p:nvSpPr>
          <p:cNvPr id="14" name="Text 10"/>
          <p:cNvSpPr txBox="1"/>
          <p:nvPr/>
        </p:nvSpPr>
        <p:spPr>
          <a:xfrm>
            <a:off x="8019288" y="205740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dirty="0">
                <a:solidFill>
                  <a:schemeClr val="bg1"/>
                </a:solidFill>
                <a:ea typeface="Noto Sans CJK KR"/>
              </a:rPr>
              <a:t>언제나 평소처럼 끊김 없는 호흡.</a:t>
            </a:r>
            <a:endParaRPr lang="en-US" sz="1350" dirty="0"/>
          </a:p>
        </p:txBody>
      </p:sp>
      <p:pic>
        <p:nvPicPr>
          <p:cNvPr id="15" name="Image 1" descr="/home/claude/mdi/assets/ic_check_co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5240" y="2926080"/>
            <a:ext cx="256032" cy="256032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8019288" y="288036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dirty="0">
                <a:solidFill>
                  <a:schemeClr val="bg1"/>
                </a:solidFill>
                <a:ea typeface="Noto Sans CJK KR"/>
              </a:rPr>
              <a:t>숨 참기 없음, 페이스 호흡 없음, 길게 내쉬기 없음.</a:t>
            </a:r>
            <a:endParaRPr lang="en-US" sz="1350" dirty="0"/>
          </a:p>
        </p:txBody>
      </p:sp>
      <p:pic>
        <p:nvPicPr>
          <p:cNvPr id="17" name="Image 2" descr="/home/claude/mdi/assets/ic_check_co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5240" y="3749040"/>
            <a:ext cx="256032" cy="256032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8019288" y="370332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dirty="0">
                <a:solidFill>
                  <a:schemeClr val="bg1"/>
                </a:solidFill>
                <a:ea typeface="Noto Sans CJK KR"/>
              </a:rPr>
              <a:t>TRES: 중성 부력으로 안정되면 평범한 호흡 세 번을 그저 관찰합니다.</a:t>
            </a:r>
            <a:endParaRPr lang="en-US" sz="1350" dirty="0"/>
          </a:p>
        </p:txBody>
      </p:sp>
      <p:pic>
        <p:nvPicPr>
          <p:cNvPr id="19" name="Image 3" descr="/home/claude/mdi/assets/ic_check_co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5240" y="4572000"/>
            <a:ext cx="256032" cy="256032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8019288" y="452628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dirty="0">
                <a:solidFill>
                  <a:schemeClr val="bg1"/>
                </a:solidFill>
                <a:ea typeface="Noto Sans CJK KR"/>
              </a:rPr>
              <a:t>하강, 상승, 중요한 작업 중에는 아무것도 더하지 않습니다.</a:t>
            </a:r>
            <a:endParaRPr lang="en-US" sz="1350" dirty="0"/>
          </a:p>
        </p:txBody>
      </p:sp>
      <p:sp>
        <p:nvSpPr>
          <p:cNvPr id="21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2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[15]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5" invalidUrl="" action="" tgtFrame="" tooltip="Shallow-water arterial gas embolism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Gessert, 2021 · DAN Alert Diver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00" b="1" spc="500" kern="0" dirty="0">
                <a:solidFill>
                  <a:schemeClr val="accent2"/>
                </a:solidFill>
                <a:ea typeface="Noto Sans CJK KR"/>
              </a:rPr>
              <a:t>2부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1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마인드풀니스가 훈련하는 것</a:t>
            </a:r>
            <a:endParaRPr lang="en-US" sz="41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2000" i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연구가 물 밖에서 측정한 것: 주의, 불안, 스트레스 회복.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마인드풀니스란 무엇인가: 조작적 정의</a:t>
            </a:r>
            <a:endParaRPr lang="en-US" sz="3200" dirty="0"/>
          </a:p>
        </p:txBody>
      </p:sp>
      <p:sp>
        <p:nvSpPr>
          <p:cNvPr id="4" name="definición"/>
          <p:cNvSpPr/>
          <p:nvPr/>
        </p:nvSpPr>
        <p:spPr>
          <a:xfrm>
            <a:off x="548640" y="1371600"/>
            <a:ext cx="4663440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Text 2"/>
          <p:cNvSpPr txBox="1"/>
          <p:nvPr/>
        </p:nvSpPr>
        <p:spPr>
          <a:xfrm>
            <a:off x="868680" y="1600200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b="1" spc="200" kern="0" dirty="0">
                <a:solidFill>
                  <a:schemeClr val="accent2"/>
                </a:solidFill>
                <a:ea typeface="Noto Sans CJK KR"/>
              </a:rPr>
              <a:t>조작적 정의  ·  [16]</a:t>
            </a:r>
            <a:endParaRPr lang="en-US" sz="1100" dirty="0"/>
          </a:p>
        </p:txBody>
      </p:sp>
      <p:sp>
        <p:nvSpPr>
          <p:cNvPr id="6" name="dot"/>
          <p:cNvSpPr/>
          <p:nvPr/>
        </p:nvSpPr>
        <p:spPr>
          <a:xfrm>
            <a:off x="868680" y="210312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868680" y="21031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7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1</a:t>
            </a:r>
            <a:endParaRPr lang="en-US" sz="1700" dirty="0"/>
          </a:p>
        </p:txBody>
      </p:sp>
      <p:sp>
        <p:nvSpPr>
          <p:cNvPr id="8" name="Text 5"/>
          <p:cNvSpPr txBox="1"/>
          <p:nvPr/>
        </p:nvSpPr>
        <p:spPr>
          <a:xfrm>
            <a:off x="1554480" y="202996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8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주의를 스스로 조절해 지금 이 순간의 경험에 머물게 하기.</a:t>
            </a:r>
            <a:endParaRPr lang="en-US" sz="1800" dirty="0"/>
          </a:p>
        </p:txBody>
      </p:sp>
      <p:sp>
        <p:nvSpPr>
          <p:cNvPr id="9" name="dot"/>
          <p:cNvSpPr/>
          <p:nvPr/>
        </p:nvSpPr>
        <p:spPr>
          <a:xfrm>
            <a:off x="868680" y="342900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868680" y="3429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7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2</a:t>
            </a:r>
            <a:endParaRPr lang="en-US" sz="1700" dirty="0"/>
          </a:p>
        </p:txBody>
      </p:sp>
      <p:sp>
        <p:nvSpPr>
          <p:cNvPr id="11" name="Text 8"/>
          <p:cNvSpPr txBox="1"/>
          <p:nvPr/>
        </p:nvSpPr>
        <p:spPr>
          <a:xfrm>
            <a:off x="1554480" y="335584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8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호기심, 열린 마음, 수용의 태도로 그렇게 하기.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868680" y="4709160"/>
            <a:ext cx="4023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00" i="1" dirty="0">
                <a:solidFill>
                  <a:schemeClr val="accent3"/>
                </a:solidFill>
                <a:ea typeface="Noto Sans CJK KR"/>
              </a:rPr>
              <a:t>긴장을 푸는 것도, 마음을 비우는 것도 아닙니다. 훈련된 주의입니다.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5486400" y="1371600"/>
            <a:ext cx="6153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b="1" spc="200" kern="0" dirty="0">
                <a:solidFill>
                  <a:schemeClr val="accent1"/>
                </a:solidFill>
                <a:ea typeface="Noto Sans CJK KR"/>
              </a:rPr>
              <a:t>네 가지 기제  ·  [17]   →   물속에서 (MDI 해석)</a:t>
            </a:r>
            <a:endParaRPr lang="en-US" sz="1100" dirty="0"/>
          </a:p>
        </p:txBody>
      </p:sp>
      <p:sp>
        <p:nvSpPr>
          <p:cNvPr id="14" name="dot"/>
          <p:cNvSpPr/>
          <p:nvPr/>
        </p:nvSpPr>
        <p:spPr>
          <a:xfrm>
            <a:off x="5486400" y="18288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5486400" y="18288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16" name="Text 13"/>
          <p:cNvSpPr txBox="1"/>
          <p:nvPr/>
        </p:nvSpPr>
        <p:spPr>
          <a:xfrm>
            <a:off x="6172200" y="17922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600" b="1" dirty="0">
                <a:solidFill>
                  <a:schemeClr val="tx1"/>
                </a:solidFill>
                <a:ea typeface="Noto Sans CJK KR"/>
              </a:rPr>
              <a:t>주의 조절</a:t>
            </a:r>
            <a:endParaRPr lang="en-US" sz="1600" dirty="0"/>
          </a:p>
          <a:p>
            <a:pPr indent="0" marL="0">
              <a:buNone/>
            </a:pPr>
            <a:r>
              <a:rPr lang="ko-KR" sz="1350" dirty="0">
                <a:solidFill>
                  <a:schemeClr val="tx2"/>
                </a:solidFill>
                <a:ea typeface="Noto Sans CJK KR"/>
              </a:rPr>
              <a:t>수중에서: 계획, 신호, 버디를 붙잡고 있기.</a:t>
            </a:r>
            <a:endParaRPr lang="en-US" sz="1600" dirty="0"/>
          </a:p>
        </p:txBody>
      </p:sp>
      <p:sp>
        <p:nvSpPr>
          <p:cNvPr id="17" name="dot"/>
          <p:cNvSpPr/>
          <p:nvPr/>
        </p:nvSpPr>
        <p:spPr>
          <a:xfrm>
            <a:off x="5486400" y="27432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0" y="2743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9" name="Text 16"/>
          <p:cNvSpPr txBox="1"/>
          <p:nvPr/>
        </p:nvSpPr>
        <p:spPr>
          <a:xfrm>
            <a:off x="6172200" y="27066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600" b="1" dirty="0">
                <a:solidFill>
                  <a:schemeClr val="tx1"/>
                </a:solidFill>
                <a:ea typeface="Noto Sans CJK KR"/>
              </a:rPr>
              <a:t>신체 자각</a:t>
            </a:r>
            <a:endParaRPr lang="en-US" sz="1600" dirty="0"/>
          </a:p>
          <a:p>
            <a:pPr indent="0" marL="0">
              <a:buNone/>
            </a:pPr>
            <a:r>
              <a:rPr lang="ko-KR" sz="1350" dirty="0">
                <a:solidFill>
                  <a:schemeClr val="tx2"/>
                </a:solidFill>
                <a:ea typeface="Noto Sans CJK KR"/>
              </a:rPr>
              <a:t>수중에서: 긴장, 추위, 피로를 더 일찍 알아차리기.</a:t>
            </a:r>
            <a:endParaRPr lang="en-US" sz="1600" dirty="0"/>
          </a:p>
        </p:txBody>
      </p:sp>
      <p:sp>
        <p:nvSpPr>
          <p:cNvPr id="20" name="dot"/>
          <p:cNvSpPr/>
          <p:nvPr/>
        </p:nvSpPr>
        <p:spPr>
          <a:xfrm>
            <a:off x="5486400" y="36576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5486400" y="36576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22" name="Text 19"/>
          <p:cNvSpPr txBox="1"/>
          <p:nvPr/>
        </p:nvSpPr>
        <p:spPr>
          <a:xfrm>
            <a:off x="6172200" y="36210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600" b="1" dirty="0">
                <a:solidFill>
                  <a:schemeClr val="tx1"/>
                </a:solidFill>
                <a:ea typeface="Noto Sans CJK KR"/>
              </a:rPr>
              <a:t>감정 조절</a:t>
            </a:r>
            <a:endParaRPr lang="en-US" sz="1600" dirty="0"/>
          </a:p>
          <a:p>
            <a:pPr indent="0" marL="0">
              <a:buNone/>
            </a:pPr>
            <a:r>
              <a:rPr lang="ko-KR" sz="1350" dirty="0">
                <a:solidFill>
                  <a:schemeClr val="tx2"/>
                </a:solidFill>
                <a:ea typeface="Noto Sans CJK KR"/>
              </a:rPr>
              <a:t>수중에서: 경보를 느끼되 첫 충동을 따르지 않기.</a:t>
            </a:r>
            <a:endParaRPr lang="en-US" sz="1600" dirty="0"/>
          </a:p>
        </p:txBody>
      </p:sp>
      <p:sp>
        <p:nvSpPr>
          <p:cNvPr id="23" name="dot"/>
          <p:cNvSpPr/>
          <p:nvPr/>
        </p:nvSpPr>
        <p:spPr>
          <a:xfrm>
            <a:off x="5486400" y="45720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4" name="Text 21"/>
          <p:cNvSpPr txBox="1"/>
          <p:nvPr/>
        </p:nvSpPr>
        <p:spPr>
          <a:xfrm>
            <a:off x="5486400" y="4572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25" name="Text 22"/>
          <p:cNvSpPr txBox="1"/>
          <p:nvPr/>
        </p:nvSpPr>
        <p:spPr>
          <a:xfrm>
            <a:off x="6172200" y="45354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600" b="1" dirty="0">
                <a:solidFill>
                  <a:schemeClr val="tx1"/>
                </a:solidFill>
                <a:ea typeface="Noto Sans CJK KR"/>
              </a:rPr>
              <a:t>자기에 대한 관점 변화</a:t>
            </a:r>
            <a:endParaRPr lang="en-US" sz="1600" dirty="0"/>
          </a:p>
          <a:p>
            <a:pPr indent="0" marL="0">
              <a:buNone/>
            </a:pPr>
            <a:r>
              <a:rPr lang="ko-KR" sz="1350" dirty="0">
                <a:solidFill>
                  <a:schemeClr val="tx2"/>
                </a:solidFill>
                <a:ea typeface="Noto Sans CJK KR"/>
              </a:rPr>
              <a:t>수중에서: "나는 두려움이다"가 아니라 "나는 두려움을 느끼고 있다".</a:t>
            </a:r>
            <a:endParaRPr lang="en-US" sz="1600" dirty="0"/>
          </a:p>
        </p:txBody>
      </p:sp>
      <p:sp>
        <p:nvSpPr>
          <p:cNvPr id="26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7" name="Text 2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[16]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Mindfulness: a proposed operational defini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Bishop et al., 2004 · Clin Psychol Sci Pract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[17]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How does mindfulness meditation work? Proposing mechanisms of action from a conceptual and neural perspectiv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Hölzel et al., 2011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bg1"/>
                </a:solidFill>
                <a:ea typeface="Noto Sans CJK KR"/>
              </a:rPr>
              <a:t>불안과 스트레스: 가장 확실한 근거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60350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FFFFFF"/>
                </a:solidFill>
                <a:ea typeface="Noto Sans CJK KR"/>
              </a:rPr>
              <a:t>강한 근거  ·  무작위 시험과 메타분석</a:t>
            </a:r>
            <a:endParaRPr lang="en-US" sz="1100" dirty="0"/>
          </a:p>
        </p:txBody>
      </p:sp>
      <p:sp>
        <p:nvSpPr>
          <p:cNvPr id="5" name="HOGE ET AL., 2023  ·  JAMA PSYCHIATRY  ·  [18]"/>
          <p:cNvSpPr/>
          <p:nvPr/>
        </p:nvSpPr>
        <p:spPr>
          <a:xfrm>
            <a:off x="548640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804672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000" b="1" spc="100" kern="0" dirty="0">
                <a:solidFill>
                  <a:schemeClr val="accent3"/>
                </a:solidFill>
                <a:ea typeface="Noto Sans CJK KR"/>
              </a:rPr>
              <a:t>HOGE ET AL., 2023  ·  JAMA PSYCHIATRY  ·  [18]</a:t>
            </a:r>
            <a:endParaRPr lang="en-US" sz="1000" dirty="0"/>
          </a:p>
        </p:txBody>
      </p:sp>
      <p:sp>
        <p:nvSpPr>
          <p:cNvPr id="7" name="Text 4"/>
          <p:cNvSpPr txBox="1"/>
          <p:nvPr/>
        </p:nvSpPr>
        <p:spPr>
          <a:xfrm>
            <a:off x="804672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400" b="1" dirty="0">
                <a:solidFill>
                  <a:schemeClr val="accent2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= 약물</a:t>
            </a:r>
            <a:endParaRPr lang="en-US" sz="3400" dirty="0"/>
          </a:p>
        </p:txBody>
      </p:sp>
      <p:sp>
        <p:nvSpPr>
          <p:cNvPr id="8" name="Text 5"/>
          <p:cNvSpPr txBox="1"/>
          <p:nvPr/>
        </p:nvSpPr>
        <p:spPr>
          <a:xfrm>
            <a:off x="804672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00" dirty="0">
                <a:solidFill>
                  <a:schemeClr val="bg1"/>
                </a:solidFill>
                <a:ea typeface="Noto Sans CJK KR"/>
              </a:rPr>
              <a:t>불안장애 성인 276명 무작위 배정: 8주 MBSR은 1차 약물 에스시탈로프람만큼 효과적이었습니다.</a:t>
            </a:r>
            <a:endParaRPr lang="en-US" sz="1300" dirty="0"/>
          </a:p>
        </p:txBody>
      </p:sp>
      <p:sp>
        <p:nvSpPr>
          <p:cNvPr id="9" name="Text 6"/>
          <p:cNvSpPr txBox="1"/>
          <p:nvPr/>
        </p:nvSpPr>
        <p:spPr>
          <a:xfrm>
            <a:off x="804672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00" b="1" dirty="0">
                <a:solidFill>
                  <a:schemeClr val="accent3"/>
                </a:solidFill>
                <a:ea typeface="Noto Sans CJK KR"/>
              </a:rPr>
              <a:t>이상 반응: MBSR 15%, 약물 79%.</a:t>
            </a:r>
            <a:endParaRPr lang="en-US" sz="1200" dirty="0"/>
          </a:p>
        </p:txBody>
      </p:sp>
      <p:sp>
        <p:nvSpPr>
          <p:cNvPr id="10" name="GALANTE ET AL., 2021  ·  PLOS MEDICINE  ·  [19]"/>
          <p:cNvSpPr/>
          <p:nvPr/>
        </p:nvSpPr>
        <p:spPr>
          <a:xfrm>
            <a:off x="4322064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4578096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000" b="1" spc="100" kern="0" dirty="0">
                <a:solidFill>
                  <a:schemeClr val="accent3"/>
                </a:solidFill>
                <a:ea typeface="Noto Sans CJK KR"/>
              </a:rPr>
              <a:t>GALANTE ET AL., 2021  ·  PLOS MEDICINE  ·  [19]</a:t>
            </a:r>
            <a:endParaRPr lang="en-US" sz="1000" dirty="0"/>
          </a:p>
        </p:txBody>
      </p:sp>
      <p:sp>
        <p:nvSpPr>
          <p:cNvPr id="12" name="Text 9"/>
          <p:cNvSpPr txBox="1"/>
          <p:nvPr/>
        </p:nvSpPr>
        <p:spPr>
          <a:xfrm>
            <a:off x="4578096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400" b="1" dirty="0">
                <a:solidFill>
                  <a:srgbClr val="F2B544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g = 0.56</a:t>
            </a:r>
            <a:endParaRPr lang="en-US" sz="3400" dirty="0"/>
          </a:p>
        </p:txBody>
      </p:sp>
      <p:sp>
        <p:nvSpPr>
          <p:cNvPr id="13" name="Text 10"/>
          <p:cNvSpPr txBox="1"/>
          <p:nvPr/>
        </p:nvSpPr>
        <p:spPr>
          <a:xfrm>
            <a:off x="4578096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00" dirty="0">
                <a:solidFill>
                  <a:schemeClr val="bg1"/>
                </a:solidFill>
                <a:ea typeface="Noto Sans CJK KR"/>
              </a:rPr>
              <a:t>시험 136건, 진단 없는 성인 11,605명: 개입이 없을 때보다 불안이 적음(중간 효과).</a:t>
            </a:r>
            <a:endParaRPr lang="en-US" sz="1300" dirty="0"/>
          </a:p>
        </p:txBody>
      </p:sp>
      <p:sp>
        <p:nvSpPr>
          <p:cNvPr id="14" name="Text 11"/>
          <p:cNvSpPr txBox="1"/>
          <p:nvPr/>
        </p:nvSpPr>
        <p:spPr>
          <a:xfrm>
            <a:off x="4578096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00" b="1" dirty="0">
                <a:solidFill>
                  <a:schemeClr val="accent3"/>
                </a:solidFill>
                <a:ea typeface="Noto Sans CJK KR"/>
              </a:rPr>
              <a:t>비특이적 대조 활동과 비교: g = 0.47.</a:t>
            </a:r>
            <a:endParaRPr lang="en-US" sz="1200" dirty="0"/>
          </a:p>
        </p:txBody>
      </p:sp>
      <p:sp>
        <p:nvSpPr>
          <p:cNvPr id="15" name="GOLDBERG ET AL., 2022  ·  [20]"/>
          <p:cNvSpPr/>
          <p:nvPr/>
        </p:nvSpPr>
        <p:spPr>
          <a:xfrm>
            <a:off x="8095488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351520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000" b="1" spc="100" kern="0" dirty="0">
                <a:solidFill>
                  <a:schemeClr val="accent3"/>
                </a:solidFill>
                <a:ea typeface="Noto Sans CJK KR"/>
              </a:rPr>
              <a:t>GOLDBERG ET AL., 2022  ·  [20]</a:t>
            </a:r>
            <a:endParaRPr lang="en-US" sz="1000" dirty="0"/>
          </a:p>
        </p:txBody>
      </p:sp>
      <p:sp>
        <p:nvSpPr>
          <p:cNvPr id="17" name="Text 14"/>
          <p:cNvSpPr txBox="1"/>
          <p:nvPr/>
        </p:nvSpPr>
        <p:spPr>
          <a:xfrm>
            <a:off x="8351520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600" b="1" dirty="0">
                <a:solidFill>
                  <a:srgbClr val="F2B544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메타분석 44건</a:t>
            </a:r>
            <a:endParaRPr lang="en-US" sz="2600" dirty="0"/>
          </a:p>
        </p:txBody>
      </p:sp>
      <p:sp>
        <p:nvSpPr>
          <p:cNvPr id="18" name="Text 15"/>
          <p:cNvSpPr txBox="1"/>
          <p:nvPr/>
        </p:nvSpPr>
        <p:spPr>
          <a:xfrm>
            <a:off x="8351520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00" dirty="0">
                <a:solidFill>
                  <a:schemeClr val="bg1"/>
                </a:solidFill>
                <a:ea typeface="Noto Sans CJK KR"/>
              </a:rPr>
              <a:t>시험 336건, 30,483명: 거의 모든 비교에서 개입이 없을 때보다 낫고, 효과가 입증된 치료와 비슷합니다.</a:t>
            </a:r>
            <a:endParaRPr lang="en-US" sz="1300" dirty="0"/>
          </a:p>
        </p:txBody>
      </p:sp>
      <p:sp>
        <p:nvSpPr>
          <p:cNvPr id="19" name="Text 16"/>
          <p:cNvSpPr txBox="1"/>
          <p:nvPr/>
        </p:nvSpPr>
        <p:spPr>
          <a:xfrm>
            <a:off x="8351520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00" b="1" dirty="0">
                <a:solidFill>
                  <a:schemeClr val="accent3"/>
                </a:solidFill>
                <a:ea typeface="Noto Sans CJK KR"/>
              </a:rPr>
              <a:t>지금까지 가장 폭넓은 리뷰의 리뷰.</a:t>
            </a:r>
            <a:endParaRPr lang="en-US" sz="1200" dirty="0"/>
          </a:p>
        </p:txBody>
      </p:sp>
      <p:sp>
        <p:nvSpPr>
          <p:cNvPr id="20" name="Text 17"/>
          <p:cNvSpPr txBox="1"/>
          <p:nvPr/>
        </p:nvSpPr>
        <p:spPr>
          <a:xfrm>
            <a:off x="548640" y="484632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00" i="1" dirty="0">
                <a:solidFill>
                  <a:schemeClr val="accent3"/>
                </a:solidFill>
                <a:ea typeface="Noto Sans CJK KR"/>
              </a:rPr>
              <a:t>g 읽는 법:  ≈ 0.2 작은 효과   ·   ≈ 0.5 중간   ·   ≈ 0.8 큰 효과</a:t>
            </a:r>
            <a:endParaRPr lang="en-US" sz="1200" dirty="0"/>
          </a:p>
        </p:txBody>
      </p:sp>
      <p:sp>
        <p:nvSpPr>
          <p:cNvPr id="21" name="Text 18"/>
          <p:cNvSpPr txBox="1"/>
          <p:nvPr/>
        </p:nvSpPr>
        <p:spPr>
          <a:xfrm>
            <a:off x="6035040" y="4773168"/>
            <a:ext cx="560527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ko-KR" sz="1300" b="1" dirty="0">
                <a:solidFill>
                  <a:srgbClr val="F2B544"/>
                </a:solidFill>
                <a:ea typeface="Noto Sans CJK KR"/>
              </a:rPr>
              <a:t>MDI의 해석: 사전 불안이 패닉을 예측한다면, 불안을 훈련하는 것은 안전을 훈련하는 것입니다.</a:t>
            </a:r>
            <a:endParaRPr lang="en-US" sz="13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[18]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Mindfulness-based stress reduction vs escitalopram for the treatment of adults with anxiety disorders: a randomiz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Hoge et al., 2023 · JAMA Psychiatry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[19]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Mindfulness-based programmes for mental health promotion in adults in nonclinical settings: a systematic review and meta-analysis of randomis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Galante et al., 2021 · PLoS Medicine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[20]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3" invalidUrl="" action="" tgtFrame="" tooltip="The empirical status of mindfulness-based interventions: a systematic review of 44 meta-analyses of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Goldberg et al., 2022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압박 속의 주의: 지키는 힘은 훈련된다</a:t>
            </a:r>
            <a:endParaRPr lang="en-US" sz="3200" dirty="0"/>
          </a:p>
        </p:txBody>
      </p:sp>
      <p:sp>
        <p:nvSpPr>
          <p:cNvPr id="4" name="더 나은 주의, 측정으로"/>
          <p:cNvSpPr/>
          <p:nvPr/>
        </p:nvSpPr>
        <p:spPr>
          <a:xfrm>
            <a:off x="548640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77240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FFFFFF"/>
                </a:solidFill>
                <a:ea typeface="Noto Sans CJK KR"/>
              </a:rPr>
              <a:t>메타분석  ·  111개 시험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8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더 나은 주의, 측정으로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50" b="1" dirty="0">
                <a:solidFill>
                  <a:schemeClr val="accent1"/>
                </a:solidFill>
                <a:ea typeface="Noto Sans CJK KR"/>
              </a:rPr>
              <a:t>Zainal과 Newman, 2024 · [21]</a:t>
            </a:r>
            <a:endParaRPr lang="en-US" sz="115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dirty="0">
                <a:solidFill>
                  <a:schemeClr val="tx1"/>
                </a:solidFill>
                <a:ea typeface="Noto Sans CJK KR"/>
              </a:rPr>
              <a:t>9,538명. 마인드풀니스는 실행 주의, 지속 주의, 작업 기억의 정확성을 향상시켰고, 능동적 대조군과 비교해도 그러했습니다(g = 0.19–0.39).</a:t>
            </a:r>
            <a:endParaRPr lang="en-US" sz="1350" dirty="0"/>
          </a:p>
        </p:txBody>
      </p:sp>
      <p:sp>
        <p:nvSpPr>
          <p:cNvPr id="9" name="Text 6"/>
          <p:cNvSpPr txBox="1"/>
          <p:nvPr/>
        </p:nvSpPr>
        <p:spPr>
          <a:xfrm>
            <a:off x="777240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i="1" dirty="0">
                <a:solidFill>
                  <a:schemeClr val="tx2"/>
                </a:solidFill>
                <a:ea typeface="Noto Sans CJK KR"/>
              </a:rPr>
              <a:t>작거나 중간 크기의 일관된 효과</a:t>
            </a:r>
            <a:endParaRPr lang="en-US" sz="1100" dirty="0"/>
          </a:p>
        </p:txBody>
      </p:sp>
      <p:sp>
        <p:nvSpPr>
          <p:cNvPr id="10" name="스트레스 속에서 마음을 지킨다"/>
          <p:cNvSpPr/>
          <p:nvPr/>
        </p:nvSpPr>
        <p:spPr>
          <a:xfrm>
            <a:off x="4322064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1" name="chip"/>
          <p:cNvSpPr txBox="1"/>
          <p:nvPr/>
        </p:nvSpPr>
        <p:spPr>
          <a:xfrm>
            <a:off x="4550664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06202E"/>
                </a:solidFill>
                <a:ea typeface="Noto Sans CJK KR"/>
              </a:rPr>
              <a:t>대조 시험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4550664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8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스트레스 속에서 마음을 지킨다</a:t>
            </a:r>
            <a:endParaRPr lang="en-US" sz="1800" dirty="0"/>
          </a:p>
        </p:txBody>
      </p:sp>
      <p:sp>
        <p:nvSpPr>
          <p:cNvPr id="13" name="Text 10"/>
          <p:cNvSpPr txBox="1"/>
          <p:nvPr/>
        </p:nvSpPr>
        <p:spPr>
          <a:xfrm>
            <a:off x="4550664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50" b="1" dirty="0">
                <a:solidFill>
                  <a:schemeClr val="accent1"/>
                </a:solidFill>
                <a:ea typeface="Noto Sans CJK KR"/>
              </a:rPr>
              <a:t>Jha 외, 2010과 2020 · [22] [23]</a:t>
            </a:r>
            <a:endParaRPr lang="en-US" sz="1150" dirty="0"/>
          </a:p>
        </p:txBody>
      </p:sp>
      <p:sp>
        <p:nvSpPr>
          <p:cNvPr id="14" name="Text 11"/>
          <p:cNvSpPr txBox="1"/>
          <p:nvPr/>
        </p:nvSpPr>
        <p:spPr>
          <a:xfrm>
            <a:off x="4550664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dirty="0">
                <a:solidFill>
                  <a:schemeClr val="tx1"/>
                </a:solidFill>
                <a:ea typeface="Noto Sans CJK KR"/>
              </a:rPr>
              <a:t>고강도 스트레스가 이어진 몇 주 동안의 군인: 훈련이 없으면 작업 기억과 주의가 떨어졌습니다. 마인드풀니스를 하면 덜 떨어졌고, 2010년에는 가장 많이 연습한 사람에서 오히려 올랐습니다.</a:t>
            </a:r>
            <a:endParaRPr lang="en-US" sz="1350" dirty="0"/>
          </a:p>
        </p:txBody>
      </p:sp>
      <p:sp>
        <p:nvSpPr>
          <p:cNvPr id="15" name="Text 12"/>
          <p:cNvSpPr txBox="1"/>
          <p:nvPr/>
        </p:nvSpPr>
        <p:spPr>
          <a:xfrm>
            <a:off x="4550664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i="1" dirty="0">
                <a:solidFill>
                  <a:schemeClr val="tx2"/>
                </a:solidFill>
                <a:ea typeface="Noto Sans CJK KR"/>
              </a:rPr>
              <a:t>군인 48명과 80명 · 8주</a:t>
            </a:r>
            <a:endParaRPr lang="en-US" sz="1100" dirty="0"/>
          </a:p>
        </p:txBody>
      </p:sp>
      <p:sp>
        <p:nvSpPr>
          <p:cNvPr id="16" name="마음은 거의 절반의 시간 동안 방황한다"/>
          <p:cNvSpPr/>
          <p:nvPr/>
        </p:nvSpPr>
        <p:spPr>
          <a:xfrm>
            <a:off x="8095488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8324088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5A6B70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FFFFFF"/>
                </a:solidFill>
                <a:ea typeface="Noto Sans CJK KR"/>
              </a:rPr>
              <a:t>경험 표집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8324088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80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마음은 거의 절반의 시간 동안 방황한다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8324088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50" b="1" dirty="0">
                <a:solidFill>
                  <a:schemeClr val="accent1"/>
                </a:solidFill>
                <a:ea typeface="Noto Sans CJK KR"/>
              </a:rPr>
              <a:t>Killingsworth와 Gilbert, 2010 · [24]</a:t>
            </a:r>
            <a:endParaRPr lang="en-US" sz="1150" dirty="0"/>
          </a:p>
        </p:txBody>
      </p:sp>
      <p:sp>
        <p:nvSpPr>
          <p:cNvPr id="20" name="Text 17"/>
          <p:cNvSpPr txBox="1"/>
          <p:nvPr/>
        </p:nvSpPr>
        <p:spPr>
          <a:xfrm>
            <a:off x="8324088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dirty="0">
                <a:solidFill>
                  <a:schemeClr val="tx1"/>
                </a:solidFill>
                <a:ea typeface="Noto Sans CJK KR"/>
              </a:rPr>
              <a:t>성인 2,250명에서 표집된 순간의 46.9%에 마음이 다른 곳에 있었고, 마음이 방황할 때 기분이 더 나빴습니다.</a:t>
            </a:r>
            <a:endParaRPr lang="en-US" sz="1350" dirty="0"/>
          </a:p>
        </p:txBody>
      </p:sp>
      <p:sp>
        <p:nvSpPr>
          <p:cNvPr id="21" name="Text 18"/>
          <p:cNvSpPr txBox="1"/>
          <p:nvPr/>
        </p:nvSpPr>
        <p:spPr>
          <a:xfrm>
            <a:off x="8324088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i="1" dirty="0">
                <a:solidFill>
                  <a:schemeClr val="tx2"/>
                </a:solidFill>
                <a:ea typeface="Noto Sans CJK KR"/>
              </a:rPr>
              <a:t>일상생활에서 휴대전화로 수집한 표본</a:t>
            </a:r>
            <a:endParaRPr lang="en-US" sz="11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[21]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Mindfulness enhances cognitive functioning: a meta-analysis of 111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Zainal과 Newman, 2024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[22]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Examining the protective effects of mindfulness training on working memory capacity and affective experienc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2010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[23]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3" invalidUrl="" action="" tgtFrame="" tooltip="Comparing mindfulness and positivity trainings in high-demand cohor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2020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[24]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4" invalidUrl="" action="" tgtFrame="" tooltip="A wandering mind is an unhappy mind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Killingsworth와 Gilbert, 2010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bg1"/>
                </a:solidFill>
                <a:ea typeface="Noto Sans CJK KR"/>
              </a:rPr>
              <a:t>경보를 끄지 않는다: 돌아오는 속도를 높인다</a:t>
            </a:r>
            <a:endParaRPr lang="en-US" sz="3200" dirty="0"/>
          </a:p>
        </p:txBody>
      </p:sp>
      <p:sp>
        <p:nvSpPr>
          <p:cNvPr id="4" name="marines"/>
          <p:cNvSpPr/>
          <p:nvPr/>
        </p:nvSpPr>
        <p:spPr>
          <a:xfrm>
            <a:off x="548640" y="1371600"/>
            <a:ext cx="6446520" cy="4114800"/>
          </a:xfrm>
          <a:prstGeom prst="roundRect">
            <a:avLst>
              <a:gd name="adj" fmla="val 3556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06202E"/>
                </a:solidFill>
                <a:ea typeface="Noto Sans CJK KR"/>
              </a:rPr>
              <a:t>대조 시험  ·  n = 281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58978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400" dirty="0">
                <a:solidFill>
                  <a:schemeClr val="bg1"/>
                </a:solidFill>
                <a:ea typeface="Noto Sans CJK KR"/>
              </a:rPr>
              <a:t>해병대원: 스트레스가 매우 큰 전투 훈련 전 8주간 마인드풀니스(20시간). 대조군과 비교하여: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200" b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d = 0.43</a:t>
            </a:r>
            <a:endParaRPr lang="en-US" sz="220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834640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400" dirty="0">
                <a:solidFill>
                  <a:schemeClr val="bg1"/>
                </a:solidFill>
                <a:ea typeface="Noto Sans CJK KR"/>
              </a:rPr>
              <a:t>약간 더 강하게 반응함(심박수)</a:t>
            </a:r>
            <a:endParaRPr lang="en-US" sz="140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3456432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200" b="1" dirty="0">
                <a:solidFill>
                  <a:srgbClr val="F2B544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d = 0.67</a:t>
            </a:r>
            <a:endParaRPr lang="en-US" sz="2200" dirty="0"/>
          </a:p>
        </p:txBody>
      </p:sp>
      <p:sp>
        <p:nvSpPr>
          <p:cNvPr id="10" name="Text 7"/>
          <p:cNvSpPr txBox="1"/>
          <p:nvPr/>
        </p:nvSpPr>
        <p:spPr>
          <a:xfrm>
            <a:off x="2606040" y="3456432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400" dirty="0">
                <a:solidFill>
                  <a:schemeClr val="bg1"/>
                </a:solidFill>
                <a:ea typeface="Noto Sans CJK KR"/>
              </a:rPr>
              <a:t>심박수가 더 빨리 회복됨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822960" y="4078224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2200" b="1" dirty="0">
                <a:solidFill>
                  <a:srgbClr val="F2B544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d = 0.93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078224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400" dirty="0">
                <a:solidFill>
                  <a:schemeClr val="bg1"/>
                </a:solidFill>
                <a:ea typeface="Noto Sans CJK KR"/>
              </a:rPr>
              <a:t>호흡수가 더 빨리 회복됨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822960" y="4709160"/>
            <a:ext cx="5897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00" i="1" dirty="0">
                <a:solidFill>
                  <a:schemeClr val="accent3"/>
                </a:solidFill>
                <a:ea typeface="Noto Sans CJK KR"/>
              </a:rPr>
              <a:t>오른쪽 섬엽과 전대상피질의 활성도 더 낮았습니다. 이는 측정된 결과이지 기법이 아닙니다. 수중에서는 평소처럼 끊김 없는 호흡입니다.</a:t>
            </a:r>
            <a:endParaRPr lang="en-US" sz="1200" dirty="0"/>
          </a:p>
        </p:txBody>
      </p:sp>
      <p:sp>
        <p:nvSpPr>
          <p:cNvPr id="14" name="amígdala"/>
          <p:cNvSpPr/>
          <p:nvPr/>
        </p:nvSpPr>
        <p:spPr>
          <a:xfrm>
            <a:off x="7269480" y="1371600"/>
            <a:ext cx="437083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chip"/>
          <p:cNvSpPr txBox="1"/>
          <p:nvPr/>
        </p:nvSpPr>
        <p:spPr>
          <a:xfrm>
            <a:off x="7543800" y="1600200"/>
            <a:ext cx="28346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FFFFFF"/>
                </a:solidFill>
                <a:ea typeface="Noto Sans CJK KR"/>
              </a:rPr>
              <a:t>메타분석  ·  45개 연구</a:t>
            </a:r>
            <a:endParaRPr lang="en-US" sz="1100" dirty="0"/>
          </a:p>
        </p:txBody>
      </p:sp>
      <p:sp>
        <p:nvSpPr>
          <p:cNvPr id="16" name="Text 13"/>
          <p:cNvSpPr txBox="1"/>
          <p:nvPr/>
        </p:nvSpPr>
        <p:spPr>
          <a:xfrm>
            <a:off x="7543800" y="2057400"/>
            <a:ext cx="382219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20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몸도 알아차린다</a:t>
            </a:r>
            <a:endParaRPr lang="en-US" sz="2000" dirty="0"/>
          </a:p>
        </p:txBody>
      </p:sp>
      <p:sp>
        <p:nvSpPr>
          <p:cNvPr id="17" name="Text 14"/>
          <p:cNvSpPr txBox="1"/>
          <p:nvPr/>
        </p:nvSpPr>
        <p:spPr>
          <a:xfrm>
            <a:off x="7543800" y="2606040"/>
            <a:ext cx="3822192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50" dirty="0">
                <a:solidFill>
                  <a:schemeClr val="accent3"/>
                </a:solidFill>
                <a:ea typeface="Noto Sans CJK KR"/>
              </a:rPr>
              <a:t>전반적으로 명상 수련은 스트레스의 신체 지표를 낮췄습니다: 코르티솔, 수축기 혈압, 심박수, C-반응성 단백. 매우 다양한 집단에서 확인되었습니다.</a:t>
            </a:r>
            <a:endParaRPr lang="en-US" sz="13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[25]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Modifying resilience mechanisms in at-risk individuals: a controlled study of mindfulness training in Marines preparing for deployment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Johnson et al., 2014 · American Journal of Psychiatry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[26]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Mindfulness mediates the physiological markers of stress: systematic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Pascoe et al., 2017 · Journal of Psychiatric Research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정밀 스포츠: 평온만이 아니라 더 나은 수행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371600"/>
            <a:ext cx="42062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06202E"/>
                </a:solidFill>
                <a:ea typeface="Noto Sans CJK KR"/>
              </a:rPr>
              <a:t>두 메타분석  ·  2017과 2024</a:t>
            </a:r>
            <a:endParaRPr lang="en-US" sz="1100" dirty="0"/>
          </a:p>
        </p:txBody>
      </p:sp>
      <p:sp>
        <p:nvSpPr>
          <p:cNvPr id="5" name="정밀 스포츠(2017)"/>
          <p:cNvSpPr/>
          <p:nvPr/>
        </p:nvSpPr>
        <p:spPr>
          <a:xfrm>
            <a:off x="548640" y="192024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6" name="Text 3"/>
          <p:cNvSpPr txBox="1"/>
          <p:nvPr/>
        </p:nvSpPr>
        <p:spPr>
          <a:xfrm>
            <a:off x="822960" y="233172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200" b="1" dirty="0">
                <a:solidFill>
                  <a:schemeClr val="accent2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1.35</a:t>
            </a:r>
            <a:endParaRPr lang="en-US" sz="4200" dirty="0"/>
          </a:p>
        </p:txBody>
      </p:sp>
      <p:sp>
        <p:nvSpPr>
          <p:cNvPr id="7" name="Text 4"/>
          <p:cNvSpPr txBox="1"/>
          <p:nvPr/>
        </p:nvSpPr>
        <p:spPr>
          <a:xfrm>
            <a:off x="2606040" y="212140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65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정밀 스포츠(2017)</a:t>
            </a:r>
            <a:endParaRPr lang="en-US" sz="165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56032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dirty="0">
                <a:solidFill>
                  <a:schemeClr val="tx2"/>
                </a:solidFill>
                <a:ea typeface="Noto Sans CJK KR"/>
              </a:rPr>
              <a:t>사격과 다트: 9개 시험, 선수 290명. 연구 간 변동성이 큼(I² = 82%).</a:t>
            </a:r>
            <a:endParaRPr lang="en-US" sz="1250" dirty="0"/>
          </a:p>
        </p:txBody>
      </p:sp>
      <p:sp>
        <p:nvSpPr>
          <p:cNvPr id="9" name="스포츠 수행(2024)"/>
          <p:cNvSpPr/>
          <p:nvPr/>
        </p:nvSpPr>
        <p:spPr>
          <a:xfrm>
            <a:off x="548640" y="370332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822960" y="411480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200" b="1" dirty="0">
                <a:solidFill>
                  <a:schemeClr val="accent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0.55</a:t>
            </a:r>
            <a:endParaRPr lang="en-US" sz="4200" dirty="0"/>
          </a:p>
        </p:txBody>
      </p:sp>
      <p:sp>
        <p:nvSpPr>
          <p:cNvPr id="11" name="Text 8"/>
          <p:cNvSpPr txBox="1"/>
          <p:nvPr/>
        </p:nvSpPr>
        <p:spPr>
          <a:xfrm>
            <a:off x="2606040" y="390448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650" b="1" dirty="0">
                <a:solidFill>
                  <a:schemeClr val="tx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스포츠 수행(2024)</a:t>
            </a:r>
            <a:endParaRPr lang="en-US" sz="165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34340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dirty="0">
                <a:solidFill>
                  <a:schemeClr val="tx2"/>
                </a:solidFill>
                <a:ea typeface="Noto Sans CJK KR"/>
              </a:rPr>
              <a:t>18개 연구, 선수 922명: 마인드풀니스-수용 접근이 수행을 향상시킴(g = 0.55).</a:t>
            </a:r>
            <a:endParaRPr lang="en-US" sz="1250" dirty="0"/>
          </a:p>
        </p:txBody>
      </p:sp>
      <p:sp>
        <p:nvSpPr>
          <p:cNvPr id="13" name="lectura"/>
          <p:cNvSpPr/>
          <p:nvPr/>
        </p:nvSpPr>
        <p:spPr>
          <a:xfrm>
            <a:off x="7132320" y="1371600"/>
            <a:ext cx="450799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4" name="Text 11"/>
          <p:cNvSpPr txBox="1"/>
          <p:nvPr/>
        </p:nvSpPr>
        <p:spPr>
          <a:xfrm>
            <a:off x="7406640" y="1645920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b="1" spc="300" kern="0" dirty="0">
                <a:solidFill>
                  <a:srgbClr val="F2B544"/>
                </a:solidFill>
                <a:ea typeface="Noto Sans CJK KR"/>
              </a:rPr>
              <a:t>MDI의 해석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406640" y="2011680"/>
            <a:ext cx="39319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22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부력 조절은 정밀 스포츠입니다.</a:t>
            </a:r>
            <a:endParaRPr lang="en-US" sz="2200" dirty="0"/>
          </a:p>
        </p:txBody>
      </p:sp>
      <p:sp>
        <p:nvSpPr>
          <p:cNvPr id="16" name="Text 13"/>
          <p:cNvSpPr txBox="1"/>
          <p:nvPr/>
        </p:nvSpPr>
        <p:spPr>
          <a:xfrm>
            <a:off x="7406640" y="3246120"/>
            <a:ext cx="393192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400" dirty="0">
                <a:solidFill>
                  <a:schemeClr val="accent3"/>
                </a:solidFill>
                <a:ea typeface="Noto Sans CJK KR"/>
              </a:rPr>
              <a:t>작은 조정, 안정된 주의, 서두르지 않기. 마인드풀니스가 다른 스포츠에서 이미 효과를 보인 바로 그런 과제입니다. 유망한 결과이지만 결정적이지는 않습니다.</a:t>
            </a:r>
            <a:endParaRPr lang="en-US" sz="140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[27]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Effects of mindfulness practice on performance-relevant parameters and performance outcomes in sports: a meta-analytical review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Bühlmayer et al., 2017 · Sports Medicine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[28]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Exploring mindfulness interventions across cultures: a comparative meta-analysis of mindfulness interventions for athletes in Western and Eastern contex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Du와 Ning, 2024 · Frontiers in Psychology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00" b="1" spc="500" kern="0" dirty="0">
                <a:solidFill>
                  <a:schemeClr val="accent2"/>
                </a:solidFill>
                <a:ea typeface="Noto Sans CJK KR"/>
              </a:rPr>
              <a:t>3부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50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다이빙과 마음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2000" i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다이버를 대상으로 이미 측정된 것: 작고 유망한 연구들.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다이버 대상 연구: 신호, 그리고 2026년 시험</a:t>
            </a:r>
            <a:endParaRPr lang="en-US" sz="3200" dirty="0"/>
          </a:p>
        </p:txBody>
      </p:sp>
      <p:graphicFrame>
        <p:nvGraphicFramePr>
          <p:cNvPr id="2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371600"/>
          <a:ext cx="11091672" cy="914400"/>
        </p:xfrm>
        <a:graphic>
          <a:graphicData uri="http://schemas.openxmlformats.org/drawingml/2006/table">
            <a:tbl>
              <a:tblPr/>
              <a:tblGrid>
                <a:gridCol w="2148840"/>
                <a:gridCol w="3246120"/>
                <a:gridCol w="4160520"/>
                <a:gridCol w="1170432"/>
              </a:tblGrid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연구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설계와 표본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결과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수준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Beneton 외, 2017 [29]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1주 스쿠버 과정(37명) 대 멀티스포츠 과정(30명). 비무작위.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다이버에서 지각된 스트레스가 줄었고 한 달 후에도 낮았습니다. 마인드풀니스 점수는 올랐습니다. 집단 간 차이는 유의하지 않았습니다.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ko-KR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예비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Gibert et al., 2022 [30]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무작위 파일럿: 명상적 다이빙(10회) 대 멀티스포츠. PTSD가 있는 성인 34명.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한 달 후 다이빙 집단에서 침투적 기억이 감소(−5.1 대 −2.2). 다른 차이는 유의하지 않았고 3개월까지 지속되지 않았습니다.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ko-KR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예비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Griffiths et al., 2026 [31]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프랑스의 무작위 시험: 마인드풀니스 연습을 포함한 다이빙(10회) 대 일반 관리. 비만이 있는 성인 63명.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감정적 섭식 감소(−0.82 대 −0.27), 지각된 스트레스 감소, 삶의 질 향상. 다이빙 사고 없음.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ko-KR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중간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Zec et al., 2022 [32]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다이버 29명(레크리에이션 및 군), 수심 30 m 다이빙. 타액 코르티솔과 설문지.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사전의 부정적 감정이 다이빙 전 코르티솔을 예측했습니다. 레크리에이션 다이버의 코르티솔이 군 다이버보다 높았습니다.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ko-KR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예비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Carreño et al., 2020 [33]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캅 데 크레우스의 다이버 176명 대 해변 이용자 70명. 활동 전후 측정.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두 집단 모두 기분이 개선되었고, 보정 후 다이빙과 해변에 있는 것 사이에 유의한 차이는 없었습니다.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ko-KR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중간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</a:tbl>
          </a:graphicData>
        </a:graphic>
      </p:graphicFrame>
      <p:sp>
        <p:nvSpPr>
          <p:cNvPr id="5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[29]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Recreational diving practice for stress management: an exploratory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Beneton et al., 2017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[30]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Comparing meditative scuba diving versus multisport activities to improve PTSD symptoms: a pilot, randomized controll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Gibert et al., 2022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[31]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3" invalidUrl="" action="" tgtFrame="" tooltip="Efficacy of a combined diving and mindfulness program on emotional eating in adults with obesity: randomised controlled trial with standard car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Griffiths et al., 2026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[32]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4" invalidUrl="" action="" tgtFrame="" tooltip="Psychophysiological stress response in SCUBA divers: the contribution of negative automatic thoughts and negative emotion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Zec et al., 2022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[33]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5" invalidUrl="" action="" tgtFrame="" tooltip="The beneficial effects of short-term exposure to scuba diving on human mental health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Carreño et al., 2020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bg1"/>
                </a:solidFill>
                <a:ea typeface="Noto Sans CJK KR"/>
              </a:rPr>
              <a:t>물도 중요하다</a:t>
            </a:r>
            <a:endParaRPr lang="en-US" sz="3200" dirty="0"/>
          </a:p>
        </p:txBody>
      </p:sp>
      <p:sp>
        <p:nvSpPr>
          <p:cNvPr id="4" name="White et al., 2019 · [34]"/>
          <p:cNvSpPr/>
          <p:nvPr/>
        </p:nvSpPr>
        <p:spPr>
          <a:xfrm>
            <a:off x="548640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06202E"/>
                </a:solidFill>
                <a:ea typeface="Noto Sans CJK KR"/>
              </a:rPr>
              <a:t>관찰 연구  ·  n = 19,806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000" b="1" dirty="0">
                <a:solidFill>
                  <a:schemeClr val="accent2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×1.59</a:t>
            </a:r>
            <a:endParaRPr lang="en-US" sz="40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400" dirty="0">
                <a:solidFill>
                  <a:schemeClr val="bg1"/>
                </a:solidFill>
                <a:ea typeface="Noto Sans CJK KR"/>
              </a:rPr>
              <a:t>자연에서 주 120–179분을 보내면, 전혀 보내지 않을 때보다 건강이 좋을 가능성이 더 높음.</a:t>
            </a:r>
            <a:endParaRPr lang="en-US" sz="1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b="1" dirty="0">
                <a:solidFill>
                  <a:schemeClr val="accent3"/>
                </a:solidFill>
                <a:ea typeface="Noto Sans CJK KR"/>
              </a:rPr>
              <a:t>높은 웰빙: ×1.23. 효과는 200–300분 사이에서 평탄해집니다.</a:t>
            </a:r>
            <a:endParaRPr lang="en-US" sz="125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i="1" dirty="0">
                <a:solidFill>
                  <a:schemeClr val="accent3"/>
                </a:solidFill>
                <a:ea typeface="Noto Sans CJK KR"/>
              </a:rPr>
              <a:t>White et al., 2019 · [34]</a:t>
            </a:r>
            <a:endParaRPr lang="en-US" sz="1100" dirty="0"/>
          </a:p>
        </p:txBody>
      </p:sp>
      <p:sp>
        <p:nvSpPr>
          <p:cNvPr id="10" name="Georgiou et al., 2021 · [35]"/>
          <p:cNvSpPr/>
          <p:nvPr/>
        </p:nvSpPr>
        <p:spPr>
          <a:xfrm>
            <a:off x="6231636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chip"/>
          <p:cNvSpPr txBox="1"/>
          <p:nvPr/>
        </p:nvSpPr>
        <p:spPr>
          <a:xfrm>
            <a:off x="6505956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06202E"/>
                </a:solidFill>
                <a:ea typeface="Noto Sans CJK KR"/>
              </a:rPr>
              <a:t>메타분석  ·  블루 스페이스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6505956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4000" b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d = 0.19</a:t>
            </a:r>
            <a:endParaRPr lang="en-US" sz="4000" dirty="0"/>
          </a:p>
        </p:txBody>
      </p:sp>
      <p:sp>
        <p:nvSpPr>
          <p:cNvPr id="13" name="Text 10"/>
          <p:cNvSpPr txBox="1"/>
          <p:nvPr/>
        </p:nvSpPr>
        <p:spPr>
          <a:xfrm>
            <a:off x="6505956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400" dirty="0">
                <a:solidFill>
                  <a:schemeClr val="bg1"/>
                </a:solidFill>
                <a:ea typeface="Noto Sans CJK KR"/>
              </a:rPr>
              <a:t>블루 스페이스(바다, 강, 호수)와의 접촉이 심리적 회복(스트레스, 기분, 웰빙)에 미치는 효과.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6505956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250" b="1" dirty="0">
                <a:solidFill>
                  <a:schemeClr val="accent3"/>
                </a:solidFill>
                <a:ea typeface="Noto Sans CJK KR"/>
              </a:rPr>
              <a:t>가까이에 블루 스페이스가 더 많을수록: d = 0.34.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505956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i="1" dirty="0">
                <a:solidFill>
                  <a:schemeClr val="accent3"/>
                </a:solidFill>
                <a:ea typeface="Noto Sans CJK KR"/>
              </a:rPr>
              <a:t>Georgiou et al., 2021 · [35]</a:t>
            </a:r>
            <a:endParaRPr lang="en-US" sz="1100" dirty="0"/>
          </a:p>
        </p:txBody>
      </p:sp>
      <p:sp>
        <p:nvSpPr>
          <p:cNvPr id="16" name="lectura"/>
          <p:cNvSpPr/>
          <p:nvPr/>
        </p:nvSpPr>
        <p:spPr>
          <a:xfrm>
            <a:off x="548640" y="4663440"/>
            <a:ext cx="1109167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822960" y="4663440"/>
            <a:ext cx="105430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1050" b="1" spc="300" kern="0" dirty="0">
                <a:solidFill>
                  <a:srgbClr val="F2B544"/>
                </a:solidFill>
                <a:ea typeface="Noto Sans CJK KR"/>
              </a:rPr>
              <a:t>MDI의 해석   </a:t>
            </a:r>
            <a:pPr indent="0" marL="0">
              <a:buNone/>
            </a:pPr>
            <a:r>
              <a:rPr lang="ko-KR" sz="1400" i="1" dirty="0">
                <a:solidFill>
                  <a:srgbClr val="F8F5EF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다이빙은 근거가 웰빙과 연결하는 두 가지를 함께 담고 있습니다: 물속에서 보내는 시간과 훈련된 주의.</a:t>
            </a:r>
            <a:endParaRPr lang="en-US" sz="10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ko-KR" sz="950" b="1" spc="200" kern="0" dirty="0">
                <a:solidFill>
                  <a:srgbClr val="0F6472"/>
                </a:solidFill>
                <a:ea typeface="Noto Sans CJK KR"/>
              </a:rPr>
              <a:t>출처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[34]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1" invalidUrl="" action="" tgtFrame="" tooltip="Spending at least 120 minutes a week in nature is associated with good health and wellbeing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White et al., 2019 · Scientific Reports</a:t>
            </a:r>
            <a:pPr indent="0" marL="0">
              <a:buNone/>
            </a:pPr>
            <a:r>
              <a:rPr lang="ko-KR" sz="1050" dirty="0">
                <a:solidFill>
                  <a:srgbClr val="5A6B70"/>
                </a:solidFill>
                <a:ea typeface="Noto Sans CJK KR"/>
              </a:rPr>
              <a:t>   ·   </a:t>
            </a:r>
            <a:pPr indent="0" marL="0">
              <a:buNone/>
            </a:pPr>
            <a:r>
              <a:rPr lang="ko-KR" sz="1050" b="1" dirty="0">
                <a:solidFill>
                  <a:srgbClr val="5A6B70"/>
                </a:solidFill>
                <a:ea typeface="Noto Sans CJK KR"/>
              </a:rPr>
              <a:t>[35] </a:t>
            </a:r>
            <a:pPr indent="0" marL="0">
              <a:buNone/>
            </a:pPr>
            <a:r>
              <a:rPr lang="ko-KR" sz="1050" u="sng" dirty="0">
                <a:solidFill>
                  <a:srgbClr val="0F6472"/>
                </a:solidFill>
                <a:ea typeface="Noto Sans CJK KR"/>
                <a:hlinkClick r:id="rId2" invalidUrl="" action="" tgtFrame="" tooltip="Mechanisms of impact of blue spaces on human health: a systematic literature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Georgiou et al., 2021 · IJERPH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데이터에서 실천으로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356616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100" b="1" spc="200" kern="0" dirty="0">
                <a:solidFill>
                  <a:srgbClr val="FFFFFF"/>
                </a:solidFill>
                <a:ea typeface="Noto Sans CJK KR"/>
              </a:rPr>
              <a:t>MDI의 해석  ·  작업 가설</a:t>
            </a:r>
            <a:endParaRPr lang="en-US" sz="1100" dirty="0"/>
          </a:p>
        </p:txBody>
      </p:sp>
      <p:graphicFrame>
        <p:nvGraphicFramePr>
          <p:cNvPr id="2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737360"/>
          <a:ext cx="11091672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3429000"/>
                <a:gridCol w="363931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무엇이 실패하는가(데이터)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마인드풀니스가 훈련하는 것(데이터)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MDI의 실천 방법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긴급 상승: 1992–2003년 [1]과 네덜란드 해군이 치료한 사고 [7]에서 가장 흔한 무력화 요인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스트레스 후 심박과 호흡이 더 빨리 회복 [25]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멈추고, 생각하고, 소속 교육단체의 훈련대로 행동한다. 버디에게 중단 권한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심장과 나이: 사망의 최소 4건 중 1건이 심장 관련 [9]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신체 자각: 긴장, 피로, 추위를 더 일찍 알아차림 [17]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준비 상태 점검(초록 · 노랑 · 빨강). 미루는 것도 괜찮음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공황: 24~37%가 겪었고, 사전 불안으로 예측됨 [10] [11]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불안 감소, 1차 약물만큼 효과적 [18]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입수 전 ARRIVE: 자신의 상태를 “받아들이기”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터널 시야. 불안하면 수중 처리 속도가 느림 [13] [14]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지속적 주의와 작업기억 향상, 스트레스 상황에서도 [21] [23]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다이빙마다 하나의 초점, 그리고 열린 시선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의학적 원인이 없는 사망의 75%에서 위반 [8]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마음 방황 감소, 과제에 더 집중 [24]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「확인」: 계획, 신호, 복귀 경로를 버디와 함께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상승 중 숨 참기는 색전증을 일으킬 수 있음 [15]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호흡은 훈련하지 않는다: 관찰할 뿐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ko-KR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KR"/>
                          <a:cs typeface="Calibri" pitchFamily="34" charset="-120"/>
                        </a:rPr>
                        <a:t>평소처럼 끊김 없는 호흡. TRES는 관찰만 한다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Text 2"/>
          <p:cNvSpPr txBox="1"/>
          <p:nvPr/>
        </p:nvSpPr>
        <p:spPr>
          <a:xfrm>
            <a:off x="548640" y="56692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i="1" dirty="0">
                <a:solidFill>
                  <a:schemeClr val="tx2"/>
                </a:solidFill>
                <a:ea typeface="Noto Sans CJK KR"/>
              </a:rPr>
              <a:t>대괄호 안의 번호는 마지막 출처 목록을 가리킵니다.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bg1"/>
                </a:solidFill>
                <a:ea typeface="Noto Sans CJK KR"/>
              </a:rPr>
              <a:t>아직 모르는 것, 그리고 측정 방법</a:t>
            </a:r>
            <a:endParaRPr lang="en-US" sz="3200" dirty="0"/>
          </a:p>
        </p:txBody>
      </p:sp>
      <p:sp>
        <p:nvSpPr>
          <p:cNvPr id="4" name="dot"/>
          <p:cNvSpPr/>
          <p:nvPr/>
        </p:nvSpPr>
        <p:spPr>
          <a:xfrm>
            <a:off x="548640" y="1508760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548640" y="15087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5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1</a:t>
            </a:r>
            <a:endParaRPr lang="en-US" sz="1500" dirty="0"/>
          </a:p>
        </p:txBody>
      </p:sp>
      <p:sp>
        <p:nvSpPr>
          <p:cNvPr id="6" name="Text 3"/>
          <p:cNvSpPr txBox="1"/>
          <p:nvPr/>
        </p:nvSpPr>
        <p:spPr>
          <a:xfrm>
            <a:off x="1234440" y="1463040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500" dirty="0">
                <a:solidFill>
                  <a:schemeClr val="bg1"/>
                </a:solidFill>
                <a:ea typeface="Noto Sans CJK KR"/>
              </a:rPr>
              <a:t>마인드풀니스가 다이빙 사고에 미치는 효과를 측정한 대규모 시험은 아직 없습니다.</a:t>
            </a:r>
            <a:endParaRPr lang="en-US" sz="1500" dirty="0"/>
          </a:p>
        </p:txBody>
      </p:sp>
      <p:sp>
        <p:nvSpPr>
          <p:cNvPr id="7" name="dot"/>
          <p:cNvSpPr/>
          <p:nvPr/>
        </p:nvSpPr>
        <p:spPr>
          <a:xfrm>
            <a:off x="548640" y="2496312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548640" y="24963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5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2</a:t>
            </a:r>
            <a:endParaRPr lang="en-US" sz="1500" dirty="0"/>
          </a:p>
        </p:txBody>
      </p:sp>
      <p:sp>
        <p:nvSpPr>
          <p:cNvPr id="9" name="Text 6"/>
          <p:cNvSpPr txBox="1"/>
          <p:nvPr/>
        </p:nvSpPr>
        <p:spPr>
          <a:xfrm>
            <a:off x="1234440" y="2450592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500" dirty="0">
                <a:solidFill>
                  <a:schemeClr val="bg1"/>
                </a:solidFill>
                <a:ea typeface="Noto Sans CJK KR"/>
              </a:rPr>
              <a:t>다이버 대상 연구는 규모가 작고, 대개 비무작위이며, 참가자가 스스로 선택했습니다.</a:t>
            </a:r>
            <a:endParaRPr lang="en-US" sz="1500" dirty="0"/>
          </a:p>
        </p:txBody>
      </p:sp>
      <p:sp>
        <p:nvSpPr>
          <p:cNvPr id="10" name="dot"/>
          <p:cNvSpPr/>
          <p:nvPr/>
        </p:nvSpPr>
        <p:spPr>
          <a:xfrm>
            <a:off x="548640" y="3483864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548640" y="348386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5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3</a:t>
            </a:r>
            <a:endParaRPr lang="en-US" sz="1500" dirty="0"/>
          </a:p>
        </p:txBody>
      </p:sp>
      <p:sp>
        <p:nvSpPr>
          <p:cNvPr id="12" name="Text 9"/>
          <p:cNvSpPr txBox="1"/>
          <p:nvPr/>
        </p:nvSpPr>
        <p:spPr>
          <a:xfrm>
            <a:off x="1234440" y="3438144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500" dirty="0">
                <a:solidFill>
                  <a:schemeClr val="bg1"/>
                </a:solidFill>
                <a:ea typeface="Noto Sans CJK KR"/>
              </a:rPr>
              <a:t>마인드풀니스는 교육 단체의 교육, 다이브 계획, 장비, 의학적 적합성을 대신하지 않습니다. 그 위에 더해집니다.</a:t>
            </a:r>
            <a:endParaRPr lang="en-US" sz="1500" dirty="0"/>
          </a:p>
        </p:txBody>
      </p:sp>
      <p:sp>
        <p:nvSpPr>
          <p:cNvPr id="13" name="dot"/>
          <p:cNvSpPr/>
          <p:nvPr/>
        </p:nvSpPr>
        <p:spPr>
          <a:xfrm>
            <a:off x="548640" y="4471416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548640" y="44714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15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4</a:t>
            </a:r>
            <a:endParaRPr lang="en-US" sz="1500" dirty="0"/>
          </a:p>
        </p:txBody>
      </p:sp>
      <p:sp>
        <p:nvSpPr>
          <p:cNvPr id="15" name="Text 12"/>
          <p:cNvSpPr txBox="1"/>
          <p:nvPr/>
        </p:nvSpPr>
        <p:spPr>
          <a:xfrm>
            <a:off x="1234440" y="4425696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500" dirty="0">
                <a:solidFill>
                  <a:schemeClr val="bg1"/>
                </a:solidFill>
                <a:ea typeface="Noto Sans CJK KR"/>
              </a:rPr>
              <a:t>많은 사망은 재구성할 수 없습니다: 2025년 영국 보고서에서는 절반 이상에서 정보가 누락되었습니다. 사고 데이터는 불완전합니다.</a:t>
            </a:r>
            <a:endParaRPr lang="en-US" sz="1500" dirty="0"/>
          </a:p>
        </p:txBody>
      </p:sp>
      <p:sp>
        <p:nvSpPr>
          <p:cNvPr id="16" name="FP20"/>
          <p:cNvSpPr/>
          <p:nvPr/>
        </p:nvSpPr>
        <p:spPr>
          <a:xfrm>
            <a:off x="7498080" y="1417320"/>
            <a:ext cx="4142232" cy="4206240"/>
          </a:xfrm>
          <a:prstGeom prst="roundRect">
            <a:avLst>
              <a:gd name="adj" fmla="val 3532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Text 14"/>
          <p:cNvSpPr txBox="1"/>
          <p:nvPr/>
        </p:nvSpPr>
        <p:spPr>
          <a:xfrm>
            <a:off x="7772400" y="1691640"/>
            <a:ext cx="359359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00" b="1" spc="300" kern="0" dirty="0">
                <a:solidFill>
                  <a:srgbClr val="06202E"/>
                </a:solidFill>
                <a:ea typeface="Noto Sans CJK KR"/>
              </a:rPr>
              <a:t>그래서 우리는 측정한다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7772400" y="2057400"/>
            <a:ext cx="35935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2400" b="1" dirty="0">
                <a:solidFill>
                  <a:srgbClr val="FFFFFF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FP20 · Fundamental Peace</a:t>
            </a:r>
            <a:endParaRPr lang="en-US" sz="2400" dirty="0"/>
          </a:p>
        </p:txBody>
      </p:sp>
      <p:sp>
        <p:nvSpPr>
          <p:cNvPr id="19" name="Text 16"/>
          <p:cNvSpPr txBox="1"/>
          <p:nvPr/>
        </p:nvSpPr>
        <p:spPr>
          <a:xfrm>
            <a:off x="7772400" y="2743200"/>
            <a:ext cx="359359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400" dirty="0">
                <a:solidFill>
                  <a:srgbClr val="FFFFFF"/>
                </a:solidFill>
                <a:ea typeface="Noto Sans CJK KR"/>
              </a:rPr>
              <a:t>모든 과정 전후에 실시하는 20문항 설문지. 개인 코드와 선택적 연구 동의 포함.</a:t>
            </a:r>
            <a:endParaRPr lang="en-US" sz="1400" dirty="0"/>
          </a:p>
        </p:txBody>
      </p:sp>
      <p:sp>
        <p:nvSpPr>
          <p:cNvPr id="20" name="Text 17"/>
          <p:cNvSpPr txBox="1"/>
          <p:nvPr/>
        </p:nvSpPr>
        <p:spPr>
          <a:xfrm>
            <a:off x="7772400" y="3977640"/>
            <a:ext cx="35935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300" b="1" dirty="0">
                <a:solidFill>
                  <a:srgbClr val="06202E"/>
                </a:solidFill>
                <a:ea typeface="Noto Sans CJK KR"/>
              </a:rPr>
              <a:t>연구는 사라고사 대학교 관조 과학 석좌와 함께 진행합니다.</a:t>
            </a:r>
            <a:endParaRPr lang="en-US" sz="1300" dirty="0"/>
          </a:p>
        </p:txBody>
      </p:sp>
      <p:sp>
        <p:nvSpPr>
          <p:cNvPr id="21" name="Text 18"/>
          <p:cNvSpPr txBox="1"/>
          <p:nvPr/>
        </p:nvSpPr>
        <p:spPr>
          <a:xfrm>
            <a:off x="7772400" y="5029200"/>
            <a:ext cx="35935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150" i="1" dirty="0">
                <a:solidFill>
                  <a:srgbClr val="FFFFFF"/>
                </a:solidFill>
                <a:ea typeface="Noto Sans CJK KR"/>
              </a:rPr>
              <a:t>mindfuldivinginstitute.com/learn/profile</a:t>
            </a:r>
            <a:endParaRPr lang="en-US" sz="11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출처 (1/3)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[1]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Denoble PJ, Caruso JL, Dear GdeL, Pieper CF, Vann RD (2008).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1" invalidUrl="" action="" tgtFrame="" tooltip="https://pubmed.ncbi.nlm.nih.gov/19175195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Common causes of open-circuit recreational diving fatalities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Undersea &amp; Hyperbaric Medicine 35(6):393–406.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[2]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Lippmann J, Taylor DM (2020).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2" invalidUrl="" action="" tgtFrame="" tooltip="https://doi.org/10.28920/dhm50.3.220-2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 fatalities in Australia 2001 to 2013: chain of events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Diving and Hyperbaric Medicine 50(3):220–229.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[3]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Lippmann J, Lawrence C, Davis M (2021).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3" invalidUrl="" action="" tgtFrame="" tooltip="https://doi.org/10.28920/dhm51.4.345-35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diving-related fatalities in New Zealand, 2007 to 2016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Diving and Hyperbaric Medicine 51(4):345–354.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[4]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Lippmann J, Lawrence C, Fock A (2023).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4" invalidUrl="" action="" tgtFrame="" tooltip="https://doi.org/10.28920/dhm53.2.76-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Compressed gas diving fatalities in Australian waters 2014 to 2018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Diving and Hyperbaric Medicine 53(2):76–84.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[5]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Casadesús JM, Aguirre F, Carrera A, Boadas-Vaello P, Serrando MT, Reina F (2019).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5" invalidUrl="" action="" tgtFrame="" tooltip="https://doi.org/10.1007/s12024-019-00109-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Diving-related fatalities: multidisciplinary, experience-based investigation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Forensic Science, Medicine and Pathology 15(2):224–232.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[6]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British Sub-Aqua Club (2026).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6" invalidUrl="" action="" tgtFrame="" tooltip="https://www.bsac.com/document/bsac-incident-report-2025/bsac-incident-report-2025.pdf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Annual Diving Incident Report 2025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BSAC, 영국.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[7]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Turner BL, van Ooij PJAM, Wingelaar TT, et al. (2024).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7" invalidUrl="" action="" tgtFrame="" tooltip="https://doi.org/10.28920/dhm54.1.39-4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Chain of events analysis in diving accidents treated by the Royal Netherlands Navy 1966–2023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Diving and Hyperbaric Medicine 54(1):39–46.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[8]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Shreeves K, Buzzacott P, Hornsby A, Caney M (2018).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8" invalidUrl="" action="" tgtFrame="" tooltip="https://journals.viamedica.pl/international_maritime_health/article/view/5831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Violations of safe diving practices among 122 diver fatalities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International Maritime Health 69(2).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[9]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Lippmann J, Caruso J (2024).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9" invalidUrl="" action="" tgtFrame="" tooltip="https://doi.org/10.28920/dhm54.3.217-22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investigation of diving accidents and fatalities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Diving and Hyperbaric Medicine 54(3):217–224.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[10]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Colvard DF, Colvard LY (2003).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10" invalidUrl="" action="" tgtFrame="" tooltip="https://undercurrent.org/UCnow/dive_magazine/2003/PanicRecreational200308.htm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레크리에이션 스쿠버 다이버의 패닉에 관한 연구(요약: Panic in Recreational Scuba Divers)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The Undersea Journal, 2003년 겨울호; Undercurrent 29(8)에 요약.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[11]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Morgan WP, Raglin JS, O'Connor PJ (2004).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11" invalidUrl="" action="" tgtFrame="" tooltip="https://doi.org/10.1055/s-2004-8158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Trait anxiety predicts panic behavior in beginning scuba students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International Journal of Sports Medicine 25(4):314–322.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[12]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Morgan WP (1995).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12" invalidUrl="" action="" tgtFrame="" tooltip="https://doi.org/10.2165/00007256-199520060-0000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and panic in recreational scuba divers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Sports Medicine 20(6):398–421.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050" i="1" dirty="0">
                <a:solidFill>
                  <a:schemeClr val="tx2"/>
                </a:solidFill>
                <a:ea typeface="Noto Sans CJK KR"/>
              </a:rPr>
              <a:t>DOI, PubMed 또는 원 출판물 링크. 2026년 11월 8일 접속.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출처 (2/3)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[13]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Weltman G, Egstrom GH (1966).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1" invalidUrl="" action="" tgtFrame="" tooltip="https://doi.org/10.1177/0018720866008006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Perceptual narrowing in novice divers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Human Factors 8(6):499–506.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[14]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Tsai FH, Wu WL, Liang JM, Hsu HT, Chen TY (2020).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2" invalidUrl="" action="" tgtFrame="" tooltip="https://doi.org/10.28920/dhm50.2.130-13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impact on scuba performance and underwater cognitive processing ability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Diving and Hyperbaric Medicine 50(2):130–134.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[15]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Gessert J (2021).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3" invalidUrl="" action="" tgtFrame="" tooltip="https://world.dan.org/?p=1886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Shallow-water arterial gas embolisms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Alert Diver, Divers Alert Network.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[16]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Bishop SR, Lau M, Shapiro S, et al. (2004).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4" invalidUrl="" action="" tgtFrame="" tooltip="https://doi.org/10.1093/clipsy.bph077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Mindfulness: a proposed operational definition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Clinical Psychology: Science and Practice 11(3):230–241.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[17]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Hölzel BK, Lazar SW, Gard T, et al. (2011).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5" invalidUrl="" action="" tgtFrame="" tooltip="https://pubmed.ncbi.nlm.nih.gov/261683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does mindfulness meditation work? Proposing mechanisms of action from a conceptual and neural perspective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Perspectives on Psychological Science 6(6):537–559.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[18]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Hoge EA, Bui E, Mete M, Dutton MA, Baker AW, Simon NM (2023).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6" invalidUrl="" action="" tgtFrame="" tooltip="https://doi.org/10.1001/jamapsychiatry.2022.367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stress reduction vs escitalopram for the treatment of adults with anxiety disorders: a randomized clinical trial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JAMA Psychiatry 80(1):13–21.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[19]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Galante J, Friedrich C, Dawson AF, et al. (2021).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7" invalidUrl="" action="" tgtFrame="" tooltip="https://doi.org/10.1371/journal.pmed.100348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programmes for mental health promotion in adults in nonclinical settings: a systematic review and meta-analysis of randomised controlled trials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PLoS Medicine 18(1):e1003481.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[20]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Goldberg SB, Riordan KM, Sun S, Davidson RJ (2022).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8" invalidUrl="" action="" tgtFrame="" tooltip="https://doi.org/10.1177/174569162096877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empirical status of mindfulness-based interventions: a systematic review of 44 meta-analyses of randomized controlled trials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Perspectives on Psychological Science 17(1):108–130.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[21]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Zainal NH, Newman MG (2024).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9" invalidUrl="" action="" tgtFrame="" tooltip="https://doi.org/10.1080/17437199.2023.224822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enhances cognitive functioning: a meta-analysis of 111 randomized controlled trials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Health Psychology Review 18(2):369–395.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[22]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Jha AP, Stanley EA, Kiyonaga A, Wong L, Gelfand L (2010).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10" invalidUrl="" action="" tgtFrame="" tooltip="https://pubmed.ncbi.nlm.nih.gov/2014130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Examining the protective effects of mindfulness training on working memory capacity and affective experience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Emotion 10(1):54–64.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[23]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Jha AP, Zanesco AP, Denkova E, Rooks J, Morrison AB, Stanley EA (2020).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11" invalidUrl="" action="" tgtFrame="" tooltip="https://doi.org/10.1007/s10608-020-10076-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mindfulness and positivity trainings in high-demand cohorts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Cognitive Therapy and Research 44(2):311–326.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[24]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Killingsworth MA, Gilbert DT (2010).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12" invalidUrl="" action="" tgtFrame="" tooltip="https://doi.org/10.1126/science.119243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 wandering mind is an unhappy mind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Science 330:932.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050" i="1" dirty="0">
                <a:solidFill>
                  <a:schemeClr val="tx2"/>
                </a:solidFill>
                <a:ea typeface="Noto Sans CJK KR"/>
              </a:rPr>
              <a:t>DOI, PubMed 또는 원 출판물 링크. 2026년 11월 8일 접속.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ko-KR" sz="3200" b="1" dirty="0">
                <a:solidFill>
                  <a:schemeClr val="tx1"/>
                </a:solidFill>
                <a:ea typeface="Noto Sans CJK KR"/>
              </a:rPr>
              <a:t>출처 (3/3)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[25]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Johnson DC, Thom NJ, Stanley EA, et al. (2014).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1" invalidUrl="" action="" tgtFrame="" tooltip="https://pubmed.ncbi.nlm.nih.gov/248324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Modifying resilience mechanisms in at-risk individuals: a controlled study of mindfulness training in Marines preparing for deployment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American Journal of Psychiatry 171(8).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[26]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Pascoe MC, Thompson DR, Jenkins ZM, Ski CF (2017).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2" invalidUrl="" action="" tgtFrame="" tooltip="https://doi.org/10.1016/j.jpsychires.2017.08.0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mediates the physiological markers of stress: systematic review and meta-analysis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Journal of Psychiatric Research 95:156–178.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[27]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Bühlmayer L, Birrer D, Röthlin P, Faude O, Donath L (2017).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3" invalidUrl="" action="" tgtFrame="" tooltip="https://doi.org/10.1007/s40279-017-0752-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Effects of mindfulness practice on performance-relevant parameters and performance outcomes in sports: a meta-analytical review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Sports Medicine.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[28]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Du S, Ning Z (2024).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4" invalidUrl="" action="" tgtFrame="" tooltip="https://doi.org/10.3389/fpsyg.2024.14498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Exploring mindfulness interventions across cultures: a comparative meta-analysis of mindfulness interventions for athletes in Western and Eastern contexts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Frontiers in Psychology 15:1449886.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[29]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Beneton F, Michoud G, Coulange M, et al. (2017).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5" invalidUrl="" action="" tgtFrame="" tooltip="https://doi.org/10.3389/fpsyg.2017.0219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Recreational diving practice for stress management: an exploratory trial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Frontiers in Psychology 8:2193.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[30]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Gibert L, Coulange M, Reynier JC, et al. (2022).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6" invalidUrl="" action="" tgtFrame="" tooltip="https://doi.org/10.1080/20008198.2022.2031590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meditative scuba diving versus multisport activities to improve PTSD symptoms: a pilot, randomized controlled clinical trial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European Journal of Psychotraumatology 13(1):2031590.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[31]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Griffiths K, Markarian T, Meurice V, et al. (2026).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7" invalidUrl="" action="" tgtFrame="" tooltip="https://doi.org/10.1371/journal.pone.03457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Efficacy of a combined diving and mindfulness program on emotional eating in adults with obesity: randomised controlled trial with standard care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PLoS One 21(3):e0345784.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[32]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Zec M, Antičević V, Lušić Kalcina L, Valić Z, Božić J (2022).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8" invalidUrl="" action="" tgtFrame="" tooltip="https://doi.org/10.1007/s12144-022-02900-x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Psychophysiological stress response in SCUBA divers: the contribution of negative automatic thoughts and negative emotions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Current Psychology 42(23):16751–16765.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[33]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Carreño A, Gascon M, Vert C, Lloret J (2020).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9" invalidUrl="" action="" tgtFrame="" tooltip="https://doi.org/10.3390/ijerph1719723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beneficial effects of short-term exposure to scuba diving on human mental health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Int J Environmental Research and Public Health 17(19):7238.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[34]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White MP, Alcock I, Grellier J, et al. (2019).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10" invalidUrl="" action="" tgtFrame="" tooltip="https://pubmed.ncbi.nlm.nih.gov/3119719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Spending at least 120 minutes a week in nature is associated with good health and wellbeing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Scientific Reports 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ko-KR" sz="1150" b="1" dirty="0">
                <a:solidFill>
                  <a:schemeClr val="accent2"/>
                </a:solidFill>
                <a:ea typeface="Noto Sans CJK KR"/>
              </a:rPr>
              <a:t>[35]  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06202E"/>
                </a:solidFill>
                <a:ea typeface="Noto Sans CJK KR"/>
              </a:rPr>
              <a:t>Georgiou M, Morison G, Smith N, Tieges Z, Chastin S (2021). </a:t>
            </a:r>
            <a:pPr indent="0" marL="0">
              <a:spcAft>
                <a:spcPts val="700"/>
              </a:spcAft>
              <a:buNone/>
            </a:pPr>
            <a:r>
              <a:rPr lang="ko-KR" sz="1150" u="sng" dirty="0">
                <a:solidFill>
                  <a:srgbClr val="0F6472"/>
                </a:solidFill>
                <a:ea typeface="Noto Sans CJK KR"/>
                <a:hlinkClick r:id="rId11" invalidUrl="" action="" tgtFrame="" tooltip="https://doi.org/10.3390/ijerph180524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Mechanisms of impact of blue spaces on human health: a systematic literature review and meta-analysis</a:t>
            </a:r>
            <a:pPr indent="0" marL="0">
              <a:spcAft>
                <a:spcPts val="700"/>
              </a:spcAft>
              <a:buNone/>
            </a:pPr>
            <a:r>
              <a:rPr lang="ko-KR" sz="1150" dirty="0">
                <a:solidFill>
                  <a:srgbClr val="5A6B70"/>
                </a:solidFill>
                <a:ea typeface="Noto Sans CJK KR"/>
              </a:rPr>
              <a:t>. Int J Environmental Research and Public Health 18(5):2486.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ko-KR" sz="1050" i="1" dirty="0">
                <a:solidFill>
                  <a:schemeClr val="tx2"/>
                </a:solidFill>
                <a:ea typeface="Noto Sans CJK KR"/>
              </a:rPr>
              <a:t>DOI, PubMed 또는 원 출판물 링크. 2026년 11월 8일 접속.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0680" y="640080"/>
            <a:ext cx="1298448" cy="22402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548640" y="2971800"/>
            <a:ext cx="11091672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ko-KR" sz="4600" b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평온은 훈련할 수 있다.</a:t>
            </a:r>
            <a:endParaRPr lang="en-US" sz="4600" dirty="0"/>
          </a:p>
          <a:p>
            <a:pPr algn="ctr" indent="0" marL="0">
              <a:buNone/>
            </a:pPr>
            <a:r>
              <a:rPr lang="ko-KR" sz="4600" b="1" dirty="0">
                <a:solidFill>
                  <a:schemeClr val="accent3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현존도 그렇다.</a:t>
            </a:r>
            <a:endParaRPr lang="en-US" sz="4600" dirty="0"/>
          </a:p>
        </p:txBody>
      </p:sp>
      <p:sp>
        <p:nvSpPr>
          <p:cNvPr id="5" name="Text 1"/>
          <p:cNvSpPr txBox="1"/>
          <p:nvPr/>
        </p:nvSpPr>
        <p:spPr>
          <a:xfrm>
            <a:off x="548640" y="470916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ko-KR" sz="1800" i="1" dirty="0">
                <a:solidFill>
                  <a:schemeClr val="bg1"/>
                </a:solidFill>
                <a:latin typeface="Cambria" pitchFamily="34" charset="0"/>
                <a:ea typeface="Noto Serif CJK KR"/>
                <a:cs typeface="Cambria" pitchFamily="34" charset="-120"/>
              </a:rPr>
              <a:t>Mindful Diving™은 교육 단체의 교육에 더해지는 것이며, 그것을 대신하지 않습니다.</a:t>
            </a:r>
            <a:endParaRPr lang="en-US" sz="18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56235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ko-KR" sz="1200" dirty="0">
                <a:solidFill>
                  <a:schemeClr val="accent3"/>
                </a:solidFill>
                <a:ea typeface="Noto Sans CJK KR"/>
              </a:rPr>
              <a:t>Luis Miguel Gallardo  ·  mindfuldivinginstitute.com  ·  hello@mindfuldiving.org  ·  @mindfuldivinginstitute</a:t>
            </a:r>
            <a:endParaRPr lang="en-US" sz="12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ko-KR">
                <a:ea typeface="Noto Sans CJK KR"/>
              </a:rPr>
              <a:t>26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dful Diving Institute">
  <a:themeElements>
    <a:clrScheme name="Mindful Diving Institute">
      <a:dk1>
        <a:srgbClr val="06202E"/>
      </a:dk1>
      <a:lt1>
        <a:srgbClr val="F8F5EF"/>
      </a:lt1>
      <a:dk2>
        <a:srgbClr val="0E3A4A"/>
      </a:dk2>
      <a:lt2>
        <a:srgbClr val="8FCFC4"/>
      </a:lt2>
      <a:accent1>
        <a:srgbClr val="0F6472"/>
      </a:accent1>
      <a:accent2>
        <a:srgbClr val="E7674A"/>
      </a:accent2>
      <a:accent3>
        <a:srgbClr val="8FCFC4"/>
      </a:accent3>
      <a:accent4>
        <a:srgbClr val="5A6B70"/>
      </a:accent4>
      <a:accent5>
        <a:srgbClr val="F2B544"/>
      </a:accent5>
      <a:accent6>
        <a:srgbClr val="2E9E6B"/>
      </a:accent6>
      <a:hlink>
        <a:srgbClr val="0F6472"/>
      </a:hlink>
      <a:folHlink>
        <a:srgbClr val="5A6B70"/>
      </a:folHlink>
    </a:clrScheme>
    <a:fontScheme name="Mindful Diving Institute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Mindful Diving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왜 현존이 안전인가 — 근거 자료집: 마인드풀니스와 다이빙</dc:title>
  <dc:subject>마인드풀니스와 다이빙 안전을 잇는 연구, 메타분석, 사고 보고서(DAN, BSAC, 호주, 뉴질랜드, 스페인). 개정 2판.</dc:subject>
  <dc:creator>Luis Miguel Gallardo</dc:creator>
  <cp:lastModifiedBy>Luis Miguel Gallardo</cp:lastModifiedBy>
  <cp:revision>1</cp:revision>
  <dcterms:created xsi:type="dcterms:W3CDTF">2026-11-08T08:17:15Z</dcterms:created>
  <dcterms:modified xsi:type="dcterms:W3CDTF">2026-11-08T08:17:15Z</dcterms:modified>
</cp:coreProperties>
</file>