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notesMasterIdLst>
    <p:notesMasterId r:id="rId28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Een dossier voor professionals. Kernboodschap: we verkopen geen rust, we brengen data. Elke dia vermeldt onderaan de gelinkte bron, en de volledige lijst staat aan het eind.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Leg de vier soorten bewijs uit en de eerlijkheid van de aanpak: we scheiden data van hypothesen.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Eerst het probleem, met echte ongevalsdata.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Denoble et al. deelden elk sterfgeval in vier stappen in. De data zijn van 1992–2003, maar het is nog steeds de grootste gepubliceerde stap-voor-stapanalyse (947 sterfgevallen) en het model dat alle latere studies gebruiken. De volgende dia laat zien wat er sindsdien is veranderd.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Hetzelfde ketenmodel, data van 2001 tot 2025 uit vier landen. Boodschap: opstijging en gas zitten nog in de keten, maar wat de duiker mee het water in neemt weegt nu veel zwaarder: leeftijd, hart en conditie. De percentages zijn niet volledig vergelijkbaar tussen studies (andere landen, periodes en criteria).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Bij 96% van de arteriële gasembolieën was er een noodopstijging (Denoble 2008). Geen latere studie heeft dit exacte cijfer herhaald, en dat zeggen we. Maar data uit 2024 wijzen dezelfde kant op: bij 288 ongevallen die de Koninklijke Marine tussen 1966 en 2023 behandelde, was de opstijging de meest voorkomende uitschakelende factor (52%) en embolie het dodelijkste letsel.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Shreeves et al. 2018. De regels zijn bekend; wat misgaat is ze in het moment toepassen. Daar komt aanwezigheid binnen.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Dit is de duidelijkste verandering in recente data. Het is een kwestie van medische geschiktheid, niet van mindfulness: Mindful Diving vervangt die niet. Wat aanwezigheid wel toevoegt, is eerlijkheid over je eigen toestand voordat je het water in gaat.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Colvard (12.087 duikers) is de grootste gepubliceerde enquête over paniek; een recentere van die omvang hebben we niet gevonden. Morgan is de klassieke referentie: hij zei zelf dat ontspanning en meditatie bij angstige duikers nog geen consistente resultaten gaven, en riep op tot onderzoek. Dat gat willen we helpen dichten, door te meten.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Weltman en Egstrom (1966) is het klassieke experiment; Tsai et al. (2020) actualiseren het: met meer angst verloopt de verwerking onder water trager. De periferie van een duiker is zijn buddy, zijn meter en zijn omgeving.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Waarom de MDI-canon adem inhouden en gestuurde ademhaling uitsluit: je adem inhouden bij het opstijgen kan zelfs in heel ondiep water een embolie veroorzaken.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Nu de andere helft: wat mindfulness verandert, gemeten.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 operationele definitie van Bishop et al. en de vier mechanismen van Hölzel et al. De regels „Onder water” zijn de vertaling van het MDI, geen resultaten van die studies.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Drie bouwstenen uit 2021–2023: een gerandomiseerde studie in JAMA Psychiatry, de grootste meta-analyse bij mensen zonder diagnose en een overzicht van 44 meta-analyses. Link met Morgan: voorafgaande angst voorspelt paniek, en mindfulness vermindert angst consistent.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Zainal en Newman 2024: de grootste meta-analyse over mindfulness en cognitie (111 studies). Jha: bij militairen onder langdurige stress beschermt mindfulness werkgeheugen en aandacht (2010 en 2020). Killingsworth: de geest dwaalt bijna de helft van de tijd af.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Johnson 2014: getrainde mariniers reageerden iets sterker en herstelden sneller. Pascoe 2017 (45 studies): meditatie verlaagt cortisol, bloeddruk en hartslag. Voor duikers: we willen het alarm niet verdoven, maar sneller terugkeren naar een toestand waarin je kunt denken. Herstel van de ademhaling is een gemeten uitkomst, geen techniek.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Bühlmayer 2017 en Du en Ning 2024. Trimmen is een precisievaardigheid; daarom is dit zo belangrijk voor instructeurs.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Het duikspecifieke bewijs: eerlijk en genuanceerd.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Wees eerlijk: kleine steekproeven, opzetten die beter kunnen. Maar de richting is consistent. Nieuw in 2026: de eerste gepubliceerde gerandomiseerde studie die duiken en mindfulness combineert (Griffiths, PLoS One), met 63 volwassenen en geen duikincidenten.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White 2019 meet natuur in het algemeen (groen en blauw). Georgiou 2021 richt zich op blauwe ruimten. Observationeel: samenhang, geen oorzaak.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Deze tabel is de these van het MDI: elke praktijk beantwoordt een gedocumenteerd falen en steunt op een gemeten effect. Het is een werkhypothese, en we meten haar.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Afsluiten met bescheidenheid en met actie: FP20 voor en na elke cursus.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Volledige bronnenlijst. De titels zijn links: klik in de presentatie op een titel om de bron te openen.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Volledige bronnenlijst. De titels zijn links: klik in de presentatie op een titel om de bron te openen.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Volledige bronnenlijst. De titels zijn links: klik in de presentatie op een titel om de bron te openen.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Dank je. Het volledige dossier en de bronnen staan op de materialenpagina.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image" Target="../media/DARK-image-2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3-1.png"/><Relationship Id="rId2" Type="http://schemas.openxmlformats.org/officeDocument/2006/relationships/image" Target="../media/DEEP-image-2.png"/><Relationship Id="rId3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image" Target="../media/LIGHT-image-2.png"/><Relationship Id="rId3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image" Target="../media/P_DESCENT-image-2.jpeg"/><Relationship Id="rId3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6-1.png"/><Relationship Id="rId2" Type="http://schemas.openxmlformats.org/officeDocument/2006/relationships/image" Target="../media/P_DOLPHINS-image-2.jpeg"/><Relationship Id="rId3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7-1.png"/><Relationship Id="rId2" Type="http://schemas.openxmlformats.org/officeDocument/2006/relationships/image" Target="../media/P_REEF-image-2.jpeg"/><Relationship Id="rId3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8-1.png"/><Relationship Id="rId2" Type="http://schemas.openxmlformats.org/officeDocument/2006/relationships/image" Target="../media/P_GODRAYS-image-2.jpeg"/><Relationship Id="rId3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9-1.png"/><Relationship Id="rId2" Type="http://schemas.openxmlformats.org/officeDocument/2006/relationships/image" Target="../media/P_TURTLE-image-2.jpeg"/><Relationship Id="rId3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0-1.png"/><Relationship Id="rId2" Type="http://schemas.openxmlformats.org/officeDocument/2006/relationships/image" Target="../media/P_COUPLE-image-2.jpeg"/><Relationship Id="rId3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1-1.png"/><Relationship Id="rId2" Type="http://schemas.openxmlformats.org/officeDocument/2006/relationships/image" Target="../media/P_CABO-image-2.jpeg"/><Relationship Id="rId3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2-1.png"/><Relationship Id="rId2" Type="http://schemas.openxmlformats.org/officeDocument/2006/relationships/image" Target="../media/P_RESERVA-image-2.jpeg"/><Relationship Id="rId3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13-1.png"/><Relationship Id="rId2" Type="http://schemas.openxmlformats.org/officeDocument/2006/relationships/image" Target="../media/P_OK-image-2.jpeg"/><Relationship Id="rId3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image" Target="../media/COVER-image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Bewijsdossier: mindfulness en duiken  ·  2e editie, november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1002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EP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Bewijsdossier: mindfulness en duiken  ·  2e editie, november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IGH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tx2"/>
                </a:solidFill>
              </a:rPr>
              <a:t>Mindful Diving™  ·  Bewijsdossier: mindfulness en duiken  ·  2e editie, november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tx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ESC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Bewijsdossier: mindfulness en duiken  ·  2e editie, november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DOLPHIN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Bewijsdossier: mindfulness en duiken  ·  2e editie, november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EF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Bewijsdossier: mindfulness en duiken  ·  2e editie, november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GODRAY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Bewijsdossier: mindfulness en duiken  ·  2e editie, november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1008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TUR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Bewijsdossier: mindfulness en duiken  ·  2e editie, november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1009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OUP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Bewijsdossier: mindfulness en duiken  ·  2e editie, november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1010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CAB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Bewijsdossier: mindfulness en duiken  ·  2e editie, november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1011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RESERV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Bewijsdossier: mindfulness en duiken  ·  2e editie, november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1012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_O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6217920"/>
            <a:ext cx="265176" cy="4572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960120" y="6254496"/>
            <a:ext cx="8686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chemeClr val="accent3"/>
                </a:solidFill>
              </a:rPr>
              <a:t>Mindful Diving™  ·  Bewijsdossier: mindfulness en duiken  ·  2e editie, november 2026</a:t>
            </a:r>
            <a:endParaRPr lang="en-US" sz="1000" dirty="0"/>
          </a:p>
        </p:txBody>
      </p:sp>
      <p:sp>
        <p:nvSpPr>
          <p:cNvPr id="4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rtlCol="0"/>
          <a:lstStyle>
            <a:lvl1pPr indent="0" marL="0">
              <a:buNone/>
              <a:defRPr lang="en-US" sz="3200" b="1" dirty="0">
                <a:solidFill>
                  <a:schemeClr val="bg1"/>
                </a:solidFill>
              </a:defRPr>
            </a:lvl1pPr>
          </a:lstStyle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1013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VER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1.png"/><Relationship Id="rId3" Type="http://schemas.openxmlformats.org/officeDocument/2006/relationships/slideLayout" Target="../slideLayouts/slideLayout14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5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28920/dhm50.3.220-229" TargetMode="External"/><Relationship Id="rId2" Type="http://schemas.openxmlformats.org/officeDocument/2006/relationships/hyperlink" Target="https://doi.org/10.28920/dhm51.4.345-354" TargetMode="External"/><Relationship Id="rId3" Type="http://schemas.openxmlformats.org/officeDocument/2006/relationships/hyperlink" Target="https://doi.org/10.28920/dhm53.2.76-84" TargetMode="External"/><Relationship Id="rId4" Type="http://schemas.openxmlformats.org/officeDocument/2006/relationships/hyperlink" Target="https://doi.org/10.1007/s12024-019-00109-2" TargetMode="External"/><Relationship Id="rId5" Type="http://schemas.openxmlformats.org/officeDocument/2006/relationships/hyperlink" Target="https://www.bsac.com/document/bsac-incident-report-2025/bsac-incident-report-2025.pdf" TargetMode="External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hyperlink" Target="https://doi.org/10.28920/dhm54.1.39-46" TargetMode="External"/><Relationship Id="rId3" Type="http://schemas.openxmlformats.org/officeDocument/2006/relationships/slideLayout" Target="../slideLayouts/slideLayout8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hyperlink" Target="https://journals.viamedica.pl/international_maritime_health/article/view/58319" TargetMode="External"/><Relationship Id="rId2" Type="http://schemas.openxmlformats.org/officeDocument/2006/relationships/slideLayout" Target="../slideLayouts/slideLayout4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28920/dhm54.3.217-224" TargetMode="External"/><Relationship Id="rId2" Type="http://schemas.openxmlformats.org/officeDocument/2006/relationships/hyperlink" Target="https://doi.org/10.28920/dhm51.4.345-354" TargetMode="External"/><Relationship Id="rId3" Type="http://schemas.openxmlformats.org/officeDocument/2006/relationships/hyperlink" Target="https://doi.org/10.28920/dhm53.2.76-84" TargetMode="External"/><Relationship Id="rId4" Type="http://schemas.openxmlformats.org/officeDocument/2006/relationships/hyperlink" Target="https://www.bsac.com/document/bsac-incident-report-2025/bsac-incident-report-2025.pdf" TargetMode="External"/><Relationship Id="rId5" Type="http://schemas.openxmlformats.org/officeDocument/2006/relationships/slideLayout" Target="../slideLayouts/slideLayout3.xml"/><Relationship Id="rId6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hyperlink" Target="https://undercurrent.org/UCnow/dive_magazine/2003/PanicRecreational200308.html" TargetMode="External"/><Relationship Id="rId2" Type="http://schemas.openxmlformats.org/officeDocument/2006/relationships/hyperlink" Target="https://doi.org/10.1055/s-2004-815829" TargetMode="External"/><Relationship Id="rId3" Type="http://schemas.openxmlformats.org/officeDocument/2006/relationships/hyperlink" Target="https://www.bsac.com/document/bsac-incident-report-2025/bsac-incident-report-2025.pdf" TargetMode="External"/><Relationship Id="rId4" Type="http://schemas.openxmlformats.org/officeDocument/2006/relationships/hyperlink" Target="https://doi.org/10.2165/00007256-199520060-00005" TargetMode="External"/><Relationship Id="rId5" Type="http://schemas.openxmlformats.org/officeDocument/2006/relationships/slideLayout" Target="../slideLayouts/slideLayout2.xml"/><Relationship Id="rId6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177/001872086600800604" TargetMode="External"/><Relationship Id="rId2" Type="http://schemas.openxmlformats.org/officeDocument/2006/relationships/hyperlink" Target="https://doi.org/10.28920/dhm50.2.130-134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hyperlink" Target="https://world.dan.org/?p=18868" TargetMode="External"/><Relationship Id="rId1" Type="http://schemas.openxmlformats.org/officeDocument/2006/relationships/image" Target="../media/image-11-1.png"/><Relationship Id="rId2" Type="http://schemas.openxmlformats.org/officeDocument/2006/relationships/image" Target="../media/image-11-1.png"/><Relationship Id="rId3" Type="http://schemas.openxmlformats.org/officeDocument/2006/relationships/image" Target="../media/image-11-1.png"/><Relationship Id="rId4" Type="http://schemas.openxmlformats.org/officeDocument/2006/relationships/image" Target="../media/image-11-1.png"/><Relationship Id="rId6" Type="http://schemas.openxmlformats.org/officeDocument/2006/relationships/slideLayout" Target="../slideLayouts/slideLayout3.xml"/><Relationship Id="rId7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93/clipsy.bph077" TargetMode="External"/><Relationship Id="rId2" Type="http://schemas.openxmlformats.org/officeDocument/2006/relationships/hyperlink" Target="https://pubmed.ncbi.nlm.nih.gov/26168376/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01/jamapsychiatry.2022.3679" TargetMode="External"/><Relationship Id="rId2" Type="http://schemas.openxmlformats.org/officeDocument/2006/relationships/hyperlink" Target="https://doi.org/10.1371/journal.pmed.1003481" TargetMode="External"/><Relationship Id="rId3" Type="http://schemas.openxmlformats.org/officeDocument/2006/relationships/hyperlink" Target="https://doi.org/10.1177/1745691620968771" TargetMode="External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80/17437199.2023.2248222" TargetMode="External"/><Relationship Id="rId2" Type="http://schemas.openxmlformats.org/officeDocument/2006/relationships/hyperlink" Target="https://pubmed.ncbi.nlm.nih.gov/20141302/" TargetMode="External"/><Relationship Id="rId3" Type="http://schemas.openxmlformats.org/officeDocument/2006/relationships/hyperlink" Target="https://doi.org/10.1007/s10608-020-10076-6" TargetMode="External"/><Relationship Id="rId4" Type="http://schemas.openxmlformats.org/officeDocument/2006/relationships/hyperlink" Target="https://doi.org/10.1126/science.1192439" TargetMode="External"/><Relationship Id="rId5" Type="http://schemas.openxmlformats.org/officeDocument/2006/relationships/slideLayout" Target="../slideLayouts/slideLayout4.xml"/><Relationship Id="rId6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24832476/" TargetMode="External"/><Relationship Id="rId2" Type="http://schemas.openxmlformats.org/officeDocument/2006/relationships/hyperlink" Target="https://doi.org/10.1016/j.jpsychires.2017.08.004" TargetMode="External"/><Relationship Id="rId3" Type="http://schemas.openxmlformats.org/officeDocument/2006/relationships/slideLayout" Target="../slideLayouts/slideLayout3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007/s40279-017-0752-9" TargetMode="External"/><Relationship Id="rId2" Type="http://schemas.openxmlformats.org/officeDocument/2006/relationships/hyperlink" Target="https://doi.org/10.3389/fpsyg.2024.1449886" TargetMode="External"/><Relationship Id="rId3" Type="http://schemas.openxmlformats.org/officeDocument/2006/relationships/slideLayout" Target="../slideLayouts/slideLayout4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slideLayout" Target="../slideLayouts/slideLayout6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3389/fpsyg.2017.02193" TargetMode="External"/><Relationship Id="rId2" Type="http://schemas.openxmlformats.org/officeDocument/2006/relationships/hyperlink" Target="https://doi.org/10.1080/20008198.2022.2031590" TargetMode="External"/><Relationship Id="rId3" Type="http://schemas.openxmlformats.org/officeDocument/2006/relationships/hyperlink" Target="https://doi.org/10.1371/journal.pone.0345784" TargetMode="External"/><Relationship Id="rId4" Type="http://schemas.openxmlformats.org/officeDocument/2006/relationships/hyperlink" Target="https://doi.org/10.1007/s12144-022-02900-x" TargetMode="External"/><Relationship Id="rId5" Type="http://schemas.openxmlformats.org/officeDocument/2006/relationships/hyperlink" Target="https://doi.org/10.3390/ijerph17197238" TargetMode="External"/><Relationship Id="rId6" Type="http://schemas.openxmlformats.org/officeDocument/2006/relationships/slideLayout" Target="../slideLayouts/slideLayout4.xml"/><Relationship Id="rId7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31197192/" TargetMode="External"/><Relationship Id="rId2" Type="http://schemas.openxmlformats.org/officeDocument/2006/relationships/hyperlink" Target="https://doi.org/10.3390/ijerph18052486" TargetMode="External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19175195/" TargetMode="External"/><Relationship Id="rId2" Type="http://schemas.openxmlformats.org/officeDocument/2006/relationships/hyperlink" Target="https://doi.org/10.28920/dhm50.3.220-229" TargetMode="External"/><Relationship Id="rId3" Type="http://schemas.openxmlformats.org/officeDocument/2006/relationships/hyperlink" Target="https://doi.org/10.28920/dhm51.4.345-354" TargetMode="External"/><Relationship Id="rId4" Type="http://schemas.openxmlformats.org/officeDocument/2006/relationships/hyperlink" Target="https://doi.org/10.28920/dhm53.2.76-84" TargetMode="External"/><Relationship Id="rId5" Type="http://schemas.openxmlformats.org/officeDocument/2006/relationships/hyperlink" Target="https://doi.org/10.1007/s12024-019-00109-2" TargetMode="External"/><Relationship Id="rId6" Type="http://schemas.openxmlformats.org/officeDocument/2006/relationships/hyperlink" Target="https://www.bsac.com/document/bsac-incident-report-2025/bsac-incident-report-2025.pdf" TargetMode="External"/><Relationship Id="rId7" Type="http://schemas.openxmlformats.org/officeDocument/2006/relationships/hyperlink" Target="https://doi.org/10.28920/dhm54.1.39-46" TargetMode="External"/><Relationship Id="rId8" Type="http://schemas.openxmlformats.org/officeDocument/2006/relationships/hyperlink" Target="https://journals.viamedica.pl/international_maritime_health/article/view/58319" TargetMode="External"/><Relationship Id="rId9" Type="http://schemas.openxmlformats.org/officeDocument/2006/relationships/hyperlink" Target="https://doi.org/10.28920/dhm54.3.217-224" TargetMode="External"/><Relationship Id="rId10" Type="http://schemas.openxmlformats.org/officeDocument/2006/relationships/hyperlink" Target="https://undercurrent.org/UCnow/dive_magazine/2003/PanicRecreational200308.html" TargetMode="External"/><Relationship Id="rId11" Type="http://schemas.openxmlformats.org/officeDocument/2006/relationships/hyperlink" Target="https://doi.org/10.1055/s-2004-815829" TargetMode="External"/><Relationship Id="rId12" Type="http://schemas.openxmlformats.org/officeDocument/2006/relationships/hyperlink" Target="https://doi.org/10.2165/00007256-199520060-00005" TargetMode="External"/><Relationship Id="rId13" Type="http://schemas.openxmlformats.org/officeDocument/2006/relationships/slideLayout" Target="../slideLayouts/slideLayout4.xml"/><Relationship Id="rId1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hyperlink" Target="https://doi.org/10.1177/001872086600800604" TargetMode="External"/><Relationship Id="rId2" Type="http://schemas.openxmlformats.org/officeDocument/2006/relationships/hyperlink" Target="https://doi.org/10.28920/dhm50.2.130-134" TargetMode="External"/><Relationship Id="rId3" Type="http://schemas.openxmlformats.org/officeDocument/2006/relationships/hyperlink" Target="https://world.dan.org/?p=18868" TargetMode="External"/><Relationship Id="rId4" Type="http://schemas.openxmlformats.org/officeDocument/2006/relationships/hyperlink" Target="https://doi.org/10.1093/clipsy.bph077" TargetMode="External"/><Relationship Id="rId5" Type="http://schemas.openxmlformats.org/officeDocument/2006/relationships/hyperlink" Target="https://pubmed.ncbi.nlm.nih.gov/26168376/" TargetMode="External"/><Relationship Id="rId6" Type="http://schemas.openxmlformats.org/officeDocument/2006/relationships/hyperlink" Target="https://doi.org/10.1001/jamapsychiatry.2022.3679" TargetMode="External"/><Relationship Id="rId7" Type="http://schemas.openxmlformats.org/officeDocument/2006/relationships/hyperlink" Target="https://doi.org/10.1371/journal.pmed.1003481" TargetMode="External"/><Relationship Id="rId8" Type="http://schemas.openxmlformats.org/officeDocument/2006/relationships/hyperlink" Target="https://doi.org/10.1177/1745691620968771" TargetMode="External"/><Relationship Id="rId9" Type="http://schemas.openxmlformats.org/officeDocument/2006/relationships/hyperlink" Target="https://doi.org/10.1080/17437199.2023.2248222" TargetMode="External"/><Relationship Id="rId10" Type="http://schemas.openxmlformats.org/officeDocument/2006/relationships/hyperlink" Target="https://pubmed.ncbi.nlm.nih.gov/20141302/" TargetMode="External"/><Relationship Id="rId11" Type="http://schemas.openxmlformats.org/officeDocument/2006/relationships/hyperlink" Target="https://doi.org/10.1007/s10608-020-10076-6" TargetMode="External"/><Relationship Id="rId12" Type="http://schemas.openxmlformats.org/officeDocument/2006/relationships/hyperlink" Target="https://doi.org/10.1126/science.1192439" TargetMode="External"/><Relationship Id="rId13" Type="http://schemas.openxmlformats.org/officeDocument/2006/relationships/slideLayout" Target="../slideLayouts/slideLayout4.xml"/><Relationship Id="rId1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hyperlink" Target="https://pubmed.ncbi.nlm.nih.gov/24832476/" TargetMode="External"/><Relationship Id="rId2" Type="http://schemas.openxmlformats.org/officeDocument/2006/relationships/hyperlink" Target="https://doi.org/10.1016/j.jpsychires.2017.08.004" TargetMode="External"/><Relationship Id="rId3" Type="http://schemas.openxmlformats.org/officeDocument/2006/relationships/hyperlink" Target="https://doi.org/10.1007/s40279-017-0752-9" TargetMode="External"/><Relationship Id="rId4" Type="http://schemas.openxmlformats.org/officeDocument/2006/relationships/hyperlink" Target="https://doi.org/10.3389/fpsyg.2024.1449886" TargetMode="External"/><Relationship Id="rId5" Type="http://schemas.openxmlformats.org/officeDocument/2006/relationships/hyperlink" Target="https://doi.org/10.3389/fpsyg.2017.02193" TargetMode="External"/><Relationship Id="rId6" Type="http://schemas.openxmlformats.org/officeDocument/2006/relationships/hyperlink" Target="https://doi.org/10.1080/20008198.2022.2031590" TargetMode="External"/><Relationship Id="rId7" Type="http://schemas.openxmlformats.org/officeDocument/2006/relationships/hyperlink" Target="https://doi.org/10.1371/journal.pone.0345784" TargetMode="External"/><Relationship Id="rId8" Type="http://schemas.openxmlformats.org/officeDocument/2006/relationships/hyperlink" Target="https://doi.org/10.1007/s12144-022-02900-x" TargetMode="External"/><Relationship Id="rId9" Type="http://schemas.openxmlformats.org/officeDocument/2006/relationships/hyperlink" Target="https://doi.org/10.3390/ijerph17197238" TargetMode="External"/><Relationship Id="rId10" Type="http://schemas.openxmlformats.org/officeDocument/2006/relationships/hyperlink" Target="https://pubmed.ncbi.nlm.nih.gov/31197192/" TargetMode="External"/><Relationship Id="rId11" Type="http://schemas.openxmlformats.org/officeDocument/2006/relationships/hyperlink" Target="https://doi.org/10.3390/ijerph18052486" TargetMode="External"/><Relationship Id="rId12" Type="http://schemas.openxmlformats.org/officeDocument/2006/relationships/slideLayout" Target="../slideLayouts/slideLayout4.xml"/><Relationship Id="rId13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6-1.png"/><Relationship Id="rId2" Type="http://schemas.openxmlformats.org/officeDocument/2006/relationships/slideLayout" Target="../slideLayouts/slideLayout9.xml"/><Relationship Id="rId3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549640" y="868680"/>
            <a:ext cx="2926080" cy="5047488"/>
          </a:xfrm>
          <a:prstGeom prst="rect">
            <a:avLst/>
          </a:prstGeom>
        </p:spPr>
      </p:pic>
      <p:pic>
        <p:nvPicPr>
          <p:cNvPr id="3" name="Image 1" descr="/home/claude/mdi/assets/logo3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411480"/>
            <a:ext cx="502920" cy="86868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1234440" y="50292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400" kern="0" dirty="0">
                <a:solidFill>
                  <a:schemeClr val="accent3"/>
                </a:solidFill>
              </a:rPr>
              <a:t>MINDFUL DIVING INSTITUTE  ·  BEWIJSDOSSIER</a:t>
            </a:r>
            <a:endParaRPr lang="en-US" sz="1200" dirty="0"/>
          </a:p>
        </p:txBody>
      </p:sp>
      <p:sp>
        <p:nvSpPr>
          <p:cNvPr id="5" name="Text 1"/>
          <p:cNvSpPr txBox="1"/>
          <p:nvPr/>
        </p:nvSpPr>
        <p:spPr>
          <a:xfrm>
            <a:off x="1234440" y="822960"/>
            <a:ext cx="7498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spc="300" kern="0" dirty="0">
                <a:solidFill>
                  <a:schemeClr val="accent3"/>
                </a:solidFill>
              </a:rPr>
              <a:t>VOOR DUIKPROFESSIONALS  ·  2E EDITIE  ·  NOVEMBER 2026</a:t>
            </a:r>
            <a:endParaRPr lang="en-US" sz="1000" dirty="0"/>
          </a:p>
        </p:txBody>
      </p:sp>
      <p:sp>
        <p:nvSpPr>
          <p:cNvPr id="6" name="Text 2"/>
          <p:cNvSpPr txBox="1"/>
          <p:nvPr/>
        </p:nvSpPr>
        <p:spPr>
          <a:xfrm>
            <a:off x="548640" y="1737360"/>
            <a:ext cx="7315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spc="500" kern="0" dirty="0">
                <a:solidFill>
                  <a:schemeClr val="accent2"/>
                </a:solidFill>
              </a:rPr>
              <a:t>MINDFULNESS EN DUIKEN</a:t>
            </a:r>
            <a:endParaRPr lang="en-US" sz="1600" dirty="0"/>
          </a:p>
        </p:txBody>
      </p:sp>
      <p:sp>
        <p:nvSpPr>
          <p:cNvPr id="7" name="Text 3"/>
          <p:cNvSpPr txBox="1"/>
          <p:nvPr/>
        </p:nvSpPr>
        <p:spPr>
          <a:xfrm>
            <a:off x="548640" y="2194560"/>
            <a:ext cx="7863840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95000"/>
              </a:lnSpc>
              <a:buNone/>
            </a:pPr>
            <a:r>
              <a:rPr lang="en-US" sz="5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Waarom aanwezigheid</a:t>
            </a:r>
            <a:endParaRPr lang="en-US" sz="5200" dirty="0"/>
          </a:p>
          <a:p>
            <a:pPr indent="0" marL="0">
              <a:lnSpc>
                <a:spcPct val="95000"/>
              </a:lnSpc>
              <a:buNone/>
            </a:pPr>
            <a:r>
              <a:rPr lang="en-US" sz="5200" b="1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veiligheid is</a:t>
            </a:r>
            <a:endParaRPr lang="en-US" sz="5200" dirty="0"/>
          </a:p>
        </p:txBody>
      </p:sp>
      <p:sp>
        <p:nvSpPr>
          <p:cNvPr id="8" name="chip"/>
          <p:cNvSpPr txBox="1"/>
          <p:nvPr/>
        </p:nvSpPr>
        <p:spPr>
          <a:xfrm>
            <a:off x="548640" y="4754880"/>
            <a:ext cx="5760720" cy="347472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chemeClr val="bg1"/>
                </a:solidFill>
              </a:rPr>
              <a:t>35 GELINKTE BRONNEN  ·  ONGEVALSDATA TOT 2025</a:t>
            </a:r>
            <a:endParaRPr lang="en-US" sz="1100" dirty="0"/>
          </a:p>
        </p:txBody>
      </p:sp>
      <p:sp>
        <p:nvSpPr>
          <p:cNvPr id="9" name="Text 5"/>
          <p:cNvSpPr txBox="1"/>
          <p:nvPr/>
        </p:nvSpPr>
        <p:spPr>
          <a:xfrm>
            <a:off x="548640" y="5303520"/>
            <a:ext cx="7863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accent3"/>
                </a:solidFill>
              </a:rPr>
              <a:t>Wat ongevalsanalyses uit vier continenten en het nieuwste onderzoek naar aandacht, angst en stress zeggen. Elk cijfer met bron. · Luis Miguel Gallardo · Mindful Diving Institute</a:t>
            </a:r>
            <a:endParaRPr lang="en-US" sz="1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Zo lees je dit dossier</a:t>
            </a:r>
            <a:endParaRPr lang="en-US" sz="3200" dirty="0"/>
          </a:p>
        </p:txBody>
      </p:sp>
      <p:sp>
        <p:nvSpPr>
          <p:cNvPr id="4" name="ONGEVALSDATA"/>
          <p:cNvSpPr/>
          <p:nvPr/>
        </p:nvSpPr>
        <p:spPr>
          <a:xfrm>
            <a:off x="548640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chip"/>
          <p:cNvSpPr txBox="1"/>
          <p:nvPr/>
        </p:nvSpPr>
        <p:spPr>
          <a:xfrm>
            <a:off x="749808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ONGEVALSDATA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749808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Analyses van echte ongevallen</a:t>
            </a:r>
            <a:endParaRPr lang="en-US" sz="1550" dirty="0"/>
          </a:p>
        </p:txBody>
      </p:sp>
      <p:sp>
        <p:nvSpPr>
          <p:cNvPr id="7" name="Text 4"/>
          <p:cNvSpPr txBox="1"/>
          <p:nvPr/>
        </p:nvSpPr>
        <p:spPr>
          <a:xfrm>
            <a:off x="749808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Ze beschrijven wat misgaat en in welke volgorde. Oplossingen testen ze niet.</a:t>
            </a:r>
            <a:endParaRPr lang="en-US" sz="1250" dirty="0"/>
          </a:p>
        </p:txBody>
      </p:sp>
      <p:sp>
        <p:nvSpPr>
          <p:cNvPr id="8" name="STERK BEWIJS"/>
          <p:cNvSpPr/>
          <p:nvPr/>
        </p:nvSpPr>
        <p:spPr>
          <a:xfrm>
            <a:off x="3367278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9" name="chip"/>
          <p:cNvSpPr txBox="1"/>
          <p:nvPr/>
        </p:nvSpPr>
        <p:spPr>
          <a:xfrm>
            <a:off x="3568446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STERK BEWIJS</a:t>
            </a:r>
            <a:endParaRPr lang="en-US" sz="1100" dirty="0"/>
          </a:p>
        </p:txBody>
      </p:sp>
      <p:sp>
        <p:nvSpPr>
          <p:cNvPr id="10" name="Text 7"/>
          <p:cNvSpPr txBox="1"/>
          <p:nvPr/>
        </p:nvSpPr>
        <p:spPr>
          <a:xfrm>
            <a:off x="3568446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Meta-analyses en grote studies</a:t>
            </a:r>
            <a:endParaRPr lang="en-US" sz="1550" dirty="0"/>
          </a:p>
        </p:txBody>
      </p:sp>
      <p:sp>
        <p:nvSpPr>
          <p:cNvPr id="11" name="Text 8"/>
          <p:cNvSpPr txBox="1"/>
          <p:nvPr/>
        </p:nvSpPr>
        <p:spPr>
          <a:xfrm>
            <a:off x="3568446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Resultaten die zich herhalen over veel studies en mensen.</a:t>
            </a:r>
            <a:endParaRPr lang="en-US" sz="1250" dirty="0"/>
          </a:p>
        </p:txBody>
      </p:sp>
      <p:sp>
        <p:nvSpPr>
          <p:cNvPr id="12" name="MATIG BEWIJS"/>
          <p:cNvSpPr/>
          <p:nvPr/>
        </p:nvSpPr>
        <p:spPr>
          <a:xfrm>
            <a:off x="6185916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3" name="chip"/>
          <p:cNvSpPr txBox="1"/>
          <p:nvPr/>
        </p:nvSpPr>
        <p:spPr>
          <a:xfrm>
            <a:off x="6387084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MATIG BEWIJS</a:t>
            </a:r>
            <a:endParaRPr lang="en-US" sz="1100" dirty="0"/>
          </a:p>
        </p:txBody>
      </p:sp>
      <p:sp>
        <p:nvSpPr>
          <p:cNvPr id="14" name="Text 11"/>
          <p:cNvSpPr txBox="1"/>
          <p:nvPr/>
        </p:nvSpPr>
        <p:spPr>
          <a:xfrm>
            <a:off x="6387084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Kleine studies of grote observationele studies</a:t>
            </a:r>
            <a:endParaRPr lang="en-US" sz="1550" dirty="0"/>
          </a:p>
        </p:txBody>
      </p:sp>
      <p:sp>
        <p:nvSpPr>
          <p:cNvPr id="15" name="Text 12"/>
          <p:cNvSpPr txBox="1"/>
          <p:nvPr/>
        </p:nvSpPr>
        <p:spPr>
          <a:xfrm>
            <a:off x="6387084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Een goed signaal, met grenzen in omvang of opzet.</a:t>
            </a:r>
            <a:endParaRPr lang="en-US" sz="1250" dirty="0"/>
          </a:p>
        </p:txBody>
      </p:sp>
      <p:sp>
        <p:nvSpPr>
          <p:cNvPr id="16" name="VOORLOPIG BEWIJS"/>
          <p:cNvSpPr/>
          <p:nvPr/>
        </p:nvSpPr>
        <p:spPr>
          <a:xfrm>
            <a:off x="9004554" y="1417320"/>
            <a:ext cx="2635758" cy="2240280"/>
          </a:xfrm>
          <a:prstGeom prst="roundRect">
            <a:avLst>
              <a:gd name="adj" fmla="val 6531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chip"/>
          <p:cNvSpPr txBox="1"/>
          <p:nvPr/>
        </p:nvSpPr>
        <p:spPr>
          <a:xfrm>
            <a:off x="9205722" y="1645920"/>
            <a:ext cx="2233422" cy="347472"/>
          </a:xfrm>
          <a:prstGeom prst="roundRect">
            <a:avLst>
              <a:gd name="adj" fmla="val 50000"/>
            </a:avLst>
          </a:prstGeom>
          <a:solidFill>
            <a:srgbClr val="E7674A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VOORLOPIG BEWIJS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9205722" y="2167128"/>
            <a:ext cx="223342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Pilot- en verkennende studies</a:t>
            </a:r>
            <a:endParaRPr lang="en-US" sz="1550" dirty="0"/>
          </a:p>
        </p:txBody>
      </p:sp>
      <p:sp>
        <p:nvSpPr>
          <p:cNvPr id="19" name="Text 16"/>
          <p:cNvSpPr txBox="1"/>
          <p:nvPr/>
        </p:nvSpPr>
        <p:spPr>
          <a:xfrm>
            <a:off x="9205722" y="2807208"/>
            <a:ext cx="223342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Veelbelovende signalen die nog bevestigd moeten worden.</a:t>
            </a:r>
            <a:endParaRPr lang="en-US" sz="1250" dirty="0"/>
          </a:p>
        </p:txBody>
      </p:sp>
      <p:sp>
        <p:nvSpPr>
          <p:cNvPr id="20" name="honestidad"/>
          <p:cNvSpPr/>
          <p:nvPr/>
        </p:nvSpPr>
        <p:spPr>
          <a:xfrm>
            <a:off x="548640" y="3886200"/>
            <a:ext cx="11091672" cy="1965960"/>
          </a:xfrm>
          <a:prstGeom prst="roundRect">
            <a:avLst>
              <a:gd name="adj" fmla="val 7442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21" name="Text 18"/>
          <p:cNvSpPr txBox="1"/>
          <p:nvPr/>
        </p:nvSpPr>
        <p:spPr>
          <a:xfrm>
            <a:off x="868680" y="4069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chemeClr val="accent2"/>
                </a:solidFill>
              </a:rPr>
              <a:t>WAT WE NIET BEWEREN</a:t>
            </a:r>
            <a:endParaRPr lang="en-US" sz="1100" dirty="0"/>
          </a:p>
        </p:txBody>
      </p:sp>
      <p:sp>
        <p:nvSpPr>
          <p:cNvPr id="22" name="Text 19"/>
          <p:cNvSpPr txBox="1"/>
          <p:nvPr/>
        </p:nvSpPr>
        <p:spPr>
          <a:xfrm>
            <a:off x="868680" y="4370832"/>
            <a:ext cx="1045159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Er is nog geen grote studie die aantoont dat mindfulness duikongevallen vermindert.</a:t>
            </a:r>
            <a:endParaRPr lang="en-US" sz="1800" dirty="0"/>
          </a:p>
        </p:txBody>
      </p:sp>
      <p:sp>
        <p:nvSpPr>
          <p:cNvPr id="23" name="Text 20"/>
          <p:cNvSpPr txBox="1"/>
          <p:nvPr/>
        </p:nvSpPr>
        <p:spPr>
          <a:xfrm>
            <a:off x="868680" y="5074920"/>
            <a:ext cx="10451592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Er zijn solide data over hoe ongevallen ontstaan en solide bewijs over wat mindfulness traint. Dit dossier verbindt die twee en markeert met „MDI-DUIDING” waar de data ophouden en onze werkhypothese begint.</a:t>
            </a:r>
            <a:endParaRPr lang="en-US" sz="13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DEEL 1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Wat er onder water misgaat</a:t>
            </a:r>
            <a:endParaRPr lang="en-US" sz="4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Wat ongevalsanalyses zeggen, van de klassieke DAN-studie tot de rapporten van 2025, en wat onderzoek naar paniek laat zien.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De keten van een dodelijk ongeval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DE KLASSIEKE STUDIE  ·  n = 947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3657600" y="1298448"/>
            <a:ext cx="798271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Sterfgevallen bij recreatief duiken met open circuit, 1992–2003. Nog steeds de grootste gepubliceerde stap-voor-stapanalyse; recente studies gebruiken hetzelfde model.</a:t>
            </a:r>
            <a:endParaRPr lang="en-US" sz="1300" dirty="0"/>
          </a:p>
        </p:txBody>
      </p:sp>
      <p:sp>
        <p:nvSpPr>
          <p:cNvPr id="6" name="paso 1"/>
          <p:cNvSpPr/>
          <p:nvPr/>
        </p:nvSpPr>
        <p:spPr>
          <a:xfrm>
            <a:off x="54864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7" name="dot"/>
          <p:cNvSpPr/>
          <p:nvPr/>
        </p:nvSpPr>
        <p:spPr>
          <a:xfrm>
            <a:off x="74980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74980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9" name="Text 6"/>
          <p:cNvSpPr txBox="1"/>
          <p:nvPr/>
        </p:nvSpPr>
        <p:spPr>
          <a:xfrm>
            <a:off x="132588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spc="100" kern="0" dirty="0">
                <a:solidFill>
                  <a:schemeClr val="accent1"/>
                </a:solidFill>
              </a:rPr>
              <a:t>AANLEIDING</a:t>
            </a:r>
            <a:endParaRPr lang="en-US" sz="1150" dirty="0"/>
          </a:p>
        </p:txBody>
      </p:sp>
      <p:sp>
        <p:nvSpPr>
          <p:cNvPr id="10" name="Text 7"/>
          <p:cNvSpPr txBox="1"/>
          <p:nvPr/>
        </p:nvSpPr>
        <p:spPr>
          <a:xfrm>
            <a:off x="74980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i="1" dirty="0">
                <a:solidFill>
                  <a:schemeClr val="tx2"/>
                </a:solidFill>
              </a:rPr>
              <a:t>Wat het probleem start</a:t>
            </a:r>
            <a:endParaRPr lang="en-US" sz="1250" dirty="0"/>
          </a:p>
        </p:txBody>
      </p:sp>
      <p:sp>
        <p:nvSpPr>
          <p:cNvPr id="11" name="Text 8"/>
          <p:cNvSpPr txBox="1"/>
          <p:nvPr/>
        </p:nvSpPr>
        <p:spPr>
          <a:xfrm>
            <a:off x="74980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41%</a:t>
            </a:r>
            <a:endParaRPr lang="en-US" sz="2600" dirty="0"/>
          </a:p>
        </p:txBody>
      </p:sp>
      <p:sp>
        <p:nvSpPr>
          <p:cNvPr id="12" name="Text 9"/>
          <p:cNvSpPr txBox="1"/>
          <p:nvPr/>
        </p:nvSpPr>
        <p:spPr>
          <a:xfrm>
            <a:off x="178308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Te weinig ademgas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74980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20%</a:t>
            </a:r>
            <a:endParaRPr lang="en-US" sz="2600" dirty="0"/>
          </a:p>
        </p:txBody>
      </p:sp>
      <p:sp>
        <p:nvSpPr>
          <p:cNvPr id="14" name="Text 11"/>
          <p:cNvSpPr txBox="1"/>
          <p:nvPr/>
        </p:nvSpPr>
        <p:spPr>
          <a:xfrm>
            <a:off x="178308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Verstrikking</a:t>
            </a:r>
            <a:endParaRPr lang="en-US" sz="1300" dirty="0"/>
          </a:p>
        </p:txBody>
      </p:sp>
      <p:sp>
        <p:nvSpPr>
          <p:cNvPr id="15" name="Text 12"/>
          <p:cNvSpPr txBox="1"/>
          <p:nvPr/>
        </p:nvSpPr>
        <p:spPr>
          <a:xfrm>
            <a:off x="74980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15%</a:t>
            </a:r>
            <a:endParaRPr lang="en-US" sz="2600" dirty="0"/>
          </a:p>
        </p:txBody>
      </p:sp>
      <p:sp>
        <p:nvSpPr>
          <p:cNvPr id="16" name="Text 13"/>
          <p:cNvSpPr txBox="1"/>
          <p:nvPr/>
        </p:nvSpPr>
        <p:spPr>
          <a:xfrm>
            <a:off x="178308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Uitrustingsprobleem</a:t>
            </a:r>
            <a:endParaRPr lang="en-US" sz="1300" dirty="0"/>
          </a:p>
        </p:txBody>
      </p:sp>
      <p:sp>
        <p:nvSpPr>
          <p:cNvPr id="17" name="Shape 14"/>
          <p:cNvSpPr/>
          <p:nvPr/>
        </p:nvSpPr>
        <p:spPr>
          <a:xfrm>
            <a:off x="314782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18" name="paso 2"/>
          <p:cNvSpPr/>
          <p:nvPr/>
        </p:nvSpPr>
        <p:spPr>
          <a:xfrm>
            <a:off x="339471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9" name="dot"/>
          <p:cNvSpPr/>
          <p:nvPr/>
        </p:nvSpPr>
        <p:spPr>
          <a:xfrm>
            <a:off x="3595878" y="2075688"/>
            <a:ext cx="457200" cy="45720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20" name="Text 17"/>
          <p:cNvSpPr txBox="1"/>
          <p:nvPr/>
        </p:nvSpPr>
        <p:spPr>
          <a:xfrm>
            <a:off x="359587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21" name="Text 18"/>
          <p:cNvSpPr txBox="1"/>
          <p:nvPr/>
        </p:nvSpPr>
        <p:spPr>
          <a:xfrm>
            <a:off x="417195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spc="100" kern="0" dirty="0">
                <a:solidFill>
                  <a:schemeClr val="accent3"/>
                </a:solidFill>
              </a:rPr>
              <a:t>UITSCHAKELENDE FACTOR</a:t>
            </a:r>
            <a:endParaRPr lang="en-US" sz="1150" dirty="0"/>
          </a:p>
        </p:txBody>
      </p:sp>
      <p:sp>
        <p:nvSpPr>
          <p:cNvPr id="22" name="Text 19"/>
          <p:cNvSpPr txBox="1"/>
          <p:nvPr/>
        </p:nvSpPr>
        <p:spPr>
          <a:xfrm>
            <a:off x="359587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i="1" dirty="0">
                <a:solidFill>
                  <a:schemeClr val="accent3"/>
                </a:solidFill>
              </a:rPr>
              <a:t>Wat het gevaarlijk maakt</a:t>
            </a:r>
            <a:endParaRPr lang="en-US" sz="1250" dirty="0"/>
          </a:p>
        </p:txBody>
      </p:sp>
      <p:sp>
        <p:nvSpPr>
          <p:cNvPr id="23" name="Text 20"/>
          <p:cNvSpPr txBox="1"/>
          <p:nvPr/>
        </p:nvSpPr>
        <p:spPr>
          <a:xfrm>
            <a:off x="359587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55%</a:t>
            </a:r>
            <a:endParaRPr lang="en-US" sz="2600" dirty="0"/>
          </a:p>
        </p:txBody>
      </p:sp>
      <p:sp>
        <p:nvSpPr>
          <p:cNvPr id="24" name="Text 21"/>
          <p:cNvSpPr txBox="1"/>
          <p:nvPr/>
        </p:nvSpPr>
        <p:spPr>
          <a:xfrm>
            <a:off x="462915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chemeClr val="bg1"/>
                </a:solidFill>
              </a:rPr>
              <a:t>Noodopstijging</a:t>
            </a:r>
            <a:endParaRPr lang="en-US" sz="1300" dirty="0"/>
          </a:p>
        </p:txBody>
      </p:sp>
      <p:sp>
        <p:nvSpPr>
          <p:cNvPr id="25" name="Text 22"/>
          <p:cNvSpPr txBox="1"/>
          <p:nvPr/>
        </p:nvSpPr>
        <p:spPr>
          <a:xfrm>
            <a:off x="359587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27%</a:t>
            </a:r>
            <a:endParaRPr lang="en-US" sz="2600" dirty="0"/>
          </a:p>
        </p:txBody>
      </p:sp>
      <p:sp>
        <p:nvSpPr>
          <p:cNvPr id="26" name="Text 23"/>
          <p:cNvSpPr txBox="1"/>
          <p:nvPr/>
        </p:nvSpPr>
        <p:spPr>
          <a:xfrm>
            <a:off x="462915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Te weinig ademgas</a:t>
            </a:r>
            <a:endParaRPr lang="en-US" sz="1300" dirty="0"/>
          </a:p>
        </p:txBody>
      </p:sp>
      <p:sp>
        <p:nvSpPr>
          <p:cNvPr id="27" name="Text 24"/>
          <p:cNvSpPr txBox="1"/>
          <p:nvPr/>
        </p:nvSpPr>
        <p:spPr>
          <a:xfrm>
            <a:off x="359587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13%</a:t>
            </a:r>
            <a:endParaRPr lang="en-US" sz="2600" dirty="0"/>
          </a:p>
        </p:txBody>
      </p:sp>
      <p:sp>
        <p:nvSpPr>
          <p:cNvPr id="28" name="Text 25"/>
          <p:cNvSpPr txBox="1"/>
          <p:nvPr/>
        </p:nvSpPr>
        <p:spPr>
          <a:xfrm>
            <a:off x="462915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Trimprobleem</a:t>
            </a:r>
            <a:endParaRPr lang="en-US" sz="1300" dirty="0"/>
          </a:p>
        </p:txBody>
      </p:sp>
      <p:sp>
        <p:nvSpPr>
          <p:cNvPr id="29" name="Shape 26"/>
          <p:cNvSpPr/>
          <p:nvPr/>
        </p:nvSpPr>
        <p:spPr>
          <a:xfrm>
            <a:off x="599389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30" name="paso 3"/>
          <p:cNvSpPr/>
          <p:nvPr/>
        </p:nvSpPr>
        <p:spPr>
          <a:xfrm>
            <a:off x="624078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31" name="dot"/>
          <p:cNvSpPr/>
          <p:nvPr/>
        </p:nvSpPr>
        <p:spPr>
          <a:xfrm>
            <a:off x="644194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32" name="Text 29"/>
          <p:cNvSpPr txBox="1"/>
          <p:nvPr/>
        </p:nvSpPr>
        <p:spPr>
          <a:xfrm>
            <a:off x="644194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33" name="Text 30"/>
          <p:cNvSpPr txBox="1"/>
          <p:nvPr/>
        </p:nvSpPr>
        <p:spPr>
          <a:xfrm>
            <a:off x="701802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spc="100" kern="0" dirty="0">
                <a:solidFill>
                  <a:schemeClr val="accent1"/>
                </a:solidFill>
              </a:rPr>
              <a:t>UITSCHAKELEND LETSEL</a:t>
            </a:r>
            <a:endParaRPr lang="en-US" sz="1150" dirty="0"/>
          </a:p>
        </p:txBody>
      </p:sp>
      <p:sp>
        <p:nvSpPr>
          <p:cNvPr id="34" name="Text 31"/>
          <p:cNvSpPr txBox="1"/>
          <p:nvPr/>
        </p:nvSpPr>
        <p:spPr>
          <a:xfrm>
            <a:off x="644194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i="1" dirty="0">
                <a:solidFill>
                  <a:schemeClr val="tx2"/>
                </a:solidFill>
              </a:rPr>
              <a:t>Wat de duiker uitschakelt</a:t>
            </a:r>
            <a:endParaRPr lang="en-US" sz="1250" dirty="0"/>
          </a:p>
        </p:txBody>
      </p:sp>
      <p:sp>
        <p:nvSpPr>
          <p:cNvPr id="35" name="Text 32"/>
          <p:cNvSpPr txBox="1"/>
          <p:nvPr/>
        </p:nvSpPr>
        <p:spPr>
          <a:xfrm>
            <a:off x="644194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33%</a:t>
            </a:r>
            <a:endParaRPr lang="en-US" sz="2600" dirty="0"/>
          </a:p>
        </p:txBody>
      </p:sp>
      <p:sp>
        <p:nvSpPr>
          <p:cNvPr id="36" name="Text 33"/>
          <p:cNvSpPr txBox="1"/>
          <p:nvPr/>
        </p:nvSpPr>
        <p:spPr>
          <a:xfrm>
            <a:off x="747522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Verstikking</a:t>
            </a:r>
            <a:endParaRPr lang="en-US" sz="1300" dirty="0"/>
          </a:p>
        </p:txBody>
      </p:sp>
      <p:sp>
        <p:nvSpPr>
          <p:cNvPr id="37" name="Text 34"/>
          <p:cNvSpPr txBox="1"/>
          <p:nvPr/>
        </p:nvSpPr>
        <p:spPr>
          <a:xfrm>
            <a:off x="644194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29%</a:t>
            </a:r>
            <a:endParaRPr lang="en-US" sz="2600" dirty="0"/>
          </a:p>
        </p:txBody>
      </p:sp>
      <p:sp>
        <p:nvSpPr>
          <p:cNvPr id="38" name="Text 35"/>
          <p:cNvSpPr txBox="1"/>
          <p:nvPr/>
        </p:nvSpPr>
        <p:spPr>
          <a:xfrm>
            <a:off x="747522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Arteriële gasembolie</a:t>
            </a:r>
            <a:endParaRPr lang="en-US" sz="1300" dirty="0"/>
          </a:p>
        </p:txBody>
      </p:sp>
      <p:sp>
        <p:nvSpPr>
          <p:cNvPr id="39" name="Text 36"/>
          <p:cNvSpPr txBox="1"/>
          <p:nvPr/>
        </p:nvSpPr>
        <p:spPr>
          <a:xfrm>
            <a:off x="644194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26%</a:t>
            </a:r>
            <a:endParaRPr lang="en-US" sz="2600" dirty="0"/>
          </a:p>
        </p:txBody>
      </p:sp>
      <p:sp>
        <p:nvSpPr>
          <p:cNvPr id="40" name="Text 37"/>
          <p:cNvSpPr txBox="1"/>
          <p:nvPr/>
        </p:nvSpPr>
        <p:spPr>
          <a:xfrm>
            <a:off x="747522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Hartincident</a:t>
            </a:r>
            <a:endParaRPr lang="en-US" sz="1300" dirty="0"/>
          </a:p>
        </p:txBody>
      </p:sp>
      <p:sp>
        <p:nvSpPr>
          <p:cNvPr id="41" name="Shape 38"/>
          <p:cNvSpPr/>
          <p:nvPr/>
        </p:nvSpPr>
        <p:spPr>
          <a:xfrm>
            <a:off x="8839962" y="3534156"/>
            <a:ext cx="201168" cy="292608"/>
          </a:xfrm>
          <a:prstGeom prst="rightArrow">
            <a:avLst/>
          </a:prstGeom>
          <a:solidFill>
            <a:srgbClr val="8FCFC4"/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42" name="paso 4"/>
          <p:cNvSpPr/>
          <p:nvPr/>
        </p:nvSpPr>
        <p:spPr>
          <a:xfrm>
            <a:off x="9086850" y="1874520"/>
            <a:ext cx="2553462" cy="3611880"/>
          </a:xfrm>
          <a:prstGeom prst="roundRect">
            <a:avLst>
              <a:gd name="adj" fmla="val 5730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43" name="dot"/>
          <p:cNvSpPr/>
          <p:nvPr/>
        </p:nvSpPr>
        <p:spPr>
          <a:xfrm>
            <a:off x="9288018" y="2075688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44" name="Text 41"/>
          <p:cNvSpPr txBox="1"/>
          <p:nvPr/>
        </p:nvSpPr>
        <p:spPr>
          <a:xfrm>
            <a:off x="9288018" y="2075688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45" name="Text 42"/>
          <p:cNvSpPr txBox="1"/>
          <p:nvPr/>
        </p:nvSpPr>
        <p:spPr>
          <a:xfrm>
            <a:off x="9864090" y="2057400"/>
            <a:ext cx="163906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b="1" spc="100" kern="0" dirty="0">
                <a:solidFill>
                  <a:schemeClr val="accent1"/>
                </a:solidFill>
              </a:rPr>
              <a:t>DOODSOORZAAK</a:t>
            </a:r>
            <a:endParaRPr lang="en-US" sz="1150" dirty="0"/>
          </a:p>
        </p:txBody>
      </p:sp>
      <p:sp>
        <p:nvSpPr>
          <p:cNvPr id="46" name="Text 43"/>
          <p:cNvSpPr txBox="1"/>
          <p:nvPr/>
        </p:nvSpPr>
        <p:spPr>
          <a:xfrm>
            <a:off x="9288018" y="2624328"/>
            <a:ext cx="2151126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i="1" dirty="0">
                <a:solidFill>
                  <a:schemeClr val="tx2"/>
                </a:solidFill>
              </a:rPr>
              <a:t>Wat als eindoorzaak geldt</a:t>
            </a:r>
            <a:endParaRPr lang="en-US" sz="1250" dirty="0"/>
          </a:p>
        </p:txBody>
      </p:sp>
      <p:sp>
        <p:nvSpPr>
          <p:cNvPr id="47" name="Text 44"/>
          <p:cNvSpPr txBox="1"/>
          <p:nvPr/>
        </p:nvSpPr>
        <p:spPr>
          <a:xfrm>
            <a:off x="9288018" y="3081528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70%</a:t>
            </a:r>
            <a:endParaRPr lang="en-US" sz="2600" dirty="0"/>
          </a:p>
        </p:txBody>
      </p:sp>
      <p:sp>
        <p:nvSpPr>
          <p:cNvPr id="48" name="Text 45"/>
          <p:cNvSpPr txBox="1"/>
          <p:nvPr/>
        </p:nvSpPr>
        <p:spPr>
          <a:xfrm>
            <a:off x="10321290" y="3081528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Verdrinking</a:t>
            </a:r>
            <a:endParaRPr lang="en-US" sz="1300" dirty="0"/>
          </a:p>
        </p:txBody>
      </p:sp>
      <p:sp>
        <p:nvSpPr>
          <p:cNvPr id="49" name="Text 46"/>
          <p:cNvSpPr txBox="1"/>
          <p:nvPr/>
        </p:nvSpPr>
        <p:spPr>
          <a:xfrm>
            <a:off x="9288018" y="3867912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14%</a:t>
            </a:r>
            <a:endParaRPr lang="en-US" sz="2600" dirty="0"/>
          </a:p>
        </p:txBody>
      </p:sp>
      <p:sp>
        <p:nvSpPr>
          <p:cNvPr id="50" name="Text 47"/>
          <p:cNvSpPr txBox="1"/>
          <p:nvPr/>
        </p:nvSpPr>
        <p:spPr>
          <a:xfrm>
            <a:off x="10321290" y="3867912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Arteriële gasembolie</a:t>
            </a:r>
            <a:endParaRPr lang="en-US" sz="1300" dirty="0"/>
          </a:p>
        </p:txBody>
      </p:sp>
      <p:sp>
        <p:nvSpPr>
          <p:cNvPr id="51" name="Text 48"/>
          <p:cNvSpPr txBox="1"/>
          <p:nvPr/>
        </p:nvSpPr>
        <p:spPr>
          <a:xfrm>
            <a:off x="9288018" y="4654296"/>
            <a:ext cx="10515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13%</a:t>
            </a:r>
            <a:endParaRPr lang="en-US" sz="2600" dirty="0"/>
          </a:p>
        </p:txBody>
      </p:sp>
      <p:sp>
        <p:nvSpPr>
          <p:cNvPr id="52" name="Text 49"/>
          <p:cNvSpPr txBox="1"/>
          <p:nvPr/>
        </p:nvSpPr>
        <p:spPr>
          <a:xfrm>
            <a:off x="10321290" y="4654296"/>
            <a:ext cx="118186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Hartincident</a:t>
            </a:r>
            <a:endParaRPr lang="en-US" sz="1300" dirty="0"/>
          </a:p>
        </p:txBody>
      </p:sp>
      <p:sp>
        <p:nvSpPr>
          <p:cNvPr id="53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54" name="Text 51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Common causes of open-circuit recreational diving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Denoble et al., 2008 · Undersea &amp; Hyperbaric Medicine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Wat er veranderd is: de recentste analyses</a:t>
            </a:r>
            <a:endParaRPr lang="en-US" sz="3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298448"/>
          <a:ext cx="11091672" cy="914400"/>
        </p:xfrm>
        <a:graphic>
          <a:graphicData uri="http://schemas.openxmlformats.org/drawingml/2006/table">
            <a:tbl>
              <a:tblPr/>
              <a:tblGrid>
                <a:gridCol w="2514600"/>
                <a:gridCol w="1417320"/>
                <a:gridCol w="2423160"/>
                <a:gridCol w="2514600"/>
                <a:gridCol w="1856232"/>
              </a:tblGrid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Studie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Periode · doden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Wat het in gang zet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Wat het gevaarlijk maakt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Profiel van de duiker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Denoble et al. · VS en Canada [1]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1992–2003 · 947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Te weinig gas 41%, verstrikking 20%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Noodopstijging 55%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i="1" dirty="0">
                          <a:solidFill>
                            <a:srgbClr val="5A6B7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Vergelijkingsbasis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Lippmann en Taylor · Australië [2]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2001–2013 · 126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Omgeving 54%, inspanning 18%, gas 12%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Medisch 38%, opstijging 17%, trim 14%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Gemiddelde leeftijd 44; eerdere gezondheid een factor bij 47%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Lippmann et al. · Nieuw-Zeeland [3]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2007–2016 · 48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Gas 35%, omgeving 35%, inspanning 17%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Vooral medisch (hart); embolie na opstijgingen zonder gas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Gemiddelde leeftijd 47; medische risicofactoren bij 77%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Lippmann et al. · Australië [4]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2014–2018 · 42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Vooral omgeving en inspanning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Vooral medisch (hart)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Gemiddelde leeftijd 49,7 (6 jaar ouder); obesitas bij 54%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Casadesús et al. · Girona, Spanje [5]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2009–2018 · 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Inspanning, paniek, trim, desoriëntatie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Snelle opstijging, hartincident, paniek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Vooral mannen van 50 tot 69 jaar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BSAC · Verenigd Koninkrijk [6]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2025 · 9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Bij meer dan de helft onvoldoende informatie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Eén bevestigd geval van immersielongoedeem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Gemiddelde leeftijd 55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36576" marB="36576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lectura"/>
          <p:cNvSpPr/>
          <p:nvPr/>
        </p:nvSpPr>
        <p:spPr>
          <a:xfrm>
            <a:off x="548640" y="5074920"/>
            <a:ext cx="11091672" cy="530352"/>
          </a:xfrm>
          <a:prstGeom prst="roundRect">
            <a:avLst>
              <a:gd name="adj" fmla="val 2758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6" name="Text 2"/>
          <p:cNvSpPr txBox="1"/>
          <p:nvPr/>
        </p:nvSpPr>
        <p:spPr>
          <a:xfrm>
            <a:off x="822960" y="5074920"/>
            <a:ext cx="10543032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MDI-DUIDING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Het profiel verandert: ouder, meer hart. Opstijging en gas zitten nog in de keten, maar wat de duiker het water in meeneemt, telt nu ook.</a:t>
            </a:r>
            <a:endParaRPr lang="en-US" sz="1050" dirty="0"/>
          </a:p>
        </p:txBody>
      </p:sp>
      <p:sp>
        <p:nvSpPr>
          <p:cNvPr id="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8" name="Text 4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BRONNEN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Scuba diving fatalities in Australia 2001 to 2013: chain of even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en Taylor, 2020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Scuba diving-related fatalities in New Zealand, 2007 to 201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2021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Compressed gas diving fatalities in Australian waters 2014 to 201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2023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[5]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Diving-related fatalities: multidisciplinary, experience-based investigation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Casadesús et al., 2019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5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BSAC, incidentenrapport 2025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 txBox="1"/>
          <p:nvPr/>
        </p:nvSpPr>
        <p:spPr>
          <a:xfrm>
            <a:off x="548640" y="86868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HET GEGEVEN DAT HET GESPREK VERANDERT</a:t>
            </a:r>
            <a:endParaRPr lang="en-US" sz="1300" dirty="0"/>
          </a:p>
        </p:txBody>
      </p:sp>
      <p:sp>
        <p:nvSpPr>
          <p:cNvPr id="4" name="Text 1"/>
          <p:cNvSpPr txBox="1"/>
          <p:nvPr/>
        </p:nvSpPr>
        <p:spPr>
          <a:xfrm>
            <a:off x="822960" y="1234440"/>
            <a:ext cx="10543032" cy="1965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Bij 96% van de arteriële gasembolieën</a:t>
            </a:r>
            <a:endParaRPr lang="en-US" sz="3600" dirty="0"/>
          </a:p>
          <a:p>
            <a:pPr algn="ctr" indent="0" marL="0">
              <a:buNone/>
            </a:pPr>
            <a:r>
              <a:rPr lang="en-US" sz="3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was er een</a:t>
            </a:r>
            <a:endParaRPr lang="en-US" sz="3600" dirty="0"/>
          </a:p>
          <a:p>
            <a:pPr algn="ctr" indent="0" marL="0">
              <a:buNone/>
            </a:pPr>
            <a:r>
              <a:rPr lang="en-US" sz="36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noodopstijging.</a:t>
            </a:r>
            <a:endParaRPr lang="en-US" sz="3600" dirty="0"/>
          </a:p>
        </p:txBody>
      </p:sp>
      <p:sp>
        <p:nvSpPr>
          <p:cNvPr id="5" name="Text 2"/>
          <p:cNvSpPr txBox="1"/>
          <p:nvPr/>
        </p:nvSpPr>
        <p:spPr>
          <a:xfrm>
            <a:off x="1280160" y="3200400"/>
            <a:ext cx="9628632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i="1" dirty="0">
                <a:solidFill>
                  <a:schemeClr val="accent3"/>
                </a:solidFill>
              </a:rPr>
              <a:t>Denoble et al., 2008 · 947 doden, 1992–2003. Geen latere studie heeft dit precieze cijfer herhaald.</a:t>
            </a:r>
            <a:endParaRPr lang="en-US" sz="1200" dirty="0"/>
          </a:p>
        </p:txBody>
      </p:sp>
      <p:sp>
        <p:nvSpPr>
          <p:cNvPr id="6" name="dato 2024"/>
          <p:cNvSpPr/>
          <p:nvPr/>
        </p:nvSpPr>
        <p:spPr>
          <a:xfrm>
            <a:off x="1280160" y="3611880"/>
            <a:ext cx="9628632" cy="777240"/>
          </a:xfrm>
          <a:prstGeom prst="roundRect">
            <a:avLst>
              <a:gd name="adj" fmla="val 18824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1508760" y="3611880"/>
            <a:ext cx="91714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F2B544"/>
                </a:solidFill>
              </a:rPr>
              <a:t>2024  ·  </a:t>
            </a:r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Bij 288 ongevallen behandeld door de Koninklijke Marine (1966–2023) was de opstijging de meest voorkomende uitschakelende factor (52%), vooral te snel opstijgen, en embolie het dodelijkste letsel.</a:t>
            </a:r>
            <a:endParaRPr lang="en-US" sz="1350" dirty="0"/>
          </a:p>
        </p:txBody>
      </p:sp>
      <p:sp>
        <p:nvSpPr>
          <p:cNvPr id="8" name="lectura"/>
          <p:cNvSpPr/>
          <p:nvPr/>
        </p:nvSpPr>
        <p:spPr>
          <a:xfrm>
            <a:off x="1280160" y="4553712"/>
            <a:ext cx="9628632" cy="868680"/>
          </a:xfrm>
          <a:prstGeom prst="roundRect">
            <a:avLst>
              <a:gd name="adj" fmla="val 16842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1554480" y="4553712"/>
            <a:ext cx="907999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MDI-DUIDING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Wat een probleem tot letsel maakt, is vaak de reactie. Tussen prikkel en reactie zit ruimte, en die ruimte is te trainen.</a:t>
            </a:r>
            <a:endParaRPr lang="en-US" sz="1050" dirty="0"/>
          </a:p>
        </p:txBody>
      </p:sp>
      <p:sp>
        <p:nvSpPr>
          <p:cNvPr id="10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BRONNEN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Common causes of open-circuit recreational diving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Denoble et al., 2008 · Undersea &amp; Hyperbaric Medicine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[7]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Chain of events analysis in diving accidents treated by the Royal Netherlands Navy 1966–2023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Turner et al., 2024 · Diving and Hyperbaric Medicine</a:t>
            </a:r>
            <a:endParaRPr lang="en-US" sz="1050" dirty="0"/>
          </a:p>
        </p:txBody>
      </p:sp>
      <p:sp>
        <p:nvSpPr>
          <p:cNvPr id="1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Weten is niet genoeg: gedrag in het moment telt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ONGEVALSDATA  ·  n = 122</a:t>
            </a:r>
            <a:endParaRPr lang="en-US" sz="1100" dirty="0"/>
          </a:p>
        </p:txBody>
      </p:sp>
      <p:sp>
        <p:nvSpPr>
          <p:cNvPr id="5" name="Text 2"/>
          <p:cNvSpPr txBox="1"/>
          <p:nvPr/>
        </p:nvSpPr>
        <p:spPr>
          <a:xfrm>
            <a:off x="3657600" y="1298448"/>
            <a:ext cx="79827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chemeClr val="tx2"/>
                </a:solidFill>
              </a:rPr>
              <a:t>Sterfgevallen van duikers buiten opleiding in Noord-Amerika en het Caribisch gebied: waren erkende veilige praktijken geschonden?</a:t>
            </a:r>
            <a:endParaRPr lang="en-US" sz="1300" dirty="0"/>
          </a:p>
        </p:txBody>
      </p:sp>
      <p:sp>
        <p:nvSpPr>
          <p:cNvPr id="6" name="dato 45%"/>
          <p:cNvSpPr/>
          <p:nvPr/>
        </p:nvSpPr>
        <p:spPr>
          <a:xfrm>
            <a:off x="548640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7" name="Text 4"/>
          <p:cNvSpPr txBox="1"/>
          <p:nvPr/>
        </p:nvSpPr>
        <p:spPr>
          <a:xfrm>
            <a:off x="822960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45%</a:t>
            </a:r>
            <a:endParaRPr lang="en-US" sz="44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van alle sterfgevallen ging gepaard met minstens één overtreding van veilige duikpraktijk.</a:t>
            </a:r>
            <a:endParaRPr lang="en-US" sz="1400" dirty="0"/>
          </a:p>
        </p:txBody>
      </p:sp>
      <p:sp>
        <p:nvSpPr>
          <p:cNvPr id="9" name="dato 75%"/>
          <p:cNvSpPr/>
          <p:nvPr/>
        </p:nvSpPr>
        <p:spPr>
          <a:xfrm>
            <a:off x="4322064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Text 7"/>
          <p:cNvSpPr txBox="1"/>
          <p:nvPr/>
        </p:nvSpPr>
        <p:spPr>
          <a:xfrm>
            <a:off x="4596384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75%</a:t>
            </a:r>
            <a:endParaRPr lang="en-US" sz="4400" dirty="0"/>
          </a:p>
        </p:txBody>
      </p:sp>
      <p:sp>
        <p:nvSpPr>
          <p:cNvPr id="11" name="Text 8"/>
          <p:cNvSpPr txBox="1"/>
          <p:nvPr/>
        </p:nvSpPr>
        <p:spPr>
          <a:xfrm>
            <a:off x="4596384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van de sterfgevallen zonder medische oorzaak ging gepaard met overtredingen, tegenover 23% bij een medische oorzaak.</a:t>
            </a:r>
            <a:endParaRPr lang="en-US" sz="1400" dirty="0"/>
          </a:p>
        </p:txBody>
      </p:sp>
      <p:sp>
        <p:nvSpPr>
          <p:cNvPr id="12" name="dato ×7,3"/>
          <p:cNvSpPr/>
          <p:nvPr/>
        </p:nvSpPr>
        <p:spPr>
          <a:xfrm>
            <a:off x="8095488" y="1920240"/>
            <a:ext cx="3544824" cy="2194560"/>
          </a:xfrm>
          <a:prstGeom prst="roundRect">
            <a:avLst>
              <a:gd name="adj" fmla="val 666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3" name="Text 10"/>
          <p:cNvSpPr txBox="1"/>
          <p:nvPr/>
        </p:nvSpPr>
        <p:spPr>
          <a:xfrm>
            <a:off x="8369808" y="2148840"/>
            <a:ext cx="2996184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×7,3</a:t>
            </a:r>
            <a:endParaRPr lang="en-US" sz="4400" dirty="0"/>
          </a:p>
        </p:txBody>
      </p:sp>
      <p:sp>
        <p:nvSpPr>
          <p:cNvPr id="14" name="Text 11"/>
          <p:cNvSpPr txBox="1"/>
          <p:nvPr/>
        </p:nvSpPr>
        <p:spPr>
          <a:xfrm>
            <a:off x="8369808" y="2971800"/>
            <a:ext cx="2996184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tx1"/>
                </a:solidFill>
              </a:rPr>
              <a:t>hogere kans op een overtreding bij sterfgevallen zonder medische oorzaak (95%-BI: 2,3–23,2).</a:t>
            </a:r>
            <a:endParaRPr lang="en-US" sz="1400" dirty="0"/>
          </a:p>
        </p:txBody>
      </p:sp>
      <p:sp>
        <p:nvSpPr>
          <p:cNvPr id="15" name="lectura"/>
          <p:cNvSpPr/>
          <p:nvPr/>
        </p:nvSpPr>
        <p:spPr>
          <a:xfrm>
            <a:off x="548640" y="4343400"/>
            <a:ext cx="11091672" cy="1097280"/>
          </a:xfrm>
          <a:prstGeom prst="roundRect">
            <a:avLst>
              <a:gd name="adj" fmla="val 13333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822960" y="4343400"/>
            <a:ext cx="105430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MDI-DUIDING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Regels leer je in de cursus; ze worden toegepast, of niet, in het moment. Aanwezigheid is de brug tussen wat je weet en wat je onder water doet.</a:t>
            </a:r>
            <a:endParaRPr lang="en-US" sz="10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[8]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Violations of safe diving practices among 122 diver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Shreeves et al., 2018 · International Maritime Health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Het nieuwe front: hart, leeftijd en fitheid</a:t>
            </a:r>
            <a:endParaRPr lang="en-US" sz="3200" dirty="0"/>
          </a:p>
        </p:txBody>
      </p:sp>
      <p:sp>
        <p:nvSpPr>
          <p:cNvPr id="4" name="≥ 1 op 4"/>
          <p:cNvSpPr/>
          <p:nvPr/>
        </p:nvSpPr>
        <p:spPr>
          <a:xfrm>
            <a:off x="54864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77724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≥ 1 op 4</a:t>
            </a:r>
            <a:endParaRPr lang="en-US" sz="3200" dirty="0"/>
          </a:p>
        </p:txBody>
      </p:sp>
      <p:sp>
        <p:nvSpPr>
          <p:cNvPr id="6" name="Text 3"/>
          <p:cNvSpPr txBox="1"/>
          <p:nvPr/>
        </p:nvSpPr>
        <p:spPr>
          <a:xfrm>
            <a:off x="77724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bg1"/>
                </a:solidFill>
              </a:rPr>
              <a:t>duikdoden houdt verband met het hart. Hart- en vaatziekten lijken onder duikers toe te nemen.</a:t>
            </a:r>
            <a:endParaRPr lang="en-US" sz="1250" dirty="0"/>
          </a:p>
        </p:txBody>
      </p:sp>
      <p:sp>
        <p:nvSpPr>
          <p:cNvPr id="7" name="Text 4"/>
          <p:cNvSpPr txBox="1"/>
          <p:nvPr/>
        </p:nvSpPr>
        <p:spPr>
          <a:xfrm>
            <a:off x="77724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chemeClr val="accent3"/>
                </a:solidFill>
              </a:rPr>
              <a:t>[9] Lippmann en Caruso, 2024</a:t>
            </a:r>
            <a:endParaRPr lang="en-US" sz="1000" dirty="0"/>
          </a:p>
        </p:txBody>
      </p:sp>
      <p:sp>
        <p:nvSpPr>
          <p:cNvPr id="8" name="77%"/>
          <p:cNvSpPr/>
          <p:nvPr/>
        </p:nvSpPr>
        <p:spPr>
          <a:xfrm>
            <a:off x="337185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360045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77%</a:t>
            </a:r>
            <a:endParaRPr lang="en-US" sz="3200" dirty="0"/>
          </a:p>
        </p:txBody>
      </p:sp>
      <p:sp>
        <p:nvSpPr>
          <p:cNvPr id="10" name="Text 7"/>
          <p:cNvSpPr txBox="1"/>
          <p:nvPr/>
        </p:nvSpPr>
        <p:spPr>
          <a:xfrm>
            <a:off x="360045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bg1"/>
                </a:solidFill>
              </a:rPr>
              <a:t>van de overledenen in Nieuw-Zeeland (2007–2016) had medische risicofactoren, vooral ischemische hartziekte.</a:t>
            </a:r>
            <a:endParaRPr lang="en-US" sz="1250" dirty="0"/>
          </a:p>
        </p:txBody>
      </p:sp>
      <p:sp>
        <p:nvSpPr>
          <p:cNvPr id="11" name="Text 8"/>
          <p:cNvSpPr txBox="1"/>
          <p:nvPr/>
        </p:nvSpPr>
        <p:spPr>
          <a:xfrm>
            <a:off x="360045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chemeClr val="accent3"/>
                </a:solidFill>
              </a:rPr>
              <a:t>[3] Lippmann et al., 2021</a:t>
            </a:r>
            <a:endParaRPr lang="en-US" sz="1000" dirty="0"/>
          </a:p>
        </p:txBody>
      </p:sp>
      <p:sp>
        <p:nvSpPr>
          <p:cNvPr id="12" name="54%"/>
          <p:cNvSpPr/>
          <p:nvPr/>
        </p:nvSpPr>
        <p:spPr>
          <a:xfrm>
            <a:off x="619506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3" name="Text 10"/>
          <p:cNvSpPr txBox="1"/>
          <p:nvPr/>
        </p:nvSpPr>
        <p:spPr>
          <a:xfrm>
            <a:off x="642366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54%</a:t>
            </a:r>
            <a:endParaRPr lang="en-US" sz="3200" dirty="0"/>
          </a:p>
        </p:txBody>
      </p:sp>
      <p:sp>
        <p:nvSpPr>
          <p:cNvPr id="14" name="Text 11"/>
          <p:cNvSpPr txBox="1"/>
          <p:nvPr/>
        </p:nvSpPr>
        <p:spPr>
          <a:xfrm>
            <a:off x="642366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bg1"/>
                </a:solidFill>
              </a:rPr>
              <a:t>van de overledenen in Australië (2014–2018) had obesitas; alle vastgestelde hartdoden hadden een bestaande aandoening.</a:t>
            </a:r>
            <a:endParaRPr lang="en-US" sz="1250" dirty="0"/>
          </a:p>
        </p:txBody>
      </p:sp>
      <p:sp>
        <p:nvSpPr>
          <p:cNvPr id="15" name="Text 12"/>
          <p:cNvSpPr txBox="1"/>
          <p:nvPr/>
        </p:nvSpPr>
        <p:spPr>
          <a:xfrm>
            <a:off x="642366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chemeClr val="accent3"/>
                </a:solidFill>
              </a:rPr>
              <a:t>[4] Lippmann et al., 2023</a:t>
            </a:r>
            <a:endParaRPr lang="en-US" sz="1000" dirty="0"/>
          </a:p>
        </p:txBody>
      </p:sp>
      <p:sp>
        <p:nvSpPr>
          <p:cNvPr id="16" name="55 jaar"/>
          <p:cNvSpPr/>
          <p:nvPr/>
        </p:nvSpPr>
        <p:spPr>
          <a:xfrm>
            <a:off x="9018270" y="1371600"/>
            <a:ext cx="2622042" cy="2788920"/>
          </a:xfrm>
          <a:prstGeom prst="roundRect">
            <a:avLst>
              <a:gd name="adj" fmla="val 5580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9246870" y="1554480"/>
            <a:ext cx="216484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55 jaar</a:t>
            </a:r>
            <a:endParaRPr lang="en-US" sz="3200" dirty="0"/>
          </a:p>
        </p:txBody>
      </p:sp>
      <p:sp>
        <p:nvSpPr>
          <p:cNvPr id="18" name="Text 15"/>
          <p:cNvSpPr txBox="1"/>
          <p:nvPr/>
        </p:nvSpPr>
        <p:spPr>
          <a:xfrm>
            <a:off x="9246870" y="2331720"/>
            <a:ext cx="216484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bg1"/>
                </a:solidFill>
              </a:rPr>
              <a:t>was de gemiddelde leeftijd van duikers die in 2025 in het Verenigd Koninkrijk overleden.</a:t>
            </a:r>
            <a:endParaRPr lang="en-US" sz="1250" dirty="0"/>
          </a:p>
        </p:txBody>
      </p:sp>
      <p:sp>
        <p:nvSpPr>
          <p:cNvPr id="19" name="Text 16"/>
          <p:cNvSpPr txBox="1"/>
          <p:nvPr/>
        </p:nvSpPr>
        <p:spPr>
          <a:xfrm>
            <a:off x="9246870" y="3749040"/>
            <a:ext cx="216484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i="1" dirty="0">
                <a:solidFill>
                  <a:schemeClr val="accent3"/>
                </a:solidFill>
              </a:rPr>
              <a:t>[6] BSAC, 2026</a:t>
            </a:r>
            <a:endParaRPr lang="en-US" sz="1000" dirty="0"/>
          </a:p>
        </p:txBody>
      </p:sp>
      <p:sp>
        <p:nvSpPr>
          <p:cNvPr id="20" name="lectura"/>
          <p:cNvSpPr/>
          <p:nvPr/>
        </p:nvSpPr>
        <p:spPr>
          <a:xfrm>
            <a:off x="548640" y="4343400"/>
            <a:ext cx="11091672" cy="1097280"/>
          </a:xfrm>
          <a:prstGeom prst="roundRect">
            <a:avLst>
              <a:gd name="adj" fmla="val 13333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21" name="Text 18"/>
          <p:cNvSpPr txBox="1"/>
          <p:nvPr/>
        </p:nvSpPr>
        <p:spPr>
          <a:xfrm>
            <a:off x="822960" y="4343400"/>
            <a:ext cx="10543032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MDI-DUIDING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Aanwezigheid is ook eerlijkheid naar je lichaam. De gereedheidsscan vóór het water in gaan (groen · oranje · rood) maakt het makkelijk om „vandaag oranje” te zeggen. Uitstellen mag ook. Het vervangt geen medische geschiktheid, het vult die aan.</a:t>
            </a:r>
            <a:endParaRPr lang="en-US" sz="105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BRONNEN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[9]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The investigation of diving accidents and fatalitie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en Caruso, 2024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Scuba diving-related fatalities in New Zealand, 2007 to 201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2021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Compressed gas diving fatalities in Australian waters 2014 to 201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Lippmann et al., 2023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BSAC, incidentenrapport 2025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Paniek: vaak, gevaarlijk en voorspelbaar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46304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24–37%</a:t>
            </a:r>
            <a:endParaRPr lang="en-US" sz="3000" dirty="0"/>
          </a:p>
        </p:txBody>
      </p:sp>
      <p:sp>
        <p:nvSpPr>
          <p:cNvPr id="5" name="Text 2"/>
          <p:cNvSpPr txBox="1"/>
          <p:nvPr/>
        </p:nvSpPr>
        <p:spPr>
          <a:xfrm>
            <a:off x="2423160" y="1481328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Eén op de vier heeft het meegemaakt</a:t>
            </a:r>
            <a:endParaRPr lang="en-US" sz="1700" dirty="0"/>
          </a:p>
        </p:txBody>
      </p:sp>
      <p:sp>
        <p:nvSpPr>
          <p:cNvPr id="6" name="Text 3"/>
          <p:cNvSpPr txBox="1"/>
          <p:nvPr/>
        </p:nvSpPr>
        <p:spPr>
          <a:xfrm>
            <a:off x="2423160" y="1847088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In de grootste gepubliceerde enquête (12.087 duikers) had 24% van de mannen en 37% van de vrouwen paniek gevoeld tijdens het duiken. 15% maakte bij de eerste keer een snelle of ongecontroleerde opstijging.</a:t>
            </a:r>
            <a:endParaRPr lang="en-US" sz="1300" dirty="0"/>
          </a:p>
        </p:txBody>
      </p:sp>
      <p:sp>
        <p:nvSpPr>
          <p:cNvPr id="7" name="Text 4"/>
          <p:cNvSpPr txBox="1"/>
          <p:nvPr/>
        </p:nvSpPr>
        <p:spPr>
          <a:xfrm>
            <a:off x="548640" y="2807208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83%</a:t>
            </a:r>
            <a:endParaRPr lang="en-US" sz="4000" dirty="0"/>
          </a:p>
        </p:txBody>
      </p:sp>
      <p:sp>
        <p:nvSpPr>
          <p:cNvPr id="8" name="Text 5"/>
          <p:cNvSpPr txBox="1"/>
          <p:nvPr/>
        </p:nvSpPr>
        <p:spPr>
          <a:xfrm>
            <a:off x="2423160" y="2825496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Eerdere angst voorspelt het</a:t>
            </a:r>
            <a:endParaRPr lang="en-US" sz="1700" dirty="0"/>
          </a:p>
        </p:txBody>
      </p:sp>
      <p:sp>
        <p:nvSpPr>
          <p:cNvPr id="9" name="Text 6"/>
          <p:cNvSpPr txBox="1"/>
          <p:nvPr/>
        </p:nvSpPr>
        <p:spPr>
          <a:xfrm>
            <a:off x="2423160" y="3191256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Angst als eigenschap, gemeten vóór de cursus, voorspelde bij 35 van 42 cursisten goed wie paniekgedrag zou tonen; 11 hadden twee of meer episodes.</a:t>
            </a:r>
            <a:endParaRPr lang="en-US" sz="1300" dirty="0"/>
          </a:p>
        </p:txBody>
      </p:sp>
      <p:sp>
        <p:nvSpPr>
          <p:cNvPr id="10" name="Text 7"/>
          <p:cNvSpPr txBox="1"/>
          <p:nvPr/>
        </p:nvSpPr>
        <p:spPr>
          <a:xfrm>
            <a:off x="548640" y="4151376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2025</a:t>
            </a:r>
            <a:endParaRPr lang="en-US" sz="4000" dirty="0"/>
          </a:p>
        </p:txBody>
      </p:sp>
      <p:sp>
        <p:nvSpPr>
          <p:cNvPr id="11" name="Text 8"/>
          <p:cNvSpPr txBox="1"/>
          <p:nvPr/>
        </p:nvSpPr>
        <p:spPr>
          <a:xfrm>
            <a:off x="2423160" y="4169664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b="1" dirty="0">
                <a:solidFill>
                  <a:schemeClr val="bg1"/>
                </a:solidFill>
              </a:rPr>
              <a:t>Nog steeds in de rapporten</a:t>
            </a:r>
            <a:endParaRPr lang="en-US" sz="1700" dirty="0"/>
          </a:p>
        </p:txBody>
      </p:sp>
      <p:sp>
        <p:nvSpPr>
          <p:cNvPr id="12" name="Text 9"/>
          <p:cNvSpPr txBox="1"/>
          <p:nvPr/>
        </p:nvSpPr>
        <p:spPr>
          <a:xfrm>
            <a:off x="2423160" y="4535424"/>
            <a:ext cx="51206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accent3"/>
                </a:solidFill>
              </a:rPr>
              <a:t>Het Britse rapport van 2025 beschrijft opnieuw duikers die „in paniek raakten en naar de oppervlakte gingen”.</a:t>
            </a:r>
            <a:endParaRPr lang="en-US" sz="1300" dirty="0"/>
          </a:p>
        </p:txBody>
      </p:sp>
      <p:sp>
        <p:nvSpPr>
          <p:cNvPr id="13" name="hueco"/>
          <p:cNvSpPr/>
          <p:nvPr/>
        </p:nvSpPr>
        <p:spPr>
          <a:xfrm>
            <a:off x="7680960" y="1463040"/>
            <a:ext cx="3959352" cy="4023360"/>
          </a:xfrm>
          <a:prstGeom prst="roundRect">
            <a:avLst>
              <a:gd name="adj" fmla="val 3695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7955280" y="1691640"/>
            <a:ext cx="34107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rgbClr val="F2B544"/>
                </a:solidFill>
              </a:rPr>
              <a:t>HET GAT DAT MORGAN AANWEES</a:t>
            </a:r>
            <a:endParaRPr lang="en-US" sz="1100" dirty="0"/>
          </a:p>
        </p:txBody>
      </p:sp>
      <p:sp>
        <p:nvSpPr>
          <p:cNvPr id="15" name="Text 12"/>
          <p:cNvSpPr txBox="1"/>
          <p:nvPr/>
        </p:nvSpPr>
        <p:spPr>
          <a:xfrm>
            <a:off x="7955280" y="2057400"/>
            <a:ext cx="3410712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9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Ontspanning, meditatie, hypnose en verbeelding gaven bij angstige duikers nog geen consistente resultaten.</a:t>
            </a:r>
            <a:endParaRPr lang="en-US" sz="1900" dirty="0"/>
          </a:p>
        </p:txBody>
      </p:sp>
      <p:sp>
        <p:nvSpPr>
          <p:cNvPr id="16" name="Text 13"/>
          <p:cNvSpPr txBox="1"/>
          <p:nvPr/>
        </p:nvSpPr>
        <p:spPr>
          <a:xfrm>
            <a:off x="7955280" y="3931920"/>
            <a:ext cx="3410712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i="1" dirty="0">
                <a:solidFill>
                  <a:schemeClr val="accent3"/>
                </a:solidFill>
              </a:rPr>
              <a:t>Hij vroeg om systematisch onderzoek naar hun effect. Dat gat wil het MDI helpen dichten: daarom meten we in elke cursus.</a:t>
            </a:r>
            <a:endParaRPr lang="en-US" sz="13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BRONNEN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[10]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Een studie naar paniek bij recreatieve duikers (samenvatting: Panic in Recreational Scuba Divers)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Colvard en Colvard, 2003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Trait anxiety predicts panic behavior in beginning scuba studen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Morgan, Raglin en O'Connor, 2004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BSAC Annual Diving Incident Report 202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BSAC, incidentenrapport 2025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[12]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Anxiety and panic in recreational scuba diver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Morgan, 1995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Onder stress vernauwt de aandacht</a:t>
            </a:r>
            <a:endParaRPr lang="en-US" sz="3200" dirty="0"/>
          </a:p>
        </p:txBody>
      </p:sp>
      <p:sp>
        <p:nvSpPr>
          <p:cNvPr id="4" name="Shape 1"/>
          <p:cNvSpPr/>
          <p:nvPr/>
        </p:nvSpPr>
        <p:spPr>
          <a:xfrm>
            <a:off x="731520" y="1554480"/>
            <a:ext cx="3749040" cy="3749040"/>
          </a:xfrm>
          <a:prstGeom prst="ellipse">
            <a:avLst/>
          </a:prstGeom>
          <a:solidFill>
            <a:srgbClr val="8FCFC4">
              <a:alpha val="45000"/>
            </a:srgbClr>
          </a:solidFill>
          <a:ln w="12700">
            <a:solidFill>
              <a:srgbClr val="8FCFC4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1828800" y="2651760"/>
            <a:ext cx="1554480" cy="1554480"/>
          </a:xfrm>
          <a:prstGeom prst="ellipse">
            <a:avLst/>
          </a:prstGeom>
          <a:solidFill>
            <a:srgbClr val="E7674A"/>
          </a:solidFill>
          <a:ln w="12700">
            <a:solidFill>
              <a:srgbClr val="E7674A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1828800" y="3154680"/>
            <a:ext cx="15544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</a:rPr>
              <a:t>Onder stress</a:t>
            </a:r>
            <a:endParaRPr lang="en-US" sz="1300" dirty="0"/>
          </a:p>
        </p:txBody>
      </p:sp>
      <p:sp>
        <p:nvSpPr>
          <p:cNvPr id="7" name="Text 4"/>
          <p:cNvSpPr txBox="1"/>
          <p:nvPr/>
        </p:nvSpPr>
        <p:spPr>
          <a:xfrm>
            <a:off x="960120" y="182880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6472"/>
                </a:solidFill>
              </a:rPr>
              <a:t>Aandachtsveld in rust</a:t>
            </a:r>
            <a:endParaRPr lang="en-US" sz="1200" dirty="0"/>
          </a:p>
        </p:txBody>
      </p:sp>
      <p:sp>
        <p:nvSpPr>
          <p:cNvPr id="8" name="dot"/>
          <p:cNvSpPr/>
          <p:nvPr/>
        </p:nvSpPr>
        <p:spPr>
          <a:xfrm>
            <a:off x="3840480" y="4297680"/>
            <a:ext cx="292608" cy="292608"/>
          </a:xfrm>
          <a:prstGeom prst="ellipse">
            <a:avLst/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3108960" y="4636008"/>
            <a:ext cx="1737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06202E"/>
                </a:solidFill>
              </a:rPr>
              <a:t>Perifeer signaal</a:t>
            </a:r>
            <a:endParaRPr lang="en-US" sz="1100" dirty="0"/>
          </a:p>
        </p:txBody>
      </p:sp>
      <p:sp>
        <p:nvSpPr>
          <p:cNvPr id="10" name="chip"/>
          <p:cNvSpPr txBox="1"/>
          <p:nvPr/>
        </p:nvSpPr>
        <p:spPr>
          <a:xfrm>
            <a:off x="4983480" y="1325880"/>
            <a:ext cx="310896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KLASSIEK EXPERIMENT  ·  1966</a:t>
            </a:r>
            <a:endParaRPr lang="en-US" sz="1100" dirty="0"/>
          </a:p>
        </p:txBody>
      </p:sp>
      <p:sp>
        <p:nvSpPr>
          <p:cNvPr id="11" name="Text 8"/>
          <p:cNvSpPr txBox="1"/>
          <p:nvPr/>
        </p:nvSpPr>
        <p:spPr>
          <a:xfrm>
            <a:off x="4983480" y="1755648"/>
            <a:ext cx="665683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Perceptuele vernauwing</a:t>
            </a:r>
            <a:endParaRPr lang="en-US" sz="2200" dirty="0"/>
          </a:p>
        </p:txBody>
      </p:sp>
      <p:sp>
        <p:nvSpPr>
          <p:cNvPr id="12" name="Text 9"/>
          <p:cNvSpPr txBox="1"/>
          <p:nvPr/>
        </p:nvSpPr>
        <p:spPr>
          <a:xfrm>
            <a:off x="4983480" y="2286000"/>
            <a:ext cx="665683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Beginnende duikers moesten een perifeer lampje opmerken terwijl ze een centrale taak uitvoerden. Aan de oppervlakte stoorde dat niet; onder water reageerde een subgroep veel trager op het perifere lampje.</a:t>
            </a:r>
            <a:endParaRPr lang="en-US" sz="1350" dirty="0"/>
          </a:p>
        </p:txBody>
      </p:sp>
      <p:sp>
        <p:nvSpPr>
          <p:cNvPr id="13" name="chip"/>
          <p:cNvSpPr txBox="1"/>
          <p:nvPr/>
        </p:nvSpPr>
        <p:spPr>
          <a:xfrm>
            <a:off x="4983480" y="3246120"/>
            <a:ext cx="338328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2020  ·  27 DUIKERS  ·  OP 5 METER</a:t>
            </a:r>
            <a:endParaRPr lang="en-US" sz="1100" dirty="0"/>
          </a:p>
        </p:txBody>
      </p:sp>
      <p:sp>
        <p:nvSpPr>
          <p:cNvPr id="14" name="Text 11"/>
          <p:cNvSpPr txBox="1"/>
          <p:nvPr/>
        </p:nvSpPr>
        <p:spPr>
          <a:xfrm>
            <a:off x="4983480" y="3639312"/>
            <a:ext cx="665683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Met hoge eigenschapsangst trager onder water: 72,5 s tegenover 64,4 s op een aandachtstest (Stroop) en 10,8 s tegenover 7,1 s om het masker leeg te blazen.</a:t>
            </a:r>
            <a:endParaRPr lang="en-US" sz="1350" dirty="0"/>
          </a:p>
        </p:txBody>
      </p:sp>
      <p:sp>
        <p:nvSpPr>
          <p:cNvPr id="15" name="lectura"/>
          <p:cNvSpPr/>
          <p:nvPr/>
        </p:nvSpPr>
        <p:spPr>
          <a:xfrm>
            <a:off x="4983480" y="4572000"/>
            <a:ext cx="6656832" cy="914400"/>
          </a:xfrm>
          <a:prstGeom prst="roundRect">
            <a:avLst>
              <a:gd name="adj" fmla="val 16000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5257800" y="4572000"/>
            <a:ext cx="610819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MDI-DUIDING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Onder water is de periferie je buddy, je meter en de omgeving. MDI traint brede, stabiele aandacht: één aanwijzing en een open blik.</a:t>
            </a:r>
            <a:endParaRPr lang="en-US" sz="105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BRONNEN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Perceptual narrowing in novice diver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Weltman en Egstrom, 1966 · Human Factors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Anxiety impact on scuba performance and underwater cognitive processing ability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Tsai et al., 2020 · Diving and Hyperbaric Medicine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Continu ademen is natuurkunde, geen stijl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41732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1,5 m</a:t>
            </a:r>
            <a:endParaRPr lang="en-US" sz="4400" dirty="0"/>
          </a:p>
        </p:txBody>
      </p:sp>
      <p:sp>
        <p:nvSpPr>
          <p:cNvPr id="5" name="Text 2"/>
          <p:cNvSpPr txBox="1"/>
          <p:nvPr/>
        </p:nvSpPr>
        <p:spPr>
          <a:xfrm>
            <a:off x="3063240" y="1463040"/>
            <a:ext cx="4206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dirty="0">
                <a:solidFill>
                  <a:schemeClr val="bg1"/>
                </a:solidFill>
              </a:rPr>
              <a:t>Een opstijging met ingehouden adem van slechts 5 voet (≈ 1,5 m) in ondiep water kan genoeg zijn voor een arteriële gasembolie.</a:t>
            </a:r>
            <a:endParaRPr lang="en-US" sz="1450" dirty="0"/>
          </a:p>
        </p:txBody>
      </p:sp>
      <p:sp>
        <p:nvSpPr>
          <p:cNvPr id="6" name="Text 3"/>
          <p:cNvSpPr txBox="1"/>
          <p:nvPr/>
        </p:nvSpPr>
        <p:spPr>
          <a:xfrm>
            <a:off x="548640" y="2697480"/>
            <a:ext cx="23774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4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≈ ⅓</a:t>
            </a:r>
            <a:endParaRPr lang="en-US" sz="4400" dirty="0"/>
          </a:p>
        </p:txBody>
      </p:sp>
      <p:sp>
        <p:nvSpPr>
          <p:cNvPr id="7" name="Text 4"/>
          <p:cNvSpPr txBox="1"/>
          <p:nvPr/>
        </p:nvSpPr>
        <p:spPr>
          <a:xfrm>
            <a:off x="3063240" y="2743200"/>
            <a:ext cx="42062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50" dirty="0">
                <a:solidFill>
                  <a:schemeClr val="bg1"/>
                </a:solidFill>
              </a:rPr>
              <a:t>Op 3,4 m adem je gas in op 1,33 ATA: als je het inhoudt tijdens het opstijgen, zet het ongeveer een derde uit.</a:t>
            </a:r>
            <a:endParaRPr lang="en-US" sz="1450" dirty="0"/>
          </a:p>
        </p:txBody>
      </p:sp>
      <p:sp>
        <p:nvSpPr>
          <p:cNvPr id="8" name="cita DAN"/>
          <p:cNvSpPr/>
          <p:nvPr/>
        </p:nvSpPr>
        <p:spPr>
          <a:xfrm>
            <a:off x="548640" y="4069080"/>
            <a:ext cx="6400800" cy="1325880"/>
          </a:xfrm>
          <a:prstGeom prst="roundRect">
            <a:avLst>
              <a:gd name="adj" fmla="val 11034"/>
            </a:avLst>
          </a:prstGeom>
          <a:solidFill>
            <a:srgbClr val="F2B544"/>
          </a:solidFill>
          <a:ln w="12700">
            <a:solidFill>
              <a:srgbClr val="F2B544"/>
            </a:solidFill>
            <a:prstDash val="solid"/>
          </a:ln>
        </p:spPr>
      </p:sp>
      <p:sp>
        <p:nvSpPr>
          <p:cNvPr id="9" name="Text 6"/>
          <p:cNvSpPr txBox="1"/>
          <p:nvPr/>
        </p:nvSpPr>
        <p:spPr>
          <a:xfrm>
            <a:off x="822960" y="4160520"/>
            <a:ext cx="5852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i="1" dirty="0">
                <a:solidFill>
                  <a:srgbClr val="06202E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„Adem continu, vooral in ondiep water.”</a:t>
            </a:r>
            <a:endParaRPr lang="en-US" sz="2000" dirty="0"/>
          </a:p>
        </p:txBody>
      </p:sp>
      <p:sp>
        <p:nvSpPr>
          <p:cNvPr id="10" name="Text 7"/>
          <p:cNvSpPr txBox="1"/>
          <p:nvPr/>
        </p:nvSpPr>
        <p:spPr>
          <a:xfrm>
            <a:off x="822960" y="4892040"/>
            <a:ext cx="58521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dirty="0">
                <a:solidFill>
                  <a:srgbClr val="06202E"/>
                </a:solidFill>
              </a:rPr>
              <a:t>Conclusie van het DAN-artikel</a:t>
            </a:r>
            <a:endParaRPr lang="en-US" sz="1150" dirty="0"/>
          </a:p>
        </p:txBody>
      </p:sp>
      <p:sp>
        <p:nvSpPr>
          <p:cNvPr id="11" name="canon"/>
          <p:cNvSpPr/>
          <p:nvPr/>
        </p:nvSpPr>
        <p:spPr>
          <a:xfrm>
            <a:off x="7360920" y="1417320"/>
            <a:ext cx="4279392" cy="3977640"/>
          </a:xfrm>
          <a:prstGeom prst="roundRect">
            <a:avLst>
              <a:gd name="adj" fmla="val 3678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2" name="Text 9"/>
          <p:cNvSpPr txBox="1"/>
          <p:nvPr/>
        </p:nvSpPr>
        <p:spPr>
          <a:xfrm>
            <a:off x="7635240" y="1645920"/>
            <a:ext cx="37307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3"/>
                </a:solidFill>
              </a:rPr>
              <a:t>DAAROM SCHRIJFT DE MDI-CANON VOOR</a:t>
            </a:r>
            <a:endParaRPr lang="en-US" sz="1100" dirty="0"/>
          </a:p>
        </p:txBody>
      </p:sp>
      <p:pic>
        <p:nvPicPr>
          <p:cNvPr id="13" name="Image 0" descr="/home/claude/mdi/assets/ic_check_c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35240" y="2103120"/>
            <a:ext cx="256032" cy="256032"/>
          </a:xfrm>
          <a:prstGeom prst="rect">
            <a:avLst/>
          </a:prstGeom>
        </p:spPr>
      </p:pic>
      <p:sp>
        <p:nvSpPr>
          <p:cNvPr id="14" name="Text 10"/>
          <p:cNvSpPr txBox="1"/>
          <p:nvPr/>
        </p:nvSpPr>
        <p:spPr>
          <a:xfrm>
            <a:off x="8019288" y="205740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Altijd gewone, continue ademhaling.</a:t>
            </a:r>
            <a:endParaRPr lang="en-US" sz="1350" dirty="0"/>
          </a:p>
        </p:txBody>
      </p:sp>
      <p:pic>
        <p:nvPicPr>
          <p:cNvPr id="15" name="Image 1" descr="/home/claude/mdi/assets/ic_check_co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5240" y="2926080"/>
            <a:ext cx="256032" cy="256032"/>
          </a:xfrm>
          <a:prstGeom prst="rect">
            <a:avLst/>
          </a:prstGeom>
        </p:spPr>
      </p:pic>
      <p:sp>
        <p:nvSpPr>
          <p:cNvPr id="16" name="Text 11"/>
          <p:cNvSpPr txBox="1"/>
          <p:nvPr/>
        </p:nvSpPr>
        <p:spPr>
          <a:xfrm>
            <a:off x="8019288" y="288036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Geen adem inhouden, geen gestuurde ademhaling, geen verlengde uitademing.</a:t>
            </a:r>
            <a:endParaRPr lang="en-US" sz="1350" dirty="0"/>
          </a:p>
        </p:txBody>
      </p:sp>
      <p:pic>
        <p:nvPicPr>
          <p:cNvPr id="17" name="Image 2" descr="/home/claude/mdi/assets/ic_check_co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5240" y="3749040"/>
            <a:ext cx="256032" cy="256032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8019288" y="370332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TRES: drie normale ademhalingen, alleen waargenomen, zodra je neutraal en stabiel bent.</a:t>
            </a:r>
            <a:endParaRPr lang="en-US" sz="1350" dirty="0"/>
          </a:p>
        </p:txBody>
      </p:sp>
      <p:pic>
        <p:nvPicPr>
          <p:cNvPr id="19" name="Image 3" descr="/home/claude/mdi/assets/ic_check_co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5240" y="4572000"/>
            <a:ext cx="256032" cy="256032"/>
          </a:xfrm>
          <a:prstGeom prst="rect">
            <a:avLst/>
          </a:prstGeom>
        </p:spPr>
      </p:pic>
      <p:sp>
        <p:nvSpPr>
          <p:cNvPr id="20" name="Text 13"/>
          <p:cNvSpPr txBox="1"/>
          <p:nvPr/>
        </p:nvSpPr>
        <p:spPr>
          <a:xfrm>
            <a:off x="8019288" y="4526280"/>
            <a:ext cx="336499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bg1"/>
                </a:solidFill>
              </a:rPr>
              <a:t>Niets extra's tijdens afdaling, opstijging of kritieke fasen.</a:t>
            </a:r>
            <a:endParaRPr lang="en-US" sz="1350" dirty="0"/>
          </a:p>
        </p:txBody>
      </p:sp>
      <p:sp>
        <p:nvSpPr>
          <p:cNvPr id="21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2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[15]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5" invalidUrl="" action="" tgtFrame="" tooltip="Shallow-water arterial gas embolism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Gessert, 2021 · DAN Alert Diver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DEEL 2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Wat mindfulness traint</a:t>
            </a:r>
            <a:endParaRPr lang="en-US" sz="5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Wat onderzoek buiten het water heeft gemeten: aandacht, angst en herstel van stress.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Wat mindfulness is, in operationele termen</a:t>
            </a:r>
            <a:endParaRPr lang="en-US" sz="3200" dirty="0"/>
          </a:p>
        </p:txBody>
      </p:sp>
      <p:sp>
        <p:nvSpPr>
          <p:cNvPr id="4" name="definición"/>
          <p:cNvSpPr/>
          <p:nvPr/>
        </p:nvSpPr>
        <p:spPr>
          <a:xfrm>
            <a:off x="548640" y="1371600"/>
            <a:ext cx="4663440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Text 2"/>
          <p:cNvSpPr txBox="1"/>
          <p:nvPr/>
        </p:nvSpPr>
        <p:spPr>
          <a:xfrm>
            <a:off x="868680" y="1600200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2"/>
                </a:solidFill>
              </a:rPr>
              <a:t>OPERATIONELE DEFINITIE  ·  [16]</a:t>
            </a:r>
            <a:endParaRPr lang="en-US" sz="1100" dirty="0"/>
          </a:p>
        </p:txBody>
      </p:sp>
      <p:sp>
        <p:nvSpPr>
          <p:cNvPr id="6" name="dot"/>
          <p:cNvSpPr/>
          <p:nvPr/>
        </p:nvSpPr>
        <p:spPr>
          <a:xfrm>
            <a:off x="868680" y="2103120"/>
            <a:ext cx="502920" cy="5029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7" name="Text 4"/>
          <p:cNvSpPr txBox="1"/>
          <p:nvPr/>
        </p:nvSpPr>
        <p:spPr>
          <a:xfrm>
            <a:off x="868680" y="21031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700" dirty="0"/>
          </a:p>
        </p:txBody>
      </p:sp>
      <p:sp>
        <p:nvSpPr>
          <p:cNvPr id="8" name="Text 5"/>
          <p:cNvSpPr txBox="1"/>
          <p:nvPr/>
        </p:nvSpPr>
        <p:spPr>
          <a:xfrm>
            <a:off x="1554480" y="2029968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 aandacht zelf sturen om haar bij de directe ervaring te houden.</a:t>
            </a:r>
            <a:endParaRPr lang="en-US" sz="1800" dirty="0"/>
          </a:p>
        </p:txBody>
      </p:sp>
      <p:sp>
        <p:nvSpPr>
          <p:cNvPr id="9" name="dot"/>
          <p:cNvSpPr/>
          <p:nvPr/>
        </p:nvSpPr>
        <p:spPr>
          <a:xfrm>
            <a:off x="868680" y="3429000"/>
            <a:ext cx="502920" cy="502920"/>
          </a:xfrm>
          <a:prstGeom prst="ellipse">
            <a:avLst/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</p:spPr>
      </p:sp>
      <p:sp>
        <p:nvSpPr>
          <p:cNvPr id="10" name="Text 7"/>
          <p:cNvSpPr txBox="1"/>
          <p:nvPr/>
        </p:nvSpPr>
        <p:spPr>
          <a:xfrm>
            <a:off x="868680" y="3429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7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700" dirty="0"/>
          </a:p>
        </p:txBody>
      </p:sp>
      <p:sp>
        <p:nvSpPr>
          <p:cNvPr id="11" name="Text 8"/>
          <p:cNvSpPr txBox="1"/>
          <p:nvPr/>
        </p:nvSpPr>
        <p:spPr>
          <a:xfrm>
            <a:off x="1554480" y="3355848"/>
            <a:ext cx="338328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Dat doen met een houding van nieuwsgierigheid, openheid en acceptatie.</a:t>
            </a:r>
            <a:endParaRPr lang="en-US" sz="1800" dirty="0"/>
          </a:p>
        </p:txBody>
      </p:sp>
      <p:sp>
        <p:nvSpPr>
          <p:cNvPr id="12" name="Text 9"/>
          <p:cNvSpPr txBox="1"/>
          <p:nvPr/>
        </p:nvSpPr>
        <p:spPr>
          <a:xfrm>
            <a:off x="868680" y="4709160"/>
            <a:ext cx="4023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i="1" dirty="0">
                <a:solidFill>
                  <a:schemeClr val="accent3"/>
                </a:solidFill>
              </a:rPr>
              <a:t>Het is niet ontspannen of je hoofd leegmaken: het is getrainde aandacht.</a:t>
            </a:r>
            <a:endParaRPr lang="en-US" sz="1300" dirty="0"/>
          </a:p>
        </p:txBody>
      </p:sp>
      <p:sp>
        <p:nvSpPr>
          <p:cNvPr id="13" name="Text 10"/>
          <p:cNvSpPr txBox="1"/>
          <p:nvPr/>
        </p:nvSpPr>
        <p:spPr>
          <a:xfrm>
            <a:off x="5486400" y="1371600"/>
            <a:ext cx="615391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200" kern="0" dirty="0">
                <a:solidFill>
                  <a:schemeClr val="accent1"/>
                </a:solidFill>
              </a:rPr>
              <a:t>VIER MECHANISMEN  ·  [17]   →   IN HET WATER (MDI-VERTALING)</a:t>
            </a:r>
            <a:endParaRPr lang="en-US" sz="1100" dirty="0"/>
          </a:p>
        </p:txBody>
      </p:sp>
      <p:sp>
        <p:nvSpPr>
          <p:cNvPr id="14" name="dot"/>
          <p:cNvSpPr/>
          <p:nvPr/>
        </p:nvSpPr>
        <p:spPr>
          <a:xfrm>
            <a:off x="5486400" y="18288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Text 12"/>
          <p:cNvSpPr txBox="1"/>
          <p:nvPr/>
        </p:nvSpPr>
        <p:spPr>
          <a:xfrm>
            <a:off x="5486400" y="18288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600" dirty="0"/>
          </a:p>
        </p:txBody>
      </p:sp>
      <p:sp>
        <p:nvSpPr>
          <p:cNvPr id="16" name="Text 13"/>
          <p:cNvSpPr txBox="1"/>
          <p:nvPr/>
        </p:nvSpPr>
        <p:spPr>
          <a:xfrm>
            <a:off x="6172200" y="17922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Aandachtsregulatie</a:t>
            </a:r>
            <a:endParaRPr lang="en-US" sz="1600" dirty="0"/>
          </a:p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Onder water: het plan, de aanwijzing en je buddy vasthouden.</a:t>
            </a:r>
            <a:endParaRPr lang="en-US" sz="1600" dirty="0"/>
          </a:p>
        </p:txBody>
      </p:sp>
      <p:sp>
        <p:nvSpPr>
          <p:cNvPr id="17" name="dot"/>
          <p:cNvSpPr/>
          <p:nvPr/>
        </p:nvSpPr>
        <p:spPr>
          <a:xfrm>
            <a:off x="5486400" y="27432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5486400" y="27432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600" dirty="0"/>
          </a:p>
        </p:txBody>
      </p:sp>
      <p:sp>
        <p:nvSpPr>
          <p:cNvPr id="19" name="Text 16"/>
          <p:cNvSpPr txBox="1"/>
          <p:nvPr/>
        </p:nvSpPr>
        <p:spPr>
          <a:xfrm>
            <a:off x="6172200" y="27066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Lichaamsbewustzijn</a:t>
            </a:r>
            <a:endParaRPr lang="en-US" sz="1600" dirty="0"/>
          </a:p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Onder water: spanning, kou of vermoeidheid eerder opmerken.</a:t>
            </a:r>
            <a:endParaRPr lang="en-US" sz="1600" dirty="0"/>
          </a:p>
        </p:txBody>
      </p:sp>
      <p:sp>
        <p:nvSpPr>
          <p:cNvPr id="20" name="dot"/>
          <p:cNvSpPr/>
          <p:nvPr/>
        </p:nvSpPr>
        <p:spPr>
          <a:xfrm>
            <a:off x="5486400" y="36576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1" name="Text 18"/>
          <p:cNvSpPr txBox="1"/>
          <p:nvPr/>
        </p:nvSpPr>
        <p:spPr>
          <a:xfrm>
            <a:off x="5486400" y="36576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600" dirty="0"/>
          </a:p>
        </p:txBody>
      </p:sp>
      <p:sp>
        <p:nvSpPr>
          <p:cNvPr id="22" name="Text 19"/>
          <p:cNvSpPr txBox="1"/>
          <p:nvPr/>
        </p:nvSpPr>
        <p:spPr>
          <a:xfrm>
            <a:off x="6172200" y="36210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Emotieregulatie</a:t>
            </a:r>
            <a:endParaRPr lang="en-US" sz="1600" dirty="0"/>
          </a:p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Onder water: het alarm voelen zonder de eerste impuls te volgen.</a:t>
            </a:r>
            <a:endParaRPr lang="en-US" sz="1600" dirty="0"/>
          </a:p>
        </p:txBody>
      </p:sp>
      <p:sp>
        <p:nvSpPr>
          <p:cNvPr id="23" name="dot"/>
          <p:cNvSpPr/>
          <p:nvPr/>
        </p:nvSpPr>
        <p:spPr>
          <a:xfrm>
            <a:off x="5486400" y="4572000"/>
            <a:ext cx="502920" cy="50292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24" name="Text 21"/>
          <p:cNvSpPr txBox="1"/>
          <p:nvPr/>
        </p:nvSpPr>
        <p:spPr>
          <a:xfrm>
            <a:off x="5486400" y="457200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600" dirty="0"/>
          </a:p>
        </p:txBody>
      </p:sp>
      <p:sp>
        <p:nvSpPr>
          <p:cNvPr id="25" name="Text 22"/>
          <p:cNvSpPr txBox="1"/>
          <p:nvPr/>
        </p:nvSpPr>
        <p:spPr>
          <a:xfrm>
            <a:off x="6172200" y="4535424"/>
            <a:ext cx="5468112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b="1" dirty="0">
                <a:solidFill>
                  <a:schemeClr val="tx1"/>
                </a:solidFill>
              </a:rPr>
              <a:t>Andere kijk op jezelf</a:t>
            </a:r>
            <a:endParaRPr lang="en-US" sz="1600" dirty="0"/>
          </a:p>
          <a:p>
            <a:pPr indent="0" marL="0">
              <a:buNone/>
            </a:pPr>
            <a:r>
              <a:rPr lang="en-US" sz="1350" dirty="0">
                <a:solidFill>
                  <a:schemeClr val="tx2"/>
                </a:solidFill>
              </a:rPr>
              <a:t>Onder water: „ik voel angst” in plaats van „ik ben de angst”.</a:t>
            </a:r>
            <a:endParaRPr lang="en-US" sz="1600" dirty="0"/>
          </a:p>
        </p:txBody>
      </p:sp>
      <p:sp>
        <p:nvSpPr>
          <p:cNvPr id="26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7" name="Text 24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BRONNEN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Mindfulness: a proposed operational definition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Bishop et al., 2004 · Clin Psychol Sci Pract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[17]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How does mindfulness meditation work? Proposing mechanisms of action from a conceptual and neural perspectiv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Hölzel et al., 2011 · Perspectives on Psychological Science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Angst en stress: het sterkste bewijs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603504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STERK BEWIJS  ·  GERANDOMISEERDE STUDIE EN META-ANALYSES</a:t>
            </a:r>
            <a:endParaRPr lang="en-US" sz="1100" dirty="0"/>
          </a:p>
        </p:txBody>
      </p:sp>
      <p:sp>
        <p:nvSpPr>
          <p:cNvPr id="5" name="HOGE ET AL., 2023  ·  JAMA PSYCHIATRY  ·  [18]"/>
          <p:cNvSpPr/>
          <p:nvPr/>
        </p:nvSpPr>
        <p:spPr>
          <a:xfrm>
            <a:off x="548640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6" name="Text 3"/>
          <p:cNvSpPr txBox="1"/>
          <p:nvPr/>
        </p:nvSpPr>
        <p:spPr>
          <a:xfrm>
            <a:off x="804672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chemeClr val="accent3"/>
                </a:solidFill>
              </a:rPr>
              <a:t>HOGE ET AL., 2023  ·  JAMA PSYCHIATRY  ·  [18]</a:t>
            </a:r>
            <a:endParaRPr lang="en-US" sz="1000" dirty="0"/>
          </a:p>
        </p:txBody>
      </p:sp>
      <p:sp>
        <p:nvSpPr>
          <p:cNvPr id="7" name="Text 4"/>
          <p:cNvSpPr txBox="1"/>
          <p:nvPr/>
        </p:nvSpPr>
        <p:spPr>
          <a:xfrm>
            <a:off x="804672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= medicijn</a:t>
            </a:r>
            <a:endParaRPr lang="en-US" sz="2600" dirty="0"/>
          </a:p>
        </p:txBody>
      </p:sp>
      <p:sp>
        <p:nvSpPr>
          <p:cNvPr id="8" name="Text 5"/>
          <p:cNvSpPr txBox="1"/>
          <p:nvPr/>
        </p:nvSpPr>
        <p:spPr>
          <a:xfrm>
            <a:off x="804672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276 volwassenen met angststoornissen, gerandomiseerd: 8 weken MBSR werkten even goed als escitalopram, een eerstelijnsmedicijn.</a:t>
            </a:r>
            <a:endParaRPr lang="en-US" sz="1300" dirty="0"/>
          </a:p>
        </p:txBody>
      </p:sp>
      <p:sp>
        <p:nvSpPr>
          <p:cNvPr id="9" name="Text 6"/>
          <p:cNvSpPr txBox="1"/>
          <p:nvPr/>
        </p:nvSpPr>
        <p:spPr>
          <a:xfrm>
            <a:off x="804672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accent3"/>
                </a:solidFill>
              </a:rPr>
              <a:t>Bijwerkingen: 15% met MBSR tegenover 79% met het medicijn.</a:t>
            </a:r>
            <a:endParaRPr lang="en-US" sz="1200" dirty="0"/>
          </a:p>
        </p:txBody>
      </p:sp>
      <p:sp>
        <p:nvSpPr>
          <p:cNvPr id="10" name="GALANTE ET AL., 2021  ·  PLOS MEDICINE  ·  [19]"/>
          <p:cNvSpPr/>
          <p:nvPr/>
        </p:nvSpPr>
        <p:spPr>
          <a:xfrm>
            <a:off x="4322064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4578096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chemeClr val="accent3"/>
                </a:solidFill>
              </a:rPr>
              <a:t>GALANTE ET AL., 2021  ·  PLOS MEDICINE  ·  [19]</a:t>
            </a:r>
            <a:endParaRPr lang="en-US" sz="1000" dirty="0"/>
          </a:p>
        </p:txBody>
      </p:sp>
      <p:sp>
        <p:nvSpPr>
          <p:cNvPr id="12" name="Text 9"/>
          <p:cNvSpPr txBox="1"/>
          <p:nvPr/>
        </p:nvSpPr>
        <p:spPr>
          <a:xfrm>
            <a:off x="4578096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F2B54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 = 0,56</a:t>
            </a:r>
            <a:endParaRPr lang="en-US" sz="3400" dirty="0"/>
          </a:p>
        </p:txBody>
      </p:sp>
      <p:sp>
        <p:nvSpPr>
          <p:cNvPr id="13" name="Text 10"/>
          <p:cNvSpPr txBox="1"/>
          <p:nvPr/>
        </p:nvSpPr>
        <p:spPr>
          <a:xfrm>
            <a:off x="4578096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136 studies en 11.605 volwassenen zonder diagnose: minder angst dan zonder interventie (matig effect).</a:t>
            </a:r>
            <a:endParaRPr lang="en-US" sz="1300" dirty="0"/>
          </a:p>
        </p:txBody>
      </p:sp>
      <p:sp>
        <p:nvSpPr>
          <p:cNvPr id="14" name="Text 11"/>
          <p:cNvSpPr txBox="1"/>
          <p:nvPr/>
        </p:nvSpPr>
        <p:spPr>
          <a:xfrm>
            <a:off x="4578096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accent3"/>
                </a:solidFill>
              </a:rPr>
              <a:t>Tegenover niet-specifieke controleactiviteiten: g = 0,47.</a:t>
            </a:r>
            <a:endParaRPr lang="en-US" sz="1200" dirty="0"/>
          </a:p>
        </p:txBody>
      </p:sp>
      <p:sp>
        <p:nvSpPr>
          <p:cNvPr id="15" name="GOLDBERG ET AL., 2022  ·  [20]"/>
          <p:cNvSpPr/>
          <p:nvPr/>
        </p:nvSpPr>
        <p:spPr>
          <a:xfrm>
            <a:off x="8095488" y="1783080"/>
            <a:ext cx="3544824" cy="2880360"/>
          </a:xfrm>
          <a:prstGeom prst="roundRect">
            <a:avLst>
              <a:gd name="adj" fmla="val 5079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6" name="Text 13"/>
          <p:cNvSpPr txBox="1"/>
          <p:nvPr/>
        </p:nvSpPr>
        <p:spPr>
          <a:xfrm>
            <a:off x="8351520" y="1947672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chemeClr val="accent3"/>
                </a:solidFill>
              </a:rPr>
              <a:t>GOLDBERG ET AL., 2022  ·  [20]</a:t>
            </a:r>
            <a:endParaRPr lang="en-US" sz="1000" dirty="0"/>
          </a:p>
        </p:txBody>
      </p:sp>
      <p:sp>
        <p:nvSpPr>
          <p:cNvPr id="17" name="Text 14"/>
          <p:cNvSpPr txBox="1"/>
          <p:nvPr/>
        </p:nvSpPr>
        <p:spPr>
          <a:xfrm>
            <a:off x="8351520" y="2350008"/>
            <a:ext cx="30327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2B54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44 meta-analyses</a:t>
            </a:r>
            <a:endParaRPr lang="en-US" sz="2200" dirty="0"/>
          </a:p>
        </p:txBody>
      </p:sp>
      <p:sp>
        <p:nvSpPr>
          <p:cNvPr id="18" name="Text 15"/>
          <p:cNvSpPr txBox="1"/>
          <p:nvPr/>
        </p:nvSpPr>
        <p:spPr>
          <a:xfrm>
            <a:off x="8351520" y="3081528"/>
            <a:ext cx="30327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chemeClr val="bg1"/>
                </a:solidFill>
              </a:rPr>
              <a:t>336 studies en 30.483 mensen: beter dan geen interventie in bijna alle vergelijkingen en vergelijkbaar met bewezen behandelingen.</a:t>
            </a:r>
            <a:endParaRPr lang="en-US" sz="1300" dirty="0"/>
          </a:p>
        </p:txBody>
      </p:sp>
      <p:sp>
        <p:nvSpPr>
          <p:cNvPr id="19" name="Text 16"/>
          <p:cNvSpPr txBox="1"/>
          <p:nvPr/>
        </p:nvSpPr>
        <p:spPr>
          <a:xfrm>
            <a:off x="8351520" y="4114800"/>
            <a:ext cx="3032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b="1" dirty="0">
                <a:solidFill>
                  <a:schemeClr val="accent3"/>
                </a:solidFill>
              </a:rPr>
              <a:t>De breedste review van reviews tot nu toe.</a:t>
            </a:r>
            <a:endParaRPr lang="en-US" sz="1200" dirty="0"/>
          </a:p>
        </p:txBody>
      </p:sp>
      <p:sp>
        <p:nvSpPr>
          <p:cNvPr id="20" name="Text 17"/>
          <p:cNvSpPr txBox="1"/>
          <p:nvPr/>
        </p:nvSpPr>
        <p:spPr>
          <a:xfrm>
            <a:off x="548640" y="484632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i="1" dirty="0">
                <a:solidFill>
                  <a:schemeClr val="accent3"/>
                </a:solidFill>
              </a:rPr>
              <a:t>g lezen:  ≈ 0,2 klein effect   ·   ≈ 0,5 middelgroot   ·   ≈ 0,8 groot</a:t>
            </a:r>
            <a:endParaRPr lang="en-US" sz="1200" dirty="0"/>
          </a:p>
        </p:txBody>
      </p:sp>
      <p:sp>
        <p:nvSpPr>
          <p:cNvPr id="21" name="Text 18"/>
          <p:cNvSpPr txBox="1"/>
          <p:nvPr/>
        </p:nvSpPr>
        <p:spPr>
          <a:xfrm>
            <a:off x="6035040" y="4773168"/>
            <a:ext cx="560527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r" indent="0" marL="0">
              <a:buNone/>
            </a:pPr>
            <a:r>
              <a:rPr lang="en-US" sz="1300" b="1" dirty="0">
                <a:solidFill>
                  <a:srgbClr val="F2B544"/>
                </a:solidFill>
              </a:rPr>
              <a:t>MDI-duiding: als eerdere angst paniek voorspelt, is angst trainen veiligheid trainen.</a:t>
            </a:r>
            <a:endParaRPr lang="en-US" sz="130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BRONNEN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[18]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Mindfulness-based stress reduction vs escitalopram for the treatment of adults with anxiety disorders: a randomized clinical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Hoge et al., 2023 · JAMA Psychiatry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[19]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Mindfulness-based programmes for mental health promotion in adults in nonclinical settings: a systematic review and meta-analysis of randomis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Galante et al., 2021 · PLoS Medicine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[20]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The empirical status of mindfulness-based interventions: a systematic review of 44 meta-analyses of randomiz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Goldberg et al., 2022 · Perspectives on Psychological Science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Aandacht onder druk: beschermen is te trainen</a:t>
            </a:r>
            <a:endParaRPr lang="en-US" sz="3200" dirty="0"/>
          </a:p>
        </p:txBody>
      </p:sp>
      <p:sp>
        <p:nvSpPr>
          <p:cNvPr id="4" name="Betere aandacht, gemeten"/>
          <p:cNvSpPr/>
          <p:nvPr/>
        </p:nvSpPr>
        <p:spPr>
          <a:xfrm>
            <a:off x="548640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5" name="chip"/>
          <p:cNvSpPr txBox="1"/>
          <p:nvPr/>
        </p:nvSpPr>
        <p:spPr>
          <a:xfrm>
            <a:off x="777240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META-ANALYSE  ·  111 STUDIES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777240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Betere aandacht, gemeten</a:t>
            </a:r>
            <a:endParaRPr lang="en-US" sz="1800" dirty="0"/>
          </a:p>
        </p:txBody>
      </p:sp>
      <p:sp>
        <p:nvSpPr>
          <p:cNvPr id="7" name="Text 4"/>
          <p:cNvSpPr txBox="1"/>
          <p:nvPr/>
        </p:nvSpPr>
        <p:spPr>
          <a:xfrm>
            <a:off x="777240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b="1" dirty="0">
                <a:solidFill>
                  <a:schemeClr val="accent1"/>
                </a:solidFill>
              </a:rPr>
              <a:t>Zainal en Newman, 2024 · [21]</a:t>
            </a:r>
            <a:endParaRPr lang="en-US" sz="1150" dirty="0"/>
          </a:p>
        </p:txBody>
      </p:sp>
      <p:sp>
        <p:nvSpPr>
          <p:cNvPr id="8" name="Text 5"/>
          <p:cNvSpPr txBox="1"/>
          <p:nvPr/>
        </p:nvSpPr>
        <p:spPr>
          <a:xfrm>
            <a:off x="777240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1"/>
                </a:solidFill>
              </a:rPr>
              <a:t>9.538 mensen. Mindfulness verbeterde executieve aandacht, volgehouden aandacht en de nauwkeurigheid van het werkgeheugen, ook tegenover actieve controles (g = 0,19 tot 0,39).</a:t>
            </a:r>
            <a:endParaRPr lang="en-US" sz="1350" dirty="0"/>
          </a:p>
        </p:txBody>
      </p:sp>
      <p:sp>
        <p:nvSpPr>
          <p:cNvPr id="9" name="Text 6"/>
          <p:cNvSpPr txBox="1"/>
          <p:nvPr/>
        </p:nvSpPr>
        <p:spPr>
          <a:xfrm>
            <a:off x="777240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tx2"/>
                </a:solidFill>
              </a:rPr>
              <a:t>Klein tot matig, consistent effect</a:t>
            </a:r>
            <a:endParaRPr lang="en-US" sz="1100" dirty="0"/>
          </a:p>
        </p:txBody>
      </p:sp>
      <p:sp>
        <p:nvSpPr>
          <p:cNvPr id="10" name="Het beschermt de geest onder stress"/>
          <p:cNvSpPr/>
          <p:nvPr/>
        </p:nvSpPr>
        <p:spPr>
          <a:xfrm>
            <a:off x="4322064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1" name="chip"/>
          <p:cNvSpPr txBox="1"/>
          <p:nvPr/>
        </p:nvSpPr>
        <p:spPr>
          <a:xfrm>
            <a:off x="4550664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GECONTROLEERDE STUDIES</a:t>
            </a:r>
            <a:endParaRPr lang="en-US" sz="1100" dirty="0"/>
          </a:p>
        </p:txBody>
      </p:sp>
      <p:sp>
        <p:nvSpPr>
          <p:cNvPr id="12" name="Text 9"/>
          <p:cNvSpPr txBox="1"/>
          <p:nvPr/>
        </p:nvSpPr>
        <p:spPr>
          <a:xfrm>
            <a:off x="4550664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Het beschermt de geest onder stress</a:t>
            </a:r>
            <a:endParaRPr lang="en-US" sz="1800" dirty="0"/>
          </a:p>
        </p:txBody>
      </p:sp>
      <p:sp>
        <p:nvSpPr>
          <p:cNvPr id="13" name="Text 10"/>
          <p:cNvSpPr txBox="1"/>
          <p:nvPr/>
        </p:nvSpPr>
        <p:spPr>
          <a:xfrm>
            <a:off x="4550664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b="1" dirty="0">
                <a:solidFill>
                  <a:schemeClr val="accent1"/>
                </a:solidFill>
              </a:rPr>
              <a:t>Jha et al., 2010 en 2020 · [22] [23]</a:t>
            </a:r>
            <a:endParaRPr lang="en-US" sz="1150" dirty="0"/>
          </a:p>
        </p:txBody>
      </p:sp>
      <p:sp>
        <p:nvSpPr>
          <p:cNvPr id="14" name="Text 11"/>
          <p:cNvSpPr txBox="1"/>
          <p:nvPr/>
        </p:nvSpPr>
        <p:spPr>
          <a:xfrm>
            <a:off x="4550664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1"/>
                </a:solidFill>
              </a:rPr>
              <a:t>Militairen in weken van hoge stress: zonder training daalden werkgeheugen en aandacht. Met mindfulness daalden ze minder, en in 2010 stegen ze bij wie het meest oefende.</a:t>
            </a:r>
            <a:endParaRPr lang="en-US" sz="1350" dirty="0"/>
          </a:p>
        </p:txBody>
      </p:sp>
      <p:sp>
        <p:nvSpPr>
          <p:cNvPr id="15" name="Text 12"/>
          <p:cNvSpPr txBox="1"/>
          <p:nvPr/>
        </p:nvSpPr>
        <p:spPr>
          <a:xfrm>
            <a:off x="4550664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tx2"/>
                </a:solidFill>
              </a:rPr>
              <a:t>48 en 80 militairen · 8 weken</a:t>
            </a:r>
            <a:endParaRPr lang="en-US" sz="1100" dirty="0"/>
          </a:p>
        </p:txBody>
      </p:sp>
      <p:sp>
        <p:nvSpPr>
          <p:cNvPr id="16" name="De geest dwaalt bijna de helft van de tijd af"/>
          <p:cNvSpPr/>
          <p:nvPr/>
        </p:nvSpPr>
        <p:spPr>
          <a:xfrm>
            <a:off x="8095488" y="1371600"/>
            <a:ext cx="3544824" cy="4114800"/>
          </a:xfrm>
          <a:prstGeom prst="roundRect">
            <a:avLst>
              <a:gd name="adj" fmla="val 4127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chip"/>
          <p:cNvSpPr txBox="1"/>
          <p:nvPr/>
        </p:nvSpPr>
        <p:spPr>
          <a:xfrm>
            <a:off x="8324088" y="1600200"/>
            <a:ext cx="3087624" cy="347472"/>
          </a:xfrm>
          <a:prstGeom prst="roundRect">
            <a:avLst>
              <a:gd name="adj" fmla="val 50000"/>
            </a:avLst>
          </a:prstGeom>
          <a:solidFill>
            <a:srgbClr val="5A6B70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EXPERIENCE SAMPLING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8324088" y="2103120"/>
            <a:ext cx="3087624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 geest dwaalt bijna de helft van de tijd af</a:t>
            </a:r>
            <a:endParaRPr lang="en-US" sz="1800" dirty="0"/>
          </a:p>
        </p:txBody>
      </p:sp>
      <p:sp>
        <p:nvSpPr>
          <p:cNvPr id="19" name="Text 16"/>
          <p:cNvSpPr txBox="1"/>
          <p:nvPr/>
        </p:nvSpPr>
        <p:spPr>
          <a:xfrm>
            <a:off x="8324088" y="2852928"/>
            <a:ext cx="30876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b="1" dirty="0">
                <a:solidFill>
                  <a:schemeClr val="accent1"/>
                </a:solidFill>
              </a:rPr>
              <a:t>Killingsworth en Gilbert, 2010 · [24]</a:t>
            </a:r>
            <a:endParaRPr lang="en-US" sz="1150" dirty="0"/>
          </a:p>
        </p:txBody>
      </p:sp>
      <p:sp>
        <p:nvSpPr>
          <p:cNvPr id="20" name="Text 17"/>
          <p:cNvSpPr txBox="1"/>
          <p:nvPr/>
        </p:nvSpPr>
        <p:spPr>
          <a:xfrm>
            <a:off x="8324088" y="3200400"/>
            <a:ext cx="3087624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tx1"/>
                </a:solidFill>
              </a:rPr>
              <a:t>Bij 2.250 volwassenen was de geest in 46,9% van de gemeten momenten ergens anders, en tijdens het afdwalen voelden mensen zich slechter.</a:t>
            </a:r>
            <a:endParaRPr lang="en-US" sz="1350" dirty="0"/>
          </a:p>
        </p:txBody>
      </p:sp>
      <p:sp>
        <p:nvSpPr>
          <p:cNvPr id="21" name="Text 18"/>
          <p:cNvSpPr txBox="1"/>
          <p:nvPr/>
        </p:nvSpPr>
        <p:spPr>
          <a:xfrm>
            <a:off x="8324088" y="4937760"/>
            <a:ext cx="3087624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tx2"/>
                </a:solidFill>
              </a:rPr>
              <a:t>Metingen via de telefoon in het dagelijks leven</a:t>
            </a:r>
            <a:endParaRPr lang="en-US" sz="1100" dirty="0"/>
          </a:p>
        </p:txBody>
      </p:sp>
      <p:sp>
        <p:nvSpPr>
          <p:cNvPr id="22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23" name="Text 20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BRONNEN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Mindfulness enhances cognitive functioning: a meta-analysis of 111 randomized controlled trial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Zainal en Newman, 2024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[22]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Examining the protective effects of mindfulness training on working memory capacity and affective experienc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Jha et al., 2010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Comparing mindfulness and positivity trainings in high-demand cohor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Jha et al., 2020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A wandering mind is an unhappy mind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Killingsworth en Gilbert, 2010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 txBox="1"/>
          <p:nvPr/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7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Het zet het alarm niet uit: het versnelt de terugkeer</a:t>
            </a:r>
            <a:endParaRPr lang="en-US" sz="2700" dirty="0"/>
          </a:p>
        </p:txBody>
      </p:sp>
      <p:sp>
        <p:nvSpPr>
          <p:cNvPr id="4" name="marines"/>
          <p:cNvSpPr/>
          <p:nvPr/>
        </p:nvSpPr>
        <p:spPr>
          <a:xfrm>
            <a:off x="548640" y="1371600"/>
            <a:ext cx="6446520" cy="4114800"/>
          </a:xfrm>
          <a:prstGeom prst="roundRect">
            <a:avLst>
              <a:gd name="adj" fmla="val 3556"/>
            </a:avLst>
          </a:prstGeom>
          <a:solidFill>
            <a:schemeClr val="tx2">
              <a:alpha val="85000"/>
            </a:schemeClr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chip"/>
          <p:cNvSpPr txBox="1"/>
          <p:nvPr/>
        </p:nvSpPr>
        <p:spPr>
          <a:xfrm>
            <a:off x="822960" y="1600200"/>
            <a:ext cx="292608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GECONTROLEERDE STUDIE  ·  n = 281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822960" y="2057400"/>
            <a:ext cx="58978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Mariniers: 8 weken mindfulness (20 u) vóór een zeer stressvolle gevechtstraining. Vergeleken met controles: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822960" y="2834640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 = 0,43</a:t>
            </a:r>
            <a:endParaRPr lang="en-US" sz="2200" dirty="0"/>
          </a:p>
        </p:txBody>
      </p:sp>
      <p:sp>
        <p:nvSpPr>
          <p:cNvPr id="8" name="Text 5"/>
          <p:cNvSpPr txBox="1"/>
          <p:nvPr/>
        </p:nvSpPr>
        <p:spPr>
          <a:xfrm>
            <a:off x="2606040" y="2834640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reageerden iets sterker (hartslag)</a:t>
            </a:r>
            <a:endParaRPr lang="en-US" sz="1400" dirty="0"/>
          </a:p>
        </p:txBody>
      </p:sp>
      <p:sp>
        <p:nvSpPr>
          <p:cNvPr id="9" name="Text 6"/>
          <p:cNvSpPr txBox="1"/>
          <p:nvPr/>
        </p:nvSpPr>
        <p:spPr>
          <a:xfrm>
            <a:off x="822960" y="3456432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2B54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 = 0,67</a:t>
            </a:r>
            <a:endParaRPr lang="en-US" sz="2200" dirty="0"/>
          </a:p>
        </p:txBody>
      </p:sp>
      <p:sp>
        <p:nvSpPr>
          <p:cNvPr id="10" name="Text 7"/>
          <p:cNvSpPr txBox="1"/>
          <p:nvPr/>
        </p:nvSpPr>
        <p:spPr>
          <a:xfrm>
            <a:off x="2606040" y="3456432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hartslag herstelde sneller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822960" y="4078224"/>
            <a:ext cx="1737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F2B54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 = 0,93</a:t>
            </a:r>
            <a:endParaRPr lang="en-US" sz="2200" dirty="0"/>
          </a:p>
        </p:txBody>
      </p:sp>
      <p:sp>
        <p:nvSpPr>
          <p:cNvPr id="12" name="Text 9"/>
          <p:cNvSpPr txBox="1"/>
          <p:nvPr/>
        </p:nvSpPr>
        <p:spPr>
          <a:xfrm>
            <a:off x="2606040" y="4078224"/>
            <a:ext cx="4114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ademfrequentie herstelde sneller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822960" y="4709160"/>
            <a:ext cx="58978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i="1" dirty="0">
                <a:solidFill>
                  <a:schemeClr val="accent3"/>
                </a:solidFill>
              </a:rPr>
              <a:t>Ze lieten ook minder activatie zien in de rechter insula en de voorste cingulaire cortex. Het is een gemeten uitkomst, geen techniek: onder water gewone, continue ademhaling.</a:t>
            </a:r>
            <a:endParaRPr lang="en-US" sz="1200" dirty="0"/>
          </a:p>
        </p:txBody>
      </p:sp>
      <p:sp>
        <p:nvSpPr>
          <p:cNvPr id="14" name="amígdala"/>
          <p:cNvSpPr/>
          <p:nvPr/>
        </p:nvSpPr>
        <p:spPr>
          <a:xfrm>
            <a:off x="7269480" y="1371600"/>
            <a:ext cx="4370832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5" name="chip"/>
          <p:cNvSpPr txBox="1"/>
          <p:nvPr/>
        </p:nvSpPr>
        <p:spPr>
          <a:xfrm>
            <a:off x="7543800" y="1600200"/>
            <a:ext cx="2834640" cy="347472"/>
          </a:xfrm>
          <a:prstGeom prst="roundRect">
            <a:avLst>
              <a:gd name="adj" fmla="val 50000"/>
            </a:avLst>
          </a:prstGeom>
          <a:solidFill>
            <a:srgbClr val="2E9E6B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META-ANALYSE  ·  45 STUDIES</a:t>
            </a:r>
            <a:endParaRPr lang="en-US" sz="1100" dirty="0"/>
          </a:p>
        </p:txBody>
      </p:sp>
      <p:sp>
        <p:nvSpPr>
          <p:cNvPr id="16" name="Text 13"/>
          <p:cNvSpPr txBox="1"/>
          <p:nvPr/>
        </p:nvSpPr>
        <p:spPr>
          <a:xfrm>
            <a:off x="7543800" y="2057400"/>
            <a:ext cx="382219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Ook het lichaam merkt het</a:t>
            </a:r>
            <a:endParaRPr lang="en-US" sz="2000" dirty="0"/>
          </a:p>
        </p:txBody>
      </p:sp>
      <p:sp>
        <p:nvSpPr>
          <p:cNvPr id="17" name="Text 14"/>
          <p:cNvSpPr txBox="1"/>
          <p:nvPr/>
        </p:nvSpPr>
        <p:spPr>
          <a:xfrm>
            <a:off x="7543800" y="2606040"/>
            <a:ext cx="3822192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50" dirty="0">
                <a:solidFill>
                  <a:schemeClr val="accent3"/>
                </a:solidFill>
              </a:rPr>
              <a:t>Over het geheel verlaagde meditatiebeoefening lichamelijke stressmarkers: cortisol, systolische bloeddruk, hartslag en C-reactief proteïne, in zeer verschillende populaties.</a:t>
            </a:r>
            <a:endParaRPr lang="en-US" sz="1350" dirty="0"/>
          </a:p>
        </p:txBody>
      </p:sp>
      <p:sp>
        <p:nvSpPr>
          <p:cNvPr id="18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BRONNEN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[25]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Modifying resilience mechanisms in at-risk individuals: a controlled study of mindfulness training in Marines preparing for deployment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Johnson et al., 2014 · American Journal of Psychiatry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[26]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Mindfulness mediates the physiological markers of stress: systematic review and meta-analysi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Pascoe et al., 2017 · Journal of Psychiatric Research</a:t>
            </a:r>
            <a:endParaRPr lang="en-US" sz="1050" dirty="0"/>
          </a:p>
        </p:txBody>
      </p:sp>
      <p:sp>
        <p:nvSpPr>
          <p:cNvPr id="20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 txBox="1"/>
          <p:nvPr/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7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Precisiesport: betere prestatie, niet alleen rust</a:t>
            </a:r>
            <a:endParaRPr lang="en-US" sz="27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371600"/>
            <a:ext cx="42062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TWEE META-ANALYSES  ·  2017 EN 2024</a:t>
            </a:r>
            <a:endParaRPr lang="en-US" sz="1100" dirty="0"/>
          </a:p>
        </p:txBody>
      </p:sp>
      <p:sp>
        <p:nvSpPr>
          <p:cNvPr id="5" name="Precisiesporten (2017)"/>
          <p:cNvSpPr/>
          <p:nvPr/>
        </p:nvSpPr>
        <p:spPr>
          <a:xfrm>
            <a:off x="548640" y="1920240"/>
            <a:ext cx="6309360" cy="1600200"/>
          </a:xfrm>
          <a:prstGeom prst="roundRect">
            <a:avLst>
              <a:gd name="adj" fmla="val 914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6" name="Text 3"/>
          <p:cNvSpPr txBox="1"/>
          <p:nvPr/>
        </p:nvSpPr>
        <p:spPr>
          <a:xfrm>
            <a:off x="822960" y="233172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2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1,35</a:t>
            </a:r>
            <a:endParaRPr lang="en-US" sz="4200" dirty="0"/>
          </a:p>
        </p:txBody>
      </p:sp>
      <p:sp>
        <p:nvSpPr>
          <p:cNvPr id="7" name="Text 4"/>
          <p:cNvSpPr txBox="1"/>
          <p:nvPr/>
        </p:nvSpPr>
        <p:spPr>
          <a:xfrm>
            <a:off x="2606040" y="2121408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Precisiesporten (2017)</a:t>
            </a:r>
            <a:endParaRPr lang="en-US" sz="1650" dirty="0"/>
          </a:p>
        </p:txBody>
      </p:sp>
      <p:sp>
        <p:nvSpPr>
          <p:cNvPr id="8" name="Text 5"/>
          <p:cNvSpPr txBox="1"/>
          <p:nvPr/>
        </p:nvSpPr>
        <p:spPr>
          <a:xfrm>
            <a:off x="2606040" y="2560320"/>
            <a:ext cx="4023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Schieten en darts: 9 studies, 290 sporters. Grote variatie tussen studies (I² = 82%).</a:t>
            </a:r>
            <a:endParaRPr lang="en-US" sz="1250" dirty="0"/>
          </a:p>
        </p:txBody>
      </p:sp>
      <p:sp>
        <p:nvSpPr>
          <p:cNvPr id="9" name="Sportprestatie (2024)"/>
          <p:cNvSpPr/>
          <p:nvPr/>
        </p:nvSpPr>
        <p:spPr>
          <a:xfrm>
            <a:off x="548640" y="3703320"/>
            <a:ext cx="6309360" cy="1600200"/>
          </a:xfrm>
          <a:prstGeom prst="roundRect">
            <a:avLst>
              <a:gd name="adj" fmla="val 9143"/>
            </a:avLst>
          </a:prstGeom>
          <a:solidFill>
            <a:schemeClr val="bg1"/>
          </a:solidFill>
          <a:ln w="12700">
            <a:solidFill>
              <a:schemeClr val="bg1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0" name="Text 7"/>
          <p:cNvSpPr txBox="1"/>
          <p:nvPr/>
        </p:nvSpPr>
        <p:spPr>
          <a:xfrm>
            <a:off x="822960" y="4114800"/>
            <a:ext cx="1737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200" b="1" dirty="0">
                <a:solidFill>
                  <a:schemeClr val="accent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0,55</a:t>
            </a:r>
            <a:endParaRPr lang="en-US" sz="4200" dirty="0"/>
          </a:p>
        </p:txBody>
      </p:sp>
      <p:sp>
        <p:nvSpPr>
          <p:cNvPr id="11" name="Text 8"/>
          <p:cNvSpPr txBox="1"/>
          <p:nvPr/>
        </p:nvSpPr>
        <p:spPr>
          <a:xfrm>
            <a:off x="2606040" y="3904488"/>
            <a:ext cx="4023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5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Sportprestatie (2024)</a:t>
            </a:r>
            <a:endParaRPr lang="en-US" sz="1650" dirty="0"/>
          </a:p>
        </p:txBody>
      </p:sp>
      <p:sp>
        <p:nvSpPr>
          <p:cNvPr id="12" name="Text 9"/>
          <p:cNvSpPr txBox="1"/>
          <p:nvPr/>
        </p:nvSpPr>
        <p:spPr>
          <a:xfrm>
            <a:off x="2606040" y="4343400"/>
            <a:ext cx="4023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chemeClr val="tx2"/>
                </a:solidFill>
              </a:rPr>
              <a:t>18 studies en 922 sporters: de mindfulness-acceptatiebenadering verbeterde de prestatie (g = 0,55).</a:t>
            </a:r>
            <a:endParaRPr lang="en-US" sz="1250" dirty="0"/>
          </a:p>
        </p:txBody>
      </p:sp>
      <p:sp>
        <p:nvSpPr>
          <p:cNvPr id="13" name="lectura"/>
          <p:cNvSpPr/>
          <p:nvPr/>
        </p:nvSpPr>
        <p:spPr>
          <a:xfrm>
            <a:off x="7132320" y="1371600"/>
            <a:ext cx="4507992" cy="4114800"/>
          </a:xfrm>
          <a:prstGeom prst="roundRect">
            <a:avLst>
              <a:gd name="adj" fmla="val 3556"/>
            </a:avLst>
          </a:prstGeom>
          <a:solidFill>
            <a:srgbClr val="06202E"/>
          </a:solidFill>
          <a:ln w="12700">
            <a:solidFill>
              <a:srgbClr val="06202E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4" name="Text 11"/>
          <p:cNvSpPr txBox="1"/>
          <p:nvPr/>
        </p:nvSpPr>
        <p:spPr>
          <a:xfrm>
            <a:off x="7406640" y="1645920"/>
            <a:ext cx="39319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F2B544"/>
                </a:solidFill>
              </a:rPr>
              <a:t>MDI-DUIDING</a:t>
            </a:r>
            <a:endParaRPr lang="en-US" sz="1100" dirty="0"/>
          </a:p>
        </p:txBody>
      </p:sp>
      <p:sp>
        <p:nvSpPr>
          <p:cNvPr id="15" name="Text 12"/>
          <p:cNvSpPr txBox="1"/>
          <p:nvPr/>
        </p:nvSpPr>
        <p:spPr>
          <a:xfrm>
            <a:off x="7406640" y="2011680"/>
            <a:ext cx="39319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2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Trimmen is een precisiesport.</a:t>
            </a:r>
            <a:endParaRPr lang="en-US" sz="2200" dirty="0"/>
          </a:p>
        </p:txBody>
      </p:sp>
      <p:sp>
        <p:nvSpPr>
          <p:cNvPr id="16" name="Text 13"/>
          <p:cNvSpPr txBox="1"/>
          <p:nvPr/>
        </p:nvSpPr>
        <p:spPr>
          <a:xfrm>
            <a:off x="7406640" y="3246120"/>
            <a:ext cx="393192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accent3"/>
                </a:solidFill>
              </a:rPr>
              <a:t>Kleine aanpassingen, stabiele aandacht, geen haast. Het is het soort taak waarbij mindfulness in andere sporten al effect heeft laten zien. Een veelbelovend resultaat, geen definitief.</a:t>
            </a:r>
            <a:endParaRPr lang="en-US" sz="1400" dirty="0"/>
          </a:p>
        </p:txBody>
      </p:sp>
      <p:sp>
        <p:nvSpPr>
          <p:cNvPr id="17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8" name="Text 15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BRONNEN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[27]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Effects of mindfulness practice on performance-relevant parameters and performance outcomes in sports: a meta-analytical review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Bühlmayer et al., 2017 · Sports Medicine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[28]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Exploring mindfulness interventions across cultures: a comparative meta-analysis of mindfulness interventions for athletes in Western and Eastern context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Du en Ning, 2024 · Frontiers in Psychology</a:t>
            </a:r>
            <a:endParaRPr lang="en-US" sz="1050" dirty="0"/>
          </a:p>
        </p:txBody>
      </p:sp>
      <p:sp>
        <p:nvSpPr>
          <p:cNvPr id="19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3040" y="1600200"/>
            <a:ext cx="1920240" cy="3310128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4480560" y="2057400"/>
            <a:ext cx="6858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spc="500" kern="0" dirty="0">
                <a:solidFill>
                  <a:schemeClr val="accent2"/>
                </a:solidFill>
              </a:rPr>
              <a:t>DEEL 3</a:t>
            </a:r>
            <a:endParaRPr lang="en-US" sz="1300" dirty="0"/>
          </a:p>
        </p:txBody>
      </p:sp>
      <p:sp>
        <p:nvSpPr>
          <p:cNvPr id="5" name="Text 1"/>
          <p:cNvSpPr txBox="1"/>
          <p:nvPr/>
        </p:nvSpPr>
        <p:spPr>
          <a:xfrm>
            <a:off x="4480560" y="2423160"/>
            <a:ext cx="7223760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50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Duiken en geest</a:t>
            </a:r>
            <a:endParaRPr lang="en-US" sz="5000" dirty="0"/>
          </a:p>
        </p:txBody>
      </p:sp>
      <p:sp>
        <p:nvSpPr>
          <p:cNvPr id="6" name="Text 2"/>
          <p:cNvSpPr txBox="1"/>
          <p:nvPr/>
        </p:nvSpPr>
        <p:spPr>
          <a:xfrm>
            <a:off x="4480560" y="3657600"/>
            <a:ext cx="71323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000" i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Wat al met duikers is gemeten: kleine, veelbelovende studies.</a:t>
            </a:r>
            <a:endParaRPr lang="en-US" sz="20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 txBox="1"/>
          <p:nvPr/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700" b="1" dirty="0">
                <a:solidFill>
                  <a:schemeClr val="tx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Studies met duikers: signalen, en een studie uit 2026</a:t>
            </a:r>
            <a:endParaRPr lang="en-US" sz="2700" dirty="0"/>
          </a:p>
        </p:txBody>
      </p:sp>
      <p:graphicFrame>
        <p:nvGraphicFramePr>
          <p:cNvPr id="2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371600"/>
          <a:ext cx="11091672" cy="914400"/>
        </p:xfrm>
        <a:graphic>
          <a:graphicData uri="http://schemas.openxmlformats.org/drawingml/2006/table">
            <a:tbl>
              <a:tblPr/>
              <a:tblGrid>
                <a:gridCol w="2148840"/>
                <a:gridCol w="3246120"/>
                <a:gridCol w="4160520"/>
                <a:gridCol w="1170432"/>
              </a:tblGrid>
              <a:tr h="34747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Studie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Opzet en steekproef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Resultaat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Niveau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Beneton et al., 2017 [29]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Duikcursus van 1 week (37) tegenover multisportcursus (30). Niet gerandomiseerd.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Ervaren stress daalde bij de duikers en was na een maand nog lager; mindfulnessscores stegen. Het verschil tussen de groepen was niet significant.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VOORLOPIG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Gibert et al., 2022 [30]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Gerandomiseerde pilot: meditatief duiken (10 duiken) tegenover multisport. 34 volwassenen met PTSS.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Na een maand minder indringende herinneringen met duiken (−5,1 tegenover −2,2). Andere verschillen waren niet significant en hielden niet aan tot 3 maanden.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VOORLOPIG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Griffiths et al., 2026 [31]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Gerandomiseerde studie in Frankrijk: duiken met mindfulnessoefeningen (10 sessies) tegenover gebruikelijke zorg. 63 volwassenen met obesitas.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Minder emotioneel eten (−0,82 tegenover −0,27), minder ervaren stress en betere kwaliteit van leven. Geen duikincidenten.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MATIG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544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Zec et al., 2022 [32]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29 duikers (recreatief en militair), duik naar 30 m. Speekselcortisol en vragenlijsten.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Voorafgaande negatieve emoties voorspelden het cortisol vóór de duik. Recreatieve duikers hadden hoger cortisol dan militaire duikers.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VOORLOPIG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674A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Carreño et al., 2020 [33]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176 duikers tegenover 70 strandbezoekers bij Cap de Creus. Voor en na de activiteit.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 stemming verbeterde in beide groepen; na correctie geen significant verschil tussen duiken en op het strand zijn.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000" b="1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MATIG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54864" marB="54864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B544"/>
                    </a:solidFill>
                  </a:tcPr>
                </a:tc>
              </a:tr>
            </a:tbl>
          </a:graphicData>
        </a:graphic>
      </p:graphicFrame>
      <p:sp>
        <p:nvSpPr>
          <p:cNvPr id="5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6" name="Text 2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BRONNEN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[29]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Recreational diving practice for stress management: an exploratory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Beneton et al., 2017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[30]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Comparing meditative scuba diving versus multisport activities to improve PTSD symptoms: a pilot, randomized controlled clinical tria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Gibert et al., 2022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[31]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3" invalidUrl="" action="" tgtFrame="" tooltip="Efficacy of a combined diving and mindfulness program on emotional eating in adults with obesity: randomised controlled trial with standard care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Griffiths et al., 2026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[32]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4" invalidUrl="" action="" tgtFrame="" tooltip="Psychophysiological stress response in SCUBA divers: the contribution of negative automatic thoughts and negative emotion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Zec et al., 2022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[33]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5" invalidUrl="" action="" tgtFrame="" tooltip="The beneficial effects of short-term exposure to scuba diving on human mental health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Carreño et al., 2020</a:t>
            </a:r>
            <a:endParaRPr lang="en-US" sz="105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Ook het water telt</a:t>
            </a:r>
            <a:endParaRPr lang="en-US" sz="3200" dirty="0"/>
          </a:p>
        </p:txBody>
      </p:sp>
      <p:sp>
        <p:nvSpPr>
          <p:cNvPr id="4" name="White et al., 2019 · [34]"/>
          <p:cNvSpPr/>
          <p:nvPr/>
        </p:nvSpPr>
        <p:spPr>
          <a:xfrm>
            <a:off x="548640" y="1371600"/>
            <a:ext cx="5408676" cy="3108960"/>
          </a:xfrm>
          <a:prstGeom prst="roundRect">
            <a:avLst>
              <a:gd name="adj" fmla="val 4706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chip"/>
          <p:cNvSpPr txBox="1"/>
          <p:nvPr/>
        </p:nvSpPr>
        <p:spPr>
          <a:xfrm>
            <a:off x="822960" y="1600200"/>
            <a:ext cx="32918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OBSERVATIONEEL  ·  n = 19.806</a:t>
            </a:r>
            <a:endParaRPr lang="en-US" sz="1100" dirty="0"/>
          </a:p>
        </p:txBody>
      </p:sp>
      <p:sp>
        <p:nvSpPr>
          <p:cNvPr id="6" name="Text 3"/>
          <p:cNvSpPr txBox="1"/>
          <p:nvPr/>
        </p:nvSpPr>
        <p:spPr>
          <a:xfrm>
            <a:off x="822960" y="2057400"/>
            <a:ext cx="4860036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×1,59</a:t>
            </a:r>
            <a:endParaRPr lang="en-US" sz="4000" dirty="0"/>
          </a:p>
        </p:txBody>
      </p:sp>
      <p:sp>
        <p:nvSpPr>
          <p:cNvPr id="7" name="Text 4"/>
          <p:cNvSpPr txBox="1"/>
          <p:nvPr/>
        </p:nvSpPr>
        <p:spPr>
          <a:xfrm>
            <a:off x="822960" y="2834640"/>
            <a:ext cx="4860036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hogere kans op goede gezondheid bij 120–179 minuten per week in de natuur, tegenover geen.</a:t>
            </a:r>
            <a:endParaRPr lang="en-US" sz="14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3611880"/>
            <a:ext cx="4860036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chemeClr val="accent3"/>
                </a:solidFill>
              </a:rPr>
              <a:t>Hoog welzijn: ×1,23. Het voordeel vlakt af tussen 200 en 300 minuten.</a:t>
            </a:r>
            <a:endParaRPr lang="en-US" sz="1250" dirty="0"/>
          </a:p>
        </p:txBody>
      </p:sp>
      <p:sp>
        <p:nvSpPr>
          <p:cNvPr id="9" name="Text 6"/>
          <p:cNvSpPr txBox="1"/>
          <p:nvPr/>
        </p:nvSpPr>
        <p:spPr>
          <a:xfrm>
            <a:off x="822960" y="4023360"/>
            <a:ext cx="486003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accent3"/>
                </a:solidFill>
              </a:rPr>
              <a:t>White et al., 2019 · [34]</a:t>
            </a:r>
            <a:endParaRPr lang="en-US" sz="1100" dirty="0"/>
          </a:p>
        </p:txBody>
      </p:sp>
      <p:sp>
        <p:nvSpPr>
          <p:cNvPr id="10" name="Georgiou et al., 2021 · [35]"/>
          <p:cNvSpPr/>
          <p:nvPr/>
        </p:nvSpPr>
        <p:spPr>
          <a:xfrm>
            <a:off x="6231636" y="1371600"/>
            <a:ext cx="5408676" cy="3108960"/>
          </a:xfrm>
          <a:prstGeom prst="roundRect">
            <a:avLst>
              <a:gd name="adj" fmla="val 4706"/>
            </a:avLst>
          </a:prstGeom>
          <a:solidFill>
            <a:srgbClr val="0E3A4A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chip"/>
          <p:cNvSpPr txBox="1"/>
          <p:nvPr/>
        </p:nvSpPr>
        <p:spPr>
          <a:xfrm>
            <a:off x="6505956" y="1600200"/>
            <a:ext cx="3291840" cy="347472"/>
          </a:xfrm>
          <a:prstGeom prst="roundRect">
            <a:avLst>
              <a:gd name="adj" fmla="val 50000"/>
            </a:avLst>
          </a:prstGeom>
          <a:solidFill>
            <a:srgbClr val="F2B544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06202E"/>
                </a:solidFill>
              </a:rPr>
              <a:t>META-ANALYSE  ·  BLAUWE RUIMTEN</a:t>
            </a:r>
            <a:endParaRPr lang="en-US" sz="1100" dirty="0"/>
          </a:p>
        </p:txBody>
      </p:sp>
      <p:sp>
        <p:nvSpPr>
          <p:cNvPr id="12" name="Text 9"/>
          <p:cNvSpPr txBox="1"/>
          <p:nvPr/>
        </p:nvSpPr>
        <p:spPr>
          <a:xfrm>
            <a:off x="6505956" y="2057400"/>
            <a:ext cx="4860036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 = 0,19</a:t>
            </a:r>
            <a:endParaRPr lang="en-US" sz="4000" dirty="0"/>
          </a:p>
        </p:txBody>
      </p:sp>
      <p:sp>
        <p:nvSpPr>
          <p:cNvPr id="13" name="Text 10"/>
          <p:cNvSpPr txBox="1"/>
          <p:nvPr/>
        </p:nvSpPr>
        <p:spPr>
          <a:xfrm>
            <a:off x="6505956" y="2834640"/>
            <a:ext cx="4860036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chemeClr val="bg1"/>
                </a:solidFill>
              </a:rPr>
              <a:t>effect van contact met blauwe ruimten (zee, rivieren, meren) op psychisch herstel: stress, stemming en welzijn.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6505956" y="3611880"/>
            <a:ext cx="4860036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chemeClr val="accent3"/>
                </a:solidFill>
              </a:rPr>
              <a:t>Meer blauwe ruimte in de buurt: d = 0,34.</a:t>
            </a:r>
            <a:endParaRPr lang="en-US" sz="1250" dirty="0"/>
          </a:p>
        </p:txBody>
      </p:sp>
      <p:sp>
        <p:nvSpPr>
          <p:cNvPr id="15" name="Text 12"/>
          <p:cNvSpPr txBox="1"/>
          <p:nvPr/>
        </p:nvSpPr>
        <p:spPr>
          <a:xfrm>
            <a:off x="6505956" y="4023360"/>
            <a:ext cx="486003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accent3"/>
                </a:solidFill>
              </a:rPr>
              <a:t>Georgiou et al., 2021 · [35]</a:t>
            </a:r>
            <a:endParaRPr lang="en-US" sz="1100" dirty="0"/>
          </a:p>
        </p:txBody>
      </p:sp>
      <p:sp>
        <p:nvSpPr>
          <p:cNvPr id="16" name="lectura"/>
          <p:cNvSpPr/>
          <p:nvPr/>
        </p:nvSpPr>
        <p:spPr>
          <a:xfrm>
            <a:off x="548640" y="4663440"/>
            <a:ext cx="11091672" cy="777240"/>
          </a:xfrm>
          <a:prstGeom prst="roundRect">
            <a:avLst>
              <a:gd name="adj" fmla="val 18824"/>
            </a:avLst>
          </a:prstGeom>
          <a:solidFill>
            <a:srgbClr val="0E3A4A"/>
          </a:solidFill>
          <a:ln w="12700">
            <a:solidFill>
              <a:srgbClr val="0E3A4A"/>
            </a:solidFill>
            <a:prstDash val="solid"/>
          </a:ln>
        </p:spPr>
      </p:sp>
      <p:sp>
        <p:nvSpPr>
          <p:cNvPr id="17" name="Text 14"/>
          <p:cNvSpPr txBox="1"/>
          <p:nvPr/>
        </p:nvSpPr>
        <p:spPr>
          <a:xfrm>
            <a:off x="822960" y="4663440"/>
            <a:ext cx="1054303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b="1" spc="300" kern="0" dirty="0">
                <a:solidFill>
                  <a:srgbClr val="F2B544"/>
                </a:solidFill>
              </a:rPr>
              <a:t>MDI-DUIDING   </a:t>
            </a:r>
            <a:pPr indent="0" marL="0">
              <a:buNone/>
            </a:pPr>
            <a:r>
              <a:rPr lang="en-US" sz="1400" i="1" dirty="0">
                <a:solidFill>
                  <a:srgbClr val="F8F5E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Duiken verbindt twee dingen die het bewijs koppelt aan welzijn: tijd in het water en getrainde aandacht.</a:t>
            </a:r>
            <a:endParaRPr lang="en-US" sz="1050" dirty="0"/>
          </a:p>
        </p:txBody>
      </p:sp>
      <p:sp>
        <p:nvSpPr>
          <p:cNvPr id="18" name="fuente"/>
          <p:cNvSpPr/>
          <p:nvPr/>
        </p:nvSpPr>
        <p:spPr>
          <a:xfrm>
            <a:off x="548640" y="5669280"/>
            <a:ext cx="11091672" cy="384048"/>
          </a:xfrm>
          <a:prstGeom prst="roundRect">
            <a:avLst>
              <a:gd name="adj" fmla="val 38095"/>
            </a:avLst>
          </a:prstGeom>
          <a:solidFill>
            <a:srgbClr val="F8F5EF"/>
          </a:solidFill>
          <a:ln w="12700">
            <a:solidFill>
              <a:srgbClr val="F8F5EF"/>
            </a:solidFill>
            <a:prstDash val="solid"/>
          </a:ln>
        </p:spPr>
      </p:sp>
      <p:sp>
        <p:nvSpPr>
          <p:cNvPr id="19" name="Text 16"/>
          <p:cNvSpPr txBox="1"/>
          <p:nvPr/>
        </p:nvSpPr>
        <p:spPr>
          <a:xfrm>
            <a:off x="749808" y="5669280"/>
            <a:ext cx="10689336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indent="0" marL="0">
              <a:buNone/>
            </a:pPr>
            <a:r>
              <a:rPr lang="en-US" sz="950" b="1" spc="200" kern="0" dirty="0">
                <a:solidFill>
                  <a:srgbClr val="0F6472"/>
                </a:solidFill>
              </a:rPr>
              <a:t>BRONNEN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[34]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1" invalidUrl="" action="" tgtFrame="" tooltip="Spending at least 120 minutes a week in nature is associated with good health and wellbeing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White et al., 2019 · Scientific Reports</a:t>
            </a:r>
            <a:pPr indent="0" marL="0">
              <a:buNone/>
            </a:pPr>
            <a:r>
              <a:rPr lang="en-US" sz="1050" dirty="0">
                <a:solidFill>
                  <a:srgbClr val="5A6B70"/>
                </a:solidFill>
              </a:rPr>
              <a:t>   ·   </a:t>
            </a:r>
            <a:pPr indent="0" marL="0">
              <a:buNone/>
            </a:pPr>
            <a:r>
              <a:rPr lang="en-US" sz="1050" b="1" dirty="0">
                <a:solidFill>
                  <a:srgbClr val="5A6B70"/>
                </a:solidFill>
              </a:rPr>
              <a:t>[35] </a:t>
            </a:r>
            <a:pPr indent="0" marL="0">
              <a:buNone/>
            </a:pPr>
            <a:r>
              <a:rPr lang="en-US" sz="1050" u="sng" dirty="0">
                <a:solidFill>
                  <a:srgbClr val="0F6472"/>
                </a:solidFill>
                <a:hlinkClick r:id="rId2" invalidUrl="" action="" tgtFrame="" tooltip="Mechanisms of impact of blue spaces on human health: a systematic literature review and meta-analysis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Georgiou et al., 2021 · IJERPH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Van gegeven naar praktijk</a:t>
            </a:r>
            <a:endParaRPr lang="en-US" sz="3200" dirty="0"/>
          </a:p>
        </p:txBody>
      </p:sp>
      <p:sp>
        <p:nvSpPr>
          <p:cNvPr id="4" name="chip"/>
          <p:cNvSpPr txBox="1"/>
          <p:nvPr/>
        </p:nvSpPr>
        <p:spPr>
          <a:xfrm>
            <a:off x="548640" y="1298448"/>
            <a:ext cx="3566160" cy="347472"/>
          </a:xfrm>
          <a:prstGeom prst="roundRect">
            <a:avLst>
              <a:gd name="adj" fmla="val 50000"/>
            </a:avLst>
          </a:prstGeom>
          <a:solidFill>
            <a:srgbClr val="0F6472"/>
          </a:solidFill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200" kern="0" dirty="0">
                <a:solidFill>
                  <a:srgbClr val="FFFFFF"/>
                </a:solidFill>
              </a:rPr>
              <a:t>MDI-DUIDING  ·  WERKHYPOTHESE</a:t>
            </a:r>
            <a:endParaRPr lang="en-US" sz="1100" dirty="0"/>
          </a:p>
        </p:txBody>
      </p:sp>
      <p:graphicFrame>
        <p:nvGraphicFramePr>
          <p:cNvPr id="2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737360"/>
          <a:ext cx="11091672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3429000"/>
                <a:gridCol w="3639312"/>
              </a:tblGrid>
              <a:tr h="32918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Wat misgaat (gegeven)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Wat mindfulness traint (gegeven)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Hoe het MDI het oefent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6202E"/>
                    </a:solidFill>
                  </a:tcPr>
                </a:tc>
              </a:tr>
              <a:tr h="60350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Noodopstijging: meest voorkomende uitschakelende factor in 1992–2003 [1] en bij ongevallen behandeld door de Koninklijke Marine [7]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Sneller herstel van hartslag en ademhaling na stress [25]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Stoppen, denken en handelen volgens je opleiding; stopbevoegdheid in het buddyteam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Hart en leeftijd: minstens 1 op 4 doden is cardiaal [9]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Lichaamsbewustzijn: spanning, vermoeidheid of kou eerder opmerken [17]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Gereedheidsscan (groen · oranje · rood); uitstellen mag ook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Paniek: 24% tot 37% heeft het meegemaakt, en eerdere angst voorspelt het [10] [11]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Minder angst, even werkzaam als een eerstelijnsmedicijn [18]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ARRIVE voor het water in gaan: je toestand „aanvaarden”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Tunnelvisie; met angst tragere verwerking onder water [13] [14]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Betere volgehouden aandacht en werkgeheugen, ook onder stress [21] [23]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Eén enkele focus per duik en een open blik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352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Overtredingen bij 75% van de doden zonder medische oorzaak [8]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Minder afdwalen, meer aandacht voor de taak [24]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«Verifieer»: plan, tekens en terugweg met je buddy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dirty="0">
                          <a:solidFill>
                            <a:srgbClr val="06202E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 adem inhouden bij het opstijgen kan een embolie veroorzaken [15]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i="1" dirty="0">
                          <a:solidFill>
                            <a:srgbClr val="5A6B70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 ademhaling wordt niet getraind: alleen waargenomen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0F647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Gewone, doorgaande ademhaling; TRES neemt alleen waar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ctr">
                    <a:lnL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4C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Text 2"/>
          <p:cNvSpPr txBox="1"/>
          <p:nvPr/>
        </p:nvSpPr>
        <p:spPr>
          <a:xfrm>
            <a:off x="548640" y="56692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i="1" dirty="0">
                <a:solidFill>
                  <a:schemeClr val="tx2"/>
                </a:solidFill>
              </a:rPr>
              <a:t>De nummers tussen haken verwijzen naar de bronnenlijst aan het eind.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bg1"/>
                </a:solidFill>
              </a:rPr>
              <a:t>Wat we nog niet weten, en hoe we het meten</a:t>
            </a:r>
            <a:endParaRPr lang="en-US" sz="3200" dirty="0"/>
          </a:p>
        </p:txBody>
      </p:sp>
      <p:sp>
        <p:nvSpPr>
          <p:cNvPr id="4" name="dot"/>
          <p:cNvSpPr/>
          <p:nvPr/>
        </p:nvSpPr>
        <p:spPr>
          <a:xfrm>
            <a:off x="548640" y="1508760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5" name="Text 2"/>
          <p:cNvSpPr txBox="1"/>
          <p:nvPr/>
        </p:nvSpPr>
        <p:spPr>
          <a:xfrm>
            <a:off x="548640" y="150876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500" dirty="0"/>
          </a:p>
        </p:txBody>
      </p:sp>
      <p:sp>
        <p:nvSpPr>
          <p:cNvPr id="6" name="Text 3"/>
          <p:cNvSpPr txBox="1"/>
          <p:nvPr/>
        </p:nvSpPr>
        <p:spPr>
          <a:xfrm>
            <a:off x="1234440" y="1463040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Er is nog geen grote studie die het effect van mindfulness op duikongevallen meet.</a:t>
            </a:r>
            <a:endParaRPr lang="en-US" sz="1500" dirty="0"/>
          </a:p>
        </p:txBody>
      </p:sp>
      <p:sp>
        <p:nvSpPr>
          <p:cNvPr id="7" name="dot"/>
          <p:cNvSpPr/>
          <p:nvPr/>
        </p:nvSpPr>
        <p:spPr>
          <a:xfrm>
            <a:off x="548640" y="2496312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548640" y="24963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500" dirty="0"/>
          </a:p>
        </p:txBody>
      </p:sp>
      <p:sp>
        <p:nvSpPr>
          <p:cNvPr id="9" name="Text 6"/>
          <p:cNvSpPr txBox="1"/>
          <p:nvPr/>
        </p:nvSpPr>
        <p:spPr>
          <a:xfrm>
            <a:off x="1234440" y="2450592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Studies met duikers zijn klein, vaak niet gerandomiseerd, met zelfgeselecteerde deelnemers.</a:t>
            </a:r>
            <a:endParaRPr lang="en-US" sz="1500" dirty="0"/>
          </a:p>
        </p:txBody>
      </p:sp>
      <p:sp>
        <p:nvSpPr>
          <p:cNvPr id="10" name="dot"/>
          <p:cNvSpPr/>
          <p:nvPr/>
        </p:nvSpPr>
        <p:spPr>
          <a:xfrm>
            <a:off x="548640" y="3483864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1" name="Text 8"/>
          <p:cNvSpPr txBox="1"/>
          <p:nvPr/>
        </p:nvSpPr>
        <p:spPr>
          <a:xfrm>
            <a:off x="548640" y="3483864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500" dirty="0"/>
          </a:p>
        </p:txBody>
      </p:sp>
      <p:sp>
        <p:nvSpPr>
          <p:cNvPr id="12" name="Text 9"/>
          <p:cNvSpPr txBox="1"/>
          <p:nvPr/>
        </p:nvSpPr>
        <p:spPr>
          <a:xfrm>
            <a:off x="1234440" y="3438144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Mindfulness vervangt je opleiding bij je organisatie, het duikplan, de uitrusting en medische geschiktheid niet: het voegt eraan toe.</a:t>
            </a:r>
            <a:endParaRPr lang="en-US" sz="1500" dirty="0"/>
          </a:p>
        </p:txBody>
      </p:sp>
      <p:sp>
        <p:nvSpPr>
          <p:cNvPr id="13" name="dot"/>
          <p:cNvSpPr/>
          <p:nvPr/>
        </p:nvSpPr>
        <p:spPr>
          <a:xfrm>
            <a:off x="548640" y="4471416"/>
            <a:ext cx="457200" cy="457200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14" name="Text 11"/>
          <p:cNvSpPr txBox="1"/>
          <p:nvPr/>
        </p:nvSpPr>
        <p:spPr>
          <a:xfrm>
            <a:off x="548640" y="4471416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1500" dirty="0"/>
          </a:p>
        </p:txBody>
      </p:sp>
      <p:sp>
        <p:nvSpPr>
          <p:cNvPr id="15" name="Text 12"/>
          <p:cNvSpPr txBox="1"/>
          <p:nvPr/>
        </p:nvSpPr>
        <p:spPr>
          <a:xfrm>
            <a:off x="1234440" y="4425696"/>
            <a:ext cx="6035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500" dirty="0">
                <a:solidFill>
                  <a:schemeClr val="bg1"/>
                </a:solidFill>
              </a:rPr>
              <a:t>Veel sterfgevallen zijn niet te reconstrueren: in het Britse rapport van 2025 ontbrak bij meer dan de helft informatie. Ongevalsdata zijn onvolmaakt.</a:t>
            </a:r>
            <a:endParaRPr lang="en-US" sz="1500" dirty="0"/>
          </a:p>
        </p:txBody>
      </p:sp>
      <p:sp>
        <p:nvSpPr>
          <p:cNvPr id="16" name="FP20"/>
          <p:cNvSpPr/>
          <p:nvPr/>
        </p:nvSpPr>
        <p:spPr>
          <a:xfrm>
            <a:off x="7498080" y="1417320"/>
            <a:ext cx="4142232" cy="4206240"/>
          </a:xfrm>
          <a:prstGeom prst="roundRect">
            <a:avLst>
              <a:gd name="adj" fmla="val 3532"/>
            </a:avLst>
          </a:prstGeom>
          <a:solidFill>
            <a:schemeClr val="accent2"/>
          </a:solidFill>
          <a:ln w="12700">
            <a:solidFill>
              <a:schemeClr val="accent2"/>
            </a:solidFill>
            <a:prstDash val="solid"/>
          </a:ln>
          <a:effectLst>
            <a:outerShdw sx="100000" sy="100000" kx="0" ky="0" algn="bl" rotWithShape="0" blurRad="127000" dist="38100" dir="5400000">
              <a:srgbClr val="06202E">
                <a:alpha val="18000"/>
              </a:srgbClr>
            </a:outerShdw>
          </a:effectLst>
        </p:spPr>
      </p:sp>
      <p:sp>
        <p:nvSpPr>
          <p:cNvPr id="17" name="Text 14"/>
          <p:cNvSpPr txBox="1"/>
          <p:nvPr/>
        </p:nvSpPr>
        <p:spPr>
          <a:xfrm>
            <a:off x="7772400" y="1691640"/>
            <a:ext cx="359359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b="1" spc="300" kern="0" dirty="0">
                <a:solidFill>
                  <a:srgbClr val="06202E"/>
                </a:solidFill>
              </a:rPr>
              <a:t>DAAROM METEN WE</a:t>
            </a:r>
            <a:endParaRPr lang="en-US" sz="1100" dirty="0"/>
          </a:p>
        </p:txBody>
      </p:sp>
      <p:sp>
        <p:nvSpPr>
          <p:cNvPr id="18" name="Text 15"/>
          <p:cNvSpPr txBox="1"/>
          <p:nvPr/>
        </p:nvSpPr>
        <p:spPr>
          <a:xfrm>
            <a:off x="7772400" y="2057400"/>
            <a:ext cx="3593592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FP20 · Fundamental Peace</a:t>
            </a:r>
            <a:endParaRPr lang="en-US" sz="2400" dirty="0"/>
          </a:p>
        </p:txBody>
      </p:sp>
      <p:sp>
        <p:nvSpPr>
          <p:cNvPr id="19" name="Text 16"/>
          <p:cNvSpPr txBox="1"/>
          <p:nvPr/>
        </p:nvSpPr>
        <p:spPr>
          <a:xfrm>
            <a:off x="7772400" y="2743200"/>
            <a:ext cx="3593592" cy="11887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400" dirty="0">
                <a:solidFill>
                  <a:srgbClr val="FFFFFF"/>
                </a:solidFill>
              </a:rPr>
              <a:t>Een vragenlijst van 20 items voor en na elke cursus, met je persoonlijke code en optionele toestemming voor onderzoek.</a:t>
            </a:r>
            <a:endParaRPr lang="en-US" sz="1400" dirty="0"/>
          </a:p>
        </p:txBody>
      </p:sp>
      <p:sp>
        <p:nvSpPr>
          <p:cNvPr id="20" name="Text 17"/>
          <p:cNvSpPr txBox="1"/>
          <p:nvPr/>
        </p:nvSpPr>
        <p:spPr>
          <a:xfrm>
            <a:off x="7772400" y="3977640"/>
            <a:ext cx="359359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6202E"/>
                </a:solidFill>
              </a:rPr>
              <a:t>Het onderzoek gebeurt samen met de Leerstoel Contemplatieve Wetenschappen van de Universiteit van Zaragoza.</a:t>
            </a:r>
            <a:endParaRPr lang="en-US" sz="1300" dirty="0"/>
          </a:p>
        </p:txBody>
      </p:sp>
      <p:sp>
        <p:nvSpPr>
          <p:cNvPr id="21" name="Text 18"/>
          <p:cNvSpPr txBox="1"/>
          <p:nvPr/>
        </p:nvSpPr>
        <p:spPr>
          <a:xfrm>
            <a:off x="7772400" y="5029200"/>
            <a:ext cx="35935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50" i="1" dirty="0">
                <a:solidFill>
                  <a:srgbClr val="FFFFFF"/>
                </a:solidFill>
              </a:rPr>
              <a:t>mindfuldivinginstitute.com/learn/profile</a:t>
            </a:r>
            <a:endParaRPr lang="en-US" sz="11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Bronnen (1/3)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Denoble PJ, Caruso JL, Dear GdeL, Pieper CF, Vann RD (2008).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" invalidUrl="" action="" tgtFrame="" tooltip="https://pubmed.ncbi.nlm.nih.gov/19175195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Common causes of open-circuit recreational diving fatalities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Undersea &amp; Hyperbaric Medicine 35(6):393–406.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Lippmann J, Taylor DM (2020).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2" invalidUrl="" action="" tgtFrame="" tooltip="https://doi.org/10.28920/dhm50.3.220-22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Scuba diving fatalities in Australia 2001 to 2013: chain of events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50(3):220–229.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Lippmann J, Lawrence C, Davis M (2021).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3" invalidUrl="" action="" tgtFrame="" tooltip="https://doi.org/10.28920/dhm51.4.345-35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Scuba diving-related fatalities in New Zealand, 2007 to 2016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51(4):345–354.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[4]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Lippmann J, Lawrence C, Fock A (2023).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4" invalidUrl="" action="" tgtFrame="" tooltip="https://doi.org/10.28920/dhm53.2.76-8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Compressed gas diving fatalities in Australian waters 2014 to 2018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53(2):76–84.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[5]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Casadesús JM, Aguirre F, Carrera A, Boadas-Vaello P, Serrando MT, Reina F (2019).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5" invalidUrl="" action="" tgtFrame="" tooltip="https://doi.org/10.1007/s12024-019-00109-2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Diving-related fatalities: multidisciplinary, experience-based investigation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Forensic Science, Medicine and Pathology 15(2):224–232.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[6]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British Sub-Aqua Club (2026).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6" invalidUrl="" action="" tgtFrame="" tooltip="https://www.bsac.com/document/bsac-incident-report-2025/bsac-incident-report-2025.pdf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BSAC Annual Diving Incident Report 2025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BSAC, Verenigd Koninkrijk.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[7]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Turner BL, van Ooij PJAM, Wingelaar TT, et al. (2024).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7" invalidUrl="" action="" tgtFrame="" tooltip="https://doi.org/10.28920/dhm54.1.39-4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Chain of events analysis in diving accidents treated by the Royal Netherlands Navy 1966–2023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54(1):39–46.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[8]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Shreeves K, Buzzacott P, Hornsby A, Caney M (2018).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8" invalidUrl="" action="" tgtFrame="" tooltip="https://journals.viamedica.pl/international_maritime_health/article/view/5831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Violations of safe diving practices among 122 diver fatalities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International Maritime Health 69(2).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[9]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Lippmann J, Caruso J (2024).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9" invalidUrl="" action="" tgtFrame="" tooltip="https://doi.org/10.28920/dhm54.3.217-22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investigation of diving accidents and fatalities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54(3):217–224.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[10]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Colvard DF, Colvard LY (2003).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0" invalidUrl="" action="" tgtFrame="" tooltip="https://undercurrent.org/UCnow/dive_magazine/2003/PanicRecreational200308.html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Een studie naar paniek bij recreatieve duikers (samenvatting: Panic in Recreational Scuba Divers)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The Undersea Journal, winter 2003; samengevat in Undercurrent 29(8).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[11]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Morgan WP, Raglin JS, O'Connor PJ (2004).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1" invalidUrl="" action="" tgtFrame="" tooltip="https://doi.org/10.1055/s-2004-81582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Trait anxiety predicts panic behavior in beginning scuba students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International Journal of Sports Medicine 25(4):314–322.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[12]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Morgan WP (1995).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2" invalidUrl="" action="" tgtFrame="" tooltip="https://doi.org/10.2165/00007256-199520060-00005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Anxiety and panic in recreational scuba divers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Sports Medicine 20(6):398–421.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i="1" dirty="0">
                <a:solidFill>
                  <a:schemeClr val="tx2"/>
                </a:solidFill>
              </a:rPr>
              <a:t>Links naar DOI, PubMed of de oorspronkelijke publicatie. Geraadpleegd op 8 november 2026.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Bronnen (2/3)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[13]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Weltman G, Egstrom GH (1966).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" invalidUrl="" action="" tgtFrame="" tooltip="https://doi.org/10.1177/00187208660080060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Perceptual narrowing in novice divers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Human Factors 8(6):499–506.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[14]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Tsai FH, Wu WL, Liang JM, Hsu HT, Chen TY (2020).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2" invalidUrl="" action="" tgtFrame="" tooltip="https://doi.org/10.28920/dhm50.2.130-13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Anxiety impact on scuba performance and underwater cognitive processing ability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Diving and Hyperbaric Medicine 50(2):130–134.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[15]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Gessert J (2021).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3" invalidUrl="" action="" tgtFrame="" tooltip="https://world.dan.org/?p=1886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Shallow-water arterial gas embolisms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Alert Diver, Divers Alert Network.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[16]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Bishop SR, Lau M, Shapiro S, et al. (2004).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4" invalidUrl="" action="" tgtFrame="" tooltip="https://doi.org/10.1093/clipsy.bph077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Mindfulness: a proposed operational definition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Clinical Psychology: Science and Practice 11(3):230–241.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[17]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Hölzel BK, Lazar SW, Gard T, et al. (2011).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5" invalidUrl="" action="" tgtFrame="" tooltip="https://pubmed.ncbi.nlm.nih.gov/26168376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 does mindfulness meditation work? Proposing mechanisms of action from a conceptual and neural perspective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Perspectives on Psychological Science 6(6):537–559.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[18]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Hoge EA, Bui E, Mete M, Dutton MA, Baker AW, Simon NM (2023).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6" invalidUrl="" action="" tgtFrame="" tooltip="https://doi.org/10.1001/jamapsychiatry.2022.367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Mindfulness-based stress reduction vs escitalopram for the treatment of adults with anxiety disorders: a randomized clinical trial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JAMA Psychiatry 80(1):13–21.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[19]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Galante J, Friedrich C, Dawson AF, et al. (2021).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7" invalidUrl="" action="" tgtFrame="" tooltip="https://doi.org/10.1371/journal.pmed.1003481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Mindfulness-based programmes for mental health promotion in adults in nonclinical settings: a systematic review and meta-analysis of randomised controlled trials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PLoS Medicine 18(1):e1003481.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[20]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Goldberg SB, Riordan KM, Sun S, Davidson RJ (2022).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8" invalidUrl="" action="" tgtFrame="" tooltip="https://doi.org/10.1177/1745691620968771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empirical status of mindfulness-based interventions: a systematic review of 44 meta-analyses of randomized controlled trials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Perspectives on Psychological Science 17(1):108–130.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[21]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Zainal NH, Newman MG (2024).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9" invalidUrl="" action="" tgtFrame="" tooltip="https://doi.org/10.1080/17437199.2023.2248222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 enhances cognitive functioning: a meta-analysis of 111 randomized controlled trials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Health Psychology Review 18(2):369–395.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[22]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Jha AP, Stanley EA, Kiyonaga A, Wong L, Gelfand L (2010).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0" invalidUrl="" action="" tgtFrame="" tooltip="https://pubmed.ncbi.nlm.nih.gov/20141302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Examining the protective effects of mindfulness training on working memory capacity and affective experience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Emotion 10(1):54–64.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[23]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Jha AP, Zanesco AP, Denkova E, Rooks J, Morrison AB, Stanley EA (2020).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1" invalidUrl="" action="" tgtFrame="" tooltip="https://doi.org/10.1007/s10608-020-10076-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Comparing mindfulness and positivity trainings in high-demand cohorts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Cognitive Therapy and Research 44(2):311–326.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[24]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Killingsworth MA, Gilbert DT (2010).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2" invalidUrl="" action="" tgtFrame="" tooltip="https://doi.org/10.1126/science.119243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 wandering mind is an unhappy mind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Science 330:932.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i="1" dirty="0">
                <a:solidFill>
                  <a:schemeClr val="tx2"/>
                </a:solidFill>
              </a:rPr>
              <a:t>Links naar DOI, PubMed of de oorspronkelijke publicatie. Geraadpleegd op 8 november 2026.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24</a:t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chemeClr val="tx1"/>
                </a:solidFill>
              </a:rPr>
              <a:t>Bronnen (3/3)</a:t>
            </a:r>
            <a:endParaRPr lang="en-US" sz="3200" dirty="0"/>
          </a:p>
        </p:txBody>
      </p:sp>
      <p:sp>
        <p:nvSpPr>
          <p:cNvPr id="4" name="Text 1"/>
          <p:cNvSpPr txBox="1"/>
          <p:nvPr/>
        </p:nvSpPr>
        <p:spPr>
          <a:xfrm>
            <a:off x="548640" y="1325880"/>
            <a:ext cx="11091672" cy="4526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[25]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Johnson DC, Thom NJ, Stanley EA, et al. (2014).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" invalidUrl="" action="" tgtFrame="" tooltip="https://pubmed.ncbi.nlm.nih.gov/24832476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Modifying resilience mechanisms in at-risk individuals: a controlled study of mindfulness training in Marines preparing for deployment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American Journal of Psychiatry 171(8).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[26]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Pascoe MC, Thompson DR, Jenkins ZM, Ski CF (2017).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2" invalidUrl="" action="" tgtFrame="" tooltip="https://doi.org/10.1016/j.jpsychires.2017.08.00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Mindfulness mediates the physiological markers of stress: systematic review and meta-analysis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Journal of Psychiatric Research 95:156–178.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[27]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Bühlmayer L, Birrer D, Röthlin P, Faude O, Donath L (2017).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3" invalidUrl="" action="" tgtFrame="" tooltip="https://doi.org/10.1007/s40279-017-0752-9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Effects of mindfulness practice on performance-relevant parameters and performance outcomes in sports: a meta-analytical review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Sports Medicine.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[28]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Du S, Ning Z (2024).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4" invalidUrl="" action="" tgtFrame="" tooltip="https://doi.org/10.3389/fpsyg.2024.144988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Exploring mindfulness interventions across cultures: a comparative meta-analysis of mindfulness interventions for athletes in Western and Eastern contexts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Frontiers in Psychology 15:1449886.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[29]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Beneton F, Michoud G, Coulange M, et al. (2017).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5" invalidUrl="" action="" tgtFrame="" tooltip="https://doi.org/10.3389/fpsyg.2017.02193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Recreational diving practice for stress management: an exploratory trial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Frontiers in Psychology 8:2193.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[30]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Gibert L, Coulange M, Reynier JC, et al. (2022).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6" invalidUrl="" action="" tgtFrame="" tooltip="https://doi.org/10.1080/20008198.2022.2031590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Comparing meditative scuba diving versus multisport activities to improve PTSD symptoms: a pilot, randomized controlled clinical trial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European Journal of Psychotraumatology 13(1):2031590.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[31]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Griffiths K, Markarian T, Meurice V, et al. (2026).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7" invalidUrl="" action="" tgtFrame="" tooltip="https://doi.org/10.1371/journal.pone.0345784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Efficacy of a combined diving and mindfulness program on emotional eating in adults with obesity: randomised controlled trial with standard care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PLoS One 21(3):e0345784.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[32]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Zec M, Antičević V, Lušić Kalcina L, Valić Z, Božić J (2022).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8" invalidUrl="" action="" tgtFrame="" tooltip="https://doi.org/10.1007/s12144-022-02900-x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Psychophysiological stress response in SCUBA divers: the contribution of negative automatic thoughts and negative emotions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Current Psychology 42(23):16751–16765.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[33]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Carreño A, Gascon M, Vert C, Lloret J (2020).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9" invalidUrl="" action="" tgtFrame="" tooltip="https://doi.org/10.3390/ijerph17197238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 beneficial effects of short-term exposure to scuba diving on human mental health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Int J Environmental Research and Public Health 17(19):7238.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[34]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White MP, Alcock I, Grellier J, et al. (2019).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0" invalidUrl="" action="" tgtFrame="" tooltip="https://pubmed.ncbi.nlm.nih.gov/31197192/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Spending at least 120 minutes a week in nature is associated with good health and wellbeing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Scientific Reports 9.</a:t>
            </a:r>
            <a:endParaRPr lang="en-US" sz="1150" dirty="0"/>
          </a:p>
          <a:p>
            <a:pPr indent="0" marL="0">
              <a:spcAft>
                <a:spcPts val="700"/>
              </a:spcAft>
              <a:buNone/>
            </a:pPr>
            <a:r>
              <a:rPr lang="en-US" sz="1150" b="1" dirty="0">
                <a:solidFill>
                  <a:schemeClr val="accent2"/>
                </a:solidFill>
              </a:rPr>
              <a:t>[35]  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06202E"/>
                </a:solidFill>
              </a:rPr>
              <a:t>Georgiou M, Morison G, Smith N, Tieges Z, Chastin S (2021). </a:t>
            </a:r>
            <a:pPr indent="0" marL="0">
              <a:spcAft>
                <a:spcPts val="700"/>
              </a:spcAft>
              <a:buNone/>
            </a:pPr>
            <a:r>
              <a:rPr lang="en-US" sz="1150" u="sng" dirty="0">
                <a:solidFill>
                  <a:srgbClr val="0F6472"/>
                </a:solidFill>
                <a:hlinkClick r:id="rId11" invalidUrl="" action="" tgtFrame="" tooltip="https://doi.org/10.3390/ijerph18052486" history="1" highlightClick="0" endSnd="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Mechanisms of impact of blue spaces on human health: a systematic literature review and meta-analysis</a:t>
            </a:r>
            <a:pPr indent="0" marL="0">
              <a:spcAft>
                <a:spcPts val="700"/>
              </a:spcAft>
              <a:buNone/>
            </a:pPr>
            <a:r>
              <a:rPr lang="en-US" sz="1150" dirty="0">
                <a:solidFill>
                  <a:srgbClr val="5A6B70"/>
                </a:solidFill>
              </a:rPr>
              <a:t>. Int J Environmental Research and Public Health 18(5):2486.</a:t>
            </a:r>
            <a:endParaRPr lang="en-US" sz="115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5897880"/>
            <a:ext cx="11091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050" i="1" dirty="0">
                <a:solidFill>
                  <a:schemeClr val="tx2"/>
                </a:solidFill>
              </a:rPr>
              <a:t>Links naar DOI, PubMed of de oorspronkelijke publicatie. Geraadpleegd op 8 november 2026.</a:t>
            </a:r>
            <a:endParaRPr lang="en-US" sz="10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5A6B70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/home/claude/mdi/assets/logo3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40680" y="640080"/>
            <a:ext cx="1298448" cy="224028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548640" y="2971800"/>
            <a:ext cx="11091672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600" b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Rust is te trainen.</a:t>
            </a:r>
            <a:endParaRPr lang="en-US" sz="4600" dirty="0"/>
          </a:p>
          <a:p>
            <a:pPr algn="ctr" indent="0" marL="0">
              <a:buNone/>
            </a:pPr>
            <a:r>
              <a:rPr lang="en-US" sz="4600" b="1" dirty="0">
                <a:solidFill>
                  <a:schemeClr val="accent3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Aanwezigheid ook.</a:t>
            </a:r>
            <a:endParaRPr lang="en-US" sz="4600" dirty="0"/>
          </a:p>
        </p:txBody>
      </p:sp>
      <p:sp>
        <p:nvSpPr>
          <p:cNvPr id="5" name="Text 1"/>
          <p:cNvSpPr txBox="1"/>
          <p:nvPr/>
        </p:nvSpPr>
        <p:spPr>
          <a:xfrm>
            <a:off x="548640" y="4709160"/>
            <a:ext cx="11091672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800" i="1" dirty="0">
                <a:solidFill>
                  <a:schemeClr val="bg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Mindful Diving™ vult je opleiding bij je organisatie aan; het vervangt haar niet.</a:t>
            </a:r>
            <a:endParaRPr lang="en-US" sz="1800" dirty="0"/>
          </a:p>
        </p:txBody>
      </p:sp>
      <p:sp>
        <p:nvSpPr>
          <p:cNvPr id="6" name="Text 2"/>
          <p:cNvSpPr txBox="1"/>
          <p:nvPr/>
        </p:nvSpPr>
        <p:spPr>
          <a:xfrm>
            <a:off x="548640" y="5623560"/>
            <a:ext cx="1109167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chemeClr val="accent3"/>
                </a:solidFill>
              </a:rPr>
              <a:t>Luis Miguel Gallardo  ·  mindfuldivinginstitute.com  ·  hello@mindfuldiving.org  ·  @mindfuldivinginstitute</a:t>
            </a:r>
            <a:endParaRPr lang="en-US" sz="1200" dirty="0"/>
          </a:p>
        </p:txBody>
      </p:sp>
      <p:sp>
        <p:nvSpPr>
          <p:cNvPr id="7" name="Text 1"/>
          <p:cNvSpPr/>
          <p:nvPr>
            <p:ph idx="102" type="title" hasCustomPrompt="1"/>
          </p:nvPr>
        </p:nvSpPr>
        <p:spPr>
          <a:xfrm>
            <a:off x="548640" y="411480"/>
            <a:ext cx="11091672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endParaRPr lang="en-US" sz="3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1672" y="6254496"/>
            <a:ext cx="548640" cy="36576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000">
                <a:solidFill>
                  <a:srgbClr val="8FCFC4"/>
                </a:solidFill>
              </a:defRPr>
            </a:lvl1pPr>
          </a:lstStyle>
          <a:p>
            <a:pPr algn="r"/>
            <a:fld id="{F7021451-1387-4CA6-816F-3879F97B5CBC}" type="slidenum">
              <a:rPr b="0" lang="en-US"/>
              <a:t>26</a:t>
            </a:fld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indful Diving Institute">
  <a:themeElements>
    <a:clrScheme name="Mindful Diving Institute">
      <a:dk1>
        <a:srgbClr val="06202E"/>
      </a:dk1>
      <a:lt1>
        <a:srgbClr val="F8F5EF"/>
      </a:lt1>
      <a:dk2>
        <a:srgbClr val="0E3A4A"/>
      </a:dk2>
      <a:lt2>
        <a:srgbClr val="8FCFC4"/>
      </a:lt2>
      <a:accent1>
        <a:srgbClr val="0F6472"/>
      </a:accent1>
      <a:accent2>
        <a:srgbClr val="E7674A"/>
      </a:accent2>
      <a:accent3>
        <a:srgbClr val="8FCFC4"/>
      </a:accent3>
      <a:accent4>
        <a:srgbClr val="5A6B70"/>
      </a:accent4>
      <a:accent5>
        <a:srgbClr val="F2B544"/>
      </a:accent5>
      <a:accent6>
        <a:srgbClr val="2E9E6B"/>
      </a:accent6>
      <a:hlink>
        <a:srgbClr val="0F6472"/>
      </a:hlink>
      <a:folHlink>
        <a:srgbClr val="5A6B70"/>
      </a:folHlink>
    </a:clrScheme>
    <a:fontScheme name="Mindful Diving Institute">
      <a:majorFont>
        <a:latin typeface="Cambria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9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Company>Mindful Diving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Waarom aanwezigheid veiligheid is — Bewijsdossier: mindfulness en duiken</dc:title>
  <dc:subject>Studies, meta-analyses en ongevalsrapporten (DAN, BSAC, Australië, Nieuw-Zeeland, Spanje) over mindfulness en duikveiligheid. Bijgewerkte 2e editie.</dc:subject>
  <dc:creator>Luis Miguel Gallardo</dc:creator>
  <cp:lastModifiedBy>Luis Miguel Gallardo</cp:lastModifiedBy>
  <cp:revision>1</cp:revision>
  <dcterms:created xsi:type="dcterms:W3CDTF">2026-11-08T08:13:09Z</dcterms:created>
  <dcterms:modified xsi:type="dcterms:W3CDTF">2026-11-08T08:13:09Z</dcterms:modified>
</cp:coreProperties>
</file>