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slideMasters/slideMaster16.xml" ContentType="application/vnd.openxmlformats-officedocument.presentationml.slideMaster+xml"/>
  <Override PartName="/ppt/slides/slide16.xml" ContentType="application/vnd.openxmlformats-officedocument.presentationml.slide+xml"/>
  <Override PartName="/ppt/slideMasters/slideMaster17.xml" ContentType="application/vnd.openxmlformats-officedocument.presentationml.slideMaster+xml"/>
  <Override PartName="/ppt/slides/slide17.xml" ContentType="application/vnd.openxmlformats-officedocument.presentationml.slide+xml"/>
  <Override PartName="/ppt/slideMasters/slideMaster18.xml" ContentType="application/vnd.openxmlformats-officedocument.presentationml.slideMaster+xml"/>
  <Override PartName="/ppt/slides/slide18.xml" ContentType="application/vnd.openxmlformats-officedocument.presentationml.slide+xml"/>
  <Override PartName="/ppt/slideMasters/slideMaster19.xml" ContentType="application/vnd.openxmlformats-officedocument.presentationml.slideMaster+xml"/>
  <Override PartName="/ppt/slides/slide19.xml" ContentType="application/vnd.openxmlformats-officedocument.presentationml.slide+xml"/>
  <Override PartName="/ppt/slideMasters/slideMaster20.xml" ContentType="application/vnd.openxmlformats-officedocument.presentationml.slideMaster+xml"/>
  <Override PartName="/ppt/slides/slide20.xml" ContentType="application/vnd.openxmlformats-officedocument.presentationml.slide+xml"/>
  <Override PartName="/ppt/slideMasters/slideMaster21.xml" ContentType="application/vnd.openxmlformats-officedocument.presentationml.slideMaster+xml"/>
  <Override PartName="/ppt/slides/slide21.xml" ContentType="application/vnd.openxmlformats-officedocument.presentationml.slide+xml"/>
  <Override PartName="/ppt/slideMasters/slideMaster22.xml" ContentType="application/vnd.openxmlformats-officedocument.presentationml.slideMaster+xml"/>
  <Override PartName="/ppt/slides/slide22.xml" ContentType="application/vnd.openxmlformats-officedocument.presentationml.slide+xml"/>
  <Override PartName="/ppt/slideMasters/slideMaster23.xml" ContentType="application/vnd.openxmlformats-officedocument.presentationml.slideMaster+xml"/>
  <Override PartName="/ppt/slides/slide23.xml" ContentType="application/vnd.openxmlformats-officedocument.presentationml.slide+xml"/>
  <Override PartName="/ppt/slideMasters/slideMaster24.xml" ContentType="application/vnd.openxmlformats-officedocument.presentationml.slideMaster+xml"/>
  <Override PartName="/ppt/slides/slide24.xml" ContentType="application/vnd.openxmlformats-officedocument.presentationml.slide+xml"/>
  <Override PartName="/ppt/slideMasters/slideMaster25.xml" ContentType="application/vnd.openxmlformats-officedocument.presentationml.slideMaster+xml"/>
  <Override PartName="/ppt/slides/slide25.xml" ContentType="application/vnd.openxmlformats-officedocument.presentationml.slide+xml"/>
  <Override PartName="/ppt/slideMasters/slideMaster26.xml" ContentType="application/vnd.openxmlformats-officedocument.presentationml.slideMaster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</p:sldIdLst>
  <p:notesMasterIdLst>
    <p:notesMasterId r:id="rId28"/>
  </p:notesMaster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notesMaster" Target="notesMasters/notesMaster1.xml"/><Relationship Id="rId29" Type="http://schemas.openxmlformats.org/officeDocument/2006/relationships/presProps" Target="presProps.xml"/><Relationship Id="rId30" Type="http://schemas.openxmlformats.org/officeDocument/2006/relationships/viewProps" Target="viewProps.xml"/><Relationship Id="rId31" Type="http://schemas.openxmlformats.org/officeDocument/2006/relationships/theme" Target="theme/theme1.xml"/><Relationship Id="rId3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zh-CN">
                <a:ea typeface="Noto Sans CJK SC"/>
              </a:rPr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>
                <a:ea typeface="Noto Sans CJK SC"/>
              </a:rPr>
              <a:t>Click to edit Master text styles</a:t>
            </a:r>
          </a:p>
          <a:p>
            <a:pPr lvl="1"/>
            <a:r>
              <a:rPr lang="zh-CN">
                <a:ea typeface="Noto Sans CJK SC"/>
              </a:rPr>
              <a:t>Second level</a:t>
            </a:r>
          </a:p>
          <a:p>
            <a:pPr lvl="2"/>
            <a:r>
              <a:rPr lang="zh-CN">
                <a:ea typeface="Noto Sans CJK SC"/>
              </a:rPr>
              <a:t>Third level</a:t>
            </a:r>
          </a:p>
          <a:p>
            <a:pPr lvl="3"/>
            <a:r>
              <a:rPr lang="zh-CN">
                <a:ea typeface="Noto Sans CJK SC"/>
              </a:rPr>
              <a:t>Fourth level</a:t>
            </a:r>
          </a:p>
          <a:p>
            <a:pPr lvl="4"/>
            <a:r>
              <a:rPr lang="zh-CN">
                <a:ea typeface="Noto Sans CJK SC"/>
              </a:rP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zh-CN">
                <a:ea typeface="Noto Sans CJK SC"/>
              </a:r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_rels/notesSlide1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6.xml"/>
		</Relationships>
</file>

<file path=ppt/notesSlides/_rels/notesSlide1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7.xml"/>
		</Relationships>
</file>

<file path=ppt/notesSlides/_rels/notesSlide1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8.xml"/>
		</Relationships>
</file>

<file path=ppt/notesSlides/_rels/notesSlide1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9.xml"/>
		</Relationships>
</file>

<file path=ppt/notesSlides/_rels/notesSlide2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0.xml"/>
		</Relationships>
</file>

<file path=ppt/notesSlides/_rels/notesSlide2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1.xml"/>
		</Relationships>
</file>

<file path=ppt/notesSlides/_rels/notesSlide2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2.xml"/>
		</Relationships>
</file>

<file path=ppt/notesSlides/_rels/notesSlide2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3.xml"/>
		</Relationships>
</file>

<file path=ppt/notesSlides/_rels/notesSlide2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4.xml"/>
		</Relationships>
</file>

<file path=ppt/notesSlides/_rels/notesSlide2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5.xml"/>
		</Relationships>
</file>

<file path=ppt/notesSlides/_rels/notesSlide2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6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dirty="0">
                <a:ea typeface="Noto Sans CJK SC"/>
              </a:rPr>
              <a:t>一份面向专业人士的资料。核心信息：我们不贩卖平静，我们提供数据。每张幻灯片底部都附有来源链接，完整列表在最后。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zh-CN">
                <a:ea typeface="Noto Sans CJK SC"/>
              </a:rPr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dirty="0">
                <a:ea typeface="Noto Sans CJK SC"/>
              </a:rPr>
              <a:t>说明四类证据以及这种做法的诚实之处：我们把数据和假设分开。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zh-CN">
                <a:ea typeface="Noto Sans CJK SC"/>
              </a:rPr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dirty="0">
                <a:ea typeface="Noto Sans CJK SC"/>
              </a:rPr>
              <a:t>先看问题，用真实的事故数据。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zh-CN">
                <a:ea typeface="Noto Sans CJK SC"/>
              </a:r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dirty="0">
                <a:ea typeface="Noto Sans CJK SC"/>
              </a:rPr>
              <a:t>Denoble 等把每例死亡分为四个步骤。数据来自 1992–2003 年，但它仍是已发表的最大规模分步分析（947 例死亡），也是后来所有研究使用的模型。下一张幻灯片展示此后发生了哪些变化。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zh-CN">
                <a:ea typeface="Noto Sans CJK SC"/>
              </a:rPr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dirty="0">
                <a:ea typeface="Noto Sans CJK SC"/>
              </a:rPr>
              <a:t>同样的事件链模型，四个国家 2001 至 2025 年的数据。要点：上升和气体仍在链条中，但潜水员带入水中的因素如今分量重得多：年龄、心脏和体能。各研究的百分比不能完全比较（国家、时期和标准不同）。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zh-CN">
                <a:ea typeface="Noto Sans CJK SC"/>
              </a:rPr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dirty="0">
                <a:ea typeface="Noto Sans CJK SC"/>
              </a:rPr>
              <a:t>96% 的动脉气体栓塞涉及紧急上升（Denoble 2008）。之后没有研究重复这一确切数字，我们如实说明。但 2024 年的数据指向同一方向：在荷兰皇家海军 1966 至 2023 年间处理的 288 起事故中，上升是最常见的致残因素（52%），栓塞是最致命的损伤。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zh-CN">
                <a:ea typeface="Noto Sans CJK SC"/>
              </a:rPr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dirty="0">
                <a:ea typeface="Noto Sans CJK SC"/>
              </a:rPr>
              <a:t>Shreeves 等 2018。规则大家都知道；出错的是在当下执行它们。临在正是在这里发挥作用。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zh-CN">
                <a:ea typeface="Noto Sans CJK SC"/>
              </a:rPr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dirty="0">
                <a:ea typeface="Noto Sans CJK SC"/>
              </a:rPr>
              <a:t>这是近期数据中最明显的变化。这是医学适潜性的问题，不是正念的问题：Mindful Diving 不能取代它。临在所增加的，是在下水前对自身状态的诚实。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zh-CN">
                <a:ea typeface="Noto Sans CJK SC"/>
              </a:rPr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dirty="0">
                <a:ea typeface="Noto Sans CJK SC"/>
              </a:rPr>
              <a:t>Colvard（12,087 名潜水员）是已发表的最大规模恐慌调查；我们没有找到更新的同等规模调查。Morgan 是经典参考：他本人说过，放松和冥想对焦虑的潜水员尚无一致的结果，并呼吁开展研究。这正是我们希望通过测量来帮助填补的空白。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zh-CN">
                <a:ea typeface="Noto Sans CJK SC"/>
              </a:rPr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dirty="0">
                <a:ea typeface="Noto Sans CJK SC"/>
              </a:rPr>
              <a:t>Weltman 和 Egstrom（1966）是经典实验；Tsai 等（2020）对其进行了更新：焦虑越高，水下的信息处理越慢。潜水员的周边就是他的潜伴、仪表和周围环境。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zh-CN">
                <a:ea typeface="Noto Sans CJK SC"/>
              </a:rPr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dirty="0">
                <a:ea typeface="Noto Sans CJK SC"/>
              </a:rPr>
              <a:t>为什么 MDI 准则排除屏气和节律呼吸：上升时屏住呼吸，即使在很浅的水中也可能导致栓塞。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zh-CN">
                <a:ea typeface="Noto Sans CJK SC"/>
              </a:rPr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dirty="0">
                <a:ea typeface="Noto Sans CJK SC"/>
              </a:rPr>
              <a:t>现在是另一半：正念改变了什么，有测量为证。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zh-CN">
                <a:ea typeface="Noto Sans CJK SC"/>
              </a:rPr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dirty="0">
                <a:ea typeface="Noto Sans CJK SC"/>
              </a:rPr>
              <a:t>Bishop 等的操作性定义和 Hölzel 等的四种机制。“在水下”各行是 MDI 的转译，不是这些研究的结果。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zh-CN">
                <a:ea typeface="Noto Sans CJK SC"/>
              </a:rPr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dirty="0">
                <a:ea typeface="Noto Sans CJK SC"/>
              </a:rPr>
              <a:t>2021–2023 年的三项证据：JAMA Psychiatry 上的一项随机试验、针对无诊断人群的最大规模荟萃分析，以及对 44 项荟萃分析的综述。与 Morgan 的联系：事先的焦虑可预测恐慌，而正念能持续降低焦虑。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zh-CN">
                <a:ea typeface="Noto Sans CJK SC"/>
              </a:rPr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dirty="0">
                <a:ea typeface="Noto Sans CJK SC"/>
              </a:rPr>
              <a:t>Zainal 和 Newman 2024：关于正念与认知的最大规模荟萃分析（111 项试验）。Jha：在长期压力下的军人中，正念能保护工作记忆和注意力（2010 年和 2020 年）。Killingsworth：心智几乎一半时间在游离。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zh-CN">
                <a:ea typeface="Noto Sans CJK SC"/>
              </a:rPr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dirty="0">
                <a:ea typeface="Noto Sans CJK SC"/>
              </a:rPr>
              <a:t>Johnson 2014：受过训练的海军陆战队员反应略强，恢复更快。Pascoe 2017（45 项研究）：冥想可降低皮质醇、血压和心率。对潜水员而言：我们不是要麻痹警报，而是要更快回到能够思考的状态。呼吸恢复是测量到的结果，不是一种技巧。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zh-CN">
                <a:ea typeface="Noto Sans CJK SC"/>
              </a:rPr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dirty="0">
                <a:ea typeface="Noto Sans CJK SC"/>
              </a:rPr>
              <a:t>Bühlmayer 2017 以及 Du 和 Ning 2024。浮力是一项精准技能；这就是为什么教练们如此重视这一点。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zh-CN">
                <a:ea typeface="Noto Sans CJK SC"/>
              </a:rPr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dirty="0">
                <a:ea typeface="Noto Sans CJK SC"/>
              </a:rPr>
              <a:t>潜水相关的证据：诚实而审慎。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zh-CN">
                <a:ea typeface="Noto Sans CJK SC"/>
              </a:rPr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dirty="0">
                <a:ea typeface="Noto Sans CJK SC"/>
              </a:rPr>
              <a:t>要诚实：样本小，设计有待改进。但方向是一致的。2026 年新进展：首个已发表的结合潜水与正念的随机试验（Griffiths，PLoS One），63 名成年人，无潜水事故。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zh-CN">
                <a:ea typeface="Noto Sans CJK SC"/>
              </a:rPr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dirty="0">
                <a:ea typeface="Noto Sans CJK SC"/>
              </a:rPr>
              <a:t>White 2019 测量的是一般自然（绿色与蓝色）。Georgiou 2021 聚焦蓝色空间。观察性研究：是关联，不是因果。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zh-CN">
                <a:ea typeface="Noto Sans CJK SC"/>
              </a:rPr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dirty="0">
                <a:ea typeface="Noto Sans CJK SC"/>
              </a:rPr>
              <a:t>这张表就是 MDI 的论点：每项练习都回应一种有记录的失误，并以测量到的效果为依据。这是一个工作假设，我们正在测量它。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zh-CN">
                <a:ea typeface="Noto Sans CJK SC"/>
              </a:rPr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dirty="0">
                <a:ea typeface="Noto Sans CJK SC"/>
              </a:rPr>
              <a:t>以谦逊和行动收尾：每门课程前后进行 FP20。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zh-CN">
                <a:ea typeface="Noto Sans CJK SC"/>
              </a:rPr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dirty="0">
                <a:ea typeface="Noto Sans CJK SC"/>
              </a:rPr>
              <a:t>完整来源列表。标题即链接：在演示中点击标题即可打开来源。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zh-CN">
                <a:ea typeface="Noto Sans CJK SC"/>
              </a:rPr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dirty="0">
                <a:ea typeface="Noto Sans CJK SC"/>
              </a:rPr>
              <a:t>完整来源列表。标题即链接：在演示中点击标题即可打开来源。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zh-CN">
                <a:ea typeface="Noto Sans CJK SC"/>
              </a:rPr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dirty="0">
                <a:ea typeface="Noto Sans CJK SC"/>
              </a:rPr>
              <a:t>完整来源列表。标题即链接：在演示中点击标题即可打开来源。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zh-CN">
                <a:ea typeface="Noto Sans CJK SC"/>
              </a:rPr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dirty="0">
                <a:ea typeface="Noto Sans CJK SC"/>
              </a:rPr>
              <a:t>谢谢。完整资料和来源都在资料页面上。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zh-CN">
                <a:ea typeface="Noto Sans CJK SC"/>
              </a:rPr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2-1.png"/><Relationship Id="rId2" Type="http://schemas.openxmlformats.org/officeDocument/2006/relationships/image" Target="../media/DARK-image-2.png"/><Relationship Id="rId3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3-1.png"/><Relationship Id="rId2" Type="http://schemas.openxmlformats.org/officeDocument/2006/relationships/image" Target="../media/DEEP-image-2.png"/><Relationship Id="rId3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4-1.png"/><Relationship Id="rId2" Type="http://schemas.openxmlformats.org/officeDocument/2006/relationships/image" Target="../media/LIGHT-image-2.png"/><Relationship Id="rId3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5-1.png"/><Relationship Id="rId2" Type="http://schemas.openxmlformats.org/officeDocument/2006/relationships/image" Target="../media/P_DESCENT-image-2.jpeg"/><Relationship Id="rId3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6-1.png"/><Relationship Id="rId2" Type="http://schemas.openxmlformats.org/officeDocument/2006/relationships/image" Target="../media/P_DOLPHINS-image-2.jpeg"/><Relationship Id="rId3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7-1.png"/><Relationship Id="rId2" Type="http://schemas.openxmlformats.org/officeDocument/2006/relationships/image" Target="../media/P_REEF-image-2.jpeg"/><Relationship Id="rId3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8-1.png"/><Relationship Id="rId2" Type="http://schemas.openxmlformats.org/officeDocument/2006/relationships/image" Target="../media/P_GODRAYS-image-2.jpeg"/><Relationship Id="rId3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9-1.png"/><Relationship Id="rId2" Type="http://schemas.openxmlformats.org/officeDocument/2006/relationships/image" Target="../media/P_TURTLE-image-2.jpeg"/><Relationship Id="rId3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10-1.png"/><Relationship Id="rId2" Type="http://schemas.openxmlformats.org/officeDocument/2006/relationships/image" Target="../media/P_COUPLE-image-2.jpeg"/><Relationship Id="rId3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11-1.png"/><Relationship Id="rId2" Type="http://schemas.openxmlformats.org/officeDocument/2006/relationships/image" Target="../media/P_CABO-image-2.jpeg"/><Relationship Id="rId3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12-1.png"/><Relationship Id="rId2" Type="http://schemas.openxmlformats.org/officeDocument/2006/relationships/image" Target="../media/P_RESERVA-image-2.jpeg"/><Relationship Id="rId3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13-1.png"/><Relationship Id="rId2" Type="http://schemas.openxmlformats.org/officeDocument/2006/relationships/image" Target="../media/P_OK-image-2.jpeg"/><Relationship Id="rId3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image" Target="../media/COVER-image-1.png"/><Relationship Id="rId2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AR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6217920"/>
            <a:ext cx="265176" cy="4572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0120" y="62544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1000" dirty="0">
                <a:solidFill>
                  <a:schemeClr val="accent3"/>
                </a:solidFill>
                <a:ea typeface="Noto Sans CJK SC"/>
              </a:rPr>
              <a:t>Mindful Diving™  ·  证据资料：正念与潜水  ·  第二版，2026年11月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3200" b="1" dirty="0">
                <a:solidFill>
                  <a:schemeClr val="bg1"/>
                </a:solidFill>
              </a:defRPr>
            </a:lvl1pPr>
          </a:lstStyle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zh-CN">
                <a:ea typeface="Noto Sans CJK SC"/>
              </a:rPr>
              <a:t>1002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EP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6217920"/>
            <a:ext cx="265176" cy="4572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0120" y="62544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1000" dirty="0">
                <a:solidFill>
                  <a:schemeClr val="accent3"/>
                </a:solidFill>
                <a:ea typeface="Noto Sans CJK SC"/>
              </a:rPr>
              <a:t>Mindful Diving™  ·  证据资料：正念与潜水  ·  第二版，2026年11月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3200" b="1" dirty="0">
                <a:solidFill>
                  <a:schemeClr val="bg1"/>
                </a:solidFill>
              </a:defRPr>
            </a:lvl1pPr>
          </a:lstStyle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zh-CN">
                <a:ea typeface="Noto Sans CJK SC"/>
              </a:rPr>
              <a:t>1003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IGH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6217920"/>
            <a:ext cx="265176" cy="4572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0120" y="62544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1000" dirty="0">
                <a:solidFill>
                  <a:schemeClr val="tx2"/>
                </a:solidFill>
                <a:ea typeface="Noto Sans CJK SC"/>
              </a:rPr>
              <a:t>Mindful Diving™  ·  证据资料：正念与潜水  ·  第二版，2026年11月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3200" b="1" dirty="0">
                <a:solidFill>
                  <a:schemeClr val="tx1"/>
                </a:solidFill>
              </a:defRPr>
            </a:lvl1pPr>
          </a:lstStyle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zh-CN">
                <a:ea typeface="Noto Sans CJK SC"/>
              </a:rPr>
              <a:t>1004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_DESC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6217920"/>
            <a:ext cx="265176" cy="4572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0120" y="62544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1000" dirty="0">
                <a:solidFill>
                  <a:schemeClr val="accent3"/>
                </a:solidFill>
                <a:ea typeface="Noto Sans CJK SC"/>
              </a:rPr>
              <a:t>Mindful Diving™  ·  证据资料：正念与潜水  ·  第二版，2026年11月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3200" b="1" dirty="0">
                <a:solidFill>
                  <a:schemeClr val="bg1"/>
                </a:solidFill>
              </a:defRPr>
            </a:lvl1pPr>
          </a:lstStyle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zh-CN">
                <a:ea typeface="Noto Sans CJK SC"/>
              </a:rPr>
              <a:t>1005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_DOLPHINS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6217920"/>
            <a:ext cx="265176" cy="4572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0120" y="62544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1000" dirty="0">
                <a:solidFill>
                  <a:schemeClr val="accent3"/>
                </a:solidFill>
                <a:ea typeface="Noto Sans CJK SC"/>
              </a:rPr>
              <a:t>Mindful Diving™  ·  证据资料：正念与潜水  ·  第二版，2026年11月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3200" b="1" dirty="0">
                <a:solidFill>
                  <a:schemeClr val="bg1"/>
                </a:solidFill>
              </a:defRPr>
            </a:lvl1pPr>
          </a:lstStyle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zh-CN">
                <a:ea typeface="Noto Sans CJK SC"/>
              </a:rPr>
              <a:t>1006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_REEF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6217920"/>
            <a:ext cx="265176" cy="4572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0120" y="62544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1000" dirty="0">
                <a:solidFill>
                  <a:schemeClr val="accent3"/>
                </a:solidFill>
                <a:ea typeface="Noto Sans CJK SC"/>
              </a:rPr>
              <a:t>Mindful Diving™  ·  证据资料：正念与潜水  ·  第二版，2026年11月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3200" b="1" dirty="0">
                <a:solidFill>
                  <a:schemeClr val="bg1"/>
                </a:solidFill>
              </a:defRPr>
            </a:lvl1pPr>
          </a:lstStyle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zh-CN">
                <a:ea typeface="Noto Sans CJK SC"/>
              </a:rPr>
              <a:t>1007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_GODRAYS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6217920"/>
            <a:ext cx="265176" cy="4572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0120" y="62544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1000" dirty="0">
                <a:solidFill>
                  <a:schemeClr val="accent3"/>
                </a:solidFill>
                <a:ea typeface="Noto Sans CJK SC"/>
              </a:rPr>
              <a:t>Mindful Diving™  ·  证据资料：正念与潜水  ·  第二版，2026年11月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3200" b="1" dirty="0">
                <a:solidFill>
                  <a:schemeClr val="bg1"/>
                </a:solidFill>
              </a:defRPr>
            </a:lvl1pPr>
          </a:lstStyle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zh-CN">
                <a:ea typeface="Noto Sans CJK SC"/>
              </a:rPr>
              <a:t>1008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_TURTL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6217920"/>
            <a:ext cx="265176" cy="4572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0120" y="62544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1000" dirty="0">
                <a:solidFill>
                  <a:schemeClr val="accent3"/>
                </a:solidFill>
                <a:ea typeface="Noto Sans CJK SC"/>
              </a:rPr>
              <a:t>Mindful Diving™  ·  证据资料：正念与潜水  ·  第二版，2026年11月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3200" b="1" dirty="0">
                <a:solidFill>
                  <a:schemeClr val="bg1"/>
                </a:solidFill>
              </a:defRPr>
            </a:lvl1pPr>
          </a:lstStyle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zh-CN">
                <a:ea typeface="Noto Sans CJK SC"/>
              </a:rPr>
              <a:t>1009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_COUPL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6217920"/>
            <a:ext cx="265176" cy="4572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0120" y="62544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1000" dirty="0">
                <a:solidFill>
                  <a:schemeClr val="accent3"/>
                </a:solidFill>
                <a:ea typeface="Noto Sans CJK SC"/>
              </a:rPr>
              <a:t>Mindful Diving™  ·  证据资料：正念与潜水  ·  第二版，2026年11月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3200" b="1" dirty="0">
                <a:solidFill>
                  <a:schemeClr val="bg1"/>
                </a:solidFill>
              </a:defRPr>
            </a:lvl1pPr>
          </a:lstStyle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zh-CN">
                <a:ea typeface="Noto Sans CJK SC"/>
              </a:rPr>
              <a:t>1010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_CABO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6217920"/>
            <a:ext cx="265176" cy="4572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0120" y="62544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1000" dirty="0">
                <a:solidFill>
                  <a:schemeClr val="accent3"/>
                </a:solidFill>
                <a:ea typeface="Noto Sans CJK SC"/>
              </a:rPr>
              <a:t>Mindful Diving™  ·  证据资料：正念与潜水  ·  第二版，2026年11月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3200" b="1" dirty="0">
                <a:solidFill>
                  <a:schemeClr val="bg1"/>
                </a:solidFill>
              </a:defRPr>
            </a:lvl1pPr>
          </a:lstStyle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zh-CN">
                <a:ea typeface="Noto Sans CJK SC"/>
              </a:rPr>
              <a:t>1011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_RESERVA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6217920"/>
            <a:ext cx="265176" cy="4572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0120" y="62544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1000" dirty="0">
                <a:solidFill>
                  <a:schemeClr val="accent3"/>
                </a:solidFill>
                <a:ea typeface="Noto Sans CJK SC"/>
              </a:rPr>
              <a:t>Mindful Diving™  ·  证据资料：正念与潜水  ·  第二版，2026年11月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3200" b="1" dirty="0">
                <a:solidFill>
                  <a:schemeClr val="bg1"/>
                </a:solidFill>
              </a:defRPr>
            </a:lvl1pPr>
          </a:lstStyle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zh-CN">
                <a:ea typeface="Noto Sans CJK SC"/>
              </a:rPr>
              <a:t>1012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_O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6217920"/>
            <a:ext cx="265176" cy="4572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0120" y="62544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1000" dirty="0">
                <a:solidFill>
                  <a:schemeClr val="accent3"/>
                </a:solidFill>
                <a:ea typeface="Noto Sans CJK SC"/>
              </a:rPr>
              <a:t>Mindful Diving™  ·  证据资料：正念与潜水  ·  第二版，2026年11月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3200" b="1" dirty="0">
                <a:solidFill>
                  <a:schemeClr val="bg1"/>
                </a:solidFill>
              </a:defRPr>
            </a:lvl1pPr>
          </a:lstStyle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zh-CN">
                <a:ea typeface="Noto Sans CJK SC"/>
              </a:rPr>
              <a:t>1013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VER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zh-CN">
                <a:ea typeface="Noto Sans CJK SC"/>
              </a:rPr>
              <a:t>null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png"/><Relationship Id="rId2" Type="http://schemas.openxmlformats.org/officeDocument/2006/relationships/image" Target="../media/image-1-1.png"/><Relationship Id="rId3" Type="http://schemas.openxmlformats.org/officeDocument/2006/relationships/slideLayout" Target="../slideLayouts/slideLayout14.xml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3-1.png"/><Relationship Id="rId2" Type="http://schemas.openxmlformats.org/officeDocument/2006/relationships/slideLayout" Target="../slideLayouts/slideLayout5.xml"/><Relationship Id="rId3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hyperlink" Target="https://pubmed.ncbi.nlm.nih.gov/19175195/" TargetMode="External"/><Relationship Id="rId2" Type="http://schemas.openxmlformats.org/officeDocument/2006/relationships/slideLayout" Target="../slideLayouts/slideLayout4.xml"/><Relationship Id="rId3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hyperlink" Target="https://doi.org/10.28920/dhm50.3.220-229" TargetMode="External"/><Relationship Id="rId2" Type="http://schemas.openxmlformats.org/officeDocument/2006/relationships/hyperlink" Target="https://doi.org/10.28920/dhm51.4.345-354" TargetMode="External"/><Relationship Id="rId3" Type="http://schemas.openxmlformats.org/officeDocument/2006/relationships/hyperlink" Target="https://doi.org/10.28920/dhm53.2.76-84" TargetMode="External"/><Relationship Id="rId4" Type="http://schemas.openxmlformats.org/officeDocument/2006/relationships/hyperlink" Target="https://doi.org/10.1007/s12024-019-00109-2" TargetMode="External"/><Relationship Id="rId5" Type="http://schemas.openxmlformats.org/officeDocument/2006/relationships/hyperlink" Target="https://www.bsac.com/document/bsac-incident-report-2025/bsac-incident-report-2025.pdf" TargetMode="External"/><Relationship Id="rId6" Type="http://schemas.openxmlformats.org/officeDocument/2006/relationships/slideLayout" Target="../slideLayouts/slideLayout4.xml"/><Relationship Id="rId7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hyperlink" Target="https://pubmed.ncbi.nlm.nih.gov/19175195/" TargetMode="External"/><Relationship Id="rId2" Type="http://schemas.openxmlformats.org/officeDocument/2006/relationships/hyperlink" Target="https://doi.org/10.28920/dhm54.1.39-46" TargetMode="External"/><Relationship Id="rId3" Type="http://schemas.openxmlformats.org/officeDocument/2006/relationships/slideLayout" Target="../slideLayouts/slideLayout8.xml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hyperlink" Target="https://journals.viamedica.pl/international_maritime_health/article/view/58319" TargetMode="External"/><Relationship Id="rId2" Type="http://schemas.openxmlformats.org/officeDocument/2006/relationships/slideLayout" Target="../slideLayouts/slideLayout4.xml"/><Relationship Id="rId3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hyperlink" Target="https://doi.org/10.28920/dhm54.3.217-224" TargetMode="External"/><Relationship Id="rId2" Type="http://schemas.openxmlformats.org/officeDocument/2006/relationships/hyperlink" Target="https://doi.org/10.28920/dhm51.4.345-354" TargetMode="External"/><Relationship Id="rId3" Type="http://schemas.openxmlformats.org/officeDocument/2006/relationships/hyperlink" Target="https://doi.org/10.28920/dhm53.2.76-84" TargetMode="External"/><Relationship Id="rId4" Type="http://schemas.openxmlformats.org/officeDocument/2006/relationships/hyperlink" Target="https://www.bsac.com/document/bsac-incident-report-2025/bsac-incident-report-2025.pdf" TargetMode="External"/><Relationship Id="rId5" Type="http://schemas.openxmlformats.org/officeDocument/2006/relationships/slideLayout" Target="../slideLayouts/slideLayout3.xml"/><Relationship Id="rId6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hyperlink" Target="https://undercurrent.org/UCnow/dive_magazine/2003/PanicRecreational200308.html" TargetMode="External"/><Relationship Id="rId2" Type="http://schemas.openxmlformats.org/officeDocument/2006/relationships/hyperlink" Target="https://doi.org/10.1055/s-2004-815829" TargetMode="External"/><Relationship Id="rId3" Type="http://schemas.openxmlformats.org/officeDocument/2006/relationships/hyperlink" Target="https://www.bsac.com/document/bsac-incident-report-2025/bsac-incident-report-2025.pdf" TargetMode="External"/><Relationship Id="rId4" Type="http://schemas.openxmlformats.org/officeDocument/2006/relationships/hyperlink" Target="https://doi.org/10.2165/00007256-199520060-00005" TargetMode="External"/><Relationship Id="rId5" Type="http://schemas.openxmlformats.org/officeDocument/2006/relationships/slideLayout" Target="../slideLayouts/slideLayout2.xml"/><Relationship Id="rId6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hyperlink" Target="https://doi.org/10.1177/001872086600800604" TargetMode="External"/><Relationship Id="rId2" Type="http://schemas.openxmlformats.org/officeDocument/2006/relationships/hyperlink" Target="https://doi.org/10.28920/dhm50.2.130-134" TargetMode="External"/><Relationship Id="rId3" Type="http://schemas.openxmlformats.org/officeDocument/2006/relationships/slideLayout" Target="../slideLayouts/slideLayout4.xml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5" Type="http://schemas.openxmlformats.org/officeDocument/2006/relationships/hyperlink" Target="https://world.dan.org/?p=18868" TargetMode="External"/><Relationship Id="rId1" Type="http://schemas.openxmlformats.org/officeDocument/2006/relationships/image" Target="../media/image-11-1.png"/><Relationship Id="rId2" Type="http://schemas.openxmlformats.org/officeDocument/2006/relationships/image" Target="../media/image-11-1.png"/><Relationship Id="rId3" Type="http://schemas.openxmlformats.org/officeDocument/2006/relationships/image" Target="../media/image-11-1.png"/><Relationship Id="rId4" Type="http://schemas.openxmlformats.org/officeDocument/2006/relationships/image" Target="../media/image-11-1.png"/><Relationship Id="rId6" Type="http://schemas.openxmlformats.org/officeDocument/2006/relationships/slideLayout" Target="../slideLayouts/slideLayout3.xml"/><Relationship Id="rId7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2-1.png"/><Relationship Id="rId2" Type="http://schemas.openxmlformats.org/officeDocument/2006/relationships/slideLayout" Target="../slideLayouts/slideLayout9.xml"/><Relationship Id="rId3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hyperlink" Target="https://doi.org/10.1093/clipsy.bph077" TargetMode="External"/><Relationship Id="rId2" Type="http://schemas.openxmlformats.org/officeDocument/2006/relationships/hyperlink" Target="https://pubmed.ncbi.nlm.nih.gov/26168376/" TargetMode="External"/><Relationship Id="rId3" Type="http://schemas.openxmlformats.org/officeDocument/2006/relationships/slideLayout" Target="../slideLayouts/slideLayout4.xml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hyperlink" Target="https://doi.org/10.1001/jamapsychiatry.2022.3679" TargetMode="External"/><Relationship Id="rId2" Type="http://schemas.openxmlformats.org/officeDocument/2006/relationships/hyperlink" Target="https://doi.org/10.1371/journal.pmed.1003481" TargetMode="External"/><Relationship Id="rId3" Type="http://schemas.openxmlformats.org/officeDocument/2006/relationships/hyperlink" Target="https://doi.org/10.1177/1745691620968771" TargetMode="External"/><Relationship Id="rId4" Type="http://schemas.openxmlformats.org/officeDocument/2006/relationships/slideLayout" Target="../slideLayouts/slideLayout2.xml"/><Relationship Id="rId5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hyperlink" Target="https://doi.org/10.1080/17437199.2023.2248222" TargetMode="External"/><Relationship Id="rId2" Type="http://schemas.openxmlformats.org/officeDocument/2006/relationships/hyperlink" Target="https://pubmed.ncbi.nlm.nih.gov/20141302/" TargetMode="External"/><Relationship Id="rId3" Type="http://schemas.openxmlformats.org/officeDocument/2006/relationships/hyperlink" Target="https://doi.org/10.1007/s10608-020-10076-6" TargetMode="External"/><Relationship Id="rId4" Type="http://schemas.openxmlformats.org/officeDocument/2006/relationships/hyperlink" Target="https://doi.org/10.1126/science.1192439" TargetMode="External"/><Relationship Id="rId5" Type="http://schemas.openxmlformats.org/officeDocument/2006/relationships/slideLayout" Target="../slideLayouts/slideLayout4.xml"/><Relationship Id="rId6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hyperlink" Target="https://pubmed.ncbi.nlm.nih.gov/24832476/" TargetMode="External"/><Relationship Id="rId2" Type="http://schemas.openxmlformats.org/officeDocument/2006/relationships/hyperlink" Target="https://doi.org/10.1016/j.jpsychires.2017.08.004" TargetMode="External"/><Relationship Id="rId3" Type="http://schemas.openxmlformats.org/officeDocument/2006/relationships/slideLayout" Target="../slideLayouts/slideLayout3.xml"/><Relationship Id="rId4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hyperlink" Target="https://doi.org/10.1007/s40279-017-0752-9" TargetMode="External"/><Relationship Id="rId2" Type="http://schemas.openxmlformats.org/officeDocument/2006/relationships/hyperlink" Target="https://doi.org/10.3389/fpsyg.2024.1449886" TargetMode="External"/><Relationship Id="rId3" Type="http://schemas.openxmlformats.org/officeDocument/2006/relationships/slideLayout" Target="../slideLayouts/slideLayout4.xml"/><Relationship Id="rId4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8-1.png"/><Relationship Id="rId2" Type="http://schemas.openxmlformats.org/officeDocument/2006/relationships/slideLayout" Target="../slideLayouts/slideLayout6.xml"/><Relationship Id="rId3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hyperlink" Target="https://doi.org/10.3389/fpsyg.2017.02193" TargetMode="External"/><Relationship Id="rId2" Type="http://schemas.openxmlformats.org/officeDocument/2006/relationships/hyperlink" Target="https://doi.org/10.1080/20008198.2022.2031590" TargetMode="External"/><Relationship Id="rId3" Type="http://schemas.openxmlformats.org/officeDocument/2006/relationships/hyperlink" Target="https://doi.org/10.1371/journal.pone.0345784" TargetMode="External"/><Relationship Id="rId4" Type="http://schemas.openxmlformats.org/officeDocument/2006/relationships/hyperlink" Target="https://doi.org/10.1007/s12144-022-02900-x" TargetMode="External"/><Relationship Id="rId5" Type="http://schemas.openxmlformats.org/officeDocument/2006/relationships/hyperlink" Target="https://doi.org/10.3390/ijerph17197238" TargetMode="External"/><Relationship Id="rId6" Type="http://schemas.openxmlformats.org/officeDocument/2006/relationships/slideLayout" Target="../slideLayouts/slideLayout4.xml"/><Relationship Id="rId7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hyperlink" Target="https://pubmed.ncbi.nlm.nih.gov/31197192/" TargetMode="External"/><Relationship Id="rId2" Type="http://schemas.openxmlformats.org/officeDocument/2006/relationships/hyperlink" Target="https://doi.org/10.3390/ijerph18052486" TargetMode="External"/><Relationship Id="rId3" Type="http://schemas.openxmlformats.org/officeDocument/2006/relationships/slideLayout" Target="../slideLayouts/slideLayout2.xml"/><Relationship Id="rId4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hyperlink" Target="https://pubmed.ncbi.nlm.nih.gov/19175195/" TargetMode="External"/><Relationship Id="rId2" Type="http://schemas.openxmlformats.org/officeDocument/2006/relationships/hyperlink" Target="https://doi.org/10.28920/dhm50.3.220-229" TargetMode="External"/><Relationship Id="rId3" Type="http://schemas.openxmlformats.org/officeDocument/2006/relationships/hyperlink" Target="https://doi.org/10.28920/dhm51.4.345-354" TargetMode="External"/><Relationship Id="rId4" Type="http://schemas.openxmlformats.org/officeDocument/2006/relationships/hyperlink" Target="https://doi.org/10.28920/dhm53.2.76-84" TargetMode="External"/><Relationship Id="rId5" Type="http://schemas.openxmlformats.org/officeDocument/2006/relationships/hyperlink" Target="https://doi.org/10.1007/s12024-019-00109-2" TargetMode="External"/><Relationship Id="rId6" Type="http://schemas.openxmlformats.org/officeDocument/2006/relationships/hyperlink" Target="https://www.bsac.com/document/bsac-incident-report-2025/bsac-incident-report-2025.pdf" TargetMode="External"/><Relationship Id="rId7" Type="http://schemas.openxmlformats.org/officeDocument/2006/relationships/hyperlink" Target="https://doi.org/10.28920/dhm54.1.39-46" TargetMode="External"/><Relationship Id="rId8" Type="http://schemas.openxmlformats.org/officeDocument/2006/relationships/hyperlink" Target="https://journals.viamedica.pl/international_maritime_health/article/view/58319" TargetMode="External"/><Relationship Id="rId9" Type="http://schemas.openxmlformats.org/officeDocument/2006/relationships/hyperlink" Target="https://doi.org/10.28920/dhm54.3.217-224" TargetMode="External"/><Relationship Id="rId10" Type="http://schemas.openxmlformats.org/officeDocument/2006/relationships/hyperlink" Target="https://undercurrent.org/UCnow/dive_magazine/2003/PanicRecreational200308.html" TargetMode="External"/><Relationship Id="rId11" Type="http://schemas.openxmlformats.org/officeDocument/2006/relationships/hyperlink" Target="https://doi.org/10.1055/s-2004-815829" TargetMode="External"/><Relationship Id="rId12" Type="http://schemas.openxmlformats.org/officeDocument/2006/relationships/hyperlink" Target="https://doi.org/10.2165/00007256-199520060-00005" TargetMode="External"/><Relationship Id="rId13" Type="http://schemas.openxmlformats.org/officeDocument/2006/relationships/slideLayout" Target="../slideLayouts/slideLayout4.xml"/><Relationship Id="rId14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hyperlink" Target="https://doi.org/10.1177/001872086600800604" TargetMode="External"/><Relationship Id="rId2" Type="http://schemas.openxmlformats.org/officeDocument/2006/relationships/hyperlink" Target="https://doi.org/10.28920/dhm50.2.130-134" TargetMode="External"/><Relationship Id="rId3" Type="http://schemas.openxmlformats.org/officeDocument/2006/relationships/hyperlink" Target="https://world.dan.org/?p=18868" TargetMode="External"/><Relationship Id="rId4" Type="http://schemas.openxmlformats.org/officeDocument/2006/relationships/hyperlink" Target="https://doi.org/10.1093/clipsy.bph077" TargetMode="External"/><Relationship Id="rId5" Type="http://schemas.openxmlformats.org/officeDocument/2006/relationships/hyperlink" Target="https://pubmed.ncbi.nlm.nih.gov/26168376/" TargetMode="External"/><Relationship Id="rId6" Type="http://schemas.openxmlformats.org/officeDocument/2006/relationships/hyperlink" Target="https://doi.org/10.1001/jamapsychiatry.2022.3679" TargetMode="External"/><Relationship Id="rId7" Type="http://schemas.openxmlformats.org/officeDocument/2006/relationships/hyperlink" Target="https://doi.org/10.1371/journal.pmed.1003481" TargetMode="External"/><Relationship Id="rId8" Type="http://schemas.openxmlformats.org/officeDocument/2006/relationships/hyperlink" Target="https://doi.org/10.1177/1745691620968771" TargetMode="External"/><Relationship Id="rId9" Type="http://schemas.openxmlformats.org/officeDocument/2006/relationships/hyperlink" Target="https://doi.org/10.1080/17437199.2023.2248222" TargetMode="External"/><Relationship Id="rId10" Type="http://schemas.openxmlformats.org/officeDocument/2006/relationships/hyperlink" Target="https://pubmed.ncbi.nlm.nih.gov/20141302/" TargetMode="External"/><Relationship Id="rId11" Type="http://schemas.openxmlformats.org/officeDocument/2006/relationships/hyperlink" Target="https://doi.org/10.1007/s10608-020-10076-6" TargetMode="External"/><Relationship Id="rId12" Type="http://schemas.openxmlformats.org/officeDocument/2006/relationships/hyperlink" Target="https://doi.org/10.1126/science.1192439" TargetMode="External"/><Relationship Id="rId13" Type="http://schemas.openxmlformats.org/officeDocument/2006/relationships/slideLayout" Target="../slideLayouts/slideLayout4.xml"/><Relationship Id="rId14" Type="http://schemas.openxmlformats.org/officeDocument/2006/relationships/notesSlide" Target="../notesSlides/notesSlide2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hyperlink" Target="https://pubmed.ncbi.nlm.nih.gov/24832476/" TargetMode="External"/><Relationship Id="rId2" Type="http://schemas.openxmlformats.org/officeDocument/2006/relationships/hyperlink" Target="https://doi.org/10.1016/j.jpsychires.2017.08.004" TargetMode="External"/><Relationship Id="rId3" Type="http://schemas.openxmlformats.org/officeDocument/2006/relationships/hyperlink" Target="https://doi.org/10.1007/s40279-017-0752-9" TargetMode="External"/><Relationship Id="rId4" Type="http://schemas.openxmlformats.org/officeDocument/2006/relationships/hyperlink" Target="https://doi.org/10.3389/fpsyg.2024.1449886" TargetMode="External"/><Relationship Id="rId5" Type="http://schemas.openxmlformats.org/officeDocument/2006/relationships/hyperlink" Target="https://doi.org/10.3389/fpsyg.2017.02193" TargetMode="External"/><Relationship Id="rId6" Type="http://schemas.openxmlformats.org/officeDocument/2006/relationships/hyperlink" Target="https://doi.org/10.1080/20008198.2022.2031590" TargetMode="External"/><Relationship Id="rId7" Type="http://schemas.openxmlformats.org/officeDocument/2006/relationships/hyperlink" Target="https://doi.org/10.1371/journal.pone.0345784" TargetMode="External"/><Relationship Id="rId8" Type="http://schemas.openxmlformats.org/officeDocument/2006/relationships/hyperlink" Target="https://doi.org/10.1007/s12144-022-02900-x" TargetMode="External"/><Relationship Id="rId9" Type="http://schemas.openxmlformats.org/officeDocument/2006/relationships/hyperlink" Target="https://doi.org/10.3390/ijerph17197238" TargetMode="External"/><Relationship Id="rId10" Type="http://schemas.openxmlformats.org/officeDocument/2006/relationships/hyperlink" Target="https://pubmed.ncbi.nlm.nih.gov/31197192/" TargetMode="External"/><Relationship Id="rId11" Type="http://schemas.openxmlformats.org/officeDocument/2006/relationships/hyperlink" Target="https://doi.org/10.3390/ijerph18052486" TargetMode="External"/><Relationship Id="rId12" Type="http://schemas.openxmlformats.org/officeDocument/2006/relationships/slideLayout" Target="../slideLayouts/slideLayout4.xml"/><Relationship Id="rId13" Type="http://schemas.openxmlformats.org/officeDocument/2006/relationships/notesSlide" Target="../notesSlides/notesSlide2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6-1.png"/><Relationship Id="rId2" Type="http://schemas.openxmlformats.org/officeDocument/2006/relationships/slideLayout" Target="../slideLayouts/slideLayout9.xml"/><Relationship Id="rId3" Type="http://schemas.openxmlformats.org/officeDocument/2006/relationships/notesSlide" Target="../notesSlides/notesSlide2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549640" y="868680"/>
            <a:ext cx="2926080" cy="5047488"/>
          </a:xfrm>
          <a:prstGeom prst="rect">
            <a:avLst/>
          </a:prstGeom>
        </p:spPr>
      </p:pic>
      <p:pic>
        <p:nvPicPr>
          <p:cNvPr id="3" name="Image 1" descr="/home/claude/mdi/assets/logo3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8640" y="411480"/>
            <a:ext cx="502920" cy="868680"/>
          </a:xfrm>
          <a:prstGeom prst="rect">
            <a:avLst/>
          </a:prstGeom>
        </p:spPr>
      </p:pic>
      <p:sp>
        <p:nvSpPr>
          <p:cNvPr id="4" name="Text 0"/>
          <p:cNvSpPr txBox="1"/>
          <p:nvPr/>
        </p:nvSpPr>
        <p:spPr>
          <a:xfrm>
            <a:off x="1234440" y="502920"/>
            <a:ext cx="74980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1200" b="1" spc="400" kern="0" dirty="0">
                <a:solidFill>
                  <a:schemeClr val="accent3"/>
                </a:solidFill>
                <a:ea typeface="Noto Sans CJK SC"/>
              </a:rPr>
              <a:t>MINDFUL DIVING INSTITUTE  ·  证据资料</a:t>
            </a:r>
            <a:endParaRPr lang="en-US" sz="1200" dirty="0"/>
          </a:p>
        </p:txBody>
      </p:sp>
      <p:sp>
        <p:nvSpPr>
          <p:cNvPr id="5" name="Text 1"/>
          <p:cNvSpPr txBox="1"/>
          <p:nvPr/>
        </p:nvSpPr>
        <p:spPr>
          <a:xfrm>
            <a:off x="1234440" y="822960"/>
            <a:ext cx="74980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1000" spc="300" kern="0" dirty="0">
                <a:solidFill>
                  <a:schemeClr val="accent3"/>
                </a:solidFill>
                <a:ea typeface="Noto Sans CJK SC"/>
              </a:rPr>
              <a:t>致潜水专业人士  ·  第二版  ·  2026年11月</a:t>
            </a:r>
            <a:endParaRPr lang="en-US" sz="1000" dirty="0"/>
          </a:p>
        </p:txBody>
      </p:sp>
      <p:sp>
        <p:nvSpPr>
          <p:cNvPr id="6" name="Text 2"/>
          <p:cNvSpPr txBox="1"/>
          <p:nvPr/>
        </p:nvSpPr>
        <p:spPr>
          <a:xfrm>
            <a:off x="548640" y="1737360"/>
            <a:ext cx="73152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600" b="1" spc="500" kern="0" dirty="0">
                <a:solidFill>
                  <a:schemeClr val="accent2"/>
                </a:solidFill>
                <a:ea typeface="Noto Sans CJK SC"/>
              </a:rPr>
              <a:t>正念与潜水</a:t>
            </a:r>
            <a:endParaRPr lang="en-US" sz="1600" dirty="0"/>
          </a:p>
        </p:txBody>
      </p:sp>
      <p:sp>
        <p:nvSpPr>
          <p:cNvPr id="7" name="Text 3"/>
          <p:cNvSpPr txBox="1"/>
          <p:nvPr/>
        </p:nvSpPr>
        <p:spPr>
          <a:xfrm>
            <a:off x="548640" y="2194560"/>
            <a:ext cx="7863840" cy="2377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zh-CN" sz="5200" b="1" dirty="0">
                <a:solidFill>
                  <a:schemeClr val="bg1"/>
                </a:solidFill>
                <a:latin typeface="Cambria" pitchFamily="34" charset="0"/>
                <a:ea typeface="Noto Serif CJK SC"/>
                <a:cs typeface="Cambria" pitchFamily="34" charset="-120"/>
              </a:rPr>
              <a:t>为什么临在</a:t>
            </a:r>
            <a:endParaRPr lang="en-US" sz="5200" dirty="0"/>
          </a:p>
          <a:p>
            <a:pPr indent="0" marL="0">
              <a:lnSpc>
                <a:spcPct val="95000"/>
              </a:lnSpc>
              <a:buNone/>
            </a:pPr>
            <a:r>
              <a:rPr lang="zh-CN" sz="5200" b="1" i="1" dirty="0">
                <a:solidFill>
                  <a:schemeClr val="accent3"/>
                </a:solidFill>
                <a:latin typeface="Cambria" pitchFamily="34" charset="0"/>
                <a:ea typeface="Noto Serif CJK SC"/>
                <a:cs typeface="Cambria" pitchFamily="34" charset="-120"/>
              </a:rPr>
              <a:t>就是安全</a:t>
            </a:r>
            <a:endParaRPr lang="en-US" sz="5200" dirty="0"/>
          </a:p>
        </p:txBody>
      </p:sp>
      <p:sp>
        <p:nvSpPr>
          <p:cNvPr id="8" name="chip"/>
          <p:cNvSpPr txBox="1"/>
          <p:nvPr/>
        </p:nvSpPr>
        <p:spPr>
          <a:xfrm>
            <a:off x="548640" y="4754880"/>
            <a:ext cx="5760720" cy="347472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zh-CN" sz="1100" b="1" spc="200" kern="0" dirty="0">
                <a:solidFill>
                  <a:schemeClr val="bg1"/>
                </a:solidFill>
                <a:ea typeface="Noto Sans CJK SC"/>
              </a:rPr>
              <a:t>35个链接来源  ·  事故数据截至2025年</a:t>
            </a:r>
            <a:endParaRPr lang="en-US" sz="1100" dirty="0"/>
          </a:p>
        </p:txBody>
      </p:sp>
      <p:sp>
        <p:nvSpPr>
          <p:cNvPr id="9" name="Text 5"/>
          <p:cNvSpPr txBox="1"/>
          <p:nvPr/>
        </p:nvSpPr>
        <p:spPr>
          <a:xfrm>
            <a:off x="548640" y="5303520"/>
            <a:ext cx="786384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400" dirty="0">
                <a:solidFill>
                  <a:schemeClr val="accent3"/>
                </a:solidFill>
                <a:ea typeface="Noto Sans CJK SC"/>
              </a:rPr>
              <a:t>来自四大洲的事故分析，以及关于注意力、焦虑和压力的最新研究告诉我们什么。每个数据都有出处。 · Luis Miguel Gallardo · Mindful Diving Institute</a:t>
            </a:r>
            <a:endParaRPr lang="en-US" sz="1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3200" b="1" dirty="0">
                <a:solidFill>
                  <a:schemeClr val="tx1"/>
                </a:solidFill>
                <a:ea typeface="Noto Sans CJK SC"/>
              </a:rPr>
              <a:t>如何阅读这份资料</a:t>
            </a:r>
            <a:endParaRPr lang="en-US" sz="3200" dirty="0"/>
          </a:p>
        </p:txBody>
      </p:sp>
      <p:sp>
        <p:nvSpPr>
          <p:cNvPr id="4" name="事故数据"/>
          <p:cNvSpPr/>
          <p:nvPr/>
        </p:nvSpPr>
        <p:spPr>
          <a:xfrm>
            <a:off x="548640" y="1417320"/>
            <a:ext cx="2635758" cy="2240280"/>
          </a:xfrm>
          <a:prstGeom prst="roundRect">
            <a:avLst>
              <a:gd name="adj" fmla="val 6531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5" name="chip"/>
          <p:cNvSpPr txBox="1"/>
          <p:nvPr/>
        </p:nvSpPr>
        <p:spPr>
          <a:xfrm>
            <a:off x="749808" y="1645920"/>
            <a:ext cx="2233422" cy="347472"/>
          </a:xfrm>
          <a:prstGeom prst="roundRect">
            <a:avLst>
              <a:gd name="adj" fmla="val 50000"/>
            </a:avLst>
          </a:prstGeom>
          <a:solidFill>
            <a:srgbClr val="0F6472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zh-CN" sz="1100" b="1" spc="200" kern="0" dirty="0">
                <a:solidFill>
                  <a:srgbClr val="FFFFFF"/>
                </a:solidFill>
                <a:ea typeface="Noto Sans CJK SC"/>
              </a:rPr>
              <a:t>事故数据</a:t>
            </a:r>
            <a:endParaRPr lang="en-US" sz="1100" dirty="0"/>
          </a:p>
        </p:txBody>
      </p:sp>
      <p:sp>
        <p:nvSpPr>
          <p:cNvPr id="6" name="Text 3"/>
          <p:cNvSpPr txBox="1"/>
          <p:nvPr/>
        </p:nvSpPr>
        <p:spPr>
          <a:xfrm>
            <a:off x="749808" y="2167128"/>
            <a:ext cx="2233422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550" b="1" dirty="0">
                <a:solidFill>
                  <a:schemeClr val="tx1"/>
                </a:solidFill>
                <a:latin typeface="Cambria" pitchFamily="34" charset="0"/>
                <a:ea typeface="Noto Serif CJK SC"/>
                <a:cs typeface="Cambria" pitchFamily="34" charset="-120"/>
              </a:rPr>
              <a:t>真实事故的分析</a:t>
            </a:r>
            <a:endParaRPr lang="en-US" sz="1550" dirty="0"/>
          </a:p>
        </p:txBody>
      </p:sp>
      <p:sp>
        <p:nvSpPr>
          <p:cNvPr id="7" name="Text 4"/>
          <p:cNvSpPr txBox="1"/>
          <p:nvPr/>
        </p:nvSpPr>
        <p:spPr>
          <a:xfrm>
            <a:off x="749808" y="2807208"/>
            <a:ext cx="2233422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250" dirty="0">
                <a:solidFill>
                  <a:schemeClr val="tx2"/>
                </a:solidFill>
                <a:ea typeface="Noto Sans CJK SC"/>
              </a:rPr>
              <a:t>它们描述哪里出错、按什么顺序出错。它们不检验解决方案。</a:t>
            </a:r>
            <a:endParaRPr lang="en-US" sz="1250" dirty="0"/>
          </a:p>
        </p:txBody>
      </p:sp>
      <p:sp>
        <p:nvSpPr>
          <p:cNvPr id="8" name="强证据"/>
          <p:cNvSpPr/>
          <p:nvPr/>
        </p:nvSpPr>
        <p:spPr>
          <a:xfrm>
            <a:off x="3367278" y="1417320"/>
            <a:ext cx="2635758" cy="2240280"/>
          </a:xfrm>
          <a:prstGeom prst="roundRect">
            <a:avLst>
              <a:gd name="adj" fmla="val 6531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9" name="chip"/>
          <p:cNvSpPr txBox="1"/>
          <p:nvPr/>
        </p:nvSpPr>
        <p:spPr>
          <a:xfrm>
            <a:off x="3568446" y="1645920"/>
            <a:ext cx="2233422" cy="347472"/>
          </a:xfrm>
          <a:prstGeom prst="roundRect">
            <a:avLst>
              <a:gd name="adj" fmla="val 50000"/>
            </a:avLst>
          </a:prstGeom>
          <a:solidFill>
            <a:srgbClr val="2E9E6B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zh-CN" sz="1100" b="1" spc="200" kern="0" dirty="0">
                <a:solidFill>
                  <a:srgbClr val="FFFFFF"/>
                </a:solidFill>
                <a:ea typeface="Noto Sans CJK SC"/>
              </a:rPr>
              <a:t>强证据</a:t>
            </a:r>
            <a:endParaRPr lang="en-US" sz="1100" dirty="0"/>
          </a:p>
        </p:txBody>
      </p:sp>
      <p:sp>
        <p:nvSpPr>
          <p:cNvPr id="10" name="Text 7"/>
          <p:cNvSpPr txBox="1"/>
          <p:nvPr/>
        </p:nvSpPr>
        <p:spPr>
          <a:xfrm>
            <a:off x="3568446" y="2167128"/>
            <a:ext cx="2233422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550" b="1" dirty="0">
                <a:solidFill>
                  <a:schemeClr val="tx1"/>
                </a:solidFill>
                <a:latin typeface="Cambria" pitchFamily="34" charset="0"/>
                <a:ea typeface="Noto Serif CJK SC"/>
                <a:cs typeface="Cambria" pitchFamily="34" charset="-120"/>
              </a:rPr>
              <a:t>荟萃分析与大型试验</a:t>
            </a:r>
            <a:endParaRPr lang="en-US" sz="1550" dirty="0"/>
          </a:p>
        </p:txBody>
      </p:sp>
      <p:sp>
        <p:nvSpPr>
          <p:cNvPr id="11" name="Text 8"/>
          <p:cNvSpPr txBox="1"/>
          <p:nvPr/>
        </p:nvSpPr>
        <p:spPr>
          <a:xfrm>
            <a:off x="3568446" y="2807208"/>
            <a:ext cx="2233422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250" dirty="0">
                <a:solidFill>
                  <a:schemeClr val="tx2"/>
                </a:solidFill>
                <a:ea typeface="Noto Sans CJK SC"/>
              </a:rPr>
              <a:t>在许多研究和许多人身上重复出现的结果。</a:t>
            </a:r>
            <a:endParaRPr lang="en-US" sz="1250" dirty="0"/>
          </a:p>
        </p:txBody>
      </p:sp>
      <p:sp>
        <p:nvSpPr>
          <p:cNvPr id="12" name="中等证据"/>
          <p:cNvSpPr/>
          <p:nvPr/>
        </p:nvSpPr>
        <p:spPr>
          <a:xfrm>
            <a:off x="6185916" y="1417320"/>
            <a:ext cx="2635758" cy="2240280"/>
          </a:xfrm>
          <a:prstGeom prst="roundRect">
            <a:avLst>
              <a:gd name="adj" fmla="val 6531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13" name="chip"/>
          <p:cNvSpPr txBox="1"/>
          <p:nvPr/>
        </p:nvSpPr>
        <p:spPr>
          <a:xfrm>
            <a:off x="6387084" y="1645920"/>
            <a:ext cx="2233422" cy="347472"/>
          </a:xfrm>
          <a:prstGeom prst="roundRect">
            <a:avLst>
              <a:gd name="adj" fmla="val 50000"/>
            </a:avLst>
          </a:prstGeom>
          <a:solidFill>
            <a:srgbClr val="F2B544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zh-CN" sz="1100" b="1" spc="200" kern="0" dirty="0">
                <a:solidFill>
                  <a:srgbClr val="06202E"/>
                </a:solidFill>
                <a:ea typeface="Noto Sans CJK SC"/>
              </a:rPr>
              <a:t>中等证据</a:t>
            </a:r>
            <a:endParaRPr lang="en-US" sz="1100" dirty="0"/>
          </a:p>
        </p:txBody>
      </p:sp>
      <p:sp>
        <p:nvSpPr>
          <p:cNvPr id="14" name="Text 11"/>
          <p:cNvSpPr txBox="1"/>
          <p:nvPr/>
        </p:nvSpPr>
        <p:spPr>
          <a:xfrm>
            <a:off x="6387084" y="2167128"/>
            <a:ext cx="2233422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550" b="1" dirty="0">
                <a:solidFill>
                  <a:schemeClr val="tx1"/>
                </a:solidFill>
                <a:latin typeface="Cambria" pitchFamily="34" charset="0"/>
                <a:ea typeface="Noto Serif CJK SC"/>
                <a:cs typeface="Cambria" pitchFamily="34" charset="-120"/>
              </a:rPr>
              <a:t>小型试验或大型观察性研究</a:t>
            </a:r>
            <a:endParaRPr lang="en-US" sz="1550" dirty="0"/>
          </a:p>
        </p:txBody>
      </p:sp>
      <p:sp>
        <p:nvSpPr>
          <p:cNvPr id="15" name="Text 12"/>
          <p:cNvSpPr txBox="1"/>
          <p:nvPr/>
        </p:nvSpPr>
        <p:spPr>
          <a:xfrm>
            <a:off x="6387084" y="2807208"/>
            <a:ext cx="2233422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250" dirty="0">
                <a:solidFill>
                  <a:schemeClr val="tx2"/>
                </a:solidFill>
                <a:ea typeface="Noto Sans CJK SC"/>
              </a:rPr>
              <a:t>信号不错，但受规模或设计所限。</a:t>
            </a:r>
            <a:endParaRPr lang="en-US" sz="1250" dirty="0"/>
          </a:p>
        </p:txBody>
      </p:sp>
      <p:sp>
        <p:nvSpPr>
          <p:cNvPr id="16" name="初步证据"/>
          <p:cNvSpPr/>
          <p:nvPr/>
        </p:nvSpPr>
        <p:spPr>
          <a:xfrm>
            <a:off x="9004554" y="1417320"/>
            <a:ext cx="2635758" cy="2240280"/>
          </a:xfrm>
          <a:prstGeom prst="roundRect">
            <a:avLst>
              <a:gd name="adj" fmla="val 6531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17" name="chip"/>
          <p:cNvSpPr txBox="1"/>
          <p:nvPr/>
        </p:nvSpPr>
        <p:spPr>
          <a:xfrm>
            <a:off x="9205722" y="1645920"/>
            <a:ext cx="2233422" cy="347472"/>
          </a:xfrm>
          <a:prstGeom prst="roundRect">
            <a:avLst>
              <a:gd name="adj" fmla="val 50000"/>
            </a:avLst>
          </a:prstGeom>
          <a:solidFill>
            <a:srgbClr val="E7674A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zh-CN" sz="1100" b="1" spc="200" kern="0" dirty="0">
                <a:solidFill>
                  <a:srgbClr val="FFFFFF"/>
                </a:solidFill>
                <a:ea typeface="Noto Sans CJK SC"/>
              </a:rPr>
              <a:t>初步证据</a:t>
            </a:r>
            <a:endParaRPr lang="en-US" sz="1100" dirty="0"/>
          </a:p>
        </p:txBody>
      </p:sp>
      <p:sp>
        <p:nvSpPr>
          <p:cNvPr id="18" name="Text 15"/>
          <p:cNvSpPr txBox="1"/>
          <p:nvPr/>
        </p:nvSpPr>
        <p:spPr>
          <a:xfrm>
            <a:off x="9205722" y="2167128"/>
            <a:ext cx="2233422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550" b="1" dirty="0">
                <a:solidFill>
                  <a:schemeClr val="tx1"/>
                </a:solidFill>
                <a:latin typeface="Cambria" pitchFamily="34" charset="0"/>
                <a:ea typeface="Noto Serif CJK SC"/>
                <a:cs typeface="Cambria" pitchFamily="34" charset="-120"/>
              </a:rPr>
              <a:t>试点与探索性研究</a:t>
            </a:r>
            <a:endParaRPr lang="en-US" sz="1550" dirty="0"/>
          </a:p>
        </p:txBody>
      </p:sp>
      <p:sp>
        <p:nvSpPr>
          <p:cNvPr id="19" name="Text 16"/>
          <p:cNvSpPr txBox="1"/>
          <p:nvPr/>
        </p:nvSpPr>
        <p:spPr>
          <a:xfrm>
            <a:off x="9205722" y="2807208"/>
            <a:ext cx="2233422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250" dirty="0">
                <a:solidFill>
                  <a:schemeClr val="tx2"/>
                </a:solidFill>
                <a:ea typeface="Noto Sans CJK SC"/>
              </a:rPr>
              <a:t>有希望的信号，仍需证实。</a:t>
            </a:r>
            <a:endParaRPr lang="en-US" sz="1250" dirty="0"/>
          </a:p>
        </p:txBody>
      </p:sp>
      <p:sp>
        <p:nvSpPr>
          <p:cNvPr id="20" name="honestidad"/>
          <p:cNvSpPr/>
          <p:nvPr/>
        </p:nvSpPr>
        <p:spPr>
          <a:xfrm>
            <a:off x="548640" y="3886200"/>
            <a:ext cx="11091672" cy="1965960"/>
          </a:xfrm>
          <a:prstGeom prst="roundRect">
            <a:avLst>
              <a:gd name="adj" fmla="val 7442"/>
            </a:avLst>
          </a:prstGeom>
          <a:solidFill>
            <a:srgbClr val="06202E"/>
          </a:solidFill>
          <a:ln w="12700">
            <a:solidFill>
              <a:srgbClr val="06202E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21" name="Text 18"/>
          <p:cNvSpPr txBox="1"/>
          <p:nvPr/>
        </p:nvSpPr>
        <p:spPr>
          <a:xfrm>
            <a:off x="868680" y="4069080"/>
            <a:ext cx="5486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100" b="1" spc="300" kern="0" dirty="0">
                <a:solidFill>
                  <a:schemeClr val="accent2"/>
                </a:solidFill>
                <a:ea typeface="Noto Sans CJK SC"/>
              </a:rPr>
              <a:t>我们不主张的</a:t>
            </a:r>
            <a:endParaRPr lang="en-US" sz="1100" dirty="0"/>
          </a:p>
        </p:txBody>
      </p:sp>
      <p:sp>
        <p:nvSpPr>
          <p:cNvPr id="22" name="Text 19"/>
          <p:cNvSpPr txBox="1"/>
          <p:nvPr/>
        </p:nvSpPr>
        <p:spPr>
          <a:xfrm>
            <a:off x="868680" y="4370832"/>
            <a:ext cx="10451592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800" b="1" dirty="0">
                <a:solidFill>
                  <a:schemeClr val="bg1"/>
                </a:solidFill>
                <a:latin typeface="Cambria" pitchFamily="34" charset="0"/>
                <a:ea typeface="Noto Serif CJK SC"/>
                <a:cs typeface="Cambria" pitchFamily="34" charset="-120"/>
              </a:rPr>
              <a:t>目前还没有大型试验证明正念能减少潜水事故。</a:t>
            </a:r>
            <a:endParaRPr lang="en-US" sz="1800" dirty="0"/>
          </a:p>
        </p:txBody>
      </p:sp>
      <p:sp>
        <p:nvSpPr>
          <p:cNvPr id="23" name="Text 20"/>
          <p:cNvSpPr txBox="1"/>
          <p:nvPr/>
        </p:nvSpPr>
        <p:spPr>
          <a:xfrm>
            <a:off x="868680" y="5074920"/>
            <a:ext cx="10451592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350" dirty="0">
                <a:solidFill>
                  <a:schemeClr val="accent3"/>
                </a:solidFill>
                <a:ea typeface="Noto Sans CJK SC"/>
              </a:rPr>
              <a:t>关于事故如何发生，有可靠的数据；关于正念训练什么，有可靠的证据。这份资料把两者连起来，并用“MDI 解读”标明数据在哪里结束、我们的工作假设从哪里开始。</a:t>
            </a:r>
            <a:endParaRPr lang="en-US" sz="13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zh-CN">
                <a:ea typeface="Noto Sans CJK SC"/>
              </a:rPr>
              <a:t>2</a:t>
            </a:fld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63040" y="1600200"/>
            <a:ext cx="1920240" cy="3310128"/>
          </a:xfrm>
          <a:prstGeom prst="rect">
            <a:avLst/>
          </a:prstGeom>
        </p:spPr>
      </p:pic>
      <p:sp>
        <p:nvSpPr>
          <p:cNvPr id="4" name="Text 0"/>
          <p:cNvSpPr txBox="1"/>
          <p:nvPr/>
        </p:nvSpPr>
        <p:spPr>
          <a:xfrm>
            <a:off x="4480560" y="2057400"/>
            <a:ext cx="6858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300" b="1" spc="500" kern="0" dirty="0">
                <a:solidFill>
                  <a:schemeClr val="accent2"/>
                </a:solidFill>
                <a:ea typeface="Noto Sans CJK SC"/>
              </a:rPr>
              <a:t>第一部分</a:t>
            </a:r>
            <a:endParaRPr lang="en-US" sz="1300" dirty="0"/>
          </a:p>
        </p:txBody>
      </p:sp>
      <p:sp>
        <p:nvSpPr>
          <p:cNvPr id="5" name="Text 1"/>
          <p:cNvSpPr txBox="1"/>
          <p:nvPr/>
        </p:nvSpPr>
        <p:spPr>
          <a:xfrm>
            <a:off x="4480560" y="2423160"/>
            <a:ext cx="722376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5000" b="1" dirty="0">
                <a:solidFill>
                  <a:schemeClr val="bg1"/>
                </a:solidFill>
                <a:latin typeface="Cambria" pitchFamily="34" charset="0"/>
                <a:ea typeface="Noto Serif CJK SC"/>
                <a:cs typeface="Cambria" pitchFamily="34" charset="-120"/>
              </a:rPr>
              <a:t>水下哪里会出错</a:t>
            </a:r>
            <a:endParaRPr lang="en-US" sz="5000" dirty="0"/>
          </a:p>
        </p:txBody>
      </p:sp>
      <p:sp>
        <p:nvSpPr>
          <p:cNvPr id="6" name="Text 2"/>
          <p:cNvSpPr txBox="1"/>
          <p:nvPr/>
        </p:nvSpPr>
        <p:spPr>
          <a:xfrm>
            <a:off x="4480560" y="3657600"/>
            <a:ext cx="713232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2000" i="1" dirty="0">
                <a:solidFill>
                  <a:schemeClr val="accent3"/>
                </a:solidFill>
                <a:latin typeface="Cambria" pitchFamily="34" charset="0"/>
                <a:ea typeface="Noto Serif CJK SC"/>
                <a:cs typeface="Cambria" pitchFamily="34" charset="-120"/>
              </a:rPr>
              <a:t>事故分析告诉我们什么：从 DAN 的经典研究到 2025 年的报告；以及关于恐慌的研究显示了什么。</a:t>
            </a:r>
            <a:endParaRPr lang="en-US" sz="2000" dirty="0"/>
          </a:p>
        </p:txBody>
      </p:sp>
      <p:sp>
        <p:nvSpPr>
          <p:cNvPr id="7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zh-CN">
                <a:ea typeface="Noto Sans CJK SC"/>
              </a:rPr>
              <a:t>3</a:t>
            </a:fld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3200" b="1" dirty="0">
                <a:solidFill>
                  <a:schemeClr val="tx1"/>
                </a:solidFill>
                <a:ea typeface="Noto Sans CJK SC"/>
              </a:rPr>
              <a:t>致命事故的链条</a:t>
            </a:r>
            <a:endParaRPr lang="en-US" sz="3200" dirty="0"/>
          </a:p>
        </p:txBody>
      </p:sp>
      <p:sp>
        <p:nvSpPr>
          <p:cNvPr id="4" name="chip"/>
          <p:cNvSpPr txBox="1"/>
          <p:nvPr/>
        </p:nvSpPr>
        <p:spPr>
          <a:xfrm>
            <a:off x="548640" y="1298448"/>
            <a:ext cx="2926080" cy="347472"/>
          </a:xfrm>
          <a:prstGeom prst="roundRect">
            <a:avLst>
              <a:gd name="adj" fmla="val 50000"/>
            </a:avLst>
          </a:prstGeom>
          <a:solidFill>
            <a:srgbClr val="0F6472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zh-CN" sz="1100" b="1" spc="200" kern="0" dirty="0">
                <a:solidFill>
                  <a:srgbClr val="FFFFFF"/>
                </a:solidFill>
                <a:ea typeface="Noto Sans CJK SC"/>
              </a:rPr>
              <a:t>经典研究  ·  n = 947</a:t>
            </a:r>
            <a:endParaRPr lang="en-US" sz="1100" dirty="0"/>
          </a:p>
        </p:txBody>
      </p:sp>
      <p:sp>
        <p:nvSpPr>
          <p:cNvPr id="5" name="Text 2"/>
          <p:cNvSpPr txBox="1"/>
          <p:nvPr/>
        </p:nvSpPr>
        <p:spPr>
          <a:xfrm>
            <a:off x="3657600" y="1298448"/>
            <a:ext cx="798271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1300" dirty="0">
                <a:solidFill>
                  <a:schemeClr val="tx2"/>
                </a:solidFill>
                <a:ea typeface="Noto Sans CJK SC"/>
              </a:rPr>
              <a:t>开放式回路休闲潜水死亡，1992–2003年。至今仍是已发表的最大逐步分析；近期研究沿用同一模型。</a:t>
            </a:r>
            <a:endParaRPr lang="en-US" sz="1300" dirty="0"/>
          </a:p>
        </p:txBody>
      </p:sp>
      <p:sp>
        <p:nvSpPr>
          <p:cNvPr id="6" name="paso 1"/>
          <p:cNvSpPr/>
          <p:nvPr/>
        </p:nvSpPr>
        <p:spPr>
          <a:xfrm>
            <a:off x="548640" y="1874520"/>
            <a:ext cx="2553462" cy="3611880"/>
          </a:xfrm>
          <a:prstGeom prst="roundRect">
            <a:avLst>
              <a:gd name="adj" fmla="val 5730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7" name="dot"/>
          <p:cNvSpPr/>
          <p:nvPr/>
        </p:nvSpPr>
        <p:spPr>
          <a:xfrm>
            <a:off x="749808" y="2075688"/>
            <a:ext cx="457200" cy="4572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8" name="Text 5"/>
          <p:cNvSpPr txBox="1"/>
          <p:nvPr/>
        </p:nvSpPr>
        <p:spPr>
          <a:xfrm>
            <a:off x="749808" y="2075688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zh-CN" sz="1600" b="1" dirty="0">
                <a:solidFill>
                  <a:schemeClr val="bg1"/>
                </a:solidFill>
                <a:latin typeface="Cambria" pitchFamily="34" charset="0"/>
                <a:ea typeface="Noto Serif CJK SC"/>
                <a:cs typeface="Cambria" pitchFamily="34" charset="-120"/>
              </a:rPr>
              <a:t>1</a:t>
            </a:r>
            <a:endParaRPr lang="en-US" sz="1600" dirty="0"/>
          </a:p>
        </p:txBody>
      </p:sp>
      <p:sp>
        <p:nvSpPr>
          <p:cNvPr id="9" name="Text 6"/>
          <p:cNvSpPr txBox="1"/>
          <p:nvPr/>
        </p:nvSpPr>
        <p:spPr>
          <a:xfrm>
            <a:off x="1325880" y="2057400"/>
            <a:ext cx="163906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1150" b="1" spc="100" kern="0" dirty="0">
                <a:solidFill>
                  <a:schemeClr val="accent1"/>
                </a:solidFill>
                <a:ea typeface="Noto Sans CJK SC"/>
              </a:rPr>
              <a:t>触发因素</a:t>
            </a:r>
            <a:endParaRPr lang="en-US" sz="1150" dirty="0"/>
          </a:p>
        </p:txBody>
      </p:sp>
      <p:sp>
        <p:nvSpPr>
          <p:cNvPr id="10" name="Text 7"/>
          <p:cNvSpPr txBox="1"/>
          <p:nvPr/>
        </p:nvSpPr>
        <p:spPr>
          <a:xfrm>
            <a:off x="749808" y="2624328"/>
            <a:ext cx="2151126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250" i="1" dirty="0">
                <a:solidFill>
                  <a:schemeClr val="tx2"/>
                </a:solidFill>
                <a:ea typeface="Noto Sans CJK SC"/>
              </a:rPr>
              <a:t>问题从何开始</a:t>
            </a:r>
            <a:endParaRPr lang="en-US" sz="1250" dirty="0"/>
          </a:p>
        </p:txBody>
      </p:sp>
      <p:sp>
        <p:nvSpPr>
          <p:cNvPr id="11" name="Text 8"/>
          <p:cNvSpPr txBox="1"/>
          <p:nvPr/>
        </p:nvSpPr>
        <p:spPr>
          <a:xfrm>
            <a:off x="749808" y="3081528"/>
            <a:ext cx="10515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2600" b="1" dirty="0">
                <a:solidFill>
                  <a:schemeClr val="tx1"/>
                </a:solidFill>
                <a:latin typeface="Cambria" pitchFamily="34" charset="0"/>
                <a:ea typeface="Noto Serif CJK SC"/>
                <a:cs typeface="Cambria" pitchFamily="34" charset="-120"/>
              </a:rPr>
              <a:t>41%</a:t>
            </a:r>
            <a:endParaRPr lang="en-US" sz="2600" dirty="0"/>
          </a:p>
        </p:txBody>
      </p:sp>
      <p:sp>
        <p:nvSpPr>
          <p:cNvPr id="12" name="Text 9"/>
          <p:cNvSpPr txBox="1"/>
          <p:nvPr/>
        </p:nvSpPr>
        <p:spPr>
          <a:xfrm>
            <a:off x="1783080" y="3081528"/>
            <a:ext cx="118186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1300" dirty="0">
                <a:solidFill>
                  <a:schemeClr val="tx1"/>
                </a:solidFill>
                <a:ea typeface="Noto Sans CJK SC"/>
              </a:rPr>
              <a:t>气体不足</a:t>
            </a:r>
            <a:endParaRPr lang="en-US" sz="1300" dirty="0"/>
          </a:p>
        </p:txBody>
      </p:sp>
      <p:sp>
        <p:nvSpPr>
          <p:cNvPr id="13" name="Text 10"/>
          <p:cNvSpPr txBox="1"/>
          <p:nvPr/>
        </p:nvSpPr>
        <p:spPr>
          <a:xfrm>
            <a:off x="749808" y="3867912"/>
            <a:ext cx="10515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2600" b="1" dirty="0">
                <a:solidFill>
                  <a:schemeClr val="tx1"/>
                </a:solidFill>
                <a:latin typeface="Cambria" pitchFamily="34" charset="0"/>
                <a:ea typeface="Noto Serif CJK SC"/>
                <a:cs typeface="Cambria" pitchFamily="34" charset="-120"/>
              </a:rPr>
              <a:t>20%</a:t>
            </a:r>
            <a:endParaRPr lang="en-US" sz="2600" dirty="0"/>
          </a:p>
        </p:txBody>
      </p:sp>
      <p:sp>
        <p:nvSpPr>
          <p:cNvPr id="14" name="Text 11"/>
          <p:cNvSpPr txBox="1"/>
          <p:nvPr/>
        </p:nvSpPr>
        <p:spPr>
          <a:xfrm>
            <a:off x="1783080" y="3867912"/>
            <a:ext cx="118186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1300" dirty="0">
                <a:solidFill>
                  <a:schemeClr val="tx1"/>
                </a:solidFill>
                <a:ea typeface="Noto Sans CJK SC"/>
              </a:rPr>
              <a:t>缠绕/受困</a:t>
            </a:r>
            <a:endParaRPr lang="en-US" sz="1300" dirty="0"/>
          </a:p>
        </p:txBody>
      </p:sp>
      <p:sp>
        <p:nvSpPr>
          <p:cNvPr id="15" name="Text 12"/>
          <p:cNvSpPr txBox="1"/>
          <p:nvPr/>
        </p:nvSpPr>
        <p:spPr>
          <a:xfrm>
            <a:off x="749808" y="4654296"/>
            <a:ext cx="10515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2600" b="1" dirty="0">
                <a:solidFill>
                  <a:schemeClr val="tx1"/>
                </a:solidFill>
                <a:latin typeface="Cambria" pitchFamily="34" charset="0"/>
                <a:ea typeface="Noto Serif CJK SC"/>
                <a:cs typeface="Cambria" pitchFamily="34" charset="-120"/>
              </a:rPr>
              <a:t>15%</a:t>
            </a:r>
            <a:endParaRPr lang="en-US" sz="2600" dirty="0"/>
          </a:p>
        </p:txBody>
      </p:sp>
      <p:sp>
        <p:nvSpPr>
          <p:cNvPr id="16" name="Text 13"/>
          <p:cNvSpPr txBox="1"/>
          <p:nvPr/>
        </p:nvSpPr>
        <p:spPr>
          <a:xfrm>
            <a:off x="1783080" y="4654296"/>
            <a:ext cx="118186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1300" dirty="0">
                <a:solidFill>
                  <a:schemeClr val="tx1"/>
                </a:solidFill>
                <a:ea typeface="Noto Sans CJK SC"/>
              </a:rPr>
              <a:t>装备问题</a:t>
            </a:r>
            <a:endParaRPr lang="en-US" sz="1300" dirty="0"/>
          </a:p>
        </p:txBody>
      </p:sp>
      <p:sp>
        <p:nvSpPr>
          <p:cNvPr id="17" name="Shape 14"/>
          <p:cNvSpPr/>
          <p:nvPr/>
        </p:nvSpPr>
        <p:spPr>
          <a:xfrm>
            <a:off x="3147822" y="3534156"/>
            <a:ext cx="201168" cy="292608"/>
          </a:xfrm>
          <a:prstGeom prst="rightArrow">
            <a:avLst/>
          </a:prstGeom>
          <a:solidFill>
            <a:srgbClr val="8FCFC4"/>
          </a:solidFill>
          <a:ln w="12700">
            <a:solidFill>
              <a:srgbClr val="8FCFC4"/>
            </a:solidFill>
            <a:prstDash val="solid"/>
          </a:ln>
        </p:spPr>
      </p:sp>
      <p:sp>
        <p:nvSpPr>
          <p:cNvPr id="18" name="paso 2"/>
          <p:cNvSpPr/>
          <p:nvPr/>
        </p:nvSpPr>
        <p:spPr>
          <a:xfrm>
            <a:off x="3394710" y="1874520"/>
            <a:ext cx="2553462" cy="3611880"/>
          </a:xfrm>
          <a:prstGeom prst="roundRect">
            <a:avLst>
              <a:gd name="adj" fmla="val 5730"/>
            </a:avLst>
          </a:prstGeom>
          <a:solidFill>
            <a:srgbClr val="06202E"/>
          </a:solidFill>
          <a:ln w="12700">
            <a:solidFill>
              <a:srgbClr val="06202E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19" name="dot"/>
          <p:cNvSpPr/>
          <p:nvPr/>
        </p:nvSpPr>
        <p:spPr>
          <a:xfrm>
            <a:off x="3595878" y="2075688"/>
            <a:ext cx="457200" cy="457200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accent2"/>
            </a:solidFill>
            <a:prstDash val="solid"/>
          </a:ln>
        </p:spPr>
      </p:sp>
      <p:sp>
        <p:nvSpPr>
          <p:cNvPr id="20" name="Text 17"/>
          <p:cNvSpPr txBox="1"/>
          <p:nvPr/>
        </p:nvSpPr>
        <p:spPr>
          <a:xfrm>
            <a:off x="3595878" y="2075688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zh-CN" sz="1600" b="1" dirty="0">
                <a:solidFill>
                  <a:schemeClr val="bg1"/>
                </a:solidFill>
                <a:latin typeface="Cambria" pitchFamily="34" charset="0"/>
                <a:ea typeface="Noto Serif CJK SC"/>
                <a:cs typeface="Cambria" pitchFamily="34" charset="-120"/>
              </a:rPr>
              <a:t>2</a:t>
            </a:r>
            <a:endParaRPr lang="en-US" sz="1600" dirty="0"/>
          </a:p>
        </p:txBody>
      </p:sp>
      <p:sp>
        <p:nvSpPr>
          <p:cNvPr id="21" name="Text 18"/>
          <p:cNvSpPr txBox="1"/>
          <p:nvPr/>
        </p:nvSpPr>
        <p:spPr>
          <a:xfrm>
            <a:off x="4171950" y="2057400"/>
            <a:ext cx="163906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1150" b="1" spc="100" kern="0" dirty="0">
                <a:solidFill>
                  <a:schemeClr val="accent3"/>
                </a:solidFill>
                <a:ea typeface="Noto Sans CJK SC"/>
              </a:rPr>
              <a:t>致残因素</a:t>
            </a:r>
            <a:endParaRPr lang="en-US" sz="1150" dirty="0"/>
          </a:p>
        </p:txBody>
      </p:sp>
      <p:sp>
        <p:nvSpPr>
          <p:cNvPr id="22" name="Text 19"/>
          <p:cNvSpPr txBox="1"/>
          <p:nvPr/>
        </p:nvSpPr>
        <p:spPr>
          <a:xfrm>
            <a:off x="3595878" y="2624328"/>
            <a:ext cx="2151126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250" i="1" dirty="0">
                <a:solidFill>
                  <a:schemeClr val="accent3"/>
                </a:solidFill>
                <a:ea typeface="Noto Sans CJK SC"/>
              </a:rPr>
              <a:t>是什么让它变得危险</a:t>
            </a:r>
            <a:endParaRPr lang="en-US" sz="1250" dirty="0"/>
          </a:p>
        </p:txBody>
      </p:sp>
      <p:sp>
        <p:nvSpPr>
          <p:cNvPr id="23" name="Text 20"/>
          <p:cNvSpPr txBox="1"/>
          <p:nvPr/>
        </p:nvSpPr>
        <p:spPr>
          <a:xfrm>
            <a:off x="3595878" y="3081528"/>
            <a:ext cx="10515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2600" b="1" dirty="0">
                <a:solidFill>
                  <a:schemeClr val="accent2"/>
                </a:solidFill>
                <a:latin typeface="Cambria" pitchFamily="34" charset="0"/>
                <a:ea typeface="Noto Serif CJK SC"/>
                <a:cs typeface="Cambria" pitchFamily="34" charset="-120"/>
              </a:rPr>
              <a:t>55%</a:t>
            </a:r>
            <a:endParaRPr lang="en-US" sz="2600" dirty="0"/>
          </a:p>
        </p:txBody>
      </p:sp>
      <p:sp>
        <p:nvSpPr>
          <p:cNvPr id="24" name="Text 21"/>
          <p:cNvSpPr txBox="1"/>
          <p:nvPr/>
        </p:nvSpPr>
        <p:spPr>
          <a:xfrm>
            <a:off x="4629150" y="3081528"/>
            <a:ext cx="118186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1300" b="1" dirty="0">
                <a:solidFill>
                  <a:schemeClr val="bg1"/>
                </a:solidFill>
                <a:ea typeface="Noto Sans CJK SC"/>
              </a:rPr>
              <a:t>紧急上升</a:t>
            </a:r>
            <a:endParaRPr lang="en-US" sz="1300" dirty="0"/>
          </a:p>
        </p:txBody>
      </p:sp>
      <p:sp>
        <p:nvSpPr>
          <p:cNvPr id="25" name="Text 22"/>
          <p:cNvSpPr txBox="1"/>
          <p:nvPr/>
        </p:nvSpPr>
        <p:spPr>
          <a:xfrm>
            <a:off x="3595878" y="3867912"/>
            <a:ext cx="10515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2600" b="1" dirty="0">
                <a:solidFill>
                  <a:schemeClr val="bg1"/>
                </a:solidFill>
                <a:latin typeface="Cambria" pitchFamily="34" charset="0"/>
                <a:ea typeface="Noto Serif CJK SC"/>
                <a:cs typeface="Cambria" pitchFamily="34" charset="-120"/>
              </a:rPr>
              <a:t>27%</a:t>
            </a:r>
            <a:endParaRPr lang="en-US" sz="2600" dirty="0"/>
          </a:p>
        </p:txBody>
      </p:sp>
      <p:sp>
        <p:nvSpPr>
          <p:cNvPr id="26" name="Text 23"/>
          <p:cNvSpPr txBox="1"/>
          <p:nvPr/>
        </p:nvSpPr>
        <p:spPr>
          <a:xfrm>
            <a:off x="4629150" y="3867912"/>
            <a:ext cx="118186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1300" dirty="0">
                <a:solidFill>
                  <a:schemeClr val="bg1"/>
                </a:solidFill>
                <a:ea typeface="Noto Sans CJK SC"/>
              </a:rPr>
              <a:t>气体不足</a:t>
            </a:r>
            <a:endParaRPr lang="en-US" sz="1300" dirty="0"/>
          </a:p>
        </p:txBody>
      </p:sp>
      <p:sp>
        <p:nvSpPr>
          <p:cNvPr id="27" name="Text 24"/>
          <p:cNvSpPr txBox="1"/>
          <p:nvPr/>
        </p:nvSpPr>
        <p:spPr>
          <a:xfrm>
            <a:off x="3595878" y="4654296"/>
            <a:ext cx="10515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2600" b="1" dirty="0">
                <a:solidFill>
                  <a:schemeClr val="bg1"/>
                </a:solidFill>
                <a:latin typeface="Cambria" pitchFamily="34" charset="0"/>
                <a:ea typeface="Noto Serif CJK SC"/>
                <a:cs typeface="Cambria" pitchFamily="34" charset="-120"/>
              </a:rPr>
              <a:t>13%</a:t>
            </a:r>
            <a:endParaRPr lang="en-US" sz="2600" dirty="0"/>
          </a:p>
        </p:txBody>
      </p:sp>
      <p:sp>
        <p:nvSpPr>
          <p:cNvPr id="28" name="Text 25"/>
          <p:cNvSpPr txBox="1"/>
          <p:nvPr/>
        </p:nvSpPr>
        <p:spPr>
          <a:xfrm>
            <a:off x="4629150" y="4654296"/>
            <a:ext cx="118186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1300" dirty="0">
                <a:solidFill>
                  <a:schemeClr val="bg1"/>
                </a:solidFill>
                <a:ea typeface="Noto Sans CJK SC"/>
              </a:rPr>
              <a:t>浮力问题</a:t>
            </a:r>
            <a:endParaRPr lang="en-US" sz="1300" dirty="0"/>
          </a:p>
        </p:txBody>
      </p:sp>
      <p:sp>
        <p:nvSpPr>
          <p:cNvPr id="29" name="Shape 26"/>
          <p:cNvSpPr/>
          <p:nvPr/>
        </p:nvSpPr>
        <p:spPr>
          <a:xfrm>
            <a:off x="5993892" y="3534156"/>
            <a:ext cx="201168" cy="292608"/>
          </a:xfrm>
          <a:prstGeom prst="rightArrow">
            <a:avLst/>
          </a:prstGeom>
          <a:solidFill>
            <a:srgbClr val="8FCFC4"/>
          </a:solidFill>
          <a:ln w="12700">
            <a:solidFill>
              <a:srgbClr val="8FCFC4"/>
            </a:solidFill>
            <a:prstDash val="solid"/>
          </a:ln>
        </p:spPr>
      </p:sp>
      <p:sp>
        <p:nvSpPr>
          <p:cNvPr id="30" name="paso 3"/>
          <p:cNvSpPr/>
          <p:nvPr/>
        </p:nvSpPr>
        <p:spPr>
          <a:xfrm>
            <a:off x="6240780" y="1874520"/>
            <a:ext cx="2553462" cy="3611880"/>
          </a:xfrm>
          <a:prstGeom prst="roundRect">
            <a:avLst>
              <a:gd name="adj" fmla="val 5730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31" name="dot"/>
          <p:cNvSpPr/>
          <p:nvPr/>
        </p:nvSpPr>
        <p:spPr>
          <a:xfrm>
            <a:off x="6441948" y="2075688"/>
            <a:ext cx="457200" cy="4572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32" name="Text 29"/>
          <p:cNvSpPr txBox="1"/>
          <p:nvPr/>
        </p:nvSpPr>
        <p:spPr>
          <a:xfrm>
            <a:off x="6441948" y="2075688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zh-CN" sz="1600" b="1" dirty="0">
                <a:solidFill>
                  <a:schemeClr val="bg1"/>
                </a:solidFill>
                <a:latin typeface="Cambria" pitchFamily="34" charset="0"/>
                <a:ea typeface="Noto Serif CJK SC"/>
                <a:cs typeface="Cambria" pitchFamily="34" charset="-120"/>
              </a:rPr>
              <a:t>3</a:t>
            </a:r>
            <a:endParaRPr lang="en-US" sz="1600" dirty="0"/>
          </a:p>
        </p:txBody>
      </p:sp>
      <p:sp>
        <p:nvSpPr>
          <p:cNvPr id="33" name="Text 30"/>
          <p:cNvSpPr txBox="1"/>
          <p:nvPr/>
        </p:nvSpPr>
        <p:spPr>
          <a:xfrm>
            <a:off x="7018020" y="2057400"/>
            <a:ext cx="163906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1150" b="1" spc="100" kern="0" dirty="0">
                <a:solidFill>
                  <a:schemeClr val="accent1"/>
                </a:solidFill>
                <a:ea typeface="Noto Sans CJK SC"/>
              </a:rPr>
              <a:t>致残伤害</a:t>
            </a:r>
            <a:endParaRPr lang="en-US" sz="1150" dirty="0"/>
          </a:p>
        </p:txBody>
      </p:sp>
      <p:sp>
        <p:nvSpPr>
          <p:cNvPr id="34" name="Text 31"/>
          <p:cNvSpPr txBox="1"/>
          <p:nvPr/>
        </p:nvSpPr>
        <p:spPr>
          <a:xfrm>
            <a:off x="6441948" y="2624328"/>
            <a:ext cx="2151126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250" i="1" dirty="0">
                <a:solidFill>
                  <a:schemeClr val="tx2"/>
                </a:solidFill>
                <a:ea typeface="Noto Sans CJK SC"/>
              </a:rPr>
              <a:t>是什么让潜水员失去行动能力</a:t>
            </a:r>
            <a:endParaRPr lang="en-US" sz="1250" dirty="0"/>
          </a:p>
        </p:txBody>
      </p:sp>
      <p:sp>
        <p:nvSpPr>
          <p:cNvPr id="35" name="Text 32"/>
          <p:cNvSpPr txBox="1"/>
          <p:nvPr/>
        </p:nvSpPr>
        <p:spPr>
          <a:xfrm>
            <a:off x="6441948" y="3081528"/>
            <a:ext cx="10515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2600" b="1" dirty="0">
                <a:solidFill>
                  <a:schemeClr val="tx1"/>
                </a:solidFill>
                <a:latin typeface="Cambria" pitchFamily="34" charset="0"/>
                <a:ea typeface="Noto Serif CJK SC"/>
                <a:cs typeface="Cambria" pitchFamily="34" charset="-120"/>
              </a:rPr>
              <a:t>33%</a:t>
            </a:r>
            <a:endParaRPr lang="en-US" sz="2600" dirty="0"/>
          </a:p>
        </p:txBody>
      </p:sp>
      <p:sp>
        <p:nvSpPr>
          <p:cNvPr id="36" name="Text 33"/>
          <p:cNvSpPr txBox="1"/>
          <p:nvPr/>
        </p:nvSpPr>
        <p:spPr>
          <a:xfrm>
            <a:off x="7475220" y="3081528"/>
            <a:ext cx="118186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1300" dirty="0">
                <a:solidFill>
                  <a:schemeClr val="tx1"/>
                </a:solidFill>
                <a:ea typeface="Noto Sans CJK SC"/>
              </a:rPr>
              <a:t>窒息</a:t>
            </a:r>
            <a:endParaRPr lang="en-US" sz="1300" dirty="0"/>
          </a:p>
        </p:txBody>
      </p:sp>
      <p:sp>
        <p:nvSpPr>
          <p:cNvPr id="37" name="Text 34"/>
          <p:cNvSpPr txBox="1"/>
          <p:nvPr/>
        </p:nvSpPr>
        <p:spPr>
          <a:xfrm>
            <a:off x="6441948" y="3867912"/>
            <a:ext cx="10515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2600" b="1" dirty="0">
                <a:solidFill>
                  <a:schemeClr val="tx1"/>
                </a:solidFill>
                <a:latin typeface="Cambria" pitchFamily="34" charset="0"/>
                <a:ea typeface="Noto Serif CJK SC"/>
                <a:cs typeface="Cambria" pitchFamily="34" charset="-120"/>
              </a:rPr>
              <a:t>29%</a:t>
            </a:r>
            <a:endParaRPr lang="en-US" sz="2600" dirty="0"/>
          </a:p>
        </p:txBody>
      </p:sp>
      <p:sp>
        <p:nvSpPr>
          <p:cNvPr id="38" name="Text 35"/>
          <p:cNvSpPr txBox="1"/>
          <p:nvPr/>
        </p:nvSpPr>
        <p:spPr>
          <a:xfrm>
            <a:off x="7475220" y="3867912"/>
            <a:ext cx="118186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1300" dirty="0">
                <a:solidFill>
                  <a:schemeClr val="tx1"/>
                </a:solidFill>
                <a:ea typeface="Noto Sans CJK SC"/>
              </a:rPr>
              <a:t>动脉气体栓塞</a:t>
            </a:r>
            <a:endParaRPr lang="en-US" sz="1300" dirty="0"/>
          </a:p>
        </p:txBody>
      </p:sp>
      <p:sp>
        <p:nvSpPr>
          <p:cNvPr id="39" name="Text 36"/>
          <p:cNvSpPr txBox="1"/>
          <p:nvPr/>
        </p:nvSpPr>
        <p:spPr>
          <a:xfrm>
            <a:off x="6441948" y="4654296"/>
            <a:ext cx="10515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2600" b="1" dirty="0">
                <a:solidFill>
                  <a:schemeClr val="tx1"/>
                </a:solidFill>
                <a:latin typeface="Cambria" pitchFamily="34" charset="0"/>
                <a:ea typeface="Noto Serif CJK SC"/>
                <a:cs typeface="Cambria" pitchFamily="34" charset="-120"/>
              </a:rPr>
              <a:t>26%</a:t>
            </a:r>
            <a:endParaRPr lang="en-US" sz="2600" dirty="0"/>
          </a:p>
        </p:txBody>
      </p:sp>
      <p:sp>
        <p:nvSpPr>
          <p:cNvPr id="40" name="Text 37"/>
          <p:cNvSpPr txBox="1"/>
          <p:nvPr/>
        </p:nvSpPr>
        <p:spPr>
          <a:xfrm>
            <a:off x="7475220" y="4654296"/>
            <a:ext cx="118186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1300" dirty="0">
                <a:solidFill>
                  <a:schemeClr val="tx1"/>
                </a:solidFill>
                <a:ea typeface="Noto Sans CJK SC"/>
              </a:rPr>
              <a:t>心脏事件</a:t>
            </a:r>
            <a:endParaRPr lang="en-US" sz="1300" dirty="0"/>
          </a:p>
        </p:txBody>
      </p:sp>
      <p:sp>
        <p:nvSpPr>
          <p:cNvPr id="41" name="Shape 38"/>
          <p:cNvSpPr/>
          <p:nvPr/>
        </p:nvSpPr>
        <p:spPr>
          <a:xfrm>
            <a:off x="8839962" y="3534156"/>
            <a:ext cx="201168" cy="292608"/>
          </a:xfrm>
          <a:prstGeom prst="rightArrow">
            <a:avLst/>
          </a:prstGeom>
          <a:solidFill>
            <a:srgbClr val="8FCFC4"/>
          </a:solidFill>
          <a:ln w="12700">
            <a:solidFill>
              <a:srgbClr val="8FCFC4"/>
            </a:solidFill>
            <a:prstDash val="solid"/>
          </a:ln>
        </p:spPr>
      </p:sp>
      <p:sp>
        <p:nvSpPr>
          <p:cNvPr id="42" name="paso 4"/>
          <p:cNvSpPr/>
          <p:nvPr/>
        </p:nvSpPr>
        <p:spPr>
          <a:xfrm>
            <a:off x="9086850" y="1874520"/>
            <a:ext cx="2553462" cy="3611880"/>
          </a:xfrm>
          <a:prstGeom prst="roundRect">
            <a:avLst>
              <a:gd name="adj" fmla="val 5730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43" name="dot"/>
          <p:cNvSpPr/>
          <p:nvPr/>
        </p:nvSpPr>
        <p:spPr>
          <a:xfrm>
            <a:off x="9288018" y="2075688"/>
            <a:ext cx="457200" cy="4572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44" name="Text 41"/>
          <p:cNvSpPr txBox="1"/>
          <p:nvPr/>
        </p:nvSpPr>
        <p:spPr>
          <a:xfrm>
            <a:off x="9288018" y="2075688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zh-CN" sz="1600" b="1" dirty="0">
                <a:solidFill>
                  <a:schemeClr val="bg1"/>
                </a:solidFill>
                <a:latin typeface="Cambria" pitchFamily="34" charset="0"/>
                <a:ea typeface="Noto Serif CJK SC"/>
                <a:cs typeface="Cambria" pitchFamily="34" charset="-120"/>
              </a:rPr>
              <a:t>4</a:t>
            </a:r>
            <a:endParaRPr lang="en-US" sz="1600" dirty="0"/>
          </a:p>
        </p:txBody>
      </p:sp>
      <p:sp>
        <p:nvSpPr>
          <p:cNvPr id="45" name="Text 42"/>
          <p:cNvSpPr txBox="1"/>
          <p:nvPr/>
        </p:nvSpPr>
        <p:spPr>
          <a:xfrm>
            <a:off x="9864090" y="2057400"/>
            <a:ext cx="163906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1150" b="1" spc="100" kern="0" dirty="0">
                <a:solidFill>
                  <a:schemeClr val="accent1"/>
                </a:solidFill>
                <a:ea typeface="Noto Sans CJK SC"/>
              </a:rPr>
              <a:t>死亡原因</a:t>
            </a:r>
            <a:endParaRPr lang="en-US" sz="1150" dirty="0"/>
          </a:p>
        </p:txBody>
      </p:sp>
      <p:sp>
        <p:nvSpPr>
          <p:cNvPr id="46" name="Text 43"/>
          <p:cNvSpPr txBox="1"/>
          <p:nvPr/>
        </p:nvSpPr>
        <p:spPr>
          <a:xfrm>
            <a:off x="9288018" y="2624328"/>
            <a:ext cx="2151126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250" i="1" dirty="0">
                <a:solidFill>
                  <a:schemeClr val="tx2"/>
                </a:solidFill>
                <a:ea typeface="Noto Sans CJK SC"/>
              </a:rPr>
              <a:t>最终记录的死因</a:t>
            </a:r>
            <a:endParaRPr lang="en-US" sz="1250" dirty="0"/>
          </a:p>
        </p:txBody>
      </p:sp>
      <p:sp>
        <p:nvSpPr>
          <p:cNvPr id="47" name="Text 44"/>
          <p:cNvSpPr txBox="1"/>
          <p:nvPr/>
        </p:nvSpPr>
        <p:spPr>
          <a:xfrm>
            <a:off x="9288018" y="3081528"/>
            <a:ext cx="10515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2600" b="1" dirty="0">
                <a:solidFill>
                  <a:schemeClr val="tx1"/>
                </a:solidFill>
                <a:latin typeface="Cambria" pitchFamily="34" charset="0"/>
                <a:ea typeface="Noto Serif CJK SC"/>
                <a:cs typeface="Cambria" pitchFamily="34" charset="-120"/>
              </a:rPr>
              <a:t>70%</a:t>
            </a:r>
            <a:endParaRPr lang="en-US" sz="2600" dirty="0"/>
          </a:p>
        </p:txBody>
      </p:sp>
      <p:sp>
        <p:nvSpPr>
          <p:cNvPr id="48" name="Text 45"/>
          <p:cNvSpPr txBox="1"/>
          <p:nvPr/>
        </p:nvSpPr>
        <p:spPr>
          <a:xfrm>
            <a:off x="10321290" y="3081528"/>
            <a:ext cx="118186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1300" dirty="0">
                <a:solidFill>
                  <a:schemeClr val="tx1"/>
                </a:solidFill>
                <a:ea typeface="Noto Sans CJK SC"/>
              </a:rPr>
              <a:t>溺水</a:t>
            </a:r>
            <a:endParaRPr lang="en-US" sz="1300" dirty="0"/>
          </a:p>
        </p:txBody>
      </p:sp>
      <p:sp>
        <p:nvSpPr>
          <p:cNvPr id="49" name="Text 46"/>
          <p:cNvSpPr txBox="1"/>
          <p:nvPr/>
        </p:nvSpPr>
        <p:spPr>
          <a:xfrm>
            <a:off x="9288018" y="3867912"/>
            <a:ext cx="10515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2600" b="1" dirty="0">
                <a:solidFill>
                  <a:schemeClr val="tx1"/>
                </a:solidFill>
                <a:latin typeface="Cambria" pitchFamily="34" charset="0"/>
                <a:ea typeface="Noto Serif CJK SC"/>
                <a:cs typeface="Cambria" pitchFamily="34" charset="-120"/>
              </a:rPr>
              <a:t>14%</a:t>
            </a:r>
            <a:endParaRPr lang="en-US" sz="2600" dirty="0"/>
          </a:p>
        </p:txBody>
      </p:sp>
      <p:sp>
        <p:nvSpPr>
          <p:cNvPr id="50" name="Text 47"/>
          <p:cNvSpPr txBox="1"/>
          <p:nvPr/>
        </p:nvSpPr>
        <p:spPr>
          <a:xfrm>
            <a:off x="10321290" y="3867912"/>
            <a:ext cx="118186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1300" dirty="0">
                <a:solidFill>
                  <a:schemeClr val="tx1"/>
                </a:solidFill>
                <a:ea typeface="Noto Sans CJK SC"/>
              </a:rPr>
              <a:t>动脉气体栓塞</a:t>
            </a:r>
            <a:endParaRPr lang="en-US" sz="1300" dirty="0"/>
          </a:p>
        </p:txBody>
      </p:sp>
      <p:sp>
        <p:nvSpPr>
          <p:cNvPr id="51" name="Text 48"/>
          <p:cNvSpPr txBox="1"/>
          <p:nvPr/>
        </p:nvSpPr>
        <p:spPr>
          <a:xfrm>
            <a:off x="9288018" y="4654296"/>
            <a:ext cx="10515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2600" b="1" dirty="0">
                <a:solidFill>
                  <a:schemeClr val="tx1"/>
                </a:solidFill>
                <a:latin typeface="Cambria" pitchFamily="34" charset="0"/>
                <a:ea typeface="Noto Serif CJK SC"/>
                <a:cs typeface="Cambria" pitchFamily="34" charset="-120"/>
              </a:rPr>
              <a:t>13%</a:t>
            </a:r>
            <a:endParaRPr lang="en-US" sz="2600" dirty="0"/>
          </a:p>
        </p:txBody>
      </p:sp>
      <p:sp>
        <p:nvSpPr>
          <p:cNvPr id="52" name="Text 49"/>
          <p:cNvSpPr txBox="1"/>
          <p:nvPr/>
        </p:nvSpPr>
        <p:spPr>
          <a:xfrm>
            <a:off x="10321290" y="4654296"/>
            <a:ext cx="118186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1300" dirty="0">
                <a:solidFill>
                  <a:schemeClr val="tx1"/>
                </a:solidFill>
                <a:ea typeface="Noto Sans CJK SC"/>
              </a:rPr>
              <a:t>心脏事件</a:t>
            </a:r>
            <a:endParaRPr lang="en-US" sz="1300" dirty="0"/>
          </a:p>
        </p:txBody>
      </p:sp>
      <p:sp>
        <p:nvSpPr>
          <p:cNvPr id="53" name="fuente"/>
          <p:cNvSpPr/>
          <p:nvPr/>
        </p:nvSpPr>
        <p:spPr>
          <a:xfrm>
            <a:off x="548640" y="5669280"/>
            <a:ext cx="11091672" cy="384048"/>
          </a:xfrm>
          <a:prstGeom prst="roundRect">
            <a:avLst>
              <a:gd name="adj" fmla="val 38095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</p:spPr>
      </p:sp>
      <p:sp>
        <p:nvSpPr>
          <p:cNvPr id="54" name="Text 51"/>
          <p:cNvSpPr txBox="1"/>
          <p:nvPr/>
        </p:nvSpPr>
        <p:spPr>
          <a:xfrm>
            <a:off x="749808" y="5669280"/>
            <a:ext cx="1068933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zh-CN" sz="950" b="1" spc="200" kern="0" dirty="0">
                <a:solidFill>
                  <a:srgbClr val="0F6472"/>
                </a:solidFill>
                <a:ea typeface="Noto Sans CJK SC"/>
              </a:rPr>
              <a:t>来源   </a:t>
            </a:r>
            <a:pPr indent="0" marL="0">
              <a:buNone/>
            </a:pPr>
            <a:r>
              <a:rPr lang="zh-CN" sz="1050" b="1" dirty="0">
                <a:solidFill>
                  <a:srgbClr val="5A6B70"/>
                </a:solidFill>
                <a:ea typeface="Noto Sans CJK SC"/>
              </a:rPr>
              <a:t>[1] </a:t>
            </a:r>
            <a:pPr indent="0" marL="0">
              <a:buNone/>
            </a:pPr>
            <a:r>
              <a:rPr lang="zh-CN" sz="1050" u="sng" dirty="0">
                <a:solidFill>
                  <a:srgbClr val="0F6472"/>
                </a:solidFill>
                <a:ea typeface="Noto Sans CJK SC"/>
                <a:hlinkClick r:id="rId1" invalidUrl="" action="" tgtFrame="" tooltip="Common causes of open-circuit recreational diving fatalitie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Denoble et al., 2008 · Undersea &amp; Hyperbaric Medicine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zh-CN">
                <a:ea typeface="Noto Sans CJK SC"/>
              </a:rPr>
              <a:t>4</a:t>
            </a:fld>
            <a:endParaRPr 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3200" b="1" dirty="0">
                <a:solidFill>
                  <a:schemeClr val="tx1"/>
                </a:solidFill>
                <a:ea typeface="Noto Sans CJK SC"/>
              </a:rPr>
              <a:t>有什么变化：最新分析</a:t>
            </a:r>
            <a:endParaRPr lang="en-US" sz="3200" dirty="0"/>
          </a:p>
        </p:txBody>
      </p:sp>
      <p:graphicFrame>
        <p:nvGraphicFramePr>
          <p:cNvPr id="6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298448"/>
          <a:ext cx="11091672" cy="914400"/>
        </p:xfrm>
        <a:graphic>
          <a:graphicData uri="http://schemas.openxmlformats.org/drawingml/2006/table">
            <a:tbl>
              <a:tblPr/>
              <a:tblGrid>
                <a:gridCol w="2514600"/>
                <a:gridCol w="1417320"/>
                <a:gridCol w="2423160"/>
                <a:gridCol w="2514600"/>
                <a:gridCol w="1856232"/>
              </a:tblGrid>
              <a:tr h="32918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CN" sz="10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Noto Sans CJK SC"/>
                          <a:cs typeface="Calibri" pitchFamily="34" charset="-120"/>
                        </a:rPr>
                        <a:t>研究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02E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CN" sz="10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Noto Sans CJK SC"/>
                          <a:cs typeface="Calibri" pitchFamily="34" charset="-120"/>
                        </a:rPr>
                        <a:t>时期 · 死亡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02E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CN" sz="10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Noto Sans CJK SC"/>
                          <a:cs typeface="Calibri" pitchFamily="34" charset="-120"/>
                        </a:rPr>
                        <a:t>诱因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02E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CN" sz="10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Noto Sans CJK SC"/>
                          <a:cs typeface="Calibri" pitchFamily="34" charset="-120"/>
                        </a:rPr>
                        <a:t>是什么让它变得危险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02E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CN" sz="10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Noto Sans CJK SC"/>
                          <a:cs typeface="Calibri" pitchFamily="34" charset="-120"/>
                        </a:rPr>
                        <a:t>潜水员特征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02E"/>
                    </a:solidFill>
                  </a:tcPr>
                </a:tc>
              </a:tr>
              <a:tr h="51206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CN" sz="1050" b="1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SC"/>
                          <a:cs typeface="Calibri" pitchFamily="34" charset="-120"/>
                        </a:rPr>
                        <a:t>Denoble 等 · 美国和加拿大 [1]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CN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SC"/>
                          <a:cs typeface="Calibri" pitchFamily="34" charset="-120"/>
                        </a:rPr>
                        <a:t>1992–2003 · 947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CN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SC"/>
                          <a:cs typeface="Calibri" pitchFamily="34" charset="-120"/>
                        </a:rPr>
                        <a:t>气体不足 41%，被缠住 20%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CN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SC"/>
                          <a:cs typeface="Calibri" pitchFamily="34" charset="-120"/>
                        </a:rPr>
                        <a:t>紧急上升 55%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CN" sz="1050" i="1" dirty="0">
                          <a:solidFill>
                            <a:srgbClr val="5A6B70"/>
                          </a:solidFill>
                          <a:latin typeface="Calibri" pitchFamily="34" charset="0"/>
                          <a:ea typeface="Noto Sans CJK SC"/>
                          <a:cs typeface="Calibri" pitchFamily="34" charset="-120"/>
                        </a:rPr>
                        <a:t>比较基准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1206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CN" sz="1050" b="1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SC"/>
                          <a:cs typeface="Calibri" pitchFamily="34" charset="-120"/>
                        </a:rPr>
                        <a:t>Lippmann 和 Taylor · 澳大利亚 [2]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CN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SC"/>
                          <a:cs typeface="Calibri" pitchFamily="34" charset="-120"/>
                        </a:rPr>
                        <a:t>2001–2013 · 126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CN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SC"/>
                          <a:cs typeface="Calibri" pitchFamily="34" charset="-120"/>
                        </a:rPr>
                        <a:t>环境 54%，体力消耗 18%，气体 12%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CN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SC"/>
                          <a:cs typeface="Calibri" pitchFamily="34" charset="-120"/>
                        </a:rPr>
                        <a:t>医疗问题 38%，上升 17%，浮力 14%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CN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SC"/>
                          <a:cs typeface="Calibri" pitchFamily="34" charset="-120"/>
                        </a:rPr>
                        <a:t>平均年龄44岁；47%与既往健康有关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1206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CN" sz="1050" b="1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SC"/>
                          <a:cs typeface="Calibri" pitchFamily="34" charset="-120"/>
                        </a:rPr>
                        <a:t>Lippmann 等 · 新西兰 [3]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CN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SC"/>
                          <a:cs typeface="Calibri" pitchFamily="34" charset="-120"/>
                        </a:rPr>
                        <a:t>2007–2016 · 48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CN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SC"/>
                          <a:cs typeface="Calibri" pitchFamily="34" charset="-120"/>
                        </a:rPr>
                        <a:t>气体 35%，环境 35%，体力消耗 17%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CN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SC"/>
                          <a:cs typeface="Calibri" pitchFamily="34" charset="-120"/>
                        </a:rPr>
                        <a:t>以医疗（心脏）为主；气体耗尽上升后发生栓塞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CN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SC"/>
                          <a:cs typeface="Calibri" pitchFamily="34" charset="-120"/>
                        </a:rPr>
                        <a:t>平均年龄47岁；77%有医疗风险因素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1206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CN" sz="1050" b="1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SC"/>
                          <a:cs typeface="Calibri" pitchFamily="34" charset="-120"/>
                        </a:rPr>
                        <a:t>Lippmann 等 · 澳大利亚 [4]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CN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SC"/>
                          <a:cs typeface="Calibri" pitchFamily="34" charset="-120"/>
                        </a:rPr>
                        <a:t>2014–2018 · 42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CN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SC"/>
                          <a:cs typeface="Calibri" pitchFamily="34" charset="-120"/>
                        </a:rPr>
                        <a:t>以环境和体力消耗为主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CN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SC"/>
                          <a:cs typeface="Calibri" pitchFamily="34" charset="-120"/>
                        </a:rPr>
                        <a:t>以医疗（心脏）为主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CN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SC"/>
                          <a:cs typeface="Calibri" pitchFamily="34" charset="-120"/>
                        </a:rPr>
                        <a:t>平均年龄49.7岁（大6岁）；54%肥胖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1206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CN" sz="1050" b="1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SC"/>
                          <a:cs typeface="Calibri" pitchFamily="34" charset="-120"/>
                        </a:rPr>
                        <a:t>Casadesús 等 · 西班牙赫罗纳 [5]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CN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SC"/>
                          <a:cs typeface="Calibri" pitchFamily="34" charset="-120"/>
                        </a:rPr>
                        <a:t>2009–2018 · 25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CN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SC"/>
                          <a:cs typeface="Calibri" pitchFamily="34" charset="-120"/>
                        </a:rPr>
                        <a:t>体力消耗、恐慌、浮力、迷失方向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CN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SC"/>
                          <a:cs typeface="Calibri" pitchFamily="34" charset="-120"/>
                        </a:rPr>
                        <a:t>快速上升、心脏事件、恐慌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CN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SC"/>
                          <a:cs typeface="Calibri" pitchFamily="34" charset="-120"/>
                        </a:rPr>
                        <a:t>以50至69岁男性为主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1206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CN" sz="1050" b="1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SC"/>
                          <a:cs typeface="Calibri" pitchFamily="34" charset="-120"/>
                        </a:rPr>
                        <a:t>BSAC · 英国 [6]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CN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SC"/>
                          <a:cs typeface="Calibri" pitchFamily="34" charset="-120"/>
                        </a:rPr>
                        <a:t>2025 · 9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CN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SC"/>
                          <a:cs typeface="Calibri" pitchFamily="34" charset="-120"/>
                        </a:rPr>
                        <a:t>超过一半信息不足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CN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SC"/>
                          <a:cs typeface="Calibri" pitchFamily="34" charset="-120"/>
                        </a:rPr>
                        <a:t>1例确诊浸水性肺水肿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CN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SC"/>
                          <a:cs typeface="Calibri" pitchFamily="34" charset="-120"/>
                        </a:rPr>
                        <a:t>平均年龄55岁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5" name="lectura"/>
          <p:cNvSpPr/>
          <p:nvPr/>
        </p:nvSpPr>
        <p:spPr>
          <a:xfrm>
            <a:off x="548640" y="5074920"/>
            <a:ext cx="11091672" cy="530352"/>
          </a:xfrm>
          <a:prstGeom prst="roundRect">
            <a:avLst>
              <a:gd name="adj" fmla="val 27586"/>
            </a:avLst>
          </a:prstGeom>
          <a:solidFill>
            <a:srgbClr val="06202E"/>
          </a:solidFill>
          <a:ln w="12700">
            <a:solidFill>
              <a:srgbClr val="06202E"/>
            </a:solidFill>
            <a:prstDash val="solid"/>
          </a:ln>
        </p:spPr>
      </p:sp>
      <p:sp>
        <p:nvSpPr>
          <p:cNvPr id="6" name="Text 2"/>
          <p:cNvSpPr txBox="1"/>
          <p:nvPr/>
        </p:nvSpPr>
        <p:spPr>
          <a:xfrm>
            <a:off x="822960" y="5074920"/>
            <a:ext cx="10543032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1050" b="1" spc="300" kern="0" dirty="0">
                <a:solidFill>
                  <a:srgbClr val="F2B544"/>
                </a:solidFill>
                <a:ea typeface="Noto Sans CJK SC"/>
              </a:rPr>
              <a:t>MDI 解读   </a:t>
            </a:r>
            <a:pPr indent="0" marL="0">
              <a:buNone/>
            </a:pPr>
            <a:r>
              <a:rPr lang="zh-CN" sz="1400" i="1" dirty="0">
                <a:solidFill>
                  <a:srgbClr val="F8F5EF"/>
                </a:solidFill>
                <a:latin typeface="Cambria" pitchFamily="34" charset="0"/>
                <a:ea typeface="Noto Serif CJK SC"/>
                <a:cs typeface="Cambria" pitchFamily="34" charset="-120"/>
              </a:rPr>
              <a:t>特征在变化：年龄更大、心脏问题更多。上升和气体仍在链条中，但潜水员带入水中的东西如今同样重要。</a:t>
            </a:r>
            <a:endParaRPr lang="en-US" sz="1050" dirty="0"/>
          </a:p>
        </p:txBody>
      </p:sp>
      <p:sp>
        <p:nvSpPr>
          <p:cNvPr id="7" name="fuente"/>
          <p:cNvSpPr/>
          <p:nvPr/>
        </p:nvSpPr>
        <p:spPr>
          <a:xfrm>
            <a:off x="548640" y="5669280"/>
            <a:ext cx="11091672" cy="384048"/>
          </a:xfrm>
          <a:prstGeom prst="roundRect">
            <a:avLst>
              <a:gd name="adj" fmla="val 38095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</p:spPr>
      </p:sp>
      <p:sp>
        <p:nvSpPr>
          <p:cNvPr id="8" name="Text 4"/>
          <p:cNvSpPr txBox="1"/>
          <p:nvPr/>
        </p:nvSpPr>
        <p:spPr>
          <a:xfrm>
            <a:off x="749808" y="5669280"/>
            <a:ext cx="1068933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zh-CN" sz="950" b="1" spc="200" kern="0" dirty="0">
                <a:solidFill>
                  <a:srgbClr val="0F6472"/>
                </a:solidFill>
                <a:ea typeface="Noto Sans CJK SC"/>
              </a:rPr>
              <a:t>来源   </a:t>
            </a:r>
            <a:pPr indent="0" marL="0">
              <a:buNone/>
            </a:pPr>
            <a:r>
              <a:rPr lang="zh-CN" sz="1050" b="1" dirty="0">
                <a:solidFill>
                  <a:srgbClr val="5A6B70"/>
                </a:solidFill>
                <a:ea typeface="Noto Sans CJK SC"/>
              </a:rPr>
              <a:t>[2] </a:t>
            </a:r>
            <a:pPr indent="0" marL="0">
              <a:buNone/>
            </a:pPr>
            <a:r>
              <a:rPr lang="zh-CN" sz="1050" u="sng" dirty="0">
                <a:solidFill>
                  <a:srgbClr val="0F6472"/>
                </a:solidFill>
                <a:ea typeface="Noto Sans CJK SC"/>
                <a:hlinkClick r:id="rId1" invalidUrl="" action="" tgtFrame="" tooltip="Scuba diving fatalities in Australia 2001 to 2013: chain of event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Lippmann 和 Taylor, 2020</a:t>
            </a:r>
            <a:pPr indent="0" marL="0">
              <a:buNone/>
            </a:pPr>
            <a:r>
              <a:rPr lang="zh-CN" sz="1050" dirty="0">
                <a:solidFill>
                  <a:srgbClr val="5A6B70"/>
                </a:solidFill>
                <a:ea typeface="Noto Sans CJK SC"/>
              </a:rPr>
              <a:t>   ·   </a:t>
            </a:r>
            <a:pPr indent="0" marL="0">
              <a:buNone/>
            </a:pPr>
            <a:r>
              <a:rPr lang="zh-CN" sz="1050" b="1" dirty="0">
                <a:solidFill>
                  <a:srgbClr val="5A6B70"/>
                </a:solidFill>
                <a:ea typeface="Noto Sans CJK SC"/>
              </a:rPr>
              <a:t>[3] </a:t>
            </a:r>
            <a:pPr indent="0" marL="0">
              <a:buNone/>
            </a:pPr>
            <a:r>
              <a:rPr lang="zh-CN" sz="1050" u="sng" dirty="0">
                <a:solidFill>
                  <a:srgbClr val="0F6472"/>
                </a:solidFill>
                <a:ea typeface="Noto Sans CJK SC"/>
                <a:hlinkClick r:id="rId2" invalidUrl="" action="" tgtFrame="" tooltip="Scuba diving-related fatalities in New Zealand, 2007 to 2016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Lippmann et al., 2021</a:t>
            </a:r>
            <a:pPr indent="0" marL="0">
              <a:buNone/>
            </a:pPr>
            <a:r>
              <a:rPr lang="zh-CN" sz="1050" dirty="0">
                <a:solidFill>
                  <a:srgbClr val="5A6B70"/>
                </a:solidFill>
                <a:ea typeface="Noto Sans CJK SC"/>
              </a:rPr>
              <a:t>   ·   </a:t>
            </a:r>
            <a:pPr indent="0" marL="0">
              <a:buNone/>
            </a:pPr>
            <a:r>
              <a:rPr lang="zh-CN" sz="1050" b="1" dirty="0">
                <a:solidFill>
                  <a:srgbClr val="5A6B70"/>
                </a:solidFill>
                <a:ea typeface="Noto Sans CJK SC"/>
              </a:rPr>
              <a:t>[4] </a:t>
            </a:r>
            <a:pPr indent="0" marL="0">
              <a:buNone/>
            </a:pPr>
            <a:r>
              <a:rPr lang="zh-CN" sz="1050" u="sng" dirty="0">
                <a:solidFill>
                  <a:srgbClr val="0F6472"/>
                </a:solidFill>
                <a:ea typeface="Noto Sans CJK SC"/>
                <a:hlinkClick r:id="rId3" invalidUrl="" action="" tgtFrame="" tooltip="Compressed gas diving fatalities in Australian waters 2014 to 2018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Lippmann et al., 2023</a:t>
            </a:r>
            <a:pPr indent="0" marL="0">
              <a:buNone/>
            </a:pPr>
            <a:r>
              <a:rPr lang="zh-CN" sz="1050" dirty="0">
                <a:solidFill>
                  <a:srgbClr val="5A6B70"/>
                </a:solidFill>
                <a:ea typeface="Noto Sans CJK SC"/>
              </a:rPr>
              <a:t>   ·   </a:t>
            </a:r>
            <a:pPr indent="0" marL="0">
              <a:buNone/>
            </a:pPr>
            <a:r>
              <a:rPr lang="zh-CN" sz="1050" b="1" dirty="0">
                <a:solidFill>
                  <a:srgbClr val="5A6B70"/>
                </a:solidFill>
                <a:ea typeface="Noto Sans CJK SC"/>
              </a:rPr>
              <a:t>[5] </a:t>
            </a:r>
            <a:pPr indent="0" marL="0">
              <a:buNone/>
            </a:pPr>
            <a:r>
              <a:rPr lang="zh-CN" sz="1050" u="sng" dirty="0">
                <a:solidFill>
                  <a:srgbClr val="0F6472"/>
                </a:solidFill>
                <a:ea typeface="Noto Sans CJK SC"/>
                <a:hlinkClick r:id="rId4" invalidUrl="" action="" tgtFrame="" tooltip="Diving-related fatalities: multidisciplinary, experience-based investigation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Casadesús et al., 2019</a:t>
            </a:r>
            <a:pPr indent="0" marL="0">
              <a:buNone/>
            </a:pPr>
            <a:r>
              <a:rPr lang="zh-CN" sz="1050" dirty="0">
                <a:solidFill>
                  <a:srgbClr val="5A6B70"/>
                </a:solidFill>
                <a:ea typeface="Noto Sans CJK SC"/>
              </a:rPr>
              <a:t>   ·   </a:t>
            </a:r>
            <a:pPr indent="0" marL="0">
              <a:buNone/>
            </a:pPr>
            <a:r>
              <a:rPr lang="zh-CN" sz="1050" b="1" dirty="0">
                <a:solidFill>
                  <a:srgbClr val="5A6B70"/>
                </a:solidFill>
                <a:ea typeface="Noto Sans CJK SC"/>
              </a:rPr>
              <a:t>[6] </a:t>
            </a:r>
            <a:pPr indent="0" marL="0">
              <a:buNone/>
            </a:pPr>
            <a:r>
              <a:rPr lang="zh-CN" sz="1050" u="sng" dirty="0">
                <a:solidFill>
                  <a:srgbClr val="0F6472"/>
                </a:solidFill>
                <a:ea typeface="Noto Sans CJK SC"/>
                <a:hlinkClick r:id="rId5" invalidUrl="" action="" tgtFrame="" tooltip="BSAC Annual Diving Incident Report 2025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BSAC 2025年事故报告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zh-CN">
                <a:ea typeface="Noto Sans CJK SC"/>
              </a:rPr>
              <a:t>5</a:t>
            </a:fld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 txBox="1"/>
          <p:nvPr/>
        </p:nvSpPr>
        <p:spPr>
          <a:xfrm>
            <a:off x="548640" y="868680"/>
            <a:ext cx="1109167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zh-CN" sz="1300" b="1" spc="500" kern="0" dirty="0">
                <a:solidFill>
                  <a:schemeClr val="accent2"/>
                </a:solidFill>
                <a:ea typeface="Noto Sans CJK SC"/>
              </a:rPr>
              <a:t>改变讨论的数据</a:t>
            </a:r>
            <a:endParaRPr lang="en-US" sz="1300" dirty="0"/>
          </a:p>
        </p:txBody>
      </p:sp>
      <p:sp>
        <p:nvSpPr>
          <p:cNvPr id="4" name="Text 1"/>
          <p:cNvSpPr txBox="1"/>
          <p:nvPr/>
        </p:nvSpPr>
        <p:spPr>
          <a:xfrm>
            <a:off x="822960" y="1234440"/>
            <a:ext cx="10543032" cy="1965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zh-CN" sz="3600" b="1" dirty="0">
                <a:solidFill>
                  <a:schemeClr val="bg1"/>
                </a:solidFill>
                <a:latin typeface="Cambria" pitchFamily="34" charset="0"/>
                <a:ea typeface="Noto Serif CJK SC"/>
                <a:cs typeface="Cambria" pitchFamily="34" charset="-120"/>
              </a:rPr>
              <a:t>96%的动脉气体栓塞</a:t>
            </a:r>
            <a:endParaRPr lang="en-US" sz="3600" dirty="0"/>
          </a:p>
          <a:p>
            <a:pPr algn="ctr" indent="0" marL="0">
              <a:buNone/>
            </a:pPr>
            <a:r>
              <a:rPr lang="zh-CN" sz="3600" b="1" dirty="0">
                <a:solidFill>
                  <a:schemeClr val="bg1"/>
                </a:solidFill>
                <a:latin typeface="Cambria" pitchFamily="34" charset="0"/>
                <a:ea typeface="Noto Serif CJK SC"/>
                <a:cs typeface="Cambria" pitchFamily="34" charset="-120"/>
              </a:rPr>
              <a:t>都伴随</a:t>
            </a:r>
            <a:endParaRPr lang="en-US" sz="3600" dirty="0"/>
          </a:p>
          <a:p>
            <a:pPr algn="ctr" indent="0" marL="0">
              <a:buNone/>
            </a:pPr>
            <a:r>
              <a:rPr lang="zh-CN" sz="3600" b="1" dirty="0">
                <a:solidFill>
                  <a:schemeClr val="accent3"/>
                </a:solidFill>
                <a:latin typeface="Cambria" pitchFamily="34" charset="0"/>
                <a:ea typeface="Noto Serif CJK SC"/>
                <a:cs typeface="Cambria" pitchFamily="34" charset="-120"/>
              </a:rPr>
              <a:t>紧急上升。</a:t>
            </a:r>
            <a:endParaRPr lang="en-US" sz="3600" dirty="0"/>
          </a:p>
        </p:txBody>
      </p:sp>
      <p:sp>
        <p:nvSpPr>
          <p:cNvPr id="5" name="Text 2"/>
          <p:cNvSpPr txBox="1"/>
          <p:nvPr/>
        </p:nvSpPr>
        <p:spPr>
          <a:xfrm>
            <a:off x="1280160" y="3200400"/>
            <a:ext cx="9628632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zh-CN" sz="1200" i="1" dirty="0">
                <a:solidFill>
                  <a:schemeClr val="accent3"/>
                </a:solidFill>
                <a:ea typeface="Noto Sans CJK SC"/>
              </a:rPr>
              <a:t>Denoble 等, 2008 · 947例死亡，1992–2003年。此后没有研究重复得出这一确切数字。</a:t>
            </a:r>
            <a:endParaRPr lang="en-US" sz="1200" dirty="0"/>
          </a:p>
        </p:txBody>
      </p:sp>
      <p:sp>
        <p:nvSpPr>
          <p:cNvPr id="6" name="dato 2024"/>
          <p:cNvSpPr/>
          <p:nvPr/>
        </p:nvSpPr>
        <p:spPr>
          <a:xfrm>
            <a:off x="1280160" y="3611880"/>
            <a:ext cx="9628632" cy="777240"/>
          </a:xfrm>
          <a:prstGeom prst="roundRect">
            <a:avLst>
              <a:gd name="adj" fmla="val 18824"/>
            </a:avLst>
          </a:prstGeom>
          <a:solidFill>
            <a:srgbClr val="0E3A4A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7" name="Text 4"/>
          <p:cNvSpPr txBox="1"/>
          <p:nvPr/>
        </p:nvSpPr>
        <p:spPr>
          <a:xfrm>
            <a:off x="1508760" y="3611880"/>
            <a:ext cx="9171432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1350" b="1" dirty="0">
                <a:solidFill>
                  <a:srgbClr val="F2B544"/>
                </a:solidFill>
                <a:ea typeface="Noto Sans CJK SC"/>
              </a:rPr>
              <a:t>2024  ·  </a:t>
            </a:r>
            <a:pPr indent="0" marL="0">
              <a:buNone/>
            </a:pPr>
            <a:r>
              <a:rPr lang="zh-CN" sz="1350" dirty="0">
                <a:solidFill>
                  <a:schemeClr val="bg1"/>
                </a:solidFill>
                <a:ea typeface="Noto Sans CJK SC"/>
              </a:rPr>
              <a:t>在荷兰海军治疗的288起事故（1966–2023年）中，上升是最常见的失能因素（52%），主要是上升过快，而栓塞是最致命的损伤。</a:t>
            </a:r>
            <a:endParaRPr lang="en-US" sz="1350" dirty="0"/>
          </a:p>
        </p:txBody>
      </p:sp>
      <p:sp>
        <p:nvSpPr>
          <p:cNvPr id="8" name="lectura"/>
          <p:cNvSpPr/>
          <p:nvPr/>
        </p:nvSpPr>
        <p:spPr>
          <a:xfrm>
            <a:off x="1280160" y="4553712"/>
            <a:ext cx="9628632" cy="868680"/>
          </a:xfrm>
          <a:prstGeom prst="roundRect">
            <a:avLst>
              <a:gd name="adj" fmla="val 16842"/>
            </a:avLst>
          </a:prstGeom>
          <a:solidFill>
            <a:srgbClr val="0E3A4A"/>
          </a:solidFill>
          <a:ln w="12700">
            <a:solidFill>
              <a:srgbClr val="0E3A4A"/>
            </a:solidFill>
            <a:prstDash val="solid"/>
          </a:ln>
        </p:spPr>
      </p:sp>
      <p:sp>
        <p:nvSpPr>
          <p:cNvPr id="9" name="Text 6"/>
          <p:cNvSpPr txBox="1"/>
          <p:nvPr/>
        </p:nvSpPr>
        <p:spPr>
          <a:xfrm>
            <a:off x="1554480" y="4553712"/>
            <a:ext cx="907999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1050" b="1" spc="300" kern="0" dirty="0">
                <a:solidFill>
                  <a:srgbClr val="F2B544"/>
                </a:solidFill>
                <a:ea typeface="Noto Sans CJK SC"/>
              </a:rPr>
              <a:t>MDI 解读   </a:t>
            </a:r>
            <a:pPr indent="0" marL="0">
              <a:buNone/>
            </a:pPr>
            <a:r>
              <a:rPr lang="zh-CN" sz="1400" i="1" dirty="0">
                <a:solidFill>
                  <a:srgbClr val="F8F5EF"/>
                </a:solidFill>
                <a:latin typeface="Cambria" pitchFamily="34" charset="0"/>
                <a:ea typeface="Noto Serif CJK SC"/>
                <a:cs typeface="Cambria" pitchFamily="34" charset="-120"/>
              </a:rPr>
              <a:t>把问题变成伤害的，往往是反应。在刺激与回应之间有一个空间，而这个空间可以训练。</a:t>
            </a:r>
            <a:endParaRPr lang="en-US" sz="1050" dirty="0"/>
          </a:p>
        </p:txBody>
      </p:sp>
      <p:sp>
        <p:nvSpPr>
          <p:cNvPr id="10" name="fuente"/>
          <p:cNvSpPr/>
          <p:nvPr/>
        </p:nvSpPr>
        <p:spPr>
          <a:xfrm>
            <a:off x="548640" y="5669280"/>
            <a:ext cx="11091672" cy="384048"/>
          </a:xfrm>
          <a:prstGeom prst="roundRect">
            <a:avLst>
              <a:gd name="adj" fmla="val 38095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</p:spPr>
      </p:sp>
      <p:sp>
        <p:nvSpPr>
          <p:cNvPr id="11" name="Text 8"/>
          <p:cNvSpPr txBox="1"/>
          <p:nvPr/>
        </p:nvSpPr>
        <p:spPr>
          <a:xfrm>
            <a:off x="749808" y="5669280"/>
            <a:ext cx="1068933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zh-CN" sz="950" b="1" spc="200" kern="0" dirty="0">
                <a:solidFill>
                  <a:srgbClr val="0F6472"/>
                </a:solidFill>
                <a:ea typeface="Noto Sans CJK SC"/>
              </a:rPr>
              <a:t>来源   </a:t>
            </a:r>
            <a:pPr indent="0" marL="0">
              <a:buNone/>
            </a:pPr>
            <a:r>
              <a:rPr lang="zh-CN" sz="1050" b="1" dirty="0">
                <a:solidFill>
                  <a:srgbClr val="5A6B70"/>
                </a:solidFill>
                <a:ea typeface="Noto Sans CJK SC"/>
              </a:rPr>
              <a:t>[1] </a:t>
            </a:r>
            <a:pPr indent="0" marL="0">
              <a:buNone/>
            </a:pPr>
            <a:r>
              <a:rPr lang="zh-CN" sz="1050" u="sng" dirty="0">
                <a:solidFill>
                  <a:srgbClr val="0F6472"/>
                </a:solidFill>
                <a:ea typeface="Noto Sans CJK SC"/>
                <a:hlinkClick r:id="rId1" invalidUrl="" action="" tgtFrame="" tooltip="Common causes of open-circuit recreational diving fatalitie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Denoble et al., 2008 · Undersea &amp; Hyperbaric Medicine</a:t>
            </a:r>
            <a:pPr indent="0" marL="0">
              <a:buNone/>
            </a:pPr>
            <a:r>
              <a:rPr lang="zh-CN" sz="1050" dirty="0">
                <a:solidFill>
                  <a:srgbClr val="5A6B70"/>
                </a:solidFill>
                <a:ea typeface="Noto Sans CJK SC"/>
              </a:rPr>
              <a:t>   ·   </a:t>
            </a:r>
            <a:pPr indent="0" marL="0">
              <a:buNone/>
            </a:pPr>
            <a:r>
              <a:rPr lang="zh-CN" sz="1050" b="1" dirty="0">
                <a:solidFill>
                  <a:srgbClr val="5A6B70"/>
                </a:solidFill>
                <a:ea typeface="Noto Sans CJK SC"/>
              </a:rPr>
              <a:t>[7] </a:t>
            </a:r>
            <a:pPr indent="0" marL="0">
              <a:buNone/>
            </a:pPr>
            <a:r>
              <a:rPr lang="zh-CN" sz="1050" u="sng" dirty="0">
                <a:solidFill>
                  <a:srgbClr val="0F6472"/>
                </a:solidFill>
                <a:ea typeface="Noto Sans CJK SC"/>
                <a:hlinkClick r:id="rId2" invalidUrl="" action="" tgtFrame="" tooltip="Chain of events analysis in diving accidents treated by the Royal Netherlands Navy 1966–2023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Turner et al., 2024 · Diving and Hyperbaric Medicine</a:t>
            </a:r>
            <a:endParaRPr lang="en-US" sz="1050" dirty="0"/>
          </a:p>
        </p:txBody>
      </p:sp>
      <p:sp>
        <p:nvSpPr>
          <p:cNvPr id="1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zh-CN">
                <a:ea typeface="Noto Sans CJK SC"/>
              </a:rPr>
              <a:t>6</a:t>
            </a:fld>
            <a:endParaRPr 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3200" b="1" dirty="0">
                <a:solidFill>
                  <a:schemeClr val="tx1"/>
                </a:solidFill>
                <a:ea typeface="Noto Sans CJK SC"/>
              </a:rPr>
              <a:t>知道还不够：关键是当下的行为</a:t>
            </a:r>
            <a:endParaRPr lang="en-US" sz="3200" dirty="0"/>
          </a:p>
        </p:txBody>
      </p:sp>
      <p:sp>
        <p:nvSpPr>
          <p:cNvPr id="4" name="chip"/>
          <p:cNvSpPr txBox="1"/>
          <p:nvPr/>
        </p:nvSpPr>
        <p:spPr>
          <a:xfrm>
            <a:off x="548640" y="1298448"/>
            <a:ext cx="2926080" cy="347472"/>
          </a:xfrm>
          <a:prstGeom prst="roundRect">
            <a:avLst>
              <a:gd name="adj" fmla="val 50000"/>
            </a:avLst>
          </a:prstGeom>
          <a:solidFill>
            <a:srgbClr val="0F6472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zh-CN" sz="1100" b="1" spc="200" kern="0" dirty="0">
                <a:solidFill>
                  <a:srgbClr val="FFFFFF"/>
                </a:solidFill>
                <a:ea typeface="Noto Sans CJK SC"/>
              </a:rPr>
              <a:t>事故数据  ·  n = 122</a:t>
            </a:r>
            <a:endParaRPr lang="en-US" sz="1100" dirty="0"/>
          </a:p>
        </p:txBody>
      </p:sp>
      <p:sp>
        <p:nvSpPr>
          <p:cNvPr id="5" name="Text 2"/>
          <p:cNvSpPr txBox="1"/>
          <p:nvPr/>
        </p:nvSpPr>
        <p:spPr>
          <a:xfrm>
            <a:off x="3657600" y="1298448"/>
            <a:ext cx="7982712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1300" dirty="0">
                <a:solidFill>
                  <a:schemeClr val="tx2"/>
                </a:solidFill>
                <a:ea typeface="Noto Sans CJK SC"/>
              </a:rPr>
              <a:t>北美和加勒比地区非培训潜水员死亡：公认的安全做法是否被违反？</a:t>
            </a:r>
            <a:endParaRPr lang="en-US" sz="1300" dirty="0"/>
          </a:p>
        </p:txBody>
      </p:sp>
      <p:sp>
        <p:nvSpPr>
          <p:cNvPr id="6" name="dato 45%"/>
          <p:cNvSpPr/>
          <p:nvPr/>
        </p:nvSpPr>
        <p:spPr>
          <a:xfrm>
            <a:off x="548640" y="1920240"/>
            <a:ext cx="3544824" cy="2194560"/>
          </a:xfrm>
          <a:prstGeom prst="roundRect">
            <a:avLst>
              <a:gd name="adj" fmla="val 6667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7" name="Text 4"/>
          <p:cNvSpPr txBox="1"/>
          <p:nvPr/>
        </p:nvSpPr>
        <p:spPr>
          <a:xfrm>
            <a:off x="822960" y="2148840"/>
            <a:ext cx="2996184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4400" b="1" dirty="0">
                <a:solidFill>
                  <a:schemeClr val="accent1"/>
                </a:solidFill>
                <a:latin typeface="Cambria" pitchFamily="34" charset="0"/>
                <a:ea typeface="Noto Serif CJK SC"/>
                <a:cs typeface="Cambria" pitchFamily="34" charset="-120"/>
              </a:rPr>
              <a:t>45%</a:t>
            </a:r>
            <a:endParaRPr lang="en-US" sz="4400" dirty="0"/>
          </a:p>
        </p:txBody>
      </p:sp>
      <p:sp>
        <p:nvSpPr>
          <p:cNvPr id="8" name="Text 5"/>
          <p:cNvSpPr txBox="1"/>
          <p:nvPr/>
        </p:nvSpPr>
        <p:spPr>
          <a:xfrm>
            <a:off x="822960" y="2971800"/>
            <a:ext cx="2996184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400" dirty="0">
                <a:solidFill>
                  <a:schemeClr val="tx1"/>
                </a:solidFill>
                <a:ea typeface="Noto Sans CJK SC"/>
              </a:rPr>
              <a:t>的死亡案例中，至少有一项违反安全潜水做法。</a:t>
            </a:r>
            <a:endParaRPr lang="en-US" sz="1400" dirty="0"/>
          </a:p>
        </p:txBody>
      </p:sp>
      <p:sp>
        <p:nvSpPr>
          <p:cNvPr id="9" name="dato 75%"/>
          <p:cNvSpPr/>
          <p:nvPr/>
        </p:nvSpPr>
        <p:spPr>
          <a:xfrm>
            <a:off x="4322064" y="1920240"/>
            <a:ext cx="3544824" cy="2194560"/>
          </a:xfrm>
          <a:prstGeom prst="roundRect">
            <a:avLst>
              <a:gd name="adj" fmla="val 6667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10" name="Text 7"/>
          <p:cNvSpPr txBox="1"/>
          <p:nvPr/>
        </p:nvSpPr>
        <p:spPr>
          <a:xfrm>
            <a:off x="4596384" y="2148840"/>
            <a:ext cx="2996184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4400" b="1" dirty="0">
                <a:solidFill>
                  <a:schemeClr val="accent2"/>
                </a:solidFill>
                <a:latin typeface="Cambria" pitchFamily="34" charset="0"/>
                <a:ea typeface="Noto Serif CJK SC"/>
                <a:cs typeface="Cambria" pitchFamily="34" charset="-120"/>
              </a:rPr>
              <a:t>75%</a:t>
            </a:r>
            <a:endParaRPr lang="en-US" sz="4400" dirty="0"/>
          </a:p>
        </p:txBody>
      </p:sp>
      <p:sp>
        <p:nvSpPr>
          <p:cNvPr id="11" name="Text 8"/>
          <p:cNvSpPr txBox="1"/>
          <p:nvPr/>
        </p:nvSpPr>
        <p:spPr>
          <a:xfrm>
            <a:off x="4596384" y="2971800"/>
            <a:ext cx="2996184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400" dirty="0">
                <a:solidFill>
                  <a:schemeClr val="tx1"/>
                </a:solidFill>
                <a:ea typeface="Noto Sans CJK SC"/>
              </a:rPr>
              <a:t>的无医学原因死亡涉及违规，而有医学原因的死亡为 23%。</a:t>
            </a:r>
            <a:endParaRPr lang="en-US" sz="1400" dirty="0"/>
          </a:p>
        </p:txBody>
      </p:sp>
      <p:sp>
        <p:nvSpPr>
          <p:cNvPr id="12" name="dato ×7.3"/>
          <p:cNvSpPr/>
          <p:nvPr/>
        </p:nvSpPr>
        <p:spPr>
          <a:xfrm>
            <a:off x="8095488" y="1920240"/>
            <a:ext cx="3544824" cy="2194560"/>
          </a:xfrm>
          <a:prstGeom prst="roundRect">
            <a:avLst>
              <a:gd name="adj" fmla="val 6667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13" name="Text 10"/>
          <p:cNvSpPr txBox="1"/>
          <p:nvPr/>
        </p:nvSpPr>
        <p:spPr>
          <a:xfrm>
            <a:off x="8369808" y="2148840"/>
            <a:ext cx="2996184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4400" b="1" dirty="0">
                <a:solidFill>
                  <a:schemeClr val="accent1"/>
                </a:solidFill>
                <a:latin typeface="Cambria" pitchFamily="34" charset="0"/>
                <a:ea typeface="Noto Serif CJK SC"/>
                <a:cs typeface="Cambria" pitchFamily="34" charset="-120"/>
              </a:rPr>
              <a:t>×7.3</a:t>
            </a:r>
            <a:endParaRPr lang="en-US" sz="4400" dirty="0"/>
          </a:p>
        </p:txBody>
      </p:sp>
      <p:sp>
        <p:nvSpPr>
          <p:cNvPr id="14" name="Text 11"/>
          <p:cNvSpPr txBox="1"/>
          <p:nvPr/>
        </p:nvSpPr>
        <p:spPr>
          <a:xfrm>
            <a:off x="8369808" y="2971800"/>
            <a:ext cx="2996184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400" dirty="0">
                <a:solidFill>
                  <a:schemeClr val="tx1"/>
                </a:solidFill>
                <a:ea typeface="Noto Sans CJK SC"/>
              </a:rPr>
              <a:t>无医学原因死亡中发生违规的几率更高（95% 置信区间：2.3–23.2）。</a:t>
            </a:r>
            <a:endParaRPr lang="en-US" sz="1400" dirty="0"/>
          </a:p>
        </p:txBody>
      </p:sp>
      <p:sp>
        <p:nvSpPr>
          <p:cNvPr id="15" name="lectura"/>
          <p:cNvSpPr/>
          <p:nvPr/>
        </p:nvSpPr>
        <p:spPr>
          <a:xfrm>
            <a:off x="548640" y="4343400"/>
            <a:ext cx="11091672" cy="1097280"/>
          </a:xfrm>
          <a:prstGeom prst="roundRect">
            <a:avLst>
              <a:gd name="adj" fmla="val 13333"/>
            </a:avLst>
          </a:prstGeom>
          <a:solidFill>
            <a:srgbClr val="06202E"/>
          </a:solidFill>
          <a:ln w="12700">
            <a:solidFill>
              <a:srgbClr val="06202E"/>
            </a:solidFill>
            <a:prstDash val="solid"/>
          </a:ln>
        </p:spPr>
      </p:sp>
      <p:sp>
        <p:nvSpPr>
          <p:cNvPr id="16" name="Text 13"/>
          <p:cNvSpPr txBox="1"/>
          <p:nvPr/>
        </p:nvSpPr>
        <p:spPr>
          <a:xfrm>
            <a:off x="822960" y="4343400"/>
            <a:ext cx="10543032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1050" b="1" spc="300" kern="0" dirty="0">
                <a:solidFill>
                  <a:srgbClr val="F2B544"/>
                </a:solidFill>
                <a:ea typeface="Noto Sans CJK SC"/>
              </a:rPr>
              <a:t>MDI 解读   </a:t>
            </a:r>
            <a:pPr indent="0" marL="0">
              <a:buNone/>
            </a:pPr>
            <a:r>
              <a:rPr lang="zh-CN" sz="1400" i="1" dirty="0">
                <a:solidFill>
                  <a:srgbClr val="F8F5EF"/>
                </a:solidFill>
                <a:latin typeface="Cambria" pitchFamily="34" charset="0"/>
                <a:ea typeface="Noto Serif CJK SC"/>
                <a:cs typeface="Cambria" pitchFamily="34" charset="-120"/>
              </a:rPr>
              <a:t>规则在课程中学会；在当下执行，或者不执行。临在是你所知道的与你在水下所做的之间的桥梁。</a:t>
            </a:r>
            <a:endParaRPr lang="en-US" sz="1050" dirty="0"/>
          </a:p>
        </p:txBody>
      </p:sp>
      <p:sp>
        <p:nvSpPr>
          <p:cNvPr id="17" name="fuente"/>
          <p:cNvSpPr/>
          <p:nvPr/>
        </p:nvSpPr>
        <p:spPr>
          <a:xfrm>
            <a:off x="548640" y="5669280"/>
            <a:ext cx="11091672" cy="384048"/>
          </a:xfrm>
          <a:prstGeom prst="roundRect">
            <a:avLst>
              <a:gd name="adj" fmla="val 38095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</p:spPr>
      </p:sp>
      <p:sp>
        <p:nvSpPr>
          <p:cNvPr id="18" name="Text 15"/>
          <p:cNvSpPr txBox="1"/>
          <p:nvPr/>
        </p:nvSpPr>
        <p:spPr>
          <a:xfrm>
            <a:off x="749808" y="5669280"/>
            <a:ext cx="1068933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zh-CN" sz="950" b="1" spc="200" kern="0" dirty="0">
                <a:solidFill>
                  <a:srgbClr val="0F6472"/>
                </a:solidFill>
                <a:ea typeface="Noto Sans CJK SC"/>
              </a:rPr>
              <a:t>来源   </a:t>
            </a:r>
            <a:pPr indent="0" marL="0">
              <a:buNone/>
            </a:pPr>
            <a:r>
              <a:rPr lang="zh-CN" sz="1050" b="1" dirty="0">
                <a:solidFill>
                  <a:srgbClr val="5A6B70"/>
                </a:solidFill>
                <a:ea typeface="Noto Sans CJK SC"/>
              </a:rPr>
              <a:t>[8] </a:t>
            </a:r>
            <a:pPr indent="0" marL="0">
              <a:buNone/>
            </a:pPr>
            <a:r>
              <a:rPr lang="zh-CN" sz="1050" u="sng" dirty="0">
                <a:solidFill>
                  <a:srgbClr val="0F6472"/>
                </a:solidFill>
                <a:ea typeface="Noto Sans CJK SC"/>
                <a:hlinkClick r:id="rId1" invalidUrl="" action="" tgtFrame="" tooltip="Violations of safe diving practices among 122 diver fatalitie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Shreeves et al., 2018 · International Maritime Health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zh-CN">
                <a:ea typeface="Noto Sans CJK SC"/>
              </a:rPr>
              <a:t>7</a:t>
            </a:fld>
            <a:endParaRPr 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3200" b="1" dirty="0">
                <a:solidFill>
                  <a:schemeClr val="bg1"/>
                </a:solidFill>
                <a:ea typeface="Noto Sans CJK SC"/>
              </a:rPr>
              <a:t>新的前线：心脏、年龄与体能</a:t>
            </a:r>
            <a:endParaRPr lang="en-US" sz="3200" dirty="0"/>
          </a:p>
        </p:txBody>
      </p:sp>
      <p:sp>
        <p:nvSpPr>
          <p:cNvPr id="4" name="≥ 四分之一"/>
          <p:cNvSpPr/>
          <p:nvPr/>
        </p:nvSpPr>
        <p:spPr>
          <a:xfrm>
            <a:off x="548640" y="1371600"/>
            <a:ext cx="2622042" cy="2788920"/>
          </a:xfrm>
          <a:prstGeom prst="roundRect">
            <a:avLst>
              <a:gd name="adj" fmla="val 5580"/>
            </a:avLst>
          </a:prstGeom>
          <a:solidFill>
            <a:schemeClr val="tx2">
              <a:alpha val="85000"/>
            </a:schemeClr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5" name="Text 2"/>
          <p:cNvSpPr txBox="1"/>
          <p:nvPr/>
        </p:nvSpPr>
        <p:spPr>
          <a:xfrm>
            <a:off x="777240" y="1554480"/>
            <a:ext cx="2164842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2400" b="1" dirty="0">
                <a:solidFill>
                  <a:schemeClr val="accent2"/>
                </a:solidFill>
                <a:latin typeface="Cambria" pitchFamily="34" charset="0"/>
                <a:ea typeface="Noto Serif CJK SC"/>
                <a:cs typeface="Cambria" pitchFamily="34" charset="-120"/>
              </a:rPr>
              <a:t>≥ 四分之一</a:t>
            </a:r>
            <a:endParaRPr lang="en-US" sz="2400" dirty="0"/>
          </a:p>
        </p:txBody>
      </p:sp>
      <p:sp>
        <p:nvSpPr>
          <p:cNvPr id="6" name="Text 3"/>
          <p:cNvSpPr txBox="1"/>
          <p:nvPr/>
        </p:nvSpPr>
        <p:spPr>
          <a:xfrm>
            <a:off x="777240" y="2331720"/>
            <a:ext cx="2164842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250" dirty="0">
                <a:solidFill>
                  <a:schemeClr val="bg1"/>
                </a:solidFill>
                <a:ea typeface="Noto Sans CJK SC"/>
              </a:rPr>
              <a:t>的潜水死亡与心脏有关。潜水员中的心血管疾病似乎在增加。</a:t>
            </a:r>
            <a:endParaRPr lang="en-US" sz="1250" dirty="0"/>
          </a:p>
        </p:txBody>
      </p:sp>
      <p:sp>
        <p:nvSpPr>
          <p:cNvPr id="7" name="Text 4"/>
          <p:cNvSpPr txBox="1"/>
          <p:nvPr/>
        </p:nvSpPr>
        <p:spPr>
          <a:xfrm>
            <a:off x="777240" y="3749040"/>
            <a:ext cx="216484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000" i="1" dirty="0">
                <a:solidFill>
                  <a:schemeClr val="accent3"/>
                </a:solidFill>
                <a:ea typeface="Noto Sans CJK SC"/>
              </a:rPr>
              <a:t>[9] Lippmann 和 Caruso, 2024</a:t>
            </a:r>
            <a:endParaRPr lang="en-US" sz="1000" dirty="0"/>
          </a:p>
        </p:txBody>
      </p:sp>
      <p:sp>
        <p:nvSpPr>
          <p:cNvPr id="8" name="77%"/>
          <p:cNvSpPr/>
          <p:nvPr/>
        </p:nvSpPr>
        <p:spPr>
          <a:xfrm>
            <a:off x="3371850" y="1371600"/>
            <a:ext cx="2622042" cy="2788920"/>
          </a:xfrm>
          <a:prstGeom prst="roundRect">
            <a:avLst>
              <a:gd name="adj" fmla="val 5580"/>
            </a:avLst>
          </a:prstGeom>
          <a:solidFill>
            <a:schemeClr val="tx2">
              <a:alpha val="85000"/>
            </a:schemeClr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9" name="Text 6"/>
          <p:cNvSpPr txBox="1"/>
          <p:nvPr/>
        </p:nvSpPr>
        <p:spPr>
          <a:xfrm>
            <a:off x="3600450" y="1554480"/>
            <a:ext cx="2164842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3200" b="1" dirty="0">
                <a:solidFill>
                  <a:schemeClr val="accent3"/>
                </a:solidFill>
                <a:latin typeface="Cambria" pitchFamily="34" charset="0"/>
                <a:ea typeface="Noto Serif CJK SC"/>
                <a:cs typeface="Cambria" pitchFamily="34" charset="-120"/>
              </a:rPr>
              <a:t>77%</a:t>
            </a:r>
            <a:endParaRPr lang="en-US" sz="3200" dirty="0"/>
          </a:p>
        </p:txBody>
      </p:sp>
      <p:sp>
        <p:nvSpPr>
          <p:cNvPr id="10" name="Text 7"/>
          <p:cNvSpPr txBox="1"/>
          <p:nvPr/>
        </p:nvSpPr>
        <p:spPr>
          <a:xfrm>
            <a:off x="3600450" y="2331720"/>
            <a:ext cx="2164842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250" dirty="0">
                <a:solidFill>
                  <a:schemeClr val="bg1"/>
                </a:solidFill>
                <a:ea typeface="Noto Sans CJK SC"/>
              </a:rPr>
              <a:t>的新西兰死者（2007–2016年）有医疗风险因素，主要是缺血性心脏病。</a:t>
            </a:r>
            <a:endParaRPr lang="en-US" sz="1250" dirty="0"/>
          </a:p>
        </p:txBody>
      </p:sp>
      <p:sp>
        <p:nvSpPr>
          <p:cNvPr id="11" name="Text 8"/>
          <p:cNvSpPr txBox="1"/>
          <p:nvPr/>
        </p:nvSpPr>
        <p:spPr>
          <a:xfrm>
            <a:off x="3600450" y="3749040"/>
            <a:ext cx="216484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000" i="1" dirty="0">
                <a:solidFill>
                  <a:schemeClr val="accent3"/>
                </a:solidFill>
                <a:ea typeface="Noto Sans CJK SC"/>
              </a:rPr>
              <a:t>[3] Lippmann et al., 2021</a:t>
            </a:r>
            <a:endParaRPr lang="en-US" sz="1000" dirty="0"/>
          </a:p>
        </p:txBody>
      </p:sp>
      <p:sp>
        <p:nvSpPr>
          <p:cNvPr id="12" name="54%"/>
          <p:cNvSpPr/>
          <p:nvPr/>
        </p:nvSpPr>
        <p:spPr>
          <a:xfrm>
            <a:off x="6195060" y="1371600"/>
            <a:ext cx="2622042" cy="2788920"/>
          </a:xfrm>
          <a:prstGeom prst="roundRect">
            <a:avLst>
              <a:gd name="adj" fmla="val 5580"/>
            </a:avLst>
          </a:prstGeom>
          <a:solidFill>
            <a:schemeClr val="tx2">
              <a:alpha val="85000"/>
            </a:schemeClr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3" name="Text 10"/>
          <p:cNvSpPr txBox="1"/>
          <p:nvPr/>
        </p:nvSpPr>
        <p:spPr>
          <a:xfrm>
            <a:off x="6423660" y="1554480"/>
            <a:ext cx="2164842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3200" b="1" dirty="0">
                <a:solidFill>
                  <a:schemeClr val="accent3"/>
                </a:solidFill>
                <a:latin typeface="Cambria" pitchFamily="34" charset="0"/>
                <a:ea typeface="Noto Serif CJK SC"/>
                <a:cs typeface="Cambria" pitchFamily="34" charset="-120"/>
              </a:rPr>
              <a:t>54%</a:t>
            </a:r>
            <a:endParaRPr lang="en-US" sz="3200" dirty="0"/>
          </a:p>
        </p:txBody>
      </p:sp>
      <p:sp>
        <p:nvSpPr>
          <p:cNvPr id="14" name="Text 11"/>
          <p:cNvSpPr txBox="1"/>
          <p:nvPr/>
        </p:nvSpPr>
        <p:spPr>
          <a:xfrm>
            <a:off x="6423660" y="2331720"/>
            <a:ext cx="2164842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250" dirty="0">
                <a:solidFill>
                  <a:schemeClr val="bg1"/>
                </a:solidFill>
                <a:ea typeface="Noto Sans CJK SC"/>
              </a:rPr>
              <a:t>的澳大利亚死者（2014–2018年）肥胖；所有已确认的心脏性死亡都有既往疾病。</a:t>
            </a:r>
            <a:endParaRPr lang="en-US" sz="1250" dirty="0"/>
          </a:p>
        </p:txBody>
      </p:sp>
      <p:sp>
        <p:nvSpPr>
          <p:cNvPr id="15" name="Text 12"/>
          <p:cNvSpPr txBox="1"/>
          <p:nvPr/>
        </p:nvSpPr>
        <p:spPr>
          <a:xfrm>
            <a:off x="6423660" y="3749040"/>
            <a:ext cx="216484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000" i="1" dirty="0">
                <a:solidFill>
                  <a:schemeClr val="accent3"/>
                </a:solidFill>
                <a:ea typeface="Noto Sans CJK SC"/>
              </a:rPr>
              <a:t>[4] Lippmann et al., 2023</a:t>
            </a:r>
            <a:endParaRPr lang="en-US" sz="1000" dirty="0"/>
          </a:p>
        </p:txBody>
      </p:sp>
      <p:sp>
        <p:nvSpPr>
          <p:cNvPr id="16" name="55岁"/>
          <p:cNvSpPr/>
          <p:nvPr/>
        </p:nvSpPr>
        <p:spPr>
          <a:xfrm>
            <a:off x="9018270" y="1371600"/>
            <a:ext cx="2622042" cy="2788920"/>
          </a:xfrm>
          <a:prstGeom prst="roundRect">
            <a:avLst>
              <a:gd name="adj" fmla="val 5580"/>
            </a:avLst>
          </a:prstGeom>
          <a:solidFill>
            <a:schemeClr val="tx2">
              <a:alpha val="85000"/>
            </a:schemeClr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7" name="Text 14"/>
          <p:cNvSpPr txBox="1"/>
          <p:nvPr/>
        </p:nvSpPr>
        <p:spPr>
          <a:xfrm>
            <a:off x="9246870" y="1554480"/>
            <a:ext cx="2164842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3200" b="1" dirty="0">
                <a:solidFill>
                  <a:schemeClr val="accent3"/>
                </a:solidFill>
                <a:latin typeface="Cambria" pitchFamily="34" charset="0"/>
                <a:ea typeface="Noto Serif CJK SC"/>
                <a:cs typeface="Cambria" pitchFamily="34" charset="-120"/>
              </a:rPr>
              <a:t>55岁</a:t>
            </a:r>
            <a:endParaRPr lang="en-US" sz="3200" dirty="0"/>
          </a:p>
        </p:txBody>
      </p:sp>
      <p:sp>
        <p:nvSpPr>
          <p:cNvPr id="18" name="Text 15"/>
          <p:cNvSpPr txBox="1"/>
          <p:nvPr/>
        </p:nvSpPr>
        <p:spPr>
          <a:xfrm>
            <a:off x="9246870" y="2331720"/>
            <a:ext cx="2164842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250" dirty="0">
                <a:solidFill>
                  <a:schemeClr val="bg1"/>
                </a:solidFill>
                <a:ea typeface="Noto Sans CJK SC"/>
              </a:rPr>
              <a:t>是2025年英国潜水死者的平均年龄。</a:t>
            </a:r>
            <a:endParaRPr lang="en-US" sz="1250" dirty="0"/>
          </a:p>
        </p:txBody>
      </p:sp>
      <p:sp>
        <p:nvSpPr>
          <p:cNvPr id="19" name="Text 16"/>
          <p:cNvSpPr txBox="1"/>
          <p:nvPr/>
        </p:nvSpPr>
        <p:spPr>
          <a:xfrm>
            <a:off x="9246870" y="3749040"/>
            <a:ext cx="216484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000" i="1" dirty="0">
                <a:solidFill>
                  <a:schemeClr val="accent3"/>
                </a:solidFill>
                <a:ea typeface="Noto Sans CJK SC"/>
              </a:rPr>
              <a:t>[6] BSAC, 2026</a:t>
            </a:r>
            <a:endParaRPr lang="en-US" sz="1000" dirty="0"/>
          </a:p>
        </p:txBody>
      </p:sp>
      <p:sp>
        <p:nvSpPr>
          <p:cNvPr id="20" name="lectura"/>
          <p:cNvSpPr/>
          <p:nvPr/>
        </p:nvSpPr>
        <p:spPr>
          <a:xfrm>
            <a:off x="548640" y="4343400"/>
            <a:ext cx="11091672" cy="1097280"/>
          </a:xfrm>
          <a:prstGeom prst="roundRect">
            <a:avLst>
              <a:gd name="adj" fmla="val 13333"/>
            </a:avLst>
          </a:prstGeom>
          <a:solidFill>
            <a:srgbClr val="0E3A4A"/>
          </a:solidFill>
          <a:ln w="12700">
            <a:solidFill>
              <a:srgbClr val="0E3A4A"/>
            </a:solidFill>
            <a:prstDash val="solid"/>
          </a:ln>
        </p:spPr>
      </p:sp>
      <p:sp>
        <p:nvSpPr>
          <p:cNvPr id="21" name="Text 18"/>
          <p:cNvSpPr txBox="1"/>
          <p:nvPr/>
        </p:nvSpPr>
        <p:spPr>
          <a:xfrm>
            <a:off x="822960" y="4343400"/>
            <a:ext cx="10543032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1050" b="1" spc="300" kern="0" dirty="0">
                <a:solidFill>
                  <a:srgbClr val="F2B544"/>
                </a:solidFill>
                <a:ea typeface="Noto Sans CJK SC"/>
              </a:rPr>
              <a:t>MDI 解读   </a:t>
            </a:r>
            <a:pPr indent="0" marL="0">
              <a:buNone/>
            </a:pPr>
            <a:r>
              <a:rPr lang="zh-CN" sz="1400" i="1" dirty="0">
                <a:solidFill>
                  <a:srgbClr val="F8F5EF"/>
                </a:solidFill>
                <a:latin typeface="Cambria" pitchFamily="34" charset="0"/>
                <a:ea typeface="Noto Serif CJK SC"/>
                <a:cs typeface="Cambria" pitchFamily="34" charset="-120"/>
              </a:rPr>
              <a:t>临在也是对自己身体的诚实。入水前的准备度扫描（绿 · 黄 · 红）让人更容易说出“今天是黄色”。推迟也可以。它不取代医学适潜性，而是补充它。</a:t>
            </a:r>
            <a:endParaRPr lang="en-US" sz="1050" dirty="0"/>
          </a:p>
        </p:txBody>
      </p:sp>
      <p:sp>
        <p:nvSpPr>
          <p:cNvPr id="22" name="fuente"/>
          <p:cNvSpPr/>
          <p:nvPr/>
        </p:nvSpPr>
        <p:spPr>
          <a:xfrm>
            <a:off x="548640" y="5669280"/>
            <a:ext cx="11091672" cy="384048"/>
          </a:xfrm>
          <a:prstGeom prst="roundRect">
            <a:avLst>
              <a:gd name="adj" fmla="val 38095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</p:spPr>
      </p:sp>
      <p:sp>
        <p:nvSpPr>
          <p:cNvPr id="23" name="Text 20"/>
          <p:cNvSpPr txBox="1"/>
          <p:nvPr/>
        </p:nvSpPr>
        <p:spPr>
          <a:xfrm>
            <a:off x="749808" y="5669280"/>
            <a:ext cx="1068933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zh-CN" sz="950" b="1" spc="200" kern="0" dirty="0">
                <a:solidFill>
                  <a:srgbClr val="0F6472"/>
                </a:solidFill>
                <a:ea typeface="Noto Sans CJK SC"/>
              </a:rPr>
              <a:t>来源   </a:t>
            </a:r>
            <a:pPr indent="0" marL="0">
              <a:buNone/>
            </a:pPr>
            <a:r>
              <a:rPr lang="zh-CN" sz="1050" b="1" dirty="0">
                <a:solidFill>
                  <a:srgbClr val="5A6B70"/>
                </a:solidFill>
                <a:ea typeface="Noto Sans CJK SC"/>
              </a:rPr>
              <a:t>[9] </a:t>
            </a:r>
            <a:pPr indent="0" marL="0">
              <a:buNone/>
            </a:pPr>
            <a:r>
              <a:rPr lang="zh-CN" sz="1050" u="sng" dirty="0">
                <a:solidFill>
                  <a:srgbClr val="0F6472"/>
                </a:solidFill>
                <a:ea typeface="Noto Sans CJK SC"/>
                <a:hlinkClick r:id="rId1" invalidUrl="" action="" tgtFrame="" tooltip="The investigation of diving accidents and fatalitie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Lippmann 和 Caruso, 2024</a:t>
            </a:r>
            <a:pPr indent="0" marL="0">
              <a:buNone/>
            </a:pPr>
            <a:r>
              <a:rPr lang="zh-CN" sz="1050" dirty="0">
                <a:solidFill>
                  <a:srgbClr val="5A6B70"/>
                </a:solidFill>
                <a:ea typeface="Noto Sans CJK SC"/>
              </a:rPr>
              <a:t>   ·   </a:t>
            </a:r>
            <a:pPr indent="0" marL="0">
              <a:buNone/>
            </a:pPr>
            <a:r>
              <a:rPr lang="zh-CN" sz="1050" b="1" dirty="0">
                <a:solidFill>
                  <a:srgbClr val="5A6B70"/>
                </a:solidFill>
                <a:ea typeface="Noto Sans CJK SC"/>
              </a:rPr>
              <a:t>[3] </a:t>
            </a:r>
            <a:pPr indent="0" marL="0">
              <a:buNone/>
            </a:pPr>
            <a:r>
              <a:rPr lang="zh-CN" sz="1050" u="sng" dirty="0">
                <a:solidFill>
                  <a:srgbClr val="0F6472"/>
                </a:solidFill>
                <a:ea typeface="Noto Sans CJK SC"/>
                <a:hlinkClick r:id="rId2" invalidUrl="" action="" tgtFrame="" tooltip="Scuba diving-related fatalities in New Zealand, 2007 to 2016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Lippmann et al., 2021</a:t>
            </a:r>
            <a:pPr indent="0" marL="0">
              <a:buNone/>
            </a:pPr>
            <a:r>
              <a:rPr lang="zh-CN" sz="1050" dirty="0">
                <a:solidFill>
                  <a:srgbClr val="5A6B70"/>
                </a:solidFill>
                <a:ea typeface="Noto Sans CJK SC"/>
              </a:rPr>
              <a:t>   ·   </a:t>
            </a:r>
            <a:pPr indent="0" marL="0">
              <a:buNone/>
            </a:pPr>
            <a:r>
              <a:rPr lang="zh-CN" sz="1050" b="1" dirty="0">
                <a:solidFill>
                  <a:srgbClr val="5A6B70"/>
                </a:solidFill>
                <a:ea typeface="Noto Sans CJK SC"/>
              </a:rPr>
              <a:t>[4] </a:t>
            </a:r>
            <a:pPr indent="0" marL="0">
              <a:buNone/>
            </a:pPr>
            <a:r>
              <a:rPr lang="zh-CN" sz="1050" u="sng" dirty="0">
                <a:solidFill>
                  <a:srgbClr val="0F6472"/>
                </a:solidFill>
                <a:ea typeface="Noto Sans CJK SC"/>
                <a:hlinkClick r:id="rId3" invalidUrl="" action="" tgtFrame="" tooltip="Compressed gas diving fatalities in Australian waters 2014 to 2018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Lippmann et al., 2023</a:t>
            </a:r>
            <a:pPr indent="0" marL="0">
              <a:buNone/>
            </a:pPr>
            <a:r>
              <a:rPr lang="zh-CN" sz="1050" dirty="0">
                <a:solidFill>
                  <a:srgbClr val="5A6B70"/>
                </a:solidFill>
                <a:ea typeface="Noto Sans CJK SC"/>
              </a:rPr>
              <a:t>   ·   </a:t>
            </a:r>
            <a:pPr indent="0" marL="0">
              <a:buNone/>
            </a:pPr>
            <a:r>
              <a:rPr lang="zh-CN" sz="1050" b="1" dirty="0">
                <a:solidFill>
                  <a:srgbClr val="5A6B70"/>
                </a:solidFill>
                <a:ea typeface="Noto Sans CJK SC"/>
              </a:rPr>
              <a:t>[6] </a:t>
            </a:r>
            <a:pPr indent="0" marL="0">
              <a:buNone/>
            </a:pPr>
            <a:r>
              <a:rPr lang="zh-CN" sz="1050" u="sng" dirty="0">
                <a:solidFill>
                  <a:srgbClr val="0F6472"/>
                </a:solidFill>
                <a:ea typeface="Noto Sans CJK SC"/>
                <a:hlinkClick r:id="rId4" invalidUrl="" action="" tgtFrame="" tooltip="BSAC Annual Diving Incident Report 2025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BSAC 2025年事故报告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zh-CN">
                <a:ea typeface="Noto Sans CJK SC"/>
              </a:rPr>
              <a:t>8</a:t>
            </a:fld>
            <a:endParaRPr 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3200" b="1" dirty="0">
                <a:solidFill>
                  <a:schemeClr val="bg1"/>
                </a:solidFill>
                <a:ea typeface="Noto Sans CJK SC"/>
              </a:rPr>
              <a:t>恐慌：常见、危险、可预测</a:t>
            </a:r>
            <a:endParaRPr lang="en-US" sz="3200" dirty="0"/>
          </a:p>
        </p:txBody>
      </p:sp>
      <p:sp>
        <p:nvSpPr>
          <p:cNvPr id="4" name="Text 1"/>
          <p:cNvSpPr txBox="1"/>
          <p:nvPr/>
        </p:nvSpPr>
        <p:spPr>
          <a:xfrm>
            <a:off x="548640" y="1463040"/>
            <a:ext cx="17373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3000" b="1" dirty="0">
                <a:solidFill>
                  <a:schemeClr val="accent2"/>
                </a:solidFill>
                <a:latin typeface="Cambria" pitchFamily="34" charset="0"/>
                <a:ea typeface="Noto Serif CJK SC"/>
                <a:cs typeface="Cambria" pitchFamily="34" charset="-120"/>
              </a:rPr>
              <a:t>24–37%</a:t>
            </a:r>
            <a:endParaRPr lang="en-US" sz="3000" dirty="0"/>
          </a:p>
        </p:txBody>
      </p:sp>
      <p:sp>
        <p:nvSpPr>
          <p:cNvPr id="5" name="Text 2"/>
          <p:cNvSpPr txBox="1"/>
          <p:nvPr/>
        </p:nvSpPr>
        <p:spPr>
          <a:xfrm>
            <a:off x="2423160" y="1481328"/>
            <a:ext cx="51206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700" b="1" dirty="0">
                <a:solidFill>
                  <a:schemeClr val="bg1"/>
                </a:solidFill>
                <a:ea typeface="Noto Sans CJK SC"/>
              </a:rPr>
              <a:t>四人中就有一人经历过</a:t>
            </a:r>
            <a:endParaRPr lang="en-US" sz="1700" dirty="0"/>
          </a:p>
        </p:txBody>
      </p:sp>
      <p:sp>
        <p:nvSpPr>
          <p:cNvPr id="6" name="Text 3"/>
          <p:cNvSpPr txBox="1"/>
          <p:nvPr/>
        </p:nvSpPr>
        <p:spPr>
          <a:xfrm>
            <a:off x="2423160" y="1847088"/>
            <a:ext cx="51206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300" dirty="0">
                <a:solidFill>
                  <a:schemeClr val="accent3"/>
                </a:solidFill>
                <a:ea typeface="Noto Sans CJK SC"/>
              </a:rPr>
              <a:t>在已发表的最大规模调查（12,087名潜水员）中，24%的男性和37%的女性在潜水时经历过恐慌。15%在第一次恐慌时快速或失控上升。</a:t>
            </a:r>
            <a:endParaRPr lang="en-US" sz="1300" dirty="0"/>
          </a:p>
        </p:txBody>
      </p:sp>
      <p:sp>
        <p:nvSpPr>
          <p:cNvPr id="7" name="Text 4"/>
          <p:cNvSpPr txBox="1"/>
          <p:nvPr/>
        </p:nvSpPr>
        <p:spPr>
          <a:xfrm>
            <a:off x="548640" y="2807208"/>
            <a:ext cx="17373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4000" b="1" dirty="0">
                <a:solidFill>
                  <a:schemeClr val="accent3"/>
                </a:solidFill>
                <a:latin typeface="Cambria" pitchFamily="34" charset="0"/>
                <a:ea typeface="Noto Serif CJK SC"/>
                <a:cs typeface="Cambria" pitchFamily="34" charset="-120"/>
              </a:rPr>
              <a:t>83%</a:t>
            </a:r>
            <a:endParaRPr lang="en-US" sz="4000" dirty="0"/>
          </a:p>
        </p:txBody>
      </p:sp>
      <p:sp>
        <p:nvSpPr>
          <p:cNvPr id="8" name="Text 5"/>
          <p:cNvSpPr txBox="1"/>
          <p:nvPr/>
        </p:nvSpPr>
        <p:spPr>
          <a:xfrm>
            <a:off x="2423160" y="2825496"/>
            <a:ext cx="51206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700" b="1" dirty="0">
                <a:solidFill>
                  <a:schemeClr val="bg1"/>
                </a:solidFill>
                <a:ea typeface="Noto Sans CJK SC"/>
              </a:rPr>
              <a:t>事先的焦虑可以预测它</a:t>
            </a:r>
            <a:endParaRPr lang="en-US" sz="1700" dirty="0"/>
          </a:p>
        </p:txBody>
      </p:sp>
      <p:sp>
        <p:nvSpPr>
          <p:cNvPr id="9" name="Text 6"/>
          <p:cNvSpPr txBox="1"/>
          <p:nvPr/>
        </p:nvSpPr>
        <p:spPr>
          <a:xfrm>
            <a:off x="2423160" y="3191256"/>
            <a:ext cx="51206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300" dirty="0">
                <a:solidFill>
                  <a:schemeClr val="accent3"/>
                </a:solidFill>
                <a:ea typeface="Noto Sans CJK SC"/>
              </a:rPr>
              <a:t>课程前测量特质焦虑，在 42 名学员中准确预测了 35 人是否会出现恐慌行为；11 人发生过两次或更多。</a:t>
            </a:r>
            <a:endParaRPr lang="en-US" sz="1300" dirty="0"/>
          </a:p>
        </p:txBody>
      </p:sp>
      <p:sp>
        <p:nvSpPr>
          <p:cNvPr id="10" name="Text 7"/>
          <p:cNvSpPr txBox="1"/>
          <p:nvPr/>
        </p:nvSpPr>
        <p:spPr>
          <a:xfrm>
            <a:off x="548640" y="4151376"/>
            <a:ext cx="17373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4000" b="1" dirty="0">
                <a:solidFill>
                  <a:schemeClr val="accent3"/>
                </a:solidFill>
                <a:latin typeface="Cambria" pitchFamily="34" charset="0"/>
                <a:ea typeface="Noto Serif CJK SC"/>
                <a:cs typeface="Cambria" pitchFamily="34" charset="-120"/>
              </a:rPr>
              <a:t>2025</a:t>
            </a:r>
            <a:endParaRPr lang="en-US" sz="4000" dirty="0"/>
          </a:p>
        </p:txBody>
      </p:sp>
      <p:sp>
        <p:nvSpPr>
          <p:cNvPr id="11" name="Text 8"/>
          <p:cNvSpPr txBox="1"/>
          <p:nvPr/>
        </p:nvSpPr>
        <p:spPr>
          <a:xfrm>
            <a:off x="2423160" y="4169664"/>
            <a:ext cx="51206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700" b="1" dirty="0">
                <a:solidFill>
                  <a:schemeClr val="bg1"/>
                </a:solidFill>
                <a:ea typeface="Noto Sans CJK SC"/>
              </a:rPr>
              <a:t>仍出现在报告中</a:t>
            </a:r>
            <a:endParaRPr lang="en-US" sz="1700" dirty="0"/>
          </a:p>
        </p:txBody>
      </p:sp>
      <p:sp>
        <p:nvSpPr>
          <p:cNvPr id="12" name="Text 9"/>
          <p:cNvSpPr txBox="1"/>
          <p:nvPr/>
        </p:nvSpPr>
        <p:spPr>
          <a:xfrm>
            <a:off x="2423160" y="4535424"/>
            <a:ext cx="51206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300" dirty="0">
                <a:solidFill>
                  <a:schemeClr val="accent3"/>
                </a:solidFill>
                <a:ea typeface="Noto Sans CJK SC"/>
              </a:rPr>
              <a:t>2025年英国报告再次记录了“开始恐慌并冲向水面”的潜水员。</a:t>
            </a:r>
            <a:endParaRPr lang="en-US" sz="1300" dirty="0"/>
          </a:p>
        </p:txBody>
      </p:sp>
      <p:sp>
        <p:nvSpPr>
          <p:cNvPr id="13" name="hueco"/>
          <p:cNvSpPr/>
          <p:nvPr/>
        </p:nvSpPr>
        <p:spPr>
          <a:xfrm>
            <a:off x="7680960" y="1463040"/>
            <a:ext cx="3959352" cy="4023360"/>
          </a:xfrm>
          <a:prstGeom prst="roundRect">
            <a:avLst>
              <a:gd name="adj" fmla="val 3695"/>
            </a:avLst>
          </a:prstGeom>
          <a:solidFill>
            <a:srgbClr val="0E3A4A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4" name="Text 11"/>
          <p:cNvSpPr txBox="1"/>
          <p:nvPr/>
        </p:nvSpPr>
        <p:spPr>
          <a:xfrm>
            <a:off x="7955280" y="1691640"/>
            <a:ext cx="341071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100" b="1" spc="200" kern="0" dirty="0">
                <a:solidFill>
                  <a:srgbClr val="F2B544"/>
                </a:solidFill>
                <a:ea typeface="Noto Sans CJK SC"/>
              </a:rPr>
              <a:t>Morgan 指出的空白</a:t>
            </a:r>
            <a:endParaRPr lang="en-US" sz="1100" dirty="0"/>
          </a:p>
        </p:txBody>
      </p:sp>
      <p:sp>
        <p:nvSpPr>
          <p:cNvPr id="15" name="Text 12"/>
          <p:cNvSpPr txBox="1"/>
          <p:nvPr/>
        </p:nvSpPr>
        <p:spPr>
          <a:xfrm>
            <a:off x="7955280" y="2057400"/>
            <a:ext cx="3410712" cy="1737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900" b="1" dirty="0">
                <a:solidFill>
                  <a:schemeClr val="bg1"/>
                </a:solidFill>
                <a:latin typeface="Cambria" pitchFamily="34" charset="0"/>
                <a:ea typeface="Noto Serif CJK SC"/>
                <a:cs typeface="Cambria" pitchFamily="34" charset="-120"/>
              </a:rPr>
              <a:t>放松、冥想、催眠和意象训练在焦虑的潜水员身上尚未显示出一致的效果。</a:t>
            </a:r>
            <a:endParaRPr lang="en-US" sz="1900" dirty="0"/>
          </a:p>
        </p:txBody>
      </p:sp>
      <p:sp>
        <p:nvSpPr>
          <p:cNvPr id="16" name="Text 13"/>
          <p:cNvSpPr txBox="1"/>
          <p:nvPr/>
        </p:nvSpPr>
        <p:spPr>
          <a:xfrm>
            <a:off x="7955280" y="3931920"/>
            <a:ext cx="3410712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350" i="1" dirty="0">
                <a:solidFill>
                  <a:schemeClr val="accent3"/>
                </a:solidFill>
                <a:ea typeface="Noto Sans CJK SC"/>
              </a:rPr>
              <a:t>他呼吁对其有效性进行系统研究。这正是 MDI 想帮助填补的空白：所以我们在每次课程中都进行测量。</a:t>
            </a:r>
            <a:endParaRPr lang="en-US" sz="1350" dirty="0"/>
          </a:p>
        </p:txBody>
      </p:sp>
      <p:sp>
        <p:nvSpPr>
          <p:cNvPr id="17" name="fuente"/>
          <p:cNvSpPr/>
          <p:nvPr/>
        </p:nvSpPr>
        <p:spPr>
          <a:xfrm>
            <a:off x="548640" y="5669280"/>
            <a:ext cx="11091672" cy="384048"/>
          </a:xfrm>
          <a:prstGeom prst="roundRect">
            <a:avLst>
              <a:gd name="adj" fmla="val 38095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</p:spPr>
      </p:sp>
      <p:sp>
        <p:nvSpPr>
          <p:cNvPr id="18" name="Text 15"/>
          <p:cNvSpPr txBox="1"/>
          <p:nvPr/>
        </p:nvSpPr>
        <p:spPr>
          <a:xfrm>
            <a:off x="749808" y="5669280"/>
            <a:ext cx="1068933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zh-CN" sz="950" b="1" spc="200" kern="0" dirty="0">
                <a:solidFill>
                  <a:srgbClr val="0F6472"/>
                </a:solidFill>
                <a:ea typeface="Noto Sans CJK SC"/>
              </a:rPr>
              <a:t>来源   </a:t>
            </a:r>
            <a:pPr indent="0" marL="0">
              <a:buNone/>
            </a:pPr>
            <a:r>
              <a:rPr lang="zh-CN" sz="1050" b="1" dirty="0">
                <a:solidFill>
                  <a:srgbClr val="5A6B70"/>
                </a:solidFill>
                <a:ea typeface="Noto Sans CJK SC"/>
              </a:rPr>
              <a:t>[10] </a:t>
            </a:r>
            <a:pPr indent="0" marL="0">
              <a:buNone/>
            </a:pPr>
            <a:r>
              <a:rPr lang="zh-CN" sz="1050" u="sng" dirty="0">
                <a:solidFill>
                  <a:srgbClr val="0F6472"/>
                </a:solidFill>
                <a:ea typeface="Noto Sans CJK SC"/>
                <a:hlinkClick r:id="rId1" invalidUrl="" action="" tgtFrame="" tooltip="一项关于休闲水肺潜水员恐慌的研究（摘要：Panic in Recreational Scuba Divers）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Colvard 和 Colvard, 2003</a:t>
            </a:r>
            <a:pPr indent="0" marL="0">
              <a:buNone/>
            </a:pPr>
            <a:r>
              <a:rPr lang="zh-CN" sz="1050" dirty="0">
                <a:solidFill>
                  <a:srgbClr val="5A6B70"/>
                </a:solidFill>
                <a:ea typeface="Noto Sans CJK SC"/>
              </a:rPr>
              <a:t>   ·   </a:t>
            </a:r>
            <a:pPr indent="0" marL="0">
              <a:buNone/>
            </a:pPr>
            <a:r>
              <a:rPr lang="zh-CN" sz="1050" b="1" dirty="0">
                <a:solidFill>
                  <a:srgbClr val="5A6B70"/>
                </a:solidFill>
                <a:ea typeface="Noto Sans CJK SC"/>
              </a:rPr>
              <a:t>[11] </a:t>
            </a:r>
            <a:pPr indent="0" marL="0">
              <a:buNone/>
            </a:pPr>
            <a:r>
              <a:rPr lang="zh-CN" sz="1050" u="sng" dirty="0">
                <a:solidFill>
                  <a:srgbClr val="0F6472"/>
                </a:solidFill>
                <a:ea typeface="Noto Sans CJK SC"/>
                <a:hlinkClick r:id="rId2" invalidUrl="" action="" tgtFrame="" tooltip="Trait anxiety predicts panic behavior in beginning scuba student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Morgan, Raglin &amp; O'Connor, 2004</a:t>
            </a:r>
            <a:pPr indent="0" marL="0">
              <a:buNone/>
            </a:pPr>
            <a:r>
              <a:rPr lang="zh-CN" sz="1050" dirty="0">
                <a:solidFill>
                  <a:srgbClr val="5A6B70"/>
                </a:solidFill>
                <a:ea typeface="Noto Sans CJK SC"/>
              </a:rPr>
              <a:t>   ·   </a:t>
            </a:r>
            <a:pPr indent="0" marL="0">
              <a:buNone/>
            </a:pPr>
            <a:r>
              <a:rPr lang="zh-CN" sz="1050" b="1" dirty="0">
                <a:solidFill>
                  <a:srgbClr val="5A6B70"/>
                </a:solidFill>
                <a:ea typeface="Noto Sans CJK SC"/>
              </a:rPr>
              <a:t>[6] </a:t>
            </a:r>
            <a:pPr indent="0" marL="0">
              <a:buNone/>
            </a:pPr>
            <a:r>
              <a:rPr lang="zh-CN" sz="1050" u="sng" dirty="0">
                <a:solidFill>
                  <a:srgbClr val="0F6472"/>
                </a:solidFill>
                <a:ea typeface="Noto Sans CJK SC"/>
                <a:hlinkClick r:id="rId3" invalidUrl="" action="" tgtFrame="" tooltip="BSAC Annual Diving Incident Report 2025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BSAC 2025年事故报告</a:t>
            </a:r>
            <a:pPr indent="0" marL="0">
              <a:buNone/>
            </a:pPr>
            <a:r>
              <a:rPr lang="zh-CN" sz="1050" dirty="0">
                <a:solidFill>
                  <a:srgbClr val="5A6B70"/>
                </a:solidFill>
                <a:ea typeface="Noto Sans CJK SC"/>
              </a:rPr>
              <a:t>   ·   </a:t>
            </a:r>
            <a:pPr indent="0" marL="0">
              <a:buNone/>
            </a:pPr>
            <a:r>
              <a:rPr lang="zh-CN" sz="1050" b="1" dirty="0">
                <a:solidFill>
                  <a:srgbClr val="5A6B70"/>
                </a:solidFill>
                <a:ea typeface="Noto Sans CJK SC"/>
              </a:rPr>
              <a:t>[12] </a:t>
            </a:r>
            <a:pPr indent="0" marL="0">
              <a:buNone/>
            </a:pPr>
            <a:r>
              <a:rPr lang="zh-CN" sz="1050" u="sng" dirty="0">
                <a:solidFill>
                  <a:srgbClr val="0F6472"/>
                </a:solidFill>
                <a:ea typeface="Noto Sans CJK SC"/>
                <a:hlinkClick r:id="rId4" invalidUrl="" action="" tgtFrame="" tooltip="Anxiety and panic in recreational scuba diver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Morgan, 1995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zh-CN">
                <a:ea typeface="Noto Sans CJK SC"/>
              </a:rPr>
              <a:t>9</a:t>
            </a:fld>
            <a:endParaRPr 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3200" b="1" dirty="0">
                <a:solidFill>
                  <a:schemeClr val="tx1"/>
                </a:solidFill>
                <a:ea typeface="Noto Sans CJK SC"/>
              </a:rPr>
              <a:t>压力之下，注意力会变窄</a:t>
            </a:r>
            <a:endParaRPr lang="en-US" sz="3200" dirty="0"/>
          </a:p>
        </p:txBody>
      </p:sp>
      <p:sp>
        <p:nvSpPr>
          <p:cNvPr id="4" name="Shape 1"/>
          <p:cNvSpPr/>
          <p:nvPr/>
        </p:nvSpPr>
        <p:spPr>
          <a:xfrm>
            <a:off x="731520" y="1554480"/>
            <a:ext cx="3749040" cy="3749040"/>
          </a:xfrm>
          <a:prstGeom prst="ellipse">
            <a:avLst/>
          </a:prstGeom>
          <a:solidFill>
            <a:srgbClr val="8FCFC4">
              <a:alpha val="45000"/>
            </a:srgbClr>
          </a:solidFill>
          <a:ln w="12700">
            <a:solidFill>
              <a:srgbClr val="8FCFC4"/>
            </a:solidFill>
            <a:prstDash val="solid"/>
          </a:ln>
        </p:spPr>
      </p:sp>
      <p:sp>
        <p:nvSpPr>
          <p:cNvPr id="5" name="Shape 2"/>
          <p:cNvSpPr/>
          <p:nvPr/>
        </p:nvSpPr>
        <p:spPr>
          <a:xfrm>
            <a:off x="1828800" y="2651760"/>
            <a:ext cx="1554480" cy="1554480"/>
          </a:xfrm>
          <a:prstGeom prst="ellipse">
            <a:avLst/>
          </a:prstGeom>
          <a:solidFill>
            <a:srgbClr val="E7674A"/>
          </a:solidFill>
          <a:ln w="12700">
            <a:solidFill>
              <a:srgbClr val="E7674A"/>
            </a:solidFill>
            <a:prstDash val="solid"/>
          </a:ln>
        </p:spPr>
      </p:sp>
      <p:sp>
        <p:nvSpPr>
          <p:cNvPr id="6" name="Text 3"/>
          <p:cNvSpPr txBox="1"/>
          <p:nvPr/>
        </p:nvSpPr>
        <p:spPr>
          <a:xfrm>
            <a:off x="1828800" y="3154680"/>
            <a:ext cx="15544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zh-CN" sz="1300" b="1" dirty="0">
                <a:solidFill>
                  <a:srgbClr val="FFFFFF"/>
                </a:solidFill>
                <a:ea typeface="Noto Sans CJK SC"/>
              </a:rPr>
              <a:t>压力之下</a:t>
            </a:r>
            <a:endParaRPr lang="en-US" sz="1300" dirty="0"/>
          </a:p>
        </p:txBody>
      </p:sp>
      <p:sp>
        <p:nvSpPr>
          <p:cNvPr id="7" name="Text 4"/>
          <p:cNvSpPr txBox="1"/>
          <p:nvPr/>
        </p:nvSpPr>
        <p:spPr>
          <a:xfrm>
            <a:off x="960120" y="1828800"/>
            <a:ext cx="32918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zh-CN" sz="1200" b="1" dirty="0">
                <a:solidFill>
                  <a:srgbClr val="0F6472"/>
                </a:solidFill>
                <a:ea typeface="Noto Sans CJK SC"/>
              </a:rPr>
              <a:t>平静时的注意范围</a:t>
            </a:r>
            <a:endParaRPr lang="en-US" sz="1200" dirty="0"/>
          </a:p>
        </p:txBody>
      </p:sp>
      <p:sp>
        <p:nvSpPr>
          <p:cNvPr id="8" name="dot"/>
          <p:cNvSpPr/>
          <p:nvPr/>
        </p:nvSpPr>
        <p:spPr>
          <a:xfrm>
            <a:off x="3840480" y="4297680"/>
            <a:ext cx="292608" cy="292608"/>
          </a:xfrm>
          <a:prstGeom prst="ellipse">
            <a:avLst/>
          </a:prstGeom>
          <a:solidFill>
            <a:srgbClr val="F2B544"/>
          </a:solidFill>
          <a:ln w="12700">
            <a:solidFill>
              <a:srgbClr val="F2B544"/>
            </a:solidFill>
            <a:prstDash val="solid"/>
          </a:ln>
        </p:spPr>
      </p:sp>
      <p:sp>
        <p:nvSpPr>
          <p:cNvPr id="9" name="Text 6"/>
          <p:cNvSpPr txBox="1"/>
          <p:nvPr/>
        </p:nvSpPr>
        <p:spPr>
          <a:xfrm>
            <a:off x="3108960" y="4636008"/>
            <a:ext cx="17373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zh-CN" sz="1100" b="1" dirty="0">
                <a:solidFill>
                  <a:srgbClr val="06202E"/>
                </a:solidFill>
                <a:ea typeface="Noto Sans CJK SC"/>
              </a:rPr>
              <a:t>周边信号</a:t>
            </a:r>
            <a:endParaRPr lang="en-US" sz="1100" dirty="0"/>
          </a:p>
        </p:txBody>
      </p:sp>
      <p:sp>
        <p:nvSpPr>
          <p:cNvPr id="10" name="chip"/>
          <p:cNvSpPr txBox="1"/>
          <p:nvPr/>
        </p:nvSpPr>
        <p:spPr>
          <a:xfrm>
            <a:off x="4983480" y="1325880"/>
            <a:ext cx="3108960" cy="347472"/>
          </a:xfrm>
          <a:prstGeom prst="roundRect">
            <a:avLst>
              <a:gd name="adj" fmla="val 50000"/>
            </a:avLst>
          </a:prstGeom>
          <a:solidFill>
            <a:srgbClr val="F2B544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zh-CN" sz="1100" b="1" spc="200" kern="0" dirty="0">
                <a:solidFill>
                  <a:srgbClr val="06202E"/>
                </a:solidFill>
                <a:ea typeface="Noto Sans CJK SC"/>
              </a:rPr>
              <a:t>经典实验  ·  1966</a:t>
            </a:r>
            <a:endParaRPr lang="en-US" sz="1100" dirty="0"/>
          </a:p>
        </p:txBody>
      </p:sp>
      <p:sp>
        <p:nvSpPr>
          <p:cNvPr id="11" name="Text 8"/>
          <p:cNvSpPr txBox="1"/>
          <p:nvPr/>
        </p:nvSpPr>
        <p:spPr>
          <a:xfrm>
            <a:off x="4983480" y="1755648"/>
            <a:ext cx="6656832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2200" b="1" dirty="0">
                <a:solidFill>
                  <a:schemeClr val="tx1"/>
                </a:solidFill>
                <a:latin typeface="Cambria" pitchFamily="34" charset="0"/>
                <a:ea typeface="Noto Serif CJK SC"/>
                <a:cs typeface="Cambria" pitchFamily="34" charset="-120"/>
              </a:rPr>
              <a:t>知觉窄化</a:t>
            </a:r>
            <a:endParaRPr lang="en-US" sz="2200" dirty="0"/>
          </a:p>
        </p:txBody>
      </p:sp>
      <p:sp>
        <p:nvSpPr>
          <p:cNvPr id="12" name="Text 9"/>
          <p:cNvSpPr txBox="1"/>
          <p:nvPr/>
        </p:nvSpPr>
        <p:spPr>
          <a:xfrm>
            <a:off x="4983480" y="2286000"/>
            <a:ext cx="6656832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350" dirty="0">
                <a:solidFill>
                  <a:schemeClr val="tx2"/>
                </a:solidFill>
                <a:ea typeface="Noto Sans CJK SC"/>
              </a:rPr>
              <a:t>新手潜水员需要在完成中央任务的同时察觉周边的灯光。在水面上这并无干扰；在水下，一个亚组对周边灯光的反应慢得多。</a:t>
            </a:r>
            <a:endParaRPr lang="en-US" sz="1350" dirty="0"/>
          </a:p>
        </p:txBody>
      </p:sp>
      <p:sp>
        <p:nvSpPr>
          <p:cNvPr id="13" name="chip"/>
          <p:cNvSpPr txBox="1"/>
          <p:nvPr/>
        </p:nvSpPr>
        <p:spPr>
          <a:xfrm>
            <a:off x="4983480" y="3246120"/>
            <a:ext cx="3383280" cy="347472"/>
          </a:xfrm>
          <a:prstGeom prst="roundRect">
            <a:avLst>
              <a:gd name="adj" fmla="val 50000"/>
            </a:avLst>
          </a:prstGeom>
          <a:solidFill>
            <a:srgbClr val="F2B544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zh-CN" sz="1100" b="1" spc="200" kern="0" dirty="0">
                <a:solidFill>
                  <a:srgbClr val="06202E"/>
                </a:solidFill>
                <a:ea typeface="Noto Sans CJK SC"/>
              </a:rPr>
              <a:t>2020  ·  27 名潜水员  ·  水深 5 米</a:t>
            </a:r>
            <a:endParaRPr lang="en-US" sz="1100" dirty="0"/>
          </a:p>
        </p:txBody>
      </p:sp>
      <p:sp>
        <p:nvSpPr>
          <p:cNvPr id="14" name="Text 11"/>
          <p:cNvSpPr txBox="1"/>
          <p:nvPr/>
        </p:nvSpPr>
        <p:spPr>
          <a:xfrm>
            <a:off x="4983480" y="3639312"/>
            <a:ext cx="665683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350" dirty="0">
                <a:solidFill>
                  <a:schemeClr val="tx2"/>
                </a:solidFill>
                <a:ea typeface="Noto Sans CJK SC"/>
              </a:rPr>
              <a:t>特质焦虑高者在水下更慢：注意力测试（斯特鲁普）72.5 秒对 64.4 秒，排除面镜进水 10.8 秒对 7.1 秒。</a:t>
            </a:r>
            <a:endParaRPr lang="en-US" sz="1350" dirty="0"/>
          </a:p>
        </p:txBody>
      </p:sp>
      <p:sp>
        <p:nvSpPr>
          <p:cNvPr id="15" name="lectura"/>
          <p:cNvSpPr/>
          <p:nvPr/>
        </p:nvSpPr>
        <p:spPr>
          <a:xfrm>
            <a:off x="4983480" y="4572000"/>
            <a:ext cx="6656832" cy="914400"/>
          </a:xfrm>
          <a:prstGeom prst="roundRect">
            <a:avLst>
              <a:gd name="adj" fmla="val 16000"/>
            </a:avLst>
          </a:prstGeom>
          <a:solidFill>
            <a:srgbClr val="06202E"/>
          </a:solidFill>
          <a:ln w="12700">
            <a:solidFill>
              <a:srgbClr val="06202E"/>
            </a:solidFill>
            <a:prstDash val="solid"/>
          </a:ln>
        </p:spPr>
      </p:sp>
      <p:sp>
        <p:nvSpPr>
          <p:cNvPr id="16" name="Text 13"/>
          <p:cNvSpPr txBox="1"/>
          <p:nvPr/>
        </p:nvSpPr>
        <p:spPr>
          <a:xfrm>
            <a:off x="5257800" y="4572000"/>
            <a:ext cx="6108192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1050" b="1" spc="300" kern="0" dirty="0">
                <a:solidFill>
                  <a:srgbClr val="F2B544"/>
                </a:solidFill>
                <a:ea typeface="Noto Sans CJK SC"/>
              </a:rPr>
              <a:t>MDI 解读   </a:t>
            </a:r>
            <a:pPr indent="0" marL="0">
              <a:buNone/>
            </a:pPr>
            <a:r>
              <a:rPr lang="zh-CN" sz="1400" i="1" dirty="0">
                <a:solidFill>
                  <a:srgbClr val="F8F5EF"/>
                </a:solidFill>
                <a:latin typeface="Cambria" pitchFamily="34" charset="0"/>
                <a:ea typeface="Noto Serif CJK SC"/>
                <a:cs typeface="Cambria" pitchFamily="34" charset="-120"/>
              </a:rPr>
              <a:t>在水下，周边就是你的潜伴、你的仪表和周围环境。MDI 训练宽广而稳定的注意：一个提示，一个开放的视线。</a:t>
            </a:r>
            <a:endParaRPr lang="en-US" sz="1050" dirty="0"/>
          </a:p>
        </p:txBody>
      </p:sp>
      <p:sp>
        <p:nvSpPr>
          <p:cNvPr id="17" name="fuente"/>
          <p:cNvSpPr/>
          <p:nvPr/>
        </p:nvSpPr>
        <p:spPr>
          <a:xfrm>
            <a:off x="548640" y="5669280"/>
            <a:ext cx="11091672" cy="384048"/>
          </a:xfrm>
          <a:prstGeom prst="roundRect">
            <a:avLst>
              <a:gd name="adj" fmla="val 38095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</p:spPr>
      </p:sp>
      <p:sp>
        <p:nvSpPr>
          <p:cNvPr id="18" name="Text 15"/>
          <p:cNvSpPr txBox="1"/>
          <p:nvPr/>
        </p:nvSpPr>
        <p:spPr>
          <a:xfrm>
            <a:off x="749808" y="5669280"/>
            <a:ext cx="1068933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zh-CN" sz="950" b="1" spc="200" kern="0" dirty="0">
                <a:solidFill>
                  <a:srgbClr val="0F6472"/>
                </a:solidFill>
                <a:ea typeface="Noto Sans CJK SC"/>
              </a:rPr>
              <a:t>来源   </a:t>
            </a:r>
            <a:pPr indent="0" marL="0">
              <a:buNone/>
            </a:pPr>
            <a:r>
              <a:rPr lang="zh-CN" sz="1050" b="1" dirty="0">
                <a:solidFill>
                  <a:srgbClr val="5A6B70"/>
                </a:solidFill>
                <a:ea typeface="Noto Sans CJK SC"/>
              </a:rPr>
              <a:t>[13] </a:t>
            </a:r>
            <a:pPr indent="0" marL="0">
              <a:buNone/>
            </a:pPr>
            <a:r>
              <a:rPr lang="zh-CN" sz="1050" u="sng" dirty="0">
                <a:solidFill>
                  <a:srgbClr val="0F6472"/>
                </a:solidFill>
                <a:ea typeface="Noto Sans CJK SC"/>
                <a:hlinkClick r:id="rId1" invalidUrl="" action="" tgtFrame="" tooltip="Perceptual narrowing in novice diver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Weltman 和 Egstrom，1966 · Human Factors</a:t>
            </a:r>
            <a:pPr indent="0" marL="0">
              <a:buNone/>
            </a:pPr>
            <a:r>
              <a:rPr lang="zh-CN" sz="1050" dirty="0">
                <a:solidFill>
                  <a:srgbClr val="5A6B70"/>
                </a:solidFill>
                <a:ea typeface="Noto Sans CJK SC"/>
              </a:rPr>
              <a:t>   ·   </a:t>
            </a:r>
            <a:pPr indent="0" marL="0">
              <a:buNone/>
            </a:pPr>
            <a:r>
              <a:rPr lang="zh-CN" sz="1050" b="1" dirty="0">
                <a:solidFill>
                  <a:srgbClr val="5A6B70"/>
                </a:solidFill>
                <a:ea typeface="Noto Sans CJK SC"/>
              </a:rPr>
              <a:t>[14] </a:t>
            </a:r>
            <a:pPr indent="0" marL="0">
              <a:buNone/>
            </a:pPr>
            <a:r>
              <a:rPr lang="zh-CN" sz="1050" u="sng" dirty="0">
                <a:solidFill>
                  <a:srgbClr val="0F6472"/>
                </a:solidFill>
                <a:ea typeface="Noto Sans CJK SC"/>
                <a:hlinkClick r:id="rId2" invalidUrl="" action="" tgtFrame="" tooltip="Anxiety impact on scuba performance and underwater cognitive processing ability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Tsai et al., 2020 · Diving and Hyperbaric Medicine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zh-CN">
                <a:ea typeface="Noto Sans CJK SC"/>
              </a:rPr>
              <a:t>10</a:t>
            </a:fld>
            <a:endParaRPr 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3200" b="1" dirty="0">
                <a:solidFill>
                  <a:schemeClr val="bg1"/>
                </a:solidFill>
                <a:ea typeface="Noto Sans CJK SC"/>
              </a:rPr>
              <a:t>持续呼吸是物理，不是风格</a:t>
            </a:r>
            <a:endParaRPr lang="en-US" sz="3200" dirty="0"/>
          </a:p>
        </p:txBody>
      </p:sp>
      <p:sp>
        <p:nvSpPr>
          <p:cNvPr id="4" name="Text 1"/>
          <p:cNvSpPr txBox="1"/>
          <p:nvPr/>
        </p:nvSpPr>
        <p:spPr>
          <a:xfrm>
            <a:off x="548640" y="1417320"/>
            <a:ext cx="237744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4400" b="1" dirty="0">
                <a:solidFill>
                  <a:schemeClr val="accent2"/>
                </a:solidFill>
                <a:latin typeface="Cambria" pitchFamily="34" charset="0"/>
                <a:ea typeface="Noto Serif CJK SC"/>
                <a:cs typeface="Cambria" pitchFamily="34" charset="-120"/>
              </a:rPr>
              <a:t>1.5 m</a:t>
            </a:r>
            <a:endParaRPr lang="en-US" sz="4400" dirty="0"/>
          </a:p>
        </p:txBody>
      </p:sp>
      <p:sp>
        <p:nvSpPr>
          <p:cNvPr id="5" name="Text 2"/>
          <p:cNvSpPr txBox="1"/>
          <p:nvPr/>
        </p:nvSpPr>
        <p:spPr>
          <a:xfrm>
            <a:off x="3063240" y="1463040"/>
            <a:ext cx="420624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450" dirty="0">
                <a:solidFill>
                  <a:schemeClr val="bg1"/>
                </a:solidFill>
                <a:ea typeface="Noto Sans CJK SC"/>
              </a:rPr>
              <a:t>在浅水中屏气上升仅 5 英尺（≈1.5 m），就可能足以造成动脉气体栓塞。</a:t>
            </a:r>
            <a:endParaRPr lang="en-US" sz="1450" dirty="0"/>
          </a:p>
        </p:txBody>
      </p:sp>
      <p:sp>
        <p:nvSpPr>
          <p:cNvPr id="6" name="Text 3"/>
          <p:cNvSpPr txBox="1"/>
          <p:nvPr/>
        </p:nvSpPr>
        <p:spPr>
          <a:xfrm>
            <a:off x="548640" y="2697480"/>
            <a:ext cx="237744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4400" b="1" dirty="0">
                <a:solidFill>
                  <a:schemeClr val="accent3"/>
                </a:solidFill>
                <a:latin typeface="Cambria" pitchFamily="34" charset="0"/>
                <a:ea typeface="Noto Serif CJK SC"/>
                <a:cs typeface="Cambria" pitchFamily="34" charset="-120"/>
              </a:rPr>
              <a:t>≈ ⅓</a:t>
            </a:r>
            <a:endParaRPr lang="en-US" sz="4400" dirty="0"/>
          </a:p>
        </p:txBody>
      </p:sp>
      <p:sp>
        <p:nvSpPr>
          <p:cNvPr id="7" name="Text 4"/>
          <p:cNvSpPr txBox="1"/>
          <p:nvPr/>
        </p:nvSpPr>
        <p:spPr>
          <a:xfrm>
            <a:off x="3063240" y="2743200"/>
            <a:ext cx="420624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450" dirty="0">
                <a:solidFill>
                  <a:schemeClr val="bg1"/>
                </a:solidFill>
                <a:ea typeface="Noto Sans CJK SC"/>
              </a:rPr>
              <a:t>在 3.4 m 处你呼吸的是 1.33 ATA 的气体：如果在上浮时屏住，它会膨胀约三分之一。</a:t>
            </a:r>
            <a:endParaRPr lang="en-US" sz="1450" dirty="0"/>
          </a:p>
        </p:txBody>
      </p:sp>
      <p:sp>
        <p:nvSpPr>
          <p:cNvPr id="8" name="cita DAN"/>
          <p:cNvSpPr/>
          <p:nvPr/>
        </p:nvSpPr>
        <p:spPr>
          <a:xfrm>
            <a:off x="548640" y="4069080"/>
            <a:ext cx="6400800" cy="1325880"/>
          </a:xfrm>
          <a:prstGeom prst="roundRect">
            <a:avLst>
              <a:gd name="adj" fmla="val 11034"/>
            </a:avLst>
          </a:prstGeom>
          <a:solidFill>
            <a:srgbClr val="F2B544"/>
          </a:solidFill>
          <a:ln w="12700">
            <a:solidFill>
              <a:srgbClr val="F2B544"/>
            </a:solidFill>
            <a:prstDash val="solid"/>
          </a:ln>
        </p:spPr>
      </p:sp>
      <p:sp>
        <p:nvSpPr>
          <p:cNvPr id="9" name="Text 6"/>
          <p:cNvSpPr txBox="1"/>
          <p:nvPr/>
        </p:nvSpPr>
        <p:spPr>
          <a:xfrm>
            <a:off x="822960" y="4160520"/>
            <a:ext cx="58521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2000" b="1" i="1" dirty="0">
                <a:solidFill>
                  <a:srgbClr val="06202E"/>
                </a:solidFill>
                <a:latin typeface="Cambria" pitchFamily="34" charset="0"/>
                <a:ea typeface="Noto Serif CJK SC"/>
                <a:cs typeface="Cambria" pitchFamily="34" charset="-120"/>
              </a:rPr>
              <a:t>“持续呼吸，尤其是在浅水中。”</a:t>
            </a:r>
            <a:endParaRPr lang="en-US" sz="2000" dirty="0"/>
          </a:p>
        </p:txBody>
      </p:sp>
      <p:sp>
        <p:nvSpPr>
          <p:cNvPr id="10" name="Text 7"/>
          <p:cNvSpPr txBox="1"/>
          <p:nvPr/>
        </p:nvSpPr>
        <p:spPr>
          <a:xfrm>
            <a:off x="822960" y="4892040"/>
            <a:ext cx="58521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150" dirty="0">
                <a:solidFill>
                  <a:srgbClr val="06202E"/>
                </a:solidFill>
                <a:ea typeface="Noto Sans CJK SC"/>
              </a:rPr>
              <a:t>DAN 文章的结论</a:t>
            </a:r>
            <a:endParaRPr lang="en-US" sz="1150" dirty="0"/>
          </a:p>
        </p:txBody>
      </p:sp>
      <p:sp>
        <p:nvSpPr>
          <p:cNvPr id="11" name="canon"/>
          <p:cNvSpPr/>
          <p:nvPr/>
        </p:nvSpPr>
        <p:spPr>
          <a:xfrm>
            <a:off x="7360920" y="1417320"/>
            <a:ext cx="4279392" cy="3977640"/>
          </a:xfrm>
          <a:prstGeom prst="roundRect">
            <a:avLst>
              <a:gd name="adj" fmla="val 3678"/>
            </a:avLst>
          </a:prstGeom>
          <a:solidFill>
            <a:schemeClr val="tx2">
              <a:alpha val="85000"/>
            </a:schemeClr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2" name="Text 9"/>
          <p:cNvSpPr txBox="1"/>
          <p:nvPr/>
        </p:nvSpPr>
        <p:spPr>
          <a:xfrm>
            <a:off x="7635240" y="1645920"/>
            <a:ext cx="373075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100" b="1" spc="200" kern="0" dirty="0">
                <a:solidFill>
                  <a:schemeClr val="accent3"/>
                </a:solidFill>
                <a:ea typeface="Noto Sans CJK SC"/>
              </a:rPr>
              <a:t>因此 MDI 准则规定</a:t>
            </a:r>
            <a:endParaRPr lang="en-US" sz="1100" dirty="0"/>
          </a:p>
        </p:txBody>
      </p:sp>
      <p:pic>
        <p:nvPicPr>
          <p:cNvPr id="13" name="Image 0" descr="/home/claude/mdi/assets/ic_check_co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35240" y="2103120"/>
            <a:ext cx="256032" cy="256032"/>
          </a:xfrm>
          <a:prstGeom prst="rect">
            <a:avLst/>
          </a:prstGeom>
        </p:spPr>
      </p:pic>
      <p:sp>
        <p:nvSpPr>
          <p:cNvPr id="14" name="Text 10"/>
          <p:cNvSpPr txBox="1"/>
          <p:nvPr/>
        </p:nvSpPr>
        <p:spPr>
          <a:xfrm>
            <a:off x="8019288" y="2057400"/>
            <a:ext cx="3364992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350" dirty="0">
                <a:solidFill>
                  <a:schemeClr val="bg1"/>
                </a:solidFill>
                <a:ea typeface="Noto Sans CJK SC"/>
              </a:rPr>
              <a:t>始终保持平常、持续的呼吸。</a:t>
            </a:r>
            <a:endParaRPr lang="en-US" sz="1350" dirty="0"/>
          </a:p>
        </p:txBody>
      </p:sp>
      <p:pic>
        <p:nvPicPr>
          <p:cNvPr id="15" name="Image 1" descr="/home/claude/mdi/assets/ic_check_co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35240" y="2926080"/>
            <a:ext cx="256032" cy="256032"/>
          </a:xfrm>
          <a:prstGeom prst="rect">
            <a:avLst/>
          </a:prstGeom>
        </p:spPr>
      </p:pic>
      <p:sp>
        <p:nvSpPr>
          <p:cNvPr id="16" name="Text 11"/>
          <p:cNvSpPr txBox="1"/>
          <p:nvPr/>
        </p:nvSpPr>
        <p:spPr>
          <a:xfrm>
            <a:off x="8019288" y="2880360"/>
            <a:ext cx="3364992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350" dirty="0">
                <a:solidFill>
                  <a:schemeClr val="bg1"/>
                </a:solidFill>
                <a:ea typeface="Noto Sans CJK SC"/>
              </a:rPr>
              <a:t>不屏气，不做节律呼吸，不延长呼气。</a:t>
            </a:r>
            <a:endParaRPr lang="en-US" sz="1350" dirty="0"/>
          </a:p>
        </p:txBody>
      </p:sp>
      <p:pic>
        <p:nvPicPr>
          <p:cNvPr id="17" name="Image 2" descr="/home/claude/mdi/assets/ic_check_co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35240" y="3749040"/>
            <a:ext cx="256032" cy="256032"/>
          </a:xfrm>
          <a:prstGeom prst="rect">
            <a:avLst/>
          </a:prstGeom>
        </p:spPr>
      </p:pic>
      <p:sp>
        <p:nvSpPr>
          <p:cNvPr id="18" name="Text 12"/>
          <p:cNvSpPr txBox="1"/>
          <p:nvPr/>
        </p:nvSpPr>
        <p:spPr>
          <a:xfrm>
            <a:off x="8019288" y="3703320"/>
            <a:ext cx="3364992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350" dirty="0">
                <a:solidFill>
                  <a:schemeClr val="bg1"/>
                </a:solidFill>
                <a:ea typeface="Noto Sans CJK SC"/>
              </a:rPr>
              <a:t>TRES：在中性浮力并稳定后，三次普通的呼吸，只是观察。</a:t>
            </a:r>
            <a:endParaRPr lang="en-US" sz="1350" dirty="0"/>
          </a:p>
        </p:txBody>
      </p:sp>
      <p:pic>
        <p:nvPicPr>
          <p:cNvPr id="19" name="Image 3" descr="/home/claude/mdi/assets/ic_check_co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35240" y="4572000"/>
            <a:ext cx="256032" cy="256032"/>
          </a:xfrm>
          <a:prstGeom prst="rect">
            <a:avLst/>
          </a:prstGeom>
        </p:spPr>
      </p:pic>
      <p:sp>
        <p:nvSpPr>
          <p:cNvPr id="20" name="Text 13"/>
          <p:cNvSpPr txBox="1"/>
          <p:nvPr/>
        </p:nvSpPr>
        <p:spPr>
          <a:xfrm>
            <a:off x="8019288" y="4526280"/>
            <a:ext cx="3364992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350" dirty="0">
                <a:solidFill>
                  <a:schemeClr val="bg1"/>
                </a:solidFill>
                <a:ea typeface="Noto Sans CJK SC"/>
              </a:rPr>
              <a:t>下潜、上升或关键任务阶段不添加任何练习。</a:t>
            </a:r>
            <a:endParaRPr lang="en-US" sz="1350" dirty="0"/>
          </a:p>
        </p:txBody>
      </p:sp>
      <p:sp>
        <p:nvSpPr>
          <p:cNvPr id="21" name="fuente"/>
          <p:cNvSpPr/>
          <p:nvPr/>
        </p:nvSpPr>
        <p:spPr>
          <a:xfrm>
            <a:off x="548640" y="5669280"/>
            <a:ext cx="11091672" cy="384048"/>
          </a:xfrm>
          <a:prstGeom prst="roundRect">
            <a:avLst>
              <a:gd name="adj" fmla="val 38095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</p:spPr>
      </p:sp>
      <p:sp>
        <p:nvSpPr>
          <p:cNvPr id="22" name="Text 15"/>
          <p:cNvSpPr txBox="1"/>
          <p:nvPr/>
        </p:nvSpPr>
        <p:spPr>
          <a:xfrm>
            <a:off x="749808" y="5669280"/>
            <a:ext cx="1068933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zh-CN" sz="950" b="1" spc="200" kern="0" dirty="0">
                <a:solidFill>
                  <a:srgbClr val="0F6472"/>
                </a:solidFill>
                <a:ea typeface="Noto Sans CJK SC"/>
              </a:rPr>
              <a:t>来源   </a:t>
            </a:r>
            <a:pPr indent="0" marL="0">
              <a:buNone/>
            </a:pPr>
            <a:r>
              <a:rPr lang="zh-CN" sz="1050" b="1" dirty="0">
                <a:solidFill>
                  <a:srgbClr val="5A6B70"/>
                </a:solidFill>
                <a:ea typeface="Noto Sans CJK SC"/>
              </a:rPr>
              <a:t>[15] </a:t>
            </a:r>
            <a:pPr indent="0" marL="0">
              <a:buNone/>
            </a:pPr>
            <a:r>
              <a:rPr lang="zh-CN" sz="1050" u="sng" dirty="0">
                <a:solidFill>
                  <a:srgbClr val="0F6472"/>
                </a:solidFill>
                <a:ea typeface="Noto Sans CJK SC"/>
                <a:hlinkClick r:id="rId5" invalidUrl="" action="" tgtFrame="" tooltip="Shallow-water arterial gas embolism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Gessert, 2021 · DAN Alert Diver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zh-CN">
                <a:ea typeface="Noto Sans CJK SC"/>
              </a:rPr>
              <a:t>11</a:t>
            </a:fld>
            <a:endParaRPr 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63040" y="1600200"/>
            <a:ext cx="1920240" cy="3310128"/>
          </a:xfrm>
          <a:prstGeom prst="rect">
            <a:avLst/>
          </a:prstGeom>
        </p:spPr>
      </p:pic>
      <p:sp>
        <p:nvSpPr>
          <p:cNvPr id="4" name="Text 0"/>
          <p:cNvSpPr txBox="1"/>
          <p:nvPr/>
        </p:nvSpPr>
        <p:spPr>
          <a:xfrm>
            <a:off x="4480560" y="2057400"/>
            <a:ext cx="6858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300" b="1" spc="500" kern="0" dirty="0">
                <a:solidFill>
                  <a:schemeClr val="accent2"/>
                </a:solidFill>
                <a:ea typeface="Noto Sans CJK SC"/>
              </a:rPr>
              <a:t>第二部分</a:t>
            </a:r>
            <a:endParaRPr lang="en-US" sz="1300" dirty="0"/>
          </a:p>
        </p:txBody>
      </p:sp>
      <p:sp>
        <p:nvSpPr>
          <p:cNvPr id="5" name="Text 1"/>
          <p:cNvSpPr txBox="1"/>
          <p:nvPr/>
        </p:nvSpPr>
        <p:spPr>
          <a:xfrm>
            <a:off x="4480560" y="2423160"/>
            <a:ext cx="722376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5000" b="1" dirty="0">
                <a:solidFill>
                  <a:schemeClr val="bg1"/>
                </a:solidFill>
                <a:latin typeface="Cambria" pitchFamily="34" charset="0"/>
                <a:ea typeface="Noto Serif CJK SC"/>
                <a:cs typeface="Cambria" pitchFamily="34" charset="-120"/>
              </a:rPr>
              <a:t>正念训练什么</a:t>
            </a:r>
            <a:endParaRPr lang="en-US" sz="5000" dirty="0"/>
          </a:p>
        </p:txBody>
      </p:sp>
      <p:sp>
        <p:nvSpPr>
          <p:cNvPr id="6" name="Text 2"/>
          <p:cNvSpPr txBox="1"/>
          <p:nvPr/>
        </p:nvSpPr>
        <p:spPr>
          <a:xfrm>
            <a:off x="4480560" y="3657600"/>
            <a:ext cx="713232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2000" i="1" dirty="0">
                <a:solidFill>
                  <a:schemeClr val="accent3"/>
                </a:solidFill>
                <a:latin typeface="Cambria" pitchFamily="34" charset="0"/>
                <a:ea typeface="Noto Serif CJK SC"/>
                <a:cs typeface="Cambria" pitchFamily="34" charset="-120"/>
              </a:rPr>
              <a:t>研究在水外测量到的：注意力、焦虑和压力恢复。</a:t>
            </a:r>
            <a:endParaRPr lang="en-US" sz="2000" dirty="0"/>
          </a:p>
        </p:txBody>
      </p:sp>
      <p:sp>
        <p:nvSpPr>
          <p:cNvPr id="7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zh-CN">
                <a:ea typeface="Noto Sans CJK SC"/>
              </a:rPr>
              <a:t>12</a:t>
            </a:fld>
            <a:endParaRPr 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3200" b="1" dirty="0">
                <a:solidFill>
                  <a:schemeClr val="tx1"/>
                </a:solidFill>
                <a:ea typeface="Noto Sans CJK SC"/>
              </a:rPr>
              <a:t>正念是什么：操作性定义</a:t>
            </a:r>
            <a:endParaRPr lang="en-US" sz="3200" dirty="0"/>
          </a:p>
        </p:txBody>
      </p:sp>
      <p:sp>
        <p:nvSpPr>
          <p:cNvPr id="4" name="definición"/>
          <p:cNvSpPr/>
          <p:nvPr/>
        </p:nvSpPr>
        <p:spPr>
          <a:xfrm>
            <a:off x="548640" y="1371600"/>
            <a:ext cx="4663440" cy="4114800"/>
          </a:xfrm>
          <a:prstGeom prst="roundRect">
            <a:avLst>
              <a:gd name="adj" fmla="val 3556"/>
            </a:avLst>
          </a:prstGeom>
          <a:solidFill>
            <a:srgbClr val="06202E"/>
          </a:solidFill>
          <a:ln w="12700">
            <a:solidFill>
              <a:srgbClr val="06202E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5" name="Text 2"/>
          <p:cNvSpPr txBox="1"/>
          <p:nvPr/>
        </p:nvSpPr>
        <p:spPr>
          <a:xfrm>
            <a:off x="868680" y="1600200"/>
            <a:ext cx="40233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100" b="1" spc="200" kern="0" dirty="0">
                <a:solidFill>
                  <a:schemeClr val="accent2"/>
                </a:solidFill>
                <a:ea typeface="Noto Sans CJK SC"/>
              </a:rPr>
              <a:t>操作性定义  ·  [16]</a:t>
            </a:r>
            <a:endParaRPr lang="en-US" sz="1100" dirty="0"/>
          </a:p>
        </p:txBody>
      </p:sp>
      <p:sp>
        <p:nvSpPr>
          <p:cNvPr id="6" name="dot"/>
          <p:cNvSpPr/>
          <p:nvPr/>
        </p:nvSpPr>
        <p:spPr>
          <a:xfrm>
            <a:off x="868680" y="2103120"/>
            <a:ext cx="502920" cy="502920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accent2"/>
            </a:solidFill>
            <a:prstDash val="solid"/>
          </a:ln>
        </p:spPr>
      </p:sp>
      <p:sp>
        <p:nvSpPr>
          <p:cNvPr id="7" name="Text 4"/>
          <p:cNvSpPr txBox="1"/>
          <p:nvPr/>
        </p:nvSpPr>
        <p:spPr>
          <a:xfrm>
            <a:off x="868680" y="210312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zh-CN" sz="1700" b="1" dirty="0">
                <a:solidFill>
                  <a:schemeClr val="bg1"/>
                </a:solidFill>
                <a:latin typeface="Cambria" pitchFamily="34" charset="0"/>
                <a:ea typeface="Noto Serif CJK SC"/>
                <a:cs typeface="Cambria" pitchFamily="34" charset="-120"/>
              </a:rPr>
              <a:t>1</a:t>
            </a:r>
            <a:endParaRPr lang="en-US" sz="1700" dirty="0"/>
          </a:p>
        </p:txBody>
      </p:sp>
      <p:sp>
        <p:nvSpPr>
          <p:cNvPr id="8" name="Text 5"/>
          <p:cNvSpPr txBox="1"/>
          <p:nvPr/>
        </p:nvSpPr>
        <p:spPr>
          <a:xfrm>
            <a:off x="1554480" y="2029968"/>
            <a:ext cx="338328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800" b="1" dirty="0">
                <a:solidFill>
                  <a:schemeClr val="bg1"/>
                </a:solidFill>
                <a:latin typeface="Cambria" pitchFamily="34" charset="0"/>
                <a:ea typeface="Noto Serif CJK SC"/>
                <a:cs typeface="Cambria" pitchFamily="34" charset="-120"/>
              </a:rPr>
              <a:t>自我调节注意力，使其保持在当下的体验上。</a:t>
            </a:r>
            <a:endParaRPr lang="en-US" sz="1800" dirty="0"/>
          </a:p>
        </p:txBody>
      </p:sp>
      <p:sp>
        <p:nvSpPr>
          <p:cNvPr id="9" name="dot"/>
          <p:cNvSpPr/>
          <p:nvPr/>
        </p:nvSpPr>
        <p:spPr>
          <a:xfrm>
            <a:off x="868680" y="3429000"/>
            <a:ext cx="502920" cy="502920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accent2"/>
            </a:solidFill>
            <a:prstDash val="solid"/>
          </a:ln>
        </p:spPr>
      </p:sp>
      <p:sp>
        <p:nvSpPr>
          <p:cNvPr id="10" name="Text 7"/>
          <p:cNvSpPr txBox="1"/>
          <p:nvPr/>
        </p:nvSpPr>
        <p:spPr>
          <a:xfrm>
            <a:off x="868680" y="342900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zh-CN" sz="1700" b="1" dirty="0">
                <a:solidFill>
                  <a:schemeClr val="bg1"/>
                </a:solidFill>
                <a:latin typeface="Cambria" pitchFamily="34" charset="0"/>
                <a:ea typeface="Noto Serif CJK SC"/>
                <a:cs typeface="Cambria" pitchFamily="34" charset="-120"/>
              </a:rPr>
              <a:t>2</a:t>
            </a:r>
            <a:endParaRPr lang="en-US" sz="1700" dirty="0"/>
          </a:p>
        </p:txBody>
      </p:sp>
      <p:sp>
        <p:nvSpPr>
          <p:cNvPr id="11" name="Text 8"/>
          <p:cNvSpPr txBox="1"/>
          <p:nvPr/>
        </p:nvSpPr>
        <p:spPr>
          <a:xfrm>
            <a:off x="1554480" y="3355848"/>
            <a:ext cx="338328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800" b="1" dirty="0">
                <a:solidFill>
                  <a:schemeClr val="bg1"/>
                </a:solidFill>
                <a:latin typeface="Cambria" pitchFamily="34" charset="0"/>
                <a:ea typeface="Noto Serif CJK SC"/>
                <a:cs typeface="Cambria" pitchFamily="34" charset="-120"/>
              </a:rPr>
              <a:t>以好奇、开放和接纳的态度去做。</a:t>
            </a:r>
            <a:endParaRPr lang="en-US" sz="1800" dirty="0"/>
          </a:p>
        </p:txBody>
      </p:sp>
      <p:sp>
        <p:nvSpPr>
          <p:cNvPr id="12" name="Text 9"/>
          <p:cNvSpPr txBox="1"/>
          <p:nvPr/>
        </p:nvSpPr>
        <p:spPr>
          <a:xfrm>
            <a:off x="868680" y="4709160"/>
            <a:ext cx="402336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300" i="1" dirty="0">
                <a:solidFill>
                  <a:schemeClr val="accent3"/>
                </a:solidFill>
                <a:ea typeface="Noto Sans CJK SC"/>
              </a:rPr>
              <a:t>不是放松，也不是清空头脑：而是经过训练的注意。</a:t>
            </a:r>
            <a:endParaRPr lang="en-US" sz="1300" dirty="0"/>
          </a:p>
        </p:txBody>
      </p:sp>
      <p:sp>
        <p:nvSpPr>
          <p:cNvPr id="13" name="Text 10"/>
          <p:cNvSpPr txBox="1"/>
          <p:nvPr/>
        </p:nvSpPr>
        <p:spPr>
          <a:xfrm>
            <a:off x="5486400" y="1371600"/>
            <a:ext cx="615391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100" b="1" spc="200" kern="0" dirty="0">
                <a:solidFill>
                  <a:schemeClr val="accent1"/>
                </a:solidFill>
                <a:ea typeface="Noto Sans CJK SC"/>
              </a:rPr>
              <a:t>四种机制  ·  [17]   →   在水中（MDI 转译）</a:t>
            </a:r>
            <a:endParaRPr lang="en-US" sz="1100" dirty="0"/>
          </a:p>
        </p:txBody>
      </p:sp>
      <p:sp>
        <p:nvSpPr>
          <p:cNvPr id="14" name="dot"/>
          <p:cNvSpPr/>
          <p:nvPr/>
        </p:nvSpPr>
        <p:spPr>
          <a:xfrm>
            <a:off x="5486400" y="1828800"/>
            <a:ext cx="502920" cy="50292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5" name="Text 12"/>
          <p:cNvSpPr txBox="1"/>
          <p:nvPr/>
        </p:nvSpPr>
        <p:spPr>
          <a:xfrm>
            <a:off x="5486400" y="182880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zh-CN" sz="1600" b="1" dirty="0">
                <a:solidFill>
                  <a:schemeClr val="bg1"/>
                </a:solidFill>
                <a:latin typeface="Cambria" pitchFamily="34" charset="0"/>
                <a:ea typeface="Noto Serif CJK SC"/>
                <a:cs typeface="Cambria" pitchFamily="34" charset="-120"/>
              </a:rPr>
              <a:t>1</a:t>
            </a:r>
            <a:endParaRPr lang="en-US" sz="1600" dirty="0"/>
          </a:p>
        </p:txBody>
      </p:sp>
      <p:sp>
        <p:nvSpPr>
          <p:cNvPr id="16" name="Text 13"/>
          <p:cNvSpPr txBox="1"/>
          <p:nvPr/>
        </p:nvSpPr>
        <p:spPr>
          <a:xfrm>
            <a:off x="6172200" y="1792224"/>
            <a:ext cx="5468112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600" b="1" dirty="0">
                <a:solidFill>
                  <a:schemeClr val="tx1"/>
                </a:solidFill>
                <a:ea typeface="Noto Sans CJK SC"/>
              </a:rPr>
              <a:t>注意调节</a:t>
            </a:r>
            <a:endParaRPr lang="en-US" sz="1600" dirty="0"/>
          </a:p>
          <a:p>
            <a:pPr indent="0" marL="0">
              <a:buNone/>
            </a:pPr>
            <a:r>
              <a:rPr lang="zh-CN" sz="1350" dirty="0">
                <a:solidFill>
                  <a:schemeClr val="tx2"/>
                </a:solidFill>
                <a:ea typeface="Noto Sans CJK SC"/>
              </a:rPr>
              <a:t>在水下：守住计划、提示和潜伴。</a:t>
            </a:r>
            <a:endParaRPr lang="en-US" sz="1600" dirty="0"/>
          </a:p>
        </p:txBody>
      </p:sp>
      <p:sp>
        <p:nvSpPr>
          <p:cNvPr id="17" name="dot"/>
          <p:cNvSpPr/>
          <p:nvPr/>
        </p:nvSpPr>
        <p:spPr>
          <a:xfrm>
            <a:off x="5486400" y="2743200"/>
            <a:ext cx="502920" cy="50292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8" name="Text 15"/>
          <p:cNvSpPr txBox="1"/>
          <p:nvPr/>
        </p:nvSpPr>
        <p:spPr>
          <a:xfrm>
            <a:off x="5486400" y="274320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zh-CN" sz="1600" b="1" dirty="0">
                <a:solidFill>
                  <a:schemeClr val="bg1"/>
                </a:solidFill>
                <a:latin typeface="Cambria" pitchFamily="34" charset="0"/>
                <a:ea typeface="Noto Serif CJK SC"/>
                <a:cs typeface="Cambria" pitchFamily="34" charset="-120"/>
              </a:rPr>
              <a:t>2</a:t>
            </a:r>
            <a:endParaRPr lang="en-US" sz="1600" dirty="0"/>
          </a:p>
        </p:txBody>
      </p:sp>
      <p:sp>
        <p:nvSpPr>
          <p:cNvPr id="19" name="Text 16"/>
          <p:cNvSpPr txBox="1"/>
          <p:nvPr/>
        </p:nvSpPr>
        <p:spPr>
          <a:xfrm>
            <a:off x="6172200" y="2706624"/>
            <a:ext cx="5468112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600" b="1" dirty="0">
                <a:solidFill>
                  <a:schemeClr val="tx1"/>
                </a:solidFill>
                <a:ea typeface="Noto Sans CJK SC"/>
              </a:rPr>
              <a:t>身体觉察</a:t>
            </a:r>
            <a:endParaRPr lang="en-US" sz="1600" dirty="0"/>
          </a:p>
          <a:p>
            <a:pPr indent="0" marL="0">
              <a:buNone/>
            </a:pPr>
            <a:r>
              <a:rPr lang="zh-CN" sz="1350" dirty="0">
                <a:solidFill>
                  <a:schemeClr val="tx2"/>
                </a:solidFill>
                <a:ea typeface="Noto Sans CJK SC"/>
              </a:rPr>
              <a:t>在水下：更早注意到紧张、寒冷或疲劳。</a:t>
            </a:r>
            <a:endParaRPr lang="en-US" sz="1600" dirty="0"/>
          </a:p>
        </p:txBody>
      </p:sp>
      <p:sp>
        <p:nvSpPr>
          <p:cNvPr id="20" name="dot"/>
          <p:cNvSpPr/>
          <p:nvPr/>
        </p:nvSpPr>
        <p:spPr>
          <a:xfrm>
            <a:off x="5486400" y="3657600"/>
            <a:ext cx="502920" cy="50292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21" name="Text 18"/>
          <p:cNvSpPr txBox="1"/>
          <p:nvPr/>
        </p:nvSpPr>
        <p:spPr>
          <a:xfrm>
            <a:off x="5486400" y="365760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zh-CN" sz="1600" b="1" dirty="0">
                <a:solidFill>
                  <a:schemeClr val="bg1"/>
                </a:solidFill>
                <a:latin typeface="Cambria" pitchFamily="34" charset="0"/>
                <a:ea typeface="Noto Serif CJK SC"/>
                <a:cs typeface="Cambria" pitchFamily="34" charset="-120"/>
              </a:rPr>
              <a:t>3</a:t>
            </a:r>
            <a:endParaRPr lang="en-US" sz="1600" dirty="0"/>
          </a:p>
        </p:txBody>
      </p:sp>
      <p:sp>
        <p:nvSpPr>
          <p:cNvPr id="22" name="Text 19"/>
          <p:cNvSpPr txBox="1"/>
          <p:nvPr/>
        </p:nvSpPr>
        <p:spPr>
          <a:xfrm>
            <a:off x="6172200" y="3621024"/>
            <a:ext cx="5468112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600" b="1" dirty="0">
                <a:solidFill>
                  <a:schemeClr val="tx1"/>
                </a:solidFill>
                <a:ea typeface="Noto Sans CJK SC"/>
              </a:rPr>
              <a:t>情绪调节</a:t>
            </a:r>
            <a:endParaRPr lang="en-US" sz="1600" dirty="0"/>
          </a:p>
          <a:p>
            <a:pPr indent="0" marL="0">
              <a:buNone/>
            </a:pPr>
            <a:r>
              <a:rPr lang="zh-CN" sz="1350" dirty="0">
                <a:solidFill>
                  <a:schemeClr val="tx2"/>
                </a:solidFill>
                <a:ea typeface="Noto Sans CJK SC"/>
              </a:rPr>
              <a:t>在水下：感受到警报，但不服从第一冲动。</a:t>
            </a:r>
            <a:endParaRPr lang="en-US" sz="1600" dirty="0"/>
          </a:p>
        </p:txBody>
      </p:sp>
      <p:sp>
        <p:nvSpPr>
          <p:cNvPr id="23" name="dot"/>
          <p:cNvSpPr/>
          <p:nvPr/>
        </p:nvSpPr>
        <p:spPr>
          <a:xfrm>
            <a:off x="5486400" y="4572000"/>
            <a:ext cx="502920" cy="50292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24" name="Text 21"/>
          <p:cNvSpPr txBox="1"/>
          <p:nvPr/>
        </p:nvSpPr>
        <p:spPr>
          <a:xfrm>
            <a:off x="5486400" y="457200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zh-CN" sz="1600" b="1" dirty="0">
                <a:solidFill>
                  <a:schemeClr val="bg1"/>
                </a:solidFill>
                <a:latin typeface="Cambria" pitchFamily="34" charset="0"/>
                <a:ea typeface="Noto Serif CJK SC"/>
                <a:cs typeface="Cambria" pitchFamily="34" charset="-120"/>
              </a:rPr>
              <a:t>4</a:t>
            </a:r>
            <a:endParaRPr lang="en-US" sz="1600" dirty="0"/>
          </a:p>
        </p:txBody>
      </p:sp>
      <p:sp>
        <p:nvSpPr>
          <p:cNvPr id="25" name="Text 22"/>
          <p:cNvSpPr txBox="1"/>
          <p:nvPr/>
        </p:nvSpPr>
        <p:spPr>
          <a:xfrm>
            <a:off x="6172200" y="4535424"/>
            <a:ext cx="5468112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600" b="1" dirty="0">
                <a:solidFill>
                  <a:schemeClr val="tx1"/>
                </a:solidFill>
                <a:ea typeface="Noto Sans CJK SC"/>
              </a:rPr>
              <a:t>看待自我的视角转变</a:t>
            </a:r>
            <a:endParaRPr lang="en-US" sz="1600" dirty="0"/>
          </a:p>
          <a:p>
            <a:pPr indent="0" marL="0">
              <a:buNone/>
            </a:pPr>
            <a:r>
              <a:rPr lang="zh-CN" sz="1350" dirty="0">
                <a:solidFill>
                  <a:schemeClr val="tx2"/>
                </a:solidFill>
                <a:ea typeface="Noto Sans CJK SC"/>
              </a:rPr>
              <a:t>在水下：“我正在感到恐惧”，而不是“我就是恐惧”。</a:t>
            </a:r>
            <a:endParaRPr lang="en-US" sz="1600" dirty="0"/>
          </a:p>
        </p:txBody>
      </p:sp>
      <p:sp>
        <p:nvSpPr>
          <p:cNvPr id="26" name="fuente"/>
          <p:cNvSpPr/>
          <p:nvPr/>
        </p:nvSpPr>
        <p:spPr>
          <a:xfrm>
            <a:off x="548640" y="5669280"/>
            <a:ext cx="11091672" cy="384048"/>
          </a:xfrm>
          <a:prstGeom prst="roundRect">
            <a:avLst>
              <a:gd name="adj" fmla="val 38095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</p:spPr>
      </p:sp>
      <p:sp>
        <p:nvSpPr>
          <p:cNvPr id="27" name="Text 24"/>
          <p:cNvSpPr txBox="1"/>
          <p:nvPr/>
        </p:nvSpPr>
        <p:spPr>
          <a:xfrm>
            <a:off x="749808" y="5669280"/>
            <a:ext cx="1068933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zh-CN" sz="950" b="1" spc="200" kern="0" dirty="0">
                <a:solidFill>
                  <a:srgbClr val="0F6472"/>
                </a:solidFill>
                <a:ea typeface="Noto Sans CJK SC"/>
              </a:rPr>
              <a:t>来源   </a:t>
            </a:r>
            <a:pPr indent="0" marL="0">
              <a:buNone/>
            </a:pPr>
            <a:r>
              <a:rPr lang="zh-CN" sz="1050" b="1" dirty="0">
                <a:solidFill>
                  <a:srgbClr val="5A6B70"/>
                </a:solidFill>
                <a:ea typeface="Noto Sans CJK SC"/>
              </a:rPr>
              <a:t>[16] </a:t>
            </a:r>
            <a:pPr indent="0" marL="0">
              <a:buNone/>
            </a:pPr>
            <a:r>
              <a:rPr lang="zh-CN" sz="1050" u="sng" dirty="0">
                <a:solidFill>
                  <a:srgbClr val="0F6472"/>
                </a:solidFill>
                <a:ea typeface="Noto Sans CJK SC"/>
                <a:hlinkClick r:id="rId1" invalidUrl="" action="" tgtFrame="" tooltip="Mindfulness: a proposed operational definition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Bishop et al., 2004 · Clin Psychol Sci Pract</a:t>
            </a:r>
            <a:pPr indent="0" marL="0">
              <a:buNone/>
            </a:pPr>
            <a:r>
              <a:rPr lang="zh-CN" sz="1050" dirty="0">
                <a:solidFill>
                  <a:srgbClr val="5A6B70"/>
                </a:solidFill>
                <a:ea typeface="Noto Sans CJK SC"/>
              </a:rPr>
              <a:t>   ·   </a:t>
            </a:r>
            <a:pPr indent="0" marL="0">
              <a:buNone/>
            </a:pPr>
            <a:r>
              <a:rPr lang="zh-CN" sz="1050" b="1" dirty="0">
                <a:solidFill>
                  <a:srgbClr val="5A6B70"/>
                </a:solidFill>
                <a:ea typeface="Noto Sans CJK SC"/>
              </a:rPr>
              <a:t>[17] </a:t>
            </a:r>
            <a:pPr indent="0" marL="0">
              <a:buNone/>
            </a:pPr>
            <a:r>
              <a:rPr lang="zh-CN" sz="1050" u="sng" dirty="0">
                <a:solidFill>
                  <a:srgbClr val="0F6472"/>
                </a:solidFill>
                <a:ea typeface="Noto Sans CJK SC"/>
                <a:hlinkClick r:id="rId2" invalidUrl="" action="" tgtFrame="" tooltip="How does mindfulness meditation work? Proposing mechanisms of action from a conceptual and neural perspective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Hölzel et al., 2011 · Perspectives on Psychological Science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zh-CN">
                <a:ea typeface="Noto Sans CJK SC"/>
              </a:rPr>
              <a:t>13</a:t>
            </a:fld>
            <a:endParaRPr lang="en-US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3200" b="1" dirty="0">
                <a:solidFill>
                  <a:schemeClr val="bg1"/>
                </a:solidFill>
                <a:ea typeface="Noto Sans CJK SC"/>
              </a:rPr>
              <a:t>焦虑与压力：最有力的证据</a:t>
            </a:r>
            <a:endParaRPr lang="en-US" sz="3200" dirty="0"/>
          </a:p>
        </p:txBody>
      </p:sp>
      <p:sp>
        <p:nvSpPr>
          <p:cNvPr id="4" name="chip"/>
          <p:cNvSpPr txBox="1"/>
          <p:nvPr/>
        </p:nvSpPr>
        <p:spPr>
          <a:xfrm>
            <a:off x="548640" y="1298448"/>
            <a:ext cx="6035040" cy="347472"/>
          </a:xfrm>
          <a:prstGeom prst="roundRect">
            <a:avLst>
              <a:gd name="adj" fmla="val 50000"/>
            </a:avLst>
          </a:prstGeom>
          <a:solidFill>
            <a:srgbClr val="2E9E6B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zh-CN" sz="1100" b="1" spc="200" kern="0" dirty="0">
                <a:solidFill>
                  <a:srgbClr val="FFFFFF"/>
                </a:solidFill>
                <a:ea typeface="Noto Sans CJK SC"/>
              </a:rPr>
              <a:t>有力证据  ·  随机试验与荟萃分析</a:t>
            </a:r>
            <a:endParaRPr lang="en-US" sz="1100" dirty="0"/>
          </a:p>
        </p:txBody>
      </p:sp>
      <p:sp>
        <p:nvSpPr>
          <p:cNvPr id="5" name="HOGE ET AL., 2023  ·  JAMA PSYCHIATRY  ·  [18]"/>
          <p:cNvSpPr/>
          <p:nvPr/>
        </p:nvSpPr>
        <p:spPr>
          <a:xfrm>
            <a:off x="548640" y="1783080"/>
            <a:ext cx="3544824" cy="2880360"/>
          </a:xfrm>
          <a:prstGeom prst="roundRect">
            <a:avLst>
              <a:gd name="adj" fmla="val 5079"/>
            </a:avLst>
          </a:prstGeom>
          <a:solidFill>
            <a:srgbClr val="0E3A4A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6" name="Text 3"/>
          <p:cNvSpPr txBox="1"/>
          <p:nvPr/>
        </p:nvSpPr>
        <p:spPr>
          <a:xfrm>
            <a:off x="804672" y="1947672"/>
            <a:ext cx="30327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000" b="1" spc="100" kern="0" dirty="0">
                <a:solidFill>
                  <a:schemeClr val="accent3"/>
                </a:solidFill>
                <a:ea typeface="Noto Sans CJK SC"/>
              </a:rPr>
              <a:t>HOGE ET AL., 2023  ·  JAMA PSYCHIATRY  ·  [18]</a:t>
            </a:r>
            <a:endParaRPr lang="en-US" sz="1000" dirty="0"/>
          </a:p>
        </p:txBody>
      </p:sp>
      <p:sp>
        <p:nvSpPr>
          <p:cNvPr id="7" name="Text 4"/>
          <p:cNvSpPr txBox="1"/>
          <p:nvPr/>
        </p:nvSpPr>
        <p:spPr>
          <a:xfrm>
            <a:off x="804672" y="2350008"/>
            <a:ext cx="30327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3400" b="1" dirty="0">
                <a:solidFill>
                  <a:schemeClr val="accent2"/>
                </a:solidFill>
                <a:latin typeface="Cambria" pitchFamily="34" charset="0"/>
                <a:ea typeface="Noto Serif CJK SC"/>
                <a:cs typeface="Cambria" pitchFamily="34" charset="-120"/>
              </a:rPr>
              <a:t>= 药物</a:t>
            </a:r>
            <a:endParaRPr lang="en-US" sz="3400" dirty="0"/>
          </a:p>
        </p:txBody>
      </p:sp>
      <p:sp>
        <p:nvSpPr>
          <p:cNvPr id="8" name="Text 5"/>
          <p:cNvSpPr txBox="1"/>
          <p:nvPr/>
        </p:nvSpPr>
        <p:spPr>
          <a:xfrm>
            <a:off x="804672" y="3081528"/>
            <a:ext cx="303276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300" dirty="0">
                <a:solidFill>
                  <a:schemeClr val="bg1"/>
                </a:solidFill>
                <a:ea typeface="Noto Sans CJK SC"/>
              </a:rPr>
              <a:t>276名焦虑障碍成人随机分组：8周MBSR与一线药物艾司西酞普兰同样有效。</a:t>
            </a:r>
            <a:endParaRPr lang="en-US" sz="1300" dirty="0"/>
          </a:p>
        </p:txBody>
      </p:sp>
      <p:sp>
        <p:nvSpPr>
          <p:cNvPr id="9" name="Text 6"/>
          <p:cNvSpPr txBox="1"/>
          <p:nvPr/>
        </p:nvSpPr>
        <p:spPr>
          <a:xfrm>
            <a:off x="804672" y="4114800"/>
            <a:ext cx="30327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200" b="1" dirty="0">
                <a:solidFill>
                  <a:schemeClr val="accent3"/>
                </a:solidFill>
                <a:ea typeface="Noto Sans CJK SC"/>
              </a:rPr>
              <a:t>不良反应：MBSR 15%，药物 79%。</a:t>
            </a:r>
            <a:endParaRPr lang="en-US" sz="1200" dirty="0"/>
          </a:p>
        </p:txBody>
      </p:sp>
      <p:sp>
        <p:nvSpPr>
          <p:cNvPr id="10" name="GALANTE ET AL., 2021  ·  PLOS MEDICINE  ·  [19]"/>
          <p:cNvSpPr/>
          <p:nvPr/>
        </p:nvSpPr>
        <p:spPr>
          <a:xfrm>
            <a:off x="4322064" y="1783080"/>
            <a:ext cx="3544824" cy="2880360"/>
          </a:xfrm>
          <a:prstGeom prst="roundRect">
            <a:avLst>
              <a:gd name="adj" fmla="val 5079"/>
            </a:avLst>
          </a:prstGeom>
          <a:solidFill>
            <a:srgbClr val="0E3A4A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1" name="Text 8"/>
          <p:cNvSpPr txBox="1"/>
          <p:nvPr/>
        </p:nvSpPr>
        <p:spPr>
          <a:xfrm>
            <a:off x="4578096" y="1947672"/>
            <a:ext cx="30327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000" b="1" spc="100" kern="0" dirty="0">
                <a:solidFill>
                  <a:schemeClr val="accent3"/>
                </a:solidFill>
                <a:ea typeface="Noto Sans CJK SC"/>
              </a:rPr>
              <a:t>GALANTE ET AL., 2021  ·  PLOS MEDICINE  ·  [19]</a:t>
            </a:r>
            <a:endParaRPr lang="en-US" sz="1000" dirty="0"/>
          </a:p>
        </p:txBody>
      </p:sp>
      <p:sp>
        <p:nvSpPr>
          <p:cNvPr id="12" name="Text 9"/>
          <p:cNvSpPr txBox="1"/>
          <p:nvPr/>
        </p:nvSpPr>
        <p:spPr>
          <a:xfrm>
            <a:off x="4578096" y="2350008"/>
            <a:ext cx="30327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3400" b="1" dirty="0">
                <a:solidFill>
                  <a:srgbClr val="F2B544"/>
                </a:solidFill>
                <a:latin typeface="Cambria" pitchFamily="34" charset="0"/>
                <a:ea typeface="Noto Serif CJK SC"/>
                <a:cs typeface="Cambria" pitchFamily="34" charset="-120"/>
              </a:rPr>
              <a:t>g = 0.56</a:t>
            </a:r>
            <a:endParaRPr lang="en-US" sz="3400" dirty="0"/>
          </a:p>
        </p:txBody>
      </p:sp>
      <p:sp>
        <p:nvSpPr>
          <p:cNvPr id="13" name="Text 10"/>
          <p:cNvSpPr txBox="1"/>
          <p:nvPr/>
        </p:nvSpPr>
        <p:spPr>
          <a:xfrm>
            <a:off x="4578096" y="3081528"/>
            <a:ext cx="303276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300" dirty="0">
                <a:solidFill>
                  <a:schemeClr val="bg1"/>
                </a:solidFill>
                <a:ea typeface="Noto Sans CJK SC"/>
              </a:rPr>
              <a:t>136项试验、11,605名无诊断成人：焦虑低于无干预（中等效应）。</a:t>
            </a:r>
            <a:endParaRPr lang="en-US" sz="1300" dirty="0"/>
          </a:p>
        </p:txBody>
      </p:sp>
      <p:sp>
        <p:nvSpPr>
          <p:cNvPr id="14" name="Text 11"/>
          <p:cNvSpPr txBox="1"/>
          <p:nvPr/>
        </p:nvSpPr>
        <p:spPr>
          <a:xfrm>
            <a:off x="4578096" y="4114800"/>
            <a:ext cx="30327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200" b="1" dirty="0">
                <a:solidFill>
                  <a:schemeClr val="accent3"/>
                </a:solidFill>
                <a:ea typeface="Noto Sans CJK SC"/>
              </a:rPr>
              <a:t>与非特异性对照活动相比：g = 0.47。</a:t>
            </a:r>
            <a:endParaRPr lang="en-US" sz="1200" dirty="0"/>
          </a:p>
        </p:txBody>
      </p:sp>
      <p:sp>
        <p:nvSpPr>
          <p:cNvPr id="15" name="GOLDBERG ET AL., 2022  ·  [20]"/>
          <p:cNvSpPr/>
          <p:nvPr/>
        </p:nvSpPr>
        <p:spPr>
          <a:xfrm>
            <a:off x="8095488" y="1783080"/>
            <a:ext cx="3544824" cy="2880360"/>
          </a:xfrm>
          <a:prstGeom prst="roundRect">
            <a:avLst>
              <a:gd name="adj" fmla="val 5079"/>
            </a:avLst>
          </a:prstGeom>
          <a:solidFill>
            <a:srgbClr val="0E3A4A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6" name="Text 13"/>
          <p:cNvSpPr txBox="1"/>
          <p:nvPr/>
        </p:nvSpPr>
        <p:spPr>
          <a:xfrm>
            <a:off x="8351520" y="1947672"/>
            <a:ext cx="30327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000" b="1" spc="100" kern="0" dirty="0">
                <a:solidFill>
                  <a:schemeClr val="accent3"/>
                </a:solidFill>
                <a:ea typeface="Noto Sans CJK SC"/>
              </a:rPr>
              <a:t>GOLDBERG ET AL., 2022  ·  [20]</a:t>
            </a:r>
            <a:endParaRPr lang="en-US" sz="1000" dirty="0"/>
          </a:p>
        </p:txBody>
      </p:sp>
      <p:sp>
        <p:nvSpPr>
          <p:cNvPr id="17" name="Text 14"/>
          <p:cNvSpPr txBox="1"/>
          <p:nvPr/>
        </p:nvSpPr>
        <p:spPr>
          <a:xfrm>
            <a:off x="8351520" y="2350008"/>
            <a:ext cx="30327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2600" b="1" dirty="0">
                <a:solidFill>
                  <a:srgbClr val="F2B544"/>
                </a:solidFill>
                <a:latin typeface="Cambria" pitchFamily="34" charset="0"/>
                <a:ea typeface="Noto Serif CJK SC"/>
                <a:cs typeface="Cambria" pitchFamily="34" charset="-120"/>
              </a:rPr>
              <a:t>44项荟萃分析</a:t>
            </a:r>
            <a:endParaRPr lang="en-US" sz="2600" dirty="0"/>
          </a:p>
        </p:txBody>
      </p:sp>
      <p:sp>
        <p:nvSpPr>
          <p:cNvPr id="18" name="Text 15"/>
          <p:cNvSpPr txBox="1"/>
          <p:nvPr/>
        </p:nvSpPr>
        <p:spPr>
          <a:xfrm>
            <a:off x="8351520" y="3081528"/>
            <a:ext cx="303276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300" dirty="0">
                <a:solidFill>
                  <a:schemeClr val="bg1"/>
                </a:solidFill>
                <a:ea typeface="Noto Sans CJK SC"/>
              </a:rPr>
              <a:t>336项试验、30,483人：几乎所有比较中都优于无干预，并与有循证依据的治疗相当。</a:t>
            </a:r>
            <a:endParaRPr lang="en-US" sz="1300" dirty="0"/>
          </a:p>
        </p:txBody>
      </p:sp>
      <p:sp>
        <p:nvSpPr>
          <p:cNvPr id="19" name="Text 16"/>
          <p:cNvSpPr txBox="1"/>
          <p:nvPr/>
        </p:nvSpPr>
        <p:spPr>
          <a:xfrm>
            <a:off x="8351520" y="4114800"/>
            <a:ext cx="30327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200" b="1" dirty="0">
                <a:solidFill>
                  <a:schemeClr val="accent3"/>
                </a:solidFill>
                <a:ea typeface="Noto Sans CJK SC"/>
              </a:rPr>
              <a:t>迄今最广泛的综述之综述。</a:t>
            </a:r>
            <a:endParaRPr lang="en-US" sz="1200" dirty="0"/>
          </a:p>
        </p:txBody>
      </p:sp>
      <p:sp>
        <p:nvSpPr>
          <p:cNvPr id="20" name="Text 17"/>
          <p:cNvSpPr txBox="1"/>
          <p:nvPr/>
        </p:nvSpPr>
        <p:spPr>
          <a:xfrm>
            <a:off x="548640" y="4846320"/>
            <a:ext cx="54864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200" i="1" dirty="0">
                <a:solidFill>
                  <a:schemeClr val="accent3"/>
                </a:solidFill>
                <a:ea typeface="Noto Sans CJK SC"/>
              </a:rPr>
              <a:t>如何理解 g：  ≈ 0.2 小效应   ·   ≈ 0.5 中等   ·   ≈ 0.8 大效应</a:t>
            </a:r>
            <a:endParaRPr lang="en-US" sz="1200" dirty="0"/>
          </a:p>
        </p:txBody>
      </p:sp>
      <p:sp>
        <p:nvSpPr>
          <p:cNvPr id="21" name="Text 18"/>
          <p:cNvSpPr txBox="1"/>
          <p:nvPr/>
        </p:nvSpPr>
        <p:spPr>
          <a:xfrm>
            <a:off x="6035040" y="4773168"/>
            <a:ext cx="560527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r" indent="0" marL="0">
              <a:buNone/>
            </a:pPr>
            <a:r>
              <a:rPr lang="zh-CN" sz="1300" b="1" dirty="0">
                <a:solidFill>
                  <a:srgbClr val="F2B544"/>
                </a:solidFill>
                <a:ea typeface="Noto Sans CJK SC"/>
              </a:rPr>
              <a:t>MDI 解读：如果事先的焦虑能预测恐慌，那么训练焦虑就是训练安全。</a:t>
            </a:r>
            <a:endParaRPr lang="en-US" sz="1300" dirty="0"/>
          </a:p>
        </p:txBody>
      </p:sp>
      <p:sp>
        <p:nvSpPr>
          <p:cNvPr id="22" name="fuente"/>
          <p:cNvSpPr/>
          <p:nvPr/>
        </p:nvSpPr>
        <p:spPr>
          <a:xfrm>
            <a:off x="548640" y="5669280"/>
            <a:ext cx="11091672" cy="384048"/>
          </a:xfrm>
          <a:prstGeom prst="roundRect">
            <a:avLst>
              <a:gd name="adj" fmla="val 38095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</p:spPr>
      </p:sp>
      <p:sp>
        <p:nvSpPr>
          <p:cNvPr id="23" name="Text 20"/>
          <p:cNvSpPr txBox="1"/>
          <p:nvPr/>
        </p:nvSpPr>
        <p:spPr>
          <a:xfrm>
            <a:off x="749808" y="5669280"/>
            <a:ext cx="1068933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zh-CN" sz="950" b="1" spc="200" kern="0" dirty="0">
                <a:solidFill>
                  <a:srgbClr val="0F6472"/>
                </a:solidFill>
                <a:ea typeface="Noto Sans CJK SC"/>
              </a:rPr>
              <a:t>来源   </a:t>
            </a:r>
            <a:pPr indent="0" marL="0">
              <a:buNone/>
            </a:pPr>
            <a:r>
              <a:rPr lang="zh-CN" sz="1050" b="1" dirty="0">
                <a:solidFill>
                  <a:srgbClr val="5A6B70"/>
                </a:solidFill>
                <a:ea typeface="Noto Sans CJK SC"/>
              </a:rPr>
              <a:t>[18] </a:t>
            </a:r>
            <a:pPr indent="0" marL="0">
              <a:buNone/>
            </a:pPr>
            <a:r>
              <a:rPr lang="zh-CN" sz="1050" u="sng" dirty="0">
                <a:solidFill>
                  <a:srgbClr val="0F6472"/>
                </a:solidFill>
                <a:ea typeface="Noto Sans CJK SC"/>
                <a:hlinkClick r:id="rId1" invalidUrl="" action="" tgtFrame="" tooltip="Mindfulness-based stress reduction vs escitalopram for the treatment of adults with anxiety disorders: a randomized clinical trial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Hoge et al., 2023 · JAMA Psychiatry</a:t>
            </a:r>
            <a:pPr indent="0" marL="0">
              <a:buNone/>
            </a:pPr>
            <a:r>
              <a:rPr lang="zh-CN" sz="1050" dirty="0">
                <a:solidFill>
                  <a:srgbClr val="5A6B70"/>
                </a:solidFill>
                <a:ea typeface="Noto Sans CJK SC"/>
              </a:rPr>
              <a:t>   ·   </a:t>
            </a:r>
            <a:pPr indent="0" marL="0">
              <a:buNone/>
            </a:pPr>
            <a:r>
              <a:rPr lang="zh-CN" sz="1050" b="1" dirty="0">
                <a:solidFill>
                  <a:srgbClr val="5A6B70"/>
                </a:solidFill>
                <a:ea typeface="Noto Sans CJK SC"/>
              </a:rPr>
              <a:t>[19] </a:t>
            </a:r>
            <a:pPr indent="0" marL="0">
              <a:buNone/>
            </a:pPr>
            <a:r>
              <a:rPr lang="zh-CN" sz="1050" u="sng" dirty="0">
                <a:solidFill>
                  <a:srgbClr val="0F6472"/>
                </a:solidFill>
                <a:ea typeface="Noto Sans CJK SC"/>
                <a:hlinkClick r:id="rId2" invalidUrl="" action="" tgtFrame="" tooltip="Mindfulness-based programmes for mental health promotion in adults in nonclinical settings: a systematic review and meta-analysis of randomised controlled trial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Galante et al., 2021 · PLoS Medicine</a:t>
            </a:r>
            <a:pPr indent="0" marL="0">
              <a:buNone/>
            </a:pPr>
            <a:r>
              <a:rPr lang="zh-CN" sz="1050" dirty="0">
                <a:solidFill>
                  <a:srgbClr val="5A6B70"/>
                </a:solidFill>
                <a:ea typeface="Noto Sans CJK SC"/>
              </a:rPr>
              <a:t>   ·   </a:t>
            </a:r>
            <a:pPr indent="0" marL="0">
              <a:buNone/>
            </a:pPr>
            <a:r>
              <a:rPr lang="zh-CN" sz="1050" b="1" dirty="0">
                <a:solidFill>
                  <a:srgbClr val="5A6B70"/>
                </a:solidFill>
                <a:ea typeface="Noto Sans CJK SC"/>
              </a:rPr>
              <a:t>[20] </a:t>
            </a:r>
            <a:pPr indent="0" marL="0">
              <a:buNone/>
            </a:pPr>
            <a:r>
              <a:rPr lang="zh-CN" sz="1050" u="sng" dirty="0">
                <a:solidFill>
                  <a:srgbClr val="0F6472"/>
                </a:solidFill>
                <a:ea typeface="Noto Sans CJK SC"/>
                <a:hlinkClick r:id="rId3" invalidUrl="" action="" tgtFrame="" tooltip="The empirical status of mindfulness-based interventions: a systematic review of 44 meta-analyses of randomized controlled trial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Goldberg et al., 2022 · Perspectives on Psychological Science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zh-CN">
                <a:ea typeface="Noto Sans CJK SC"/>
              </a:rPr>
              <a:t>14</a:t>
            </a:fld>
            <a:endParaRPr lang="en-US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3200" b="1" dirty="0">
                <a:solidFill>
                  <a:schemeClr val="tx1"/>
                </a:solidFill>
                <a:ea typeface="Noto Sans CJK SC"/>
              </a:rPr>
              <a:t>压力下的注意力：保护它是可以训练的</a:t>
            </a:r>
            <a:endParaRPr lang="en-US" sz="3200" dirty="0"/>
          </a:p>
        </p:txBody>
      </p:sp>
      <p:sp>
        <p:nvSpPr>
          <p:cNvPr id="4" name="更好的注意力，有测量为证"/>
          <p:cNvSpPr/>
          <p:nvPr/>
        </p:nvSpPr>
        <p:spPr>
          <a:xfrm>
            <a:off x="548640" y="1371600"/>
            <a:ext cx="3544824" cy="4114800"/>
          </a:xfrm>
          <a:prstGeom prst="roundRect">
            <a:avLst>
              <a:gd name="adj" fmla="val 4127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5" name="chip"/>
          <p:cNvSpPr txBox="1"/>
          <p:nvPr/>
        </p:nvSpPr>
        <p:spPr>
          <a:xfrm>
            <a:off x="777240" y="1600200"/>
            <a:ext cx="3087624" cy="347472"/>
          </a:xfrm>
          <a:prstGeom prst="roundRect">
            <a:avLst>
              <a:gd name="adj" fmla="val 50000"/>
            </a:avLst>
          </a:prstGeom>
          <a:solidFill>
            <a:srgbClr val="2E9E6B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zh-CN" sz="1100" b="1" spc="200" kern="0" dirty="0">
                <a:solidFill>
                  <a:srgbClr val="FFFFFF"/>
                </a:solidFill>
                <a:ea typeface="Noto Sans CJK SC"/>
              </a:rPr>
              <a:t>荟萃分析  ·  111 项试验</a:t>
            </a:r>
            <a:endParaRPr lang="en-US" sz="1100" dirty="0"/>
          </a:p>
        </p:txBody>
      </p:sp>
      <p:sp>
        <p:nvSpPr>
          <p:cNvPr id="6" name="Text 3"/>
          <p:cNvSpPr txBox="1"/>
          <p:nvPr/>
        </p:nvSpPr>
        <p:spPr>
          <a:xfrm>
            <a:off x="777240" y="2103120"/>
            <a:ext cx="3087624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800" b="1" dirty="0">
                <a:solidFill>
                  <a:schemeClr val="tx1"/>
                </a:solidFill>
                <a:latin typeface="Cambria" pitchFamily="34" charset="0"/>
                <a:ea typeface="Noto Serif CJK SC"/>
                <a:cs typeface="Cambria" pitchFamily="34" charset="-120"/>
              </a:rPr>
              <a:t>更好的注意力，有测量为证</a:t>
            </a:r>
            <a:endParaRPr lang="en-US" sz="1800" dirty="0"/>
          </a:p>
        </p:txBody>
      </p:sp>
      <p:sp>
        <p:nvSpPr>
          <p:cNvPr id="7" name="Text 4"/>
          <p:cNvSpPr txBox="1"/>
          <p:nvPr/>
        </p:nvSpPr>
        <p:spPr>
          <a:xfrm>
            <a:off x="777240" y="2852928"/>
            <a:ext cx="3087624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150" b="1" dirty="0">
                <a:solidFill>
                  <a:schemeClr val="accent1"/>
                </a:solidFill>
                <a:ea typeface="Noto Sans CJK SC"/>
              </a:rPr>
              <a:t>Zainal 和 Newman，2024 · [21]</a:t>
            </a:r>
            <a:endParaRPr lang="en-US" sz="1150" dirty="0"/>
          </a:p>
        </p:txBody>
      </p:sp>
      <p:sp>
        <p:nvSpPr>
          <p:cNvPr id="8" name="Text 5"/>
          <p:cNvSpPr txBox="1"/>
          <p:nvPr/>
        </p:nvSpPr>
        <p:spPr>
          <a:xfrm>
            <a:off x="777240" y="3200400"/>
            <a:ext cx="3087624" cy="1691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350" dirty="0">
                <a:solidFill>
                  <a:schemeClr val="tx1"/>
                </a:solidFill>
                <a:ea typeface="Noto Sans CJK SC"/>
              </a:rPr>
              <a:t>9,538 人。正念改善了执行注意、持续注意和工作记忆的准确性，与积极对照组相比亦然（g = 0.19 至 0.39）。</a:t>
            </a:r>
            <a:endParaRPr lang="en-US" sz="1350" dirty="0"/>
          </a:p>
        </p:txBody>
      </p:sp>
      <p:sp>
        <p:nvSpPr>
          <p:cNvPr id="9" name="Text 6"/>
          <p:cNvSpPr txBox="1"/>
          <p:nvPr/>
        </p:nvSpPr>
        <p:spPr>
          <a:xfrm>
            <a:off x="777240" y="4937760"/>
            <a:ext cx="3087624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100" i="1" dirty="0">
                <a:solidFill>
                  <a:schemeClr val="tx2"/>
                </a:solidFill>
                <a:ea typeface="Noto Sans CJK SC"/>
              </a:rPr>
              <a:t>小到中等、一致的效果</a:t>
            </a:r>
            <a:endParaRPr lang="en-US" sz="1100" dirty="0"/>
          </a:p>
        </p:txBody>
      </p:sp>
      <p:sp>
        <p:nvSpPr>
          <p:cNvPr id="10" name="它在压力下保护心智"/>
          <p:cNvSpPr/>
          <p:nvPr/>
        </p:nvSpPr>
        <p:spPr>
          <a:xfrm>
            <a:off x="4322064" y="1371600"/>
            <a:ext cx="3544824" cy="4114800"/>
          </a:xfrm>
          <a:prstGeom prst="roundRect">
            <a:avLst>
              <a:gd name="adj" fmla="val 4127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11" name="chip"/>
          <p:cNvSpPr txBox="1"/>
          <p:nvPr/>
        </p:nvSpPr>
        <p:spPr>
          <a:xfrm>
            <a:off x="4550664" y="1600200"/>
            <a:ext cx="3087624" cy="347472"/>
          </a:xfrm>
          <a:prstGeom prst="roundRect">
            <a:avLst>
              <a:gd name="adj" fmla="val 50000"/>
            </a:avLst>
          </a:prstGeom>
          <a:solidFill>
            <a:srgbClr val="F2B544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zh-CN" sz="1100" b="1" spc="200" kern="0" dirty="0">
                <a:solidFill>
                  <a:srgbClr val="06202E"/>
                </a:solidFill>
                <a:ea typeface="Noto Sans CJK SC"/>
              </a:rPr>
              <a:t>对照试验</a:t>
            </a:r>
            <a:endParaRPr lang="en-US" sz="1100" dirty="0"/>
          </a:p>
        </p:txBody>
      </p:sp>
      <p:sp>
        <p:nvSpPr>
          <p:cNvPr id="12" name="Text 9"/>
          <p:cNvSpPr txBox="1"/>
          <p:nvPr/>
        </p:nvSpPr>
        <p:spPr>
          <a:xfrm>
            <a:off x="4550664" y="2103120"/>
            <a:ext cx="3087624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800" b="1" dirty="0">
                <a:solidFill>
                  <a:schemeClr val="tx1"/>
                </a:solidFill>
                <a:latin typeface="Cambria" pitchFamily="34" charset="0"/>
                <a:ea typeface="Noto Serif CJK SC"/>
                <a:cs typeface="Cambria" pitchFamily="34" charset="-120"/>
              </a:rPr>
              <a:t>它在压力下保护心智</a:t>
            </a:r>
            <a:endParaRPr lang="en-US" sz="1800" dirty="0"/>
          </a:p>
        </p:txBody>
      </p:sp>
      <p:sp>
        <p:nvSpPr>
          <p:cNvPr id="13" name="Text 10"/>
          <p:cNvSpPr txBox="1"/>
          <p:nvPr/>
        </p:nvSpPr>
        <p:spPr>
          <a:xfrm>
            <a:off x="4550664" y="2852928"/>
            <a:ext cx="3087624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150" b="1" dirty="0">
                <a:solidFill>
                  <a:schemeClr val="accent1"/>
                </a:solidFill>
                <a:ea typeface="Noto Sans CJK SC"/>
              </a:rPr>
              <a:t>Jha 等，2010 和 2020 · [22] [23]</a:t>
            </a:r>
            <a:endParaRPr lang="en-US" sz="1150" dirty="0"/>
          </a:p>
        </p:txBody>
      </p:sp>
      <p:sp>
        <p:nvSpPr>
          <p:cNvPr id="14" name="Text 11"/>
          <p:cNvSpPr txBox="1"/>
          <p:nvPr/>
        </p:nvSpPr>
        <p:spPr>
          <a:xfrm>
            <a:off x="4550664" y="3200400"/>
            <a:ext cx="3087624" cy="1691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350" dirty="0">
                <a:solidFill>
                  <a:schemeClr val="tx1"/>
                </a:solidFill>
                <a:ea typeface="Noto Sans CJK SC"/>
              </a:rPr>
              <a:t>处于数周高压之下的军人：没有训练时，工作记忆和注意力下降。有正念训练时下降更少，而在 2010 年的研究中，练习最多的人反而有所提高。</a:t>
            </a:r>
            <a:endParaRPr lang="en-US" sz="1350" dirty="0"/>
          </a:p>
        </p:txBody>
      </p:sp>
      <p:sp>
        <p:nvSpPr>
          <p:cNvPr id="15" name="Text 12"/>
          <p:cNvSpPr txBox="1"/>
          <p:nvPr/>
        </p:nvSpPr>
        <p:spPr>
          <a:xfrm>
            <a:off x="4550664" y="4937760"/>
            <a:ext cx="3087624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100" i="1" dirty="0">
                <a:solidFill>
                  <a:schemeClr val="tx2"/>
                </a:solidFill>
                <a:ea typeface="Noto Sans CJK SC"/>
              </a:rPr>
              <a:t>48 名和 80 名军人 · 8 周</a:t>
            </a:r>
            <a:endParaRPr lang="en-US" sz="1100" dirty="0"/>
          </a:p>
        </p:txBody>
      </p:sp>
      <p:sp>
        <p:nvSpPr>
          <p:cNvPr id="16" name="心智几乎一半时间在游离"/>
          <p:cNvSpPr/>
          <p:nvPr/>
        </p:nvSpPr>
        <p:spPr>
          <a:xfrm>
            <a:off x="8095488" y="1371600"/>
            <a:ext cx="3544824" cy="4114800"/>
          </a:xfrm>
          <a:prstGeom prst="roundRect">
            <a:avLst>
              <a:gd name="adj" fmla="val 4127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17" name="chip"/>
          <p:cNvSpPr txBox="1"/>
          <p:nvPr/>
        </p:nvSpPr>
        <p:spPr>
          <a:xfrm>
            <a:off x="8324088" y="1600200"/>
            <a:ext cx="3087624" cy="347472"/>
          </a:xfrm>
          <a:prstGeom prst="roundRect">
            <a:avLst>
              <a:gd name="adj" fmla="val 50000"/>
            </a:avLst>
          </a:prstGeom>
          <a:solidFill>
            <a:srgbClr val="5A6B70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zh-CN" sz="1100" b="1" spc="200" kern="0" dirty="0">
                <a:solidFill>
                  <a:srgbClr val="FFFFFF"/>
                </a:solidFill>
                <a:ea typeface="Noto Sans CJK SC"/>
              </a:rPr>
              <a:t>经验取样</a:t>
            </a:r>
            <a:endParaRPr lang="en-US" sz="1100" dirty="0"/>
          </a:p>
        </p:txBody>
      </p:sp>
      <p:sp>
        <p:nvSpPr>
          <p:cNvPr id="18" name="Text 15"/>
          <p:cNvSpPr txBox="1"/>
          <p:nvPr/>
        </p:nvSpPr>
        <p:spPr>
          <a:xfrm>
            <a:off x="8324088" y="2103120"/>
            <a:ext cx="3087624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800" b="1" dirty="0">
                <a:solidFill>
                  <a:schemeClr val="tx1"/>
                </a:solidFill>
                <a:latin typeface="Cambria" pitchFamily="34" charset="0"/>
                <a:ea typeface="Noto Serif CJK SC"/>
                <a:cs typeface="Cambria" pitchFamily="34" charset="-120"/>
              </a:rPr>
              <a:t>心智几乎一半时间在游离</a:t>
            </a:r>
            <a:endParaRPr lang="en-US" sz="1800" dirty="0"/>
          </a:p>
        </p:txBody>
      </p:sp>
      <p:sp>
        <p:nvSpPr>
          <p:cNvPr id="19" name="Text 16"/>
          <p:cNvSpPr txBox="1"/>
          <p:nvPr/>
        </p:nvSpPr>
        <p:spPr>
          <a:xfrm>
            <a:off x="8324088" y="2852928"/>
            <a:ext cx="3087624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150" b="1" dirty="0">
                <a:solidFill>
                  <a:schemeClr val="accent1"/>
                </a:solidFill>
                <a:ea typeface="Noto Sans CJK SC"/>
              </a:rPr>
              <a:t>Killingsworth 和 Gilbert，2010 · [24]</a:t>
            </a:r>
            <a:endParaRPr lang="en-US" sz="1150" dirty="0"/>
          </a:p>
        </p:txBody>
      </p:sp>
      <p:sp>
        <p:nvSpPr>
          <p:cNvPr id="20" name="Text 17"/>
          <p:cNvSpPr txBox="1"/>
          <p:nvPr/>
        </p:nvSpPr>
        <p:spPr>
          <a:xfrm>
            <a:off x="8324088" y="3200400"/>
            <a:ext cx="3087624" cy="1691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350" dirty="0">
                <a:solidFill>
                  <a:schemeClr val="tx1"/>
                </a:solidFill>
                <a:ea typeface="Noto Sans CJK SC"/>
              </a:rPr>
              <a:t>在 2,250 名成年人中，46.9% 的取样时刻心思在别处，而走神时人们感觉更差。</a:t>
            </a:r>
            <a:endParaRPr lang="en-US" sz="1350" dirty="0"/>
          </a:p>
        </p:txBody>
      </p:sp>
      <p:sp>
        <p:nvSpPr>
          <p:cNvPr id="21" name="Text 18"/>
          <p:cNvSpPr txBox="1"/>
          <p:nvPr/>
        </p:nvSpPr>
        <p:spPr>
          <a:xfrm>
            <a:off x="8324088" y="4937760"/>
            <a:ext cx="3087624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100" i="1" dirty="0">
                <a:solidFill>
                  <a:schemeClr val="tx2"/>
                </a:solidFill>
                <a:ea typeface="Noto Sans CJK SC"/>
              </a:rPr>
              <a:t>在日常生活中通过手机采集的样本</a:t>
            </a:r>
            <a:endParaRPr lang="en-US" sz="1100" dirty="0"/>
          </a:p>
        </p:txBody>
      </p:sp>
      <p:sp>
        <p:nvSpPr>
          <p:cNvPr id="22" name="fuente"/>
          <p:cNvSpPr/>
          <p:nvPr/>
        </p:nvSpPr>
        <p:spPr>
          <a:xfrm>
            <a:off x="548640" y="5669280"/>
            <a:ext cx="11091672" cy="384048"/>
          </a:xfrm>
          <a:prstGeom prst="roundRect">
            <a:avLst>
              <a:gd name="adj" fmla="val 38095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</p:spPr>
      </p:sp>
      <p:sp>
        <p:nvSpPr>
          <p:cNvPr id="23" name="Text 20"/>
          <p:cNvSpPr txBox="1"/>
          <p:nvPr/>
        </p:nvSpPr>
        <p:spPr>
          <a:xfrm>
            <a:off x="749808" y="5669280"/>
            <a:ext cx="1068933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zh-CN" sz="950" b="1" spc="200" kern="0" dirty="0">
                <a:solidFill>
                  <a:srgbClr val="0F6472"/>
                </a:solidFill>
                <a:ea typeface="Noto Sans CJK SC"/>
              </a:rPr>
              <a:t>来源   </a:t>
            </a:r>
            <a:pPr indent="0" marL="0">
              <a:buNone/>
            </a:pPr>
            <a:r>
              <a:rPr lang="zh-CN" sz="1050" b="1" dirty="0">
                <a:solidFill>
                  <a:srgbClr val="5A6B70"/>
                </a:solidFill>
                <a:ea typeface="Noto Sans CJK SC"/>
              </a:rPr>
              <a:t>[21] </a:t>
            </a:r>
            <a:pPr indent="0" marL="0">
              <a:buNone/>
            </a:pPr>
            <a:r>
              <a:rPr lang="zh-CN" sz="1050" u="sng" dirty="0">
                <a:solidFill>
                  <a:srgbClr val="0F6472"/>
                </a:solidFill>
                <a:ea typeface="Noto Sans CJK SC"/>
                <a:hlinkClick r:id="rId1" invalidUrl="" action="" tgtFrame="" tooltip="Mindfulness enhances cognitive functioning: a meta-analysis of 111 randomized controlled trial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Zainal 和 Newman，2024</a:t>
            </a:r>
            <a:pPr indent="0" marL="0">
              <a:buNone/>
            </a:pPr>
            <a:r>
              <a:rPr lang="zh-CN" sz="1050" dirty="0">
                <a:solidFill>
                  <a:srgbClr val="5A6B70"/>
                </a:solidFill>
                <a:ea typeface="Noto Sans CJK SC"/>
              </a:rPr>
              <a:t>   ·   </a:t>
            </a:r>
            <a:pPr indent="0" marL="0">
              <a:buNone/>
            </a:pPr>
            <a:r>
              <a:rPr lang="zh-CN" sz="1050" b="1" dirty="0">
                <a:solidFill>
                  <a:srgbClr val="5A6B70"/>
                </a:solidFill>
                <a:ea typeface="Noto Sans CJK SC"/>
              </a:rPr>
              <a:t>[22] </a:t>
            </a:r>
            <a:pPr indent="0" marL="0">
              <a:buNone/>
            </a:pPr>
            <a:r>
              <a:rPr lang="zh-CN" sz="1050" u="sng" dirty="0">
                <a:solidFill>
                  <a:srgbClr val="0F6472"/>
                </a:solidFill>
                <a:ea typeface="Noto Sans CJK SC"/>
                <a:hlinkClick r:id="rId2" invalidUrl="" action="" tgtFrame="" tooltip="Examining the protective effects of mindfulness training on working memory capacity and affective experience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Jha et al., 2010</a:t>
            </a:r>
            <a:pPr indent="0" marL="0">
              <a:buNone/>
            </a:pPr>
            <a:r>
              <a:rPr lang="zh-CN" sz="1050" dirty="0">
                <a:solidFill>
                  <a:srgbClr val="5A6B70"/>
                </a:solidFill>
                <a:ea typeface="Noto Sans CJK SC"/>
              </a:rPr>
              <a:t>   ·   </a:t>
            </a:r>
            <a:pPr indent="0" marL="0">
              <a:buNone/>
            </a:pPr>
            <a:r>
              <a:rPr lang="zh-CN" sz="1050" b="1" dirty="0">
                <a:solidFill>
                  <a:srgbClr val="5A6B70"/>
                </a:solidFill>
                <a:ea typeface="Noto Sans CJK SC"/>
              </a:rPr>
              <a:t>[23] </a:t>
            </a:r>
            <a:pPr indent="0" marL="0">
              <a:buNone/>
            </a:pPr>
            <a:r>
              <a:rPr lang="zh-CN" sz="1050" u="sng" dirty="0">
                <a:solidFill>
                  <a:srgbClr val="0F6472"/>
                </a:solidFill>
                <a:ea typeface="Noto Sans CJK SC"/>
                <a:hlinkClick r:id="rId3" invalidUrl="" action="" tgtFrame="" tooltip="Comparing mindfulness and positivity trainings in high-demand cohort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Jha et al., 2020</a:t>
            </a:r>
            <a:pPr indent="0" marL="0">
              <a:buNone/>
            </a:pPr>
            <a:r>
              <a:rPr lang="zh-CN" sz="1050" dirty="0">
                <a:solidFill>
                  <a:srgbClr val="5A6B70"/>
                </a:solidFill>
                <a:ea typeface="Noto Sans CJK SC"/>
              </a:rPr>
              <a:t>   ·   </a:t>
            </a:r>
            <a:pPr indent="0" marL="0">
              <a:buNone/>
            </a:pPr>
            <a:r>
              <a:rPr lang="zh-CN" sz="1050" b="1" dirty="0">
                <a:solidFill>
                  <a:srgbClr val="5A6B70"/>
                </a:solidFill>
                <a:ea typeface="Noto Sans CJK SC"/>
              </a:rPr>
              <a:t>[24] </a:t>
            </a:r>
            <a:pPr indent="0" marL="0">
              <a:buNone/>
            </a:pPr>
            <a:r>
              <a:rPr lang="zh-CN" sz="1050" u="sng" dirty="0">
                <a:solidFill>
                  <a:srgbClr val="0F6472"/>
                </a:solidFill>
                <a:ea typeface="Noto Sans CJK SC"/>
                <a:hlinkClick r:id="rId4" invalidUrl="" action="" tgtFrame="" tooltip="A wandering mind is an unhappy mind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Killingsworth 和 Gilbert，2010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zh-CN">
                <a:ea typeface="Noto Sans CJK SC"/>
              </a:rPr>
              <a:t>15</a:t>
            </a:fld>
            <a:endParaRPr lang="en-US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3200" b="1" dirty="0">
                <a:solidFill>
                  <a:schemeClr val="bg1"/>
                </a:solidFill>
                <a:ea typeface="Noto Sans CJK SC"/>
              </a:rPr>
              <a:t>它不关掉警报：它加快回归</a:t>
            </a:r>
            <a:endParaRPr lang="en-US" sz="3200" dirty="0"/>
          </a:p>
        </p:txBody>
      </p:sp>
      <p:sp>
        <p:nvSpPr>
          <p:cNvPr id="4" name="marines"/>
          <p:cNvSpPr/>
          <p:nvPr/>
        </p:nvSpPr>
        <p:spPr>
          <a:xfrm>
            <a:off x="548640" y="1371600"/>
            <a:ext cx="6446520" cy="4114800"/>
          </a:xfrm>
          <a:prstGeom prst="roundRect">
            <a:avLst>
              <a:gd name="adj" fmla="val 3556"/>
            </a:avLst>
          </a:prstGeom>
          <a:solidFill>
            <a:schemeClr val="tx2">
              <a:alpha val="85000"/>
            </a:schemeClr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5" name="chip"/>
          <p:cNvSpPr txBox="1"/>
          <p:nvPr/>
        </p:nvSpPr>
        <p:spPr>
          <a:xfrm>
            <a:off x="822960" y="1600200"/>
            <a:ext cx="2926080" cy="347472"/>
          </a:xfrm>
          <a:prstGeom prst="roundRect">
            <a:avLst>
              <a:gd name="adj" fmla="val 50000"/>
            </a:avLst>
          </a:prstGeom>
          <a:solidFill>
            <a:srgbClr val="F2B544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zh-CN" sz="1100" b="1" spc="200" kern="0" dirty="0">
                <a:solidFill>
                  <a:srgbClr val="06202E"/>
                </a:solidFill>
                <a:ea typeface="Noto Sans CJK SC"/>
              </a:rPr>
              <a:t>对照试验  ·  n = 281</a:t>
            </a:r>
            <a:endParaRPr lang="en-US" sz="1100" dirty="0"/>
          </a:p>
        </p:txBody>
      </p:sp>
      <p:sp>
        <p:nvSpPr>
          <p:cNvPr id="6" name="Text 3"/>
          <p:cNvSpPr txBox="1"/>
          <p:nvPr/>
        </p:nvSpPr>
        <p:spPr>
          <a:xfrm>
            <a:off x="822960" y="2057400"/>
            <a:ext cx="589788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400" dirty="0">
                <a:solidFill>
                  <a:schemeClr val="bg1"/>
                </a:solidFill>
                <a:ea typeface="Noto Sans CJK SC"/>
              </a:rPr>
              <a:t>海军陆战队员：在高压力的战斗训练前进行 8 周正念（20 小时）。与对照组相比：</a:t>
            </a:r>
            <a:endParaRPr lang="en-US" sz="1400" dirty="0"/>
          </a:p>
        </p:txBody>
      </p:sp>
      <p:sp>
        <p:nvSpPr>
          <p:cNvPr id="7" name="Text 4"/>
          <p:cNvSpPr txBox="1"/>
          <p:nvPr/>
        </p:nvSpPr>
        <p:spPr>
          <a:xfrm>
            <a:off x="822960" y="2834640"/>
            <a:ext cx="17373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2200" b="1" dirty="0">
                <a:solidFill>
                  <a:schemeClr val="accent3"/>
                </a:solidFill>
                <a:latin typeface="Cambria" pitchFamily="34" charset="0"/>
                <a:ea typeface="Noto Serif CJK SC"/>
                <a:cs typeface="Cambria" pitchFamily="34" charset="-120"/>
              </a:rPr>
              <a:t>d = 0.43</a:t>
            </a:r>
            <a:endParaRPr lang="en-US" sz="2200" dirty="0"/>
          </a:p>
        </p:txBody>
      </p:sp>
      <p:sp>
        <p:nvSpPr>
          <p:cNvPr id="8" name="Text 5"/>
          <p:cNvSpPr txBox="1"/>
          <p:nvPr/>
        </p:nvSpPr>
        <p:spPr>
          <a:xfrm>
            <a:off x="2606040" y="2834640"/>
            <a:ext cx="41148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1400" dirty="0">
                <a:solidFill>
                  <a:schemeClr val="bg1"/>
                </a:solidFill>
                <a:ea typeface="Noto Sans CJK SC"/>
              </a:rPr>
              <a:t>反应略强（心率）</a:t>
            </a:r>
            <a:endParaRPr lang="en-US" sz="1400" dirty="0"/>
          </a:p>
        </p:txBody>
      </p:sp>
      <p:sp>
        <p:nvSpPr>
          <p:cNvPr id="9" name="Text 6"/>
          <p:cNvSpPr txBox="1"/>
          <p:nvPr/>
        </p:nvSpPr>
        <p:spPr>
          <a:xfrm>
            <a:off x="822960" y="3456432"/>
            <a:ext cx="17373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2200" b="1" dirty="0">
                <a:solidFill>
                  <a:srgbClr val="F2B544"/>
                </a:solidFill>
                <a:latin typeface="Cambria" pitchFamily="34" charset="0"/>
                <a:ea typeface="Noto Serif CJK SC"/>
                <a:cs typeface="Cambria" pitchFamily="34" charset="-120"/>
              </a:rPr>
              <a:t>d = 0.67</a:t>
            </a:r>
            <a:endParaRPr lang="en-US" sz="2200" dirty="0"/>
          </a:p>
        </p:txBody>
      </p:sp>
      <p:sp>
        <p:nvSpPr>
          <p:cNvPr id="10" name="Text 7"/>
          <p:cNvSpPr txBox="1"/>
          <p:nvPr/>
        </p:nvSpPr>
        <p:spPr>
          <a:xfrm>
            <a:off x="2606040" y="3456432"/>
            <a:ext cx="41148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1400" dirty="0">
                <a:solidFill>
                  <a:schemeClr val="bg1"/>
                </a:solidFill>
                <a:ea typeface="Noto Sans CJK SC"/>
              </a:rPr>
              <a:t>心率恢复更快</a:t>
            </a:r>
            <a:endParaRPr lang="en-US" sz="1400" dirty="0"/>
          </a:p>
        </p:txBody>
      </p:sp>
      <p:sp>
        <p:nvSpPr>
          <p:cNvPr id="11" name="Text 8"/>
          <p:cNvSpPr txBox="1"/>
          <p:nvPr/>
        </p:nvSpPr>
        <p:spPr>
          <a:xfrm>
            <a:off x="822960" y="4078224"/>
            <a:ext cx="17373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2200" b="1" dirty="0">
                <a:solidFill>
                  <a:srgbClr val="F2B544"/>
                </a:solidFill>
                <a:latin typeface="Cambria" pitchFamily="34" charset="0"/>
                <a:ea typeface="Noto Serif CJK SC"/>
                <a:cs typeface="Cambria" pitchFamily="34" charset="-120"/>
              </a:rPr>
              <a:t>d = 0.93</a:t>
            </a:r>
            <a:endParaRPr lang="en-US" sz="2200" dirty="0"/>
          </a:p>
        </p:txBody>
      </p:sp>
      <p:sp>
        <p:nvSpPr>
          <p:cNvPr id="12" name="Text 9"/>
          <p:cNvSpPr txBox="1"/>
          <p:nvPr/>
        </p:nvSpPr>
        <p:spPr>
          <a:xfrm>
            <a:off x="2606040" y="4078224"/>
            <a:ext cx="41148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1400" dirty="0">
                <a:solidFill>
                  <a:schemeClr val="bg1"/>
                </a:solidFill>
                <a:ea typeface="Noto Sans CJK SC"/>
              </a:rPr>
              <a:t>呼吸频率恢复更快</a:t>
            </a:r>
            <a:endParaRPr lang="en-US" sz="1400" dirty="0"/>
          </a:p>
        </p:txBody>
      </p:sp>
      <p:sp>
        <p:nvSpPr>
          <p:cNvPr id="13" name="Text 10"/>
          <p:cNvSpPr txBox="1"/>
          <p:nvPr/>
        </p:nvSpPr>
        <p:spPr>
          <a:xfrm>
            <a:off x="822960" y="4709160"/>
            <a:ext cx="589788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200" i="1" dirty="0">
                <a:solidFill>
                  <a:schemeClr val="accent3"/>
                </a:solidFill>
                <a:ea typeface="Noto Sans CJK SC"/>
              </a:rPr>
              <a:t>他们右侧岛叶和前扣带回的激活也更低。这是测量到的结果，不是一种技巧：在水下，保持平常、持续的呼吸。</a:t>
            </a:r>
            <a:endParaRPr lang="en-US" sz="1200" dirty="0"/>
          </a:p>
        </p:txBody>
      </p:sp>
      <p:sp>
        <p:nvSpPr>
          <p:cNvPr id="14" name="amígdala"/>
          <p:cNvSpPr/>
          <p:nvPr/>
        </p:nvSpPr>
        <p:spPr>
          <a:xfrm>
            <a:off x="7269480" y="1371600"/>
            <a:ext cx="4370832" cy="4114800"/>
          </a:xfrm>
          <a:prstGeom prst="roundRect">
            <a:avLst>
              <a:gd name="adj" fmla="val 3556"/>
            </a:avLst>
          </a:prstGeom>
          <a:solidFill>
            <a:srgbClr val="06202E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5" name="chip"/>
          <p:cNvSpPr txBox="1"/>
          <p:nvPr/>
        </p:nvSpPr>
        <p:spPr>
          <a:xfrm>
            <a:off x="7543800" y="1600200"/>
            <a:ext cx="2834640" cy="347472"/>
          </a:xfrm>
          <a:prstGeom prst="roundRect">
            <a:avLst>
              <a:gd name="adj" fmla="val 50000"/>
            </a:avLst>
          </a:prstGeom>
          <a:solidFill>
            <a:srgbClr val="2E9E6B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zh-CN" sz="1100" b="1" spc="200" kern="0" dirty="0">
                <a:solidFill>
                  <a:srgbClr val="FFFFFF"/>
                </a:solidFill>
                <a:ea typeface="Noto Sans CJK SC"/>
              </a:rPr>
              <a:t>荟萃分析  ·  45 项研究</a:t>
            </a:r>
            <a:endParaRPr lang="en-US" sz="1100" dirty="0"/>
          </a:p>
        </p:txBody>
      </p:sp>
      <p:sp>
        <p:nvSpPr>
          <p:cNvPr id="16" name="Text 13"/>
          <p:cNvSpPr txBox="1"/>
          <p:nvPr/>
        </p:nvSpPr>
        <p:spPr>
          <a:xfrm>
            <a:off x="7543800" y="2057400"/>
            <a:ext cx="3822192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2000" b="1" dirty="0">
                <a:solidFill>
                  <a:schemeClr val="bg1"/>
                </a:solidFill>
                <a:latin typeface="Cambria" pitchFamily="34" charset="0"/>
                <a:ea typeface="Noto Serif CJK SC"/>
                <a:cs typeface="Cambria" pitchFamily="34" charset="-120"/>
              </a:rPr>
              <a:t>身体也能察觉</a:t>
            </a:r>
            <a:endParaRPr lang="en-US" sz="2000" dirty="0"/>
          </a:p>
        </p:txBody>
      </p:sp>
      <p:sp>
        <p:nvSpPr>
          <p:cNvPr id="17" name="Text 14"/>
          <p:cNvSpPr txBox="1"/>
          <p:nvPr/>
        </p:nvSpPr>
        <p:spPr>
          <a:xfrm>
            <a:off x="7543800" y="2606040"/>
            <a:ext cx="3822192" cy="2286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350" dirty="0">
                <a:solidFill>
                  <a:schemeClr val="accent3"/>
                </a:solidFill>
                <a:ea typeface="Noto Sans CJK SC"/>
              </a:rPr>
              <a:t>总体而言，冥想练习降低了压力的生理指标：皮质醇、收缩压、心率和 C 反应蛋白，在差异很大的人群中均如此。</a:t>
            </a:r>
            <a:endParaRPr lang="en-US" sz="1350" dirty="0"/>
          </a:p>
        </p:txBody>
      </p:sp>
      <p:sp>
        <p:nvSpPr>
          <p:cNvPr id="18" name="fuente"/>
          <p:cNvSpPr/>
          <p:nvPr/>
        </p:nvSpPr>
        <p:spPr>
          <a:xfrm>
            <a:off x="548640" y="5669280"/>
            <a:ext cx="11091672" cy="384048"/>
          </a:xfrm>
          <a:prstGeom prst="roundRect">
            <a:avLst>
              <a:gd name="adj" fmla="val 38095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</p:spPr>
      </p:sp>
      <p:sp>
        <p:nvSpPr>
          <p:cNvPr id="19" name="Text 16"/>
          <p:cNvSpPr txBox="1"/>
          <p:nvPr/>
        </p:nvSpPr>
        <p:spPr>
          <a:xfrm>
            <a:off x="749808" y="5669280"/>
            <a:ext cx="1068933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zh-CN" sz="950" b="1" spc="200" kern="0" dirty="0">
                <a:solidFill>
                  <a:srgbClr val="0F6472"/>
                </a:solidFill>
                <a:ea typeface="Noto Sans CJK SC"/>
              </a:rPr>
              <a:t>来源   </a:t>
            </a:r>
            <a:pPr indent="0" marL="0">
              <a:buNone/>
            </a:pPr>
            <a:r>
              <a:rPr lang="zh-CN" sz="1050" b="1" dirty="0">
                <a:solidFill>
                  <a:srgbClr val="5A6B70"/>
                </a:solidFill>
                <a:ea typeface="Noto Sans CJK SC"/>
              </a:rPr>
              <a:t>[25] </a:t>
            </a:r>
            <a:pPr indent="0" marL="0">
              <a:buNone/>
            </a:pPr>
            <a:r>
              <a:rPr lang="zh-CN" sz="1050" u="sng" dirty="0">
                <a:solidFill>
                  <a:srgbClr val="0F6472"/>
                </a:solidFill>
                <a:ea typeface="Noto Sans CJK SC"/>
                <a:hlinkClick r:id="rId1" invalidUrl="" action="" tgtFrame="" tooltip="Modifying resilience mechanisms in at-risk individuals: a controlled study of mindfulness training in Marines preparing for deployment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Johnson et al., 2014 · American Journal of Psychiatry</a:t>
            </a:r>
            <a:pPr indent="0" marL="0">
              <a:buNone/>
            </a:pPr>
            <a:r>
              <a:rPr lang="zh-CN" sz="1050" dirty="0">
                <a:solidFill>
                  <a:srgbClr val="5A6B70"/>
                </a:solidFill>
                <a:ea typeface="Noto Sans CJK SC"/>
              </a:rPr>
              <a:t>   ·   </a:t>
            </a:r>
            <a:pPr indent="0" marL="0">
              <a:buNone/>
            </a:pPr>
            <a:r>
              <a:rPr lang="zh-CN" sz="1050" b="1" dirty="0">
                <a:solidFill>
                  <a:srgbClr val="5A6B70"/>
                </a:solidFill>
                <a:ea typeface="Noto Sans CJK SC"/>
              </a:rPr>
              <a:t>[26] </a:t>
            </a:r>
            <a:pPr indent="0" marL="0">
              <a:buNone/>
            </a:pPr>
            <a:r>
              <a:rPr lang="zh-CN" sz="1050" u="sng" dirty="0">
                <a:solidFill>
                  <a:srgbClr val="0F6472"/>
                </a:solidFill>
                <a:ea typeface="Noto Sans CJK SC"/>
                <a:hlinkClick r:id="rId2" invalidUrl="" action="" tgtFrame="" tooltip="Mindfulness mediates the physiological markers of stress: systematic review and meta-analysi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Pascoe et al., 2017 · Journal of Psychiatric Research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zh-CN">
                <a:ea typeface="Noto Sans CJK SC"/>
              </a:rPr>
              <a:t>16</a:t>
            </a:fld>
            <a:endParaRPr lang="en-US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3200" b="1" dirty="0">
                <a:solidFill>
                  <a:schemeClr val="tx1"/>
                </a:solidFill>
                <a:ea typeface="Noto Sans CJK SC"/>
              </a:rPr>
              <a:t>精准运动：更好的表现，不只是平静</a:t>
            </a:r>
            <a:endParaRPr lang="en-US" sz="3200" dirty="0"/>
          </a:p>
        </p:txBody>
      </p:sp>
      <p:sp>
        <p:nvSpPr>
          <p:cNvPr id="4" name="chip"/>
          <p:cNvSpPr txBox="1"/>
          <p:nvPr/>
        </p:nvSpPr>
        <p:spPr>
          <a:xfrm>
            <a:off x="548640" y="1371600"/>
            <a:ext cx="4206240" cy="347472"/>
          </a:xfrm>
          <a:prstGeom prst="roundRect">
            <a:avLst>
              <a:gd name="adj" fmla="val 50000"/>
            </a:avLst>
          </a:prstGeom>
          <a:solidFill>
            <a:srgbClr val="F2B544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zh-CN" sz="1100" b="1" spc="200" kern="0" dirty="0">
                <a:solidFill>
                  <a:srgbClr val="06202E"/>
                </a:solidFill>
                <a:ea typeface="Noto Sans CJK SC"/>
              </a:rPr>
              <a:t>两项荟萃分析  ·  2017 与 2024</a:t>
            </a:r>
            <a:endParaRPr lang="en-US" sz="1100" dirty="0"/>
          </a:p>
        </p:txBody>
      </p:sp>
      <p:sp>
        <p:nvSpPr>
          <p:cNvPr id="5" name="精准运动（2017）"/>
          <p:cNvSpPr/>
          <p:nvPr/>
        </p:nvSpPr>
        <p:spPr>
          <a:xfrm>
            <a:off x="548640" y="1920240"/>
            <a:ext cx="6309360" cy="1600200"/>
          </a:xfrm>
          <a:prstGeom prst="roundRect">
            <a:avLst>
              <a:gd name="adj" fmla="val 9143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6" name="Text 3"/>
          <p:cNvSpPr txBox="1"/>
          <p:nvPr/>
        </p:nvSpPr>
        <p:spPr>
          <a:xfrm>
            <a:off x="822960" y="2331720"/>
            <a:ext cx="17373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4200" b="1" dirty="0">
                <a:solidFill>
                  <a:schemeClr val="accent2"/>
                </a:solidFill>
                <a:latin typeface="Cambria" pitchFamily="34" charset="0"/>
                <a:ea typeface="Noto Serif CJK SC"/>
                <a:cs typeface="Cambria" pitchFamily="34" charset="-120"/>
              </a:rPr>
              <a:t>1.35</a:t>
            </a:r>
            <a:endParaRPr lang="en-US" sz="4200" dirty="0"/>
          </a:p>
        </p:txBody>
      </p:sp>
      <p:sp>
        <p:nvSpPr>
          <p:cNvPr id="7" name="Text 4"/>
          <p:cNvSpPr txBox="1"/>
          <p:nvPr/>
        </p:nvSpPr>
        <p:spPr>
          <a:xfrm>
            <a:off x="2606040" y="2121408"/>
            <a:ext cx="40233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650" b="1" dirty="0">
                <a:solidFill>
                  <a:schemeClr val="tx1"/>
                </a:solidFill>
                <a:latin typeface="Cambria" pitchFamily="34" charset="0"/>
                <a:ea typeface="Noto Serif CJK SC"/>
                <a:cs typeface="Cambria" pitchFamily="34" charset="-120"/>
              </a:rPr>
              <a:t>精准运动（2017）</a:t>
            </a:r>
            <a:endParaRPr lang="en-US" sz="1650" dirty="0"/>
          </a:p>
        </p:txBody>
      </p:sp>
      <p:sp>
        <p:nvSpPr>
          <p:cNvPr id="8" name="Text 5"/>
          <p:cNvSpPr txBox="1"/>
          <p:nvPr/>
        </p:nvSpPr>
        <p:spPr>
          <a:xfrm>
            <a:off x="2606040" y="2560320"/>
            <a:ext cx="402336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250" dirty="0">
                <a:solidFill>
                  <a:schemeClr val="tx2"/>
                </a:solidFill>
                <a:ea typeface="Noto Sans CJK SC"/>
              </a:rPr>
              <a:t>射击和飞镖：9 项试验，290 名运动员。研究间差异大（I² = 82%）。</a:t>
            </a:r>
            <a:endParaRPr lang="en-US" sz="1250" dirty="0"/>
          </a:p>
        </p:txBody>
      </p:sp>
      <p:sp>
        <p:nvSpPr>
          <p:cNvPr id="9" name="运动表现（2024）"/>
          <p:cNvSpPr/>
          <p:nvPr/>
        </p:nvSpPr>
        <p:spPr>
          <a:xfrm>
            <a:off x="548640" y="3703320"/>
            <a:ext cx="6309360" cy="1600200"/>
          </a:xfrm>
          <a:prstGeom prst="roundRect">
            <a:avLst>
              <a:gd name="adj" fmla="val 9143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10" name="Text 7"/>
          <p:cNvSpPr txBox="1"/>
          <p:nvPr/>
        </p:nvSpPr>
        <p:spPr>
          <a:xfrm>
            <a:off x="822960" y="4114800"/>
            <a:ext cx="17373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4200" b="1" dirty="0">
                <a:solidFill>
                  <a:schemeClr val="accent1"/>
                </a:solidFill>
                <a:latin typeface="Cambria" pitchFamily="34" charset="0"/>
                <a:ea typeface="Noto Serif CJK SC"/>
                <a:cs typeface="Cambria" pitchFamily="34" charset="-120"/>
              </a:rPr>
              <a:t>0.55</a:t>
            </a:r>
            <a:endParaRPr lang="en-US" sz="4200" dirty="0"/>
          </a:p>
        </p:txBody>
      </p:sp>
      <p:sp>
        <p:nvSpPr>
          <p:cNvPr id="11" name="Text 8"/>
          <p:cNvSpPr txBox="1"/>
          <p:nvPr/>
        </p:nvSpPr>
        <p:spPr>
          <a:xfrm>
            <a:off x="2606040" y="3904488"/>
            <a:ext cx="40233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650" b="1" dirty="0">
                <a:solidFill>
                  <a:schemeClr val="tx1"/>
                </a:solidFill>
                <a:latin typeface="Cambria" pitchFamily="34" charset="0"/>
                <a:ea typeface="Noto Serif CJK SC"/>
                <a:cs typeface="Cambria" pitchFamily="34" charset="-120"/>
              </a:rPr>
              <a:t>运动表现（2024）</a:t>
            </a:r>
            <a:endParaRPr lang="en-US" sz="1650" dirty="0"/>
          </a:p>
        </p:txBody>
      </p:sp>
      <p:sp>
        <p:nvSpPr>
          <p:cNvPr id="12" name="Text 9"/>
          <p:cNvSpPr txBox="1"/>
          <p:nvPr/>
        </p:nvSpPr>
        <p:spPr>
          <a:xfrm>
            <a:off x="2606040" y="4343400"/>
            <a:ext cx="402336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250" dirty="0">
                <a:solidFill>
                  <a:schemeClr val="tx2"/>
                </a:solidFill>
                <a:ea typeface="Noto Sans CJK SC"/>
              </a:rPr>
              <a:t>18 项研究、922 名运动员：正念-接纳方法提升了表现（g = 0.55）。</a:t>
            </a:r>
            <a:endParaRPr lang="en-US" sz="1250" dirty="0"/>
          </a:p>
        </p:txBody>
      </p:sp>
      <p:sp>
        <p:nvSpPr>
          <p:cNvPr id="13" name="lectura"/>
          <p:cNvSpPr/>
          <p:nvPr/>
        </p:nvSpPr>
        <p:spPr>
          <a:xfrm>
            <a:off x="7132320" y="1371600"/>
            <a:ext cx="4507992" cy="4114800"/>
          </a:xfrm>
          <a:prstGeom prst="roundRect">
            <a:avLst>
              <a:gd name="adj" fmla="val 3556"/>
            </a:avLst>
          </a:prstGeom>
          <a:solidFill>
            <a:srgbClr val="06202E"/>
          </a:solidFill>
          <a:ln w="12700">
            <a:solidFill>
              <a:srgbClr val="06202E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14" name="Text 11"/>
          <p:cNvSpPr txBox="1"/>
          <p:nvPr/>
        </p:nvSpPr>
        <p:spPr>
          <a:xfrm>
            <a:off x="7406640" y="1645920"/>
            <a:ext cx="39319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100" b="1" spc="300" kern="0" dirty="0">
                <a:solidFill>
                  <a:srgbClr val="F2B544"/>
                </a:solidFill>
                <a:ea typeface="Noto Sans CJK SC"/>
              </a:rPr>
              <a:t>MDI 解读</a:t>
            </a:r>
            <a:endParaRPr lang="en-US" sz="1100" dirty="0"/>
          </a:p>
        </p:txBody>
      </p:sp>
      <p:sp>
        <p:nvSpPr>
          <p:cNvPr id="15" name="Text 12"/>
          <p:cNvSpPr txBox="1"/>
          <p:nvPr/>
        </p:nvSpPr>
        <p:spPr>
          <a:xfrm>
            <a:off x="7406640" y="2011680"/>
            <a:ext cx="393192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2200" b="1" dirty="0">
                <a:solidFill>
                  <a:schemeClr val="bg1"/>
                </a:solidFill>
                <a:latin typeface="Cambria" pitchFamily="34" charset="0"/>
                <a:ea typeface="Noto Serif CJK SC"/>
                <a:cs typeface="Cambria" pitchFamily="34" charset="-120"/>
              </a:rPr>
              <a:t>浮力控制是一项精准运动。</a:t>
            </a:r>
            <a:endParaRPr lang="en-US" sz="2200" dirty="0"/>
          </a:p>
        </p:txBody>
      </p:sp>
      <p:sp>
        <p:nvSpPr>
          <p:cNvPr id="16" name="Text 13"/>
          <p:cNvSpPr txBox="1"/>
          <p:nvPr/>
        </p:nvSpPr>
        <p:spPr>
          <a:xfrm>
            <a:off x="7406640" y="3246120"/>
            <a:ext cx="3931920" cy="2011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400" dirty="0">
                <a:solidFill>
                  <a:schemeClr val="accent3"/>
                </a:solidFill>
                <a:ea typeface="Noto Sans CJK SC"/>
              </a:rPr>
              <a:t>微小调整、稳定的注意、不着急。正是在这类任务上，正念已在其他运动中显示出效果。结果有希望，但并非定论。</a:t>
            </a:r>
            <a:endParaRPr lang="en-US" sz="1400" dirty="0"/>
          </a:p>
        </p:txBody>
      </p:sp>
      <p:sp>
        <p:nvSpPr>
          <p:cNvPr id="17" name="fuente"/>
          <p:cNvSpPr/>
          <p:nvPr/>
        </p:nvSpPr>
        <p:spPr>
          <a:xfrm>
            <a:off x="548640" y="5669280"/>
            <a:ext cx="11091672" cy="384048"/>
          </a:xfrm>
          <a:prstGeom prst="roundRect">
            <a:avLst>
              <a:gd name="adj" fmla="val 38095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</p:spPr>
      </p:sp>
      <p:sp>
        <p:nvSpPr>
          <p:cNvPr id="18" name="Text 15"/>
          <p:cNvSpPr txBox="1"/>
          <p:nvPr/>
        </p:nvSpPr>
        <p:spPr>
          <a:xfrm>
            <a:off x="749808" y="5669280"/>
            <a:ext cx="1068933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zh-CN" sz="950" b="1" spc="200" kern="0" dirty="0">
                <a:solidFill>
                  <a:srgbClr val="0F6472"/>
                </a:solidFill>
                <a:ea typeface="Noto Sans CJK SC"/>
              </a:rPr>
              <a:t>来源   </a:t>
            </a:r>
            <a:pPr indent="0" marL="0">
              <a:buNone/>
            </a:pPr>
            <a:r>
              <a:rPr lang="zh-CN" sz="1050" b="1" dirty="0">
                <a:solidFill>
                  <a:srgbClr val="5A6B70"/>
                </a:solidFill>
                <a:ea typeface="Noto Sans CJK SC"/>
              </a:rPr>
              <a:t>[27] </a:t>
            </a:r>
            <a:pPr indent="0" marL="0">
              <a:buNone/>
            </a:pPr>
            <a:r>
              <a:rPr lang="zh-CN" sz="1050" u="sng" dirty="0">
                <a:solidFill>
                  <a:srgbClr val="0F6472"/>
                </a:solidFill>
                <a:ea typeface="Noto Sans CJK SC"/>
                <a:hlinkClick r:id="rId1" invalidUrl="" action="" tgtFrame="" tooltip="Effects of mindfulness practice on performance-relevant parameters and performance outcomes in sports: a meta-analytical review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Bühlmayer et al., 2017 · Sports Medicine</a:t>
            </a:r>
            <a:pPr indent="0" marL="0">
              <a:buNone/>
            </a:pPr>
            <a:r>
              <a:rPr lang="zh-CN" sz="1050" dirty="0">
                <a:solidFill>
                  <a:srgbClr val="5A6B70"/>
                </a:solidFill>
                <a:ea typeface="Noto Sans CJK SC"/>
              </a:rPr>
              <a:t>   ·   </a:t>
            </a:r>
            <a:pPr indent="0" marL="0">
              <a:buNone/>
            </a:pPr>
            <a:r>
              <a:rPr lang="zh-CN" sz="1050" b="1" dirty="0">
                <a:solidFill>
                  <a:srgbClr val="5A6B70"/>
                </a:solidFill>
                <a:ea typeface="Noto Sans CJK SC"/>
              </a:rPr>
              <a:t>[28] </a:t>
            </a:r>
            <a:pPr indent="0" marL="0">
              <a:buNone/>
            </a:pPr>
            <a:r>
              <a:rPr lang="zh-CN" sz="1050" u="sng" dirty="0">
                <a:solidFill>
                  <a:srgbClr val="0F6472"/>
                </a:solidFill>
                <a:ea typeface="Noto Sans CJK SC"/>
                <a:hlinkClick r:id="rId2" invalidUrl="" action="" tgtFrame="" tooltip="Exploring mindfulness interventions across cultures: a comparative meta-analysis of mindfulness interventions for athletes in Western and Eastern context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Du 和 Ning，2024 · Frontiers in Psychology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zh-CN">
                <a:ea typeface="Noto Sans CJK SC"/>
              </a:rPr>
              <a:t>17</a:t>
            </a:fld>
            <a:endParaRPr lang="en-US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63040" y="1600200"/>
            <a:ext cx="1920240" cy="3310128"/>
          </a:xfrm>
          <a:prstGeom prst="rect">
            <a:avLst/>
          </a:prstGeom>
        </p:spPr>
      </p:pic>
      <p:sp>
        <p:nvSpPr>
          <p:cNvPr id="4" name="Text 0"/>
          <p:cNvSpPr txBox="1"/>
          <p:nvPr/>
        </p:nvSpPr>
        <p:spPr>
          <a:xfrm>
            <a:off x="4480560" y="2057400"/>
            <a:ext cx="6858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300" b="1" spc="500" kern="0" dirty="0">
                <a:solidFill>
                  <a:schemeClr val="accent2"/>
                </a:solidFill>
                <a:ea typeface="Noto Sans CJK SC"/>
              </a:rPr>
              <a:t>第三部分</a:t>
            </a:r>
            <a:endParaRPr lang="en-US" sz="1300" dirty="0"/>
          </a:p>
        </p:txBody>
      </p:sp>
      <p:sp>
        <p:nvSpPr>
          <p:cNvPr id="5" name="Text 1"/>
          <p:cNvSpPr txBox="1"/>
          <p:nvPr/>
        </p:nvSpPr>
        <p:spPr>
          <a:xfrm>
            <a:off x="4480560" y="2423160"/>
            <a:ext cx="722376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5000" b="1" dirty="0">
                <a:solidFill>
                  <a:schemeClr val="bg1"/>
                </a:solidFill>
                <a:latin typeface="Cambria" pitchFamily="34" charset="0"/>
                <a:ea typeface="Noto Serif CJK SC"/>
                <a:cs typeface="Cambria" pitchFamily="34" charset="-120"/>
              </a:rPr>
              <a:t>潜水与心智</a:t>
            </a:r>
            <a:endParaRPr lang="en-US" sz="5000" dirty="0"/>
          </a:p>
        </p:txBody>
      </p:sp>
      <p:sp>
        <p:nvSpPr>
          <p:cNvPr id="6" name="Text 2"/>
          <p:cNvSpPr txBox="1"/>
          <p:nvPr/>
        </p:nvSpPr>
        <p:spPr>
          <a:xfrm>
            <a:off x="4480560" y="3657600"/>
            <a:ext cx="713232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2000" i="1" dirty="0">
                <a:solidFill>
                  <a:schemeClr val="accent3"/>
                </a:solidFill>
                <a:latin typeface="Cambria" pitchFamily="34" charset="0"/>
                <a:ea typeface="Noto Serif CJK SC"/>
                <a:cs typeface="Cambria" pitchFamily="34" charset="-120"/>
              </a:rPr>
              <a:t>已在潜水员身上测量过的：小型而有希望的研究。</a:t>
            </a:r>
            <a:endParaRPr lang="en-US" sz="2000" dirty="0"/>
          </a:p>
        </p:txBody>
      </p:sp>
      <p:sp>
        <p:nvSpPr>
          <p:cNvPr id="7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zh-CN">
                <a:ea typeface="Noto Sans CJK SC"/>
              </a:rPr>
              <a:t>18</a:t>
            </a:fld>
            <a:endParaRPr lang="en-US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3200" b="1" dirty="0">
                <a:solidFill>
                  <a:schemeClr val="tx1"/>
                </a:solidFill>
                <a:ea typeface="Noto Sans CJK SC"/>
              </a:rPr>
              <a:t>以潜水员为对象的研究：信号，以及一项 2026 年的试验</a:t>
            </a:r>
            <a:endParaRPr lang="en-US" sz="3200" dirty="0"/>
          </a:p>
        </p:txBody>
      </p:sp>
      <p:graphicFrame>
        <p:nvGraphicFramePr>
          <p:cNvPr id="20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371600"/>
          <a:ext cx="11091672" cy="914400"/>
        </p:xfrm>
        <a:graphic>
          <a:graphicData uri="http://schemas.openxmlformats.org/drawingml/2006/table">
            <a:tbl>
              <a:tblPr/>
              <a:tblGrid>
                <a:gridCol w="2148840"/>
                <a:gridCol w="3246120"/>
                <a:gridCol w="4160520"/>
                <a:gridCol w="1170432"/>
              </a:tblGrid>
              <a:tr h="347472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CN" sz="11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Noto Sans CJK SC"/>
                          <a:cs typeface="Calibri" pitchFamily="34" charset="-120"/>
                        </a:rPr>
                        <a:t>研究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02E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CN" sz="11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Noto Sans CJK SC"/>
                          <a:cs typeface="Calibri" pitchFamily="34" charset="-120"/>
                        </a:rPr>
                        <a:t>设计与样本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02E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CN" sz="11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Noto Sans CJK SC"/>
                          <a:cs typeface="Calibri" pitchFamily="34" charset="-120"/>
                        </a:rPr>
                        <a:t>结果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02E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CN" sz="11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Noto Sans CJK SC"/>
                          <a:cs typeface="Calibri" pitchFamily="34" charset="-120"/>
                        </a:rPr>
                        <a:t>级别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02E"/>
                    </a:solidFill>
                  </a:tcPr>
                </a:tc>
              </a:tr>
              <a:tr h="7315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CN" sz="1050" b="1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SC"/>
                          <a:cs typeface="Calibri" pitchFamily="34" charset="-120"/>
                        </a:rPr>
                        <a:t>Beneton 等，2017 [29]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CN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SC"/>
                          <a:cs typeface="Calibri" pitchFamily="34" charset="-120"/>
                        </a:rPr>
                        <a:t>1 周水肺课程（37 人）对比多项运动课程（30 人）。非随机。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CN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SC"/>
                          <a:cs typeface="Calibri" pitchFamily="34" charset="-120"/>
                        </a:rPr>
                        <a:t>潜水员的感知压力下降，一个月后仍较低；正念得分上升。组间差异不显著。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zh-CN" sz="10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Noto Sans CJK SC"/>
                          <a:cs typeface="Calibri" pitchFamily="34" charset="-120"/>
                        </a:rPr>
                        <a:t>初步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674A"/>
                    </a:solidFill>
                  </a:tcPr>
                </a:tc>
              </a:tr>
              <a:tr h="7315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CN" sz="1050" b="1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SC"/>
                          <a:cs typeface="Calibri" pitchFamily="34" charset="-120"/>
                        </a:rPr>
                        <a:t>Gibert et al., 2022 [30]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CN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SC"/>
                          <a:cs typeface="Calibri" pitchFamily="34" charset="-120"/>
                        </a:rPr>
                        <a:t>随机试点：冥想式潜水（10 次）对比多项运动。34 名患 PTSD 的成年人。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CN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SC"/>
                          <a:cs typeface="Calibri" pitchFamily="34" charset="-120"/>
                        </a:rPr>
                        <a:t>一个月时，潜水组的侵入性记忆更少（−5.1 对 −2.2）。其他差异不显著，且未持续到 3 个月。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zh-CN" sz="10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Noto Sans CJK SC"/>
                          <a:cs typeface="Calibri" pitchFamily="34" charset="-120"/>
                        </a:rPr>
                        <a:t>初步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674A"/>
                    </a:solidFill>
                  </a:tcPr>
                </a:tc>
              </a:tr>
              <a:tr h="7315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CN" sz="1050" b="1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SC"/>
                          <a:cs typeface="Calibri" pitchFamily="34" charset="-120"/>
                        </a:rPr>
                        <a:t>Griffiths et al., 2026 [31]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CN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SC"/>
                          <a:cs typeface="Calibri" pitchFamily="34" charset="-120"/>
                        </a:rPr>
                        <a:t>法国的随机试验：结合正念练习的潜水（10 次）对比常规照护。63 名肥胖成年人。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CN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SC"/>
                          <a:cs typeface="Calibri" pitchFamily="34" charset="-120"/>
                        </a:rPr>
                        <a:t>情绪性进食减少（−0.82 对 −0.27），感知压力降低，生活质量提高。无潜水事故。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zh-CN" sz="1000" b="1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SC"/>
                          <a:cs typeface="Calibri" pitchFamily="34" charset="-120"/>
                        </a:rPr>
                        <a:t>中等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B544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CN" sz="1050" b="1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SC"/>
                          <a:cs typeface="Calibri" pitchFamily="34" charset="-120"/>
                        </a:rPr>
                        <a:t>Zec et al., 2022 [32]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CN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SC"/>
                          <a:cs typeface="Calibri" pitchFamily="34" charset="-120"/>
                        </a:rPr>
                        <a:t>29 名潜水员（休闲与军事），下潜至 30 m。唾液皮质醇和问卷。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CN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SC"/>
                          <a:cs typeface="Calibri" pitchFamily="34" charset="-120"/>
                        </a:rPr>
                        <a:t>事先的负面情绪可预测下潜前的皮质醇。休闲潜水员的皮质醇高于军事潜水员。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zh-CN" sz="10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Noto Sans CJK SC"/>
                          <a:cs typeface="Calibri" pitchFamily="34" charset="-120"/>
                        </a:rPr>
                        <a:t>初步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674A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CN" sz="1050" b="1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SC"/>
                          <a:cs typeface="Calibri" pitchFamily="34" charset="-120"/>
                        </a:rPr>
                        <a:t>Carreño et al., 2020 [33]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CN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SC"/>
                          <a:cs typeface="Calibri" pitchFamily="34" charset="-120"/>
                        </a:rPr>
                        <a:t>克鲁斯角的 176 名潜水员对比 70 名海滩游客。活动前后测量。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CN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SC"/>
                          <a:cs typeface="Calibri" pitchFamily="34" charset="-120"/>
                        </a:rPr>
                        <a:t>两组情绪都有改善；调整后，潜水与待在海滩之间无显著差异。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zh-CN" sz="1000" b="1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SC"/>
                          <a:cs typeface="Calibri" pitchFamily="34" charset="-120"/>
                        </a:rPr>
                        <a:t>中等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B544"/>
                    </a:solidFill>
                  </a:tcPr>
                </a:tc>
              </a:tr>
            </a:tbl>
          </a:graphicData>
        </a:graphic>
      </p:graphicFrame>
      <p:sp>
        <p:nvSpPr>
          <p:cNvPr id="5" name="fuente"/>
          <p:cNvSpPr/>
          <p:nvPr/>
        </p:nvSpPr>
        <p:spPr>
          <a:xfrm>
            <a:off x="548640" y="5669280"/>
            <a:ext cx="11091672" cy="384048"/>
          </a:xfrm>
          <a:prstGeom prst="roundRect">
            <a:avLst>
              <a:gd name="adj" fmla="val 38095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</p:spPr>
      </p:sp>
      <p:sp>
        <p:nvSpPr>
          <p:cNvPr id="6" name="Text 2"/>
          <p:cNvSpPr txBox="1"/>
          <p:nvPr/>
        </p:nvSpPr>
        <p:spPr>
          <a:xfrm>
            <a:off x="749808" y="5669280"/>
            <a:ext cx="1068933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zh-CN" sz="950" b="1" spc="200" kern="0" dirty="0">
                <a:solidFill>
                  <a:srgbClr val="0F6472"/>
                </a:solidFill>
                <a:ea typeface="Noto Sans CJK SC"/>
              </a:rPr>
              <a:t>来源   </a:t>
            </a:r>
            <a:pPr indent="0" marL="0">
              <a:buNone/>
            </a:pPr>
            <a:r>
              <a:rPr lang="zh-CN" sz="1050" b="1" dirty="0">
                <a:solidFill>
                  <a:srgbClr val="5A6B70"/>
                </a:solidFill>
                <a:ea typeface="Noto Sans CJK SC"/>
              </a:rPr>
              <a:t>[29] </a:t>
            </a:r>
            <a:pPr indent="0" marL="0">
              <a:buNone/>
            </a:pPr>
            <a:r>
              <a:rPr lang="zh-CN" sz="1050" u="sng" dirty="0">
                <a:solidFill>
                  <a:srgbClr val="0F6472"/>
                </a:solidFill>
                <a:ea typeface="Noto Sans CJK SC"/>
                <a:hlinkClick r:id="rId1" invalidUrl="" action="" tgtFrame="" tooltip="Recreational diving practice for stress management: an exploratory trial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Beneton et al., 2017</a:t>
            </a:r>
            <a:pPr indent="0" marL="0">
              <a:buNone/>
            </a:pPr>
            <a:r>
              <a:rPr lang="zh-CN" sz="1050" dirty="0">
                <a:solidFill>
                  <a:srgbClr val="5A6B70"/>
                </a:solidFill>
                <a:ea typeface="Noto Sans CJK SC"/>
              </a:rPr>
              <a:t>   ·   </a:t>
            </a:r>
            <a:pPr indent="0" marL="0">
              <a:buNone/>
            </a:pPr>
            <a:r>
              <a:rPr lang="zh-CN" sz="1050" b="1" dirty="0">
                <a:solidFill>
                  <a:srgbClr val="5A6B70"/>
                </a:solidFill>
                <a:ea typeface="Noto Sans CJK SC"/>
              </a:rPr>
              <a:t>[30] </a:t>
            </a:r>
            <a:pPr indent="0" marL="0">
              <a:buNone/>
            </a:pPr>
            <a:r>
              <a:rPr lang="zh-CN" sz="1050" u="sng" dirty="0">
                <a:solidFill>
                  <a:srgbClr val="0F6472"/>
                </a:solidFill>
                <a:ea typeface="Noto Sans CJK SC"/>
                <a:hlinkClick r:id="rId2" invalidUrl="" action="" tgtFrame="" tooltip="Comparing meditative scuba diving versus multisport activities to improve PTSD symptoms: a pilot, randomized controlled clinical trial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Gibert et al., 2022</a:t>
            </a:r>
            <a:pPr indent="0" marL="0">
              <a:buNone/>
            </a:pPr>
            <a:r>
              <a:rPr lang="zh-CN" sz="1050" dirty="0">
                <a:solidFill>
                  <a:srgbClr val="5A6B70"/>
                </a:solidFill>
                <a:ea typeface="Noto Sans CJK SC"/>
              </a:rPr>
              <a:t>   ·   </a:t>
            </a:r>
            <a:pPr indent="0" marL="0">
              <a:buNone/>
            </a:pPr>
            <a:r>
              <a:rPr lang="zh-CN" sz="1050" b="1" dirty="0">
                <a:solidFill>
                  <a:srgbClr val="5A6B70"/>
                </a:solidFill>
                <a:ea typeface="Noto Sans CJK SC"/>
              </a:rPr>
              <a:t>[31] </a:t>
            </a:r>
            <a:pPr indent="0" marL="0">
              <a:buNone/>
            </a:pPr>
            <a:r>
              <a:rPr lang="zh-CN" sz="1050" u="sng" dirty="0">
                <a:solidFill>
                  <a:srgbClr val="0F6472"/>
                </a:solidFill>
                <a:ea typeface="Noto Sans CJK SC"/>
                <a:hlinkClick r:id="rId3" invalidUrl="" action="" tgtFrame="" tooltip="Efficacy of a combined diving and mindfulness program on emotional eating in adults with obesity: randomised controlled trial with standard care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Griffiths et al., 2026</a:t>
            </a:r>
            <a:pPr indent="0" marL="0">
              <a:buNone/>
            </a:pPr>
            <a:r>
              <a:rPr lang="zh-CN" sz="1050" dirty="0">
                <a:solidFill>
                  <a:srgbClr val="5A6B70"/>
                </a:solidFill>
                <a:ea typeface="Noto Sans CJK SC"/>
              </a:rPr>
              <a:t>   ·   </a:t>
            </a:r>
            <a:pPr indent="0" marL="0">
              <a:buNone/>
            </a:pPr>
            <a:r>
              <a:rPr lang="zh-CN" sz="1050" b="1" dirty="0">
                <a:solidFill>
                  <a:srgbClr val="5A6B70"/>
                </a:solidFill>
                <a:ea typeface="Noto Sans CJK SC"/>
              </a:rPr>
              <a:t>[32] </a:t>
            </a:r>
            <a:pPr indent="0" marL="0">
              <a:buNone/>
            </a:pPr>
            <a:r>
              <a:rPr lang="zh-CN" sz="1050" u="sng" dirty="0">
                <a:solidFill>
                  <a:srgbClr val="0F6472"/>
                </a:solidFill>
                <a:ea typeface="Noto Sans CJK SC"/>
                <a:hlinkClick r:id="rId4" invalidUrl="" action="" tgtFrame="" tooltip="Psychophysiological stress response in SCUBA divers: the contribution of negative automatic thoughts and negative emotion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Zec et al., 2022</a:t>
            </a:r>
            <a:pPr indent="0" marL="0">
              <a:buNone/>
            </a:pPr>
            <a:r>
              <a:rPr lang="zh-CN" sz="1050" dirty="0">
                <a:solidFill>
                  <a:srgbClr val="5A6B70"/>
                </a:solidFill>
                <a:ea typeface="Noto Sans CJK SC"/>
              </a:rPr>
              <a:t>   ·   </a:t>
            </a:r>
            <a:pPr indent="0" marL="0">
              <a:buNone/>
            </a:pPr>
            <a:r>
              <a:rPr lang="zh-CN" sz="1050" b="1" dirty="0">
                <a:solidFill>
                  <a:srgbClr val="5A6B70"/>
                </a:solidFill>
                <a:ea typeface="Noto Sans CJK SC"/>
              </a:rPr>
              <a:t>[33] </a:t>
            </a:r>
            <a:pPr indent="0" marL="0">
              <a:buNone/>
            </a:pPr>
            <a:r>
              <a:rPr lang="zh-CN" sz="1050" u="sng" dirty="0">
                <a:solidFill>
                  <a:srgbClr val="0F6472"/>
                </a:solidFill>
                <a:ea typeface="Noto Sans CJK SC"/>
                <a:hlinkClick r:id="rId5" invalidUrl="" action="" tgtFrame="" tooltip="The beneficial effects of short-term exposure to scuba diving on human mental health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Carreño et al., 2020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zh-CN">
                <a:ea typeface="Noto Sans CJK SC"/>
              </a:rPr>
              <a:t>19</a:t>
            </a:fld>
            <a:endParaRPr lang="en-US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3200" b="1" dirty="0">
                <a:solidFill>
                  <a:schemeClr val="bg1"/>
                </a:solidFill>
                <a:ea typeface="Noto Sans CJK SC"/>
              </a:rPr>
              <a:t>水也很重要</a:t>
            </a:r>
            <a:endParaRPr lang="en-US" sz="3200" dirty="0"/>
          </a:p>
        </p:txBody>
      </p:sp>
      <p:sp>
        <p:nvSpPr>
          <p:cNvPr id="4" name="White et al., 2019 · [34]"/>
          <p:cNvSpPr/>
          <p:nvPr/>
        </p:nvSpPr>
        <p:spPr>
          <a:xfrm>
            <a:off x="548640" y="1371600"/>
            <a:ext cx="5408676" cy="3108960"/>
          </a:xfrm>
          <a:prstGeom prst="roundRect">
            <a:avLst>
              <a:gd name="adj" fmla="val 4706"/>
            </a:avLst>
          </a:prstGeom>
          <a:solidFill>
            <a:srgbClr val="0E3A4A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5" name="chip"/>
          <p:cNvSpPr txBox="1"/>
          <p:nvPr/>
        </p:nvSpPr>
        <p:spPr>
          <a:xfrm>
            <a:off x="822960" y="1600200"/>
            <a:ext cx="3291840" cy="347472"/>
          </a:xfrm>
          <a:prstGeom prst="roundRect">
            <a:avLst>
              <a:gd name="adj" fmla="val 50000"/>
            </a:avLst>
          </a:prstGeom>
          <a:solidFill>
            <a:srgbClr val="F2B544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zh-CN" sz="1100" b="1" spc="200" kern="0" dirty="0">
                <a:solidFill>
                  <a:srgbClr val="06202E"/>
                </a:solidFill>
                <a:ea typeface="Noto Sans CJK SC"/>
              </a:rPr>
              <a:t>观察性研究  ·  n = 19,806</a:t>
            </a:r>
            <a:endParaRPr lang="en-US" sz="1100" dirty="0"/>
          </a:p>
        </p:txBody>
      </p:sp>
      <p:sp>
        <p:nvSpPr>
          <p:cNvPr id="6" name="Text 3"/>
          <p:cNvSpPr txBox="1"/>
          <p:nvPr/>
        </p:nvSpPr>
        <p:spPr>
          <a:xfrm>
            <a:off x="822960" y="2057400"/>
            <a:ext cx="4860036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4000" b="1" dirty="0">
                <a:solidFill>
                  <a:schemeClr val="accent2"/>
                </a:solidFill>
                <a:latin typeface="Cambria" pitchFamily="34" charset="0"/>
                <a:ea typeface="Noto Serif CJK SC"/>
                <a:cs typeface="Cambria" pitchFamily="34" charset="-120"/>
              </a:rPr>
              <a:t>×1.59</a:t>
            </a:r>
            <a:endParaRPr lang="en-US" sz="4000" dirty="0"/>
          </a:p>
        </p:txBody>
      </p:sp>
      <p:sp>
        <p:nvSpPr>
          <p:cNvPr id="7" name="Text 4"/>
          <p:cNvSpPr txBox="1"/>
          <p:nvPr/>
        </p:nvSpPr>
        <p:spPr>
          <a:xfrm>
            <a:off x="822960" y="2834640"/>
            <a:ext cx="4860036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400" dirty="0">
                <a:solidFill>
                  <a:schemeClr val="bg1"/>
                </a:solidFill>
                <a:ea typeface="Noto Sans CJK SC"/>
              </a:rPr>
              <a:t>每周在自然中待 120–179 分钟的人，健康良好的几率高于完全不去的人。</a:t>
            </a:r>
            <a:endParaRPr lang="en-US" sz="1400" dirty="0"/>
          </a:p>
        </p:txBody>
      </p:sp>
      <p:sp>
        <p:nvSpPr>
          <p:cNvPr id="8" name="Text 5"/>
          <p:cNvSpPr txBox="1"/>
          <p:nvPr/>
        </p:nvSpPr>
        <p:spPr>
          <a:xfrm>
            <a:off x="822960" y="3611880"/>
            <a:ext cx="4860036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250" b="1" dirty="0">
                <a:solidFill>
                  <a:schemeClr val="accent3"/>
                </a:solidFill>
                <a:ea typeface="Noto Sans CJK SC"/>
              </a:rPr>
              <a:t>高幸福感：×1.23。益处在 200 到 300 分钟之间趋于平稳。</a:t>
            </a:r>
            <a:endParaRPr lang="en-US" sz="1250" dirty="0"/>
          </a:p>
        </p:txBody>
      </p:sp>
      <p:sp>
        <p:nvSpPr>
          <p:cNvPr id="9" name="Text 6"/>
          <p:cNvSpPr txBox="1"/>
          <p:nvPr/>
        </p:nvSpPr>
        <p:spPr>
          <a:xfrm>
            <a:off x="822960" y="4023360"/>
            <a:ext cx="4860036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100" i="1" dirty="0">
                <a:solidFill>
                  <a:schemeClr val="accent3"/>
                </a:solidFill>
                <a:ea typeface="Noto Sans CJK SC"/>
              </a:rPr>
              <a:t>White et al., 2019 · [34]</a:t>
            </a:r>
            <a:endParaRPr lang="en-US" sz="1100" dirty="0"/>
          </a:p>
        </p:txBody>
      </p:sp>
      <p:sp>
        <p:nvSpPr>
          <p:cNvPr id="10" name="Georgiou et al., 2021 · [35]"/>
          <p:cNvSpPr/>
          <p:nvPr/>
        </p:nvSpPr>
        <p:spPr>
          <a:xfrm>
            <a:off x="6231636" y="1371600"/>
            <a:ext cx="5408676" cy="3108960"/>
          </a:xfrm>
          <a:prstGeom prst="roundRect">
            <a:avLst>
              <a:gd name="adj" fmla="val 4706"/>
            </a:avLst>
          </a:prstGeom>
          <a:solidFill>
            <a:srgbClr val="0E3A4A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1" name="chip"/>
          <p:cNvSpPr txBox="1"/>
          <p:nvPr/>
        </p:nvSpPr>
        <p:spPr>
          <a:xfrm>
            <a:off x="6505956" y="1600200"/>
            <a:ext cx="3291840" cy="347472"/>
          </a:xfrm>
          <a:prstGeom prst="roundRect">
            <a:avLst>
              <a:gd name="adj" fmla="val 50000"/>
            </a:avLst>
          </a:prstGeom>
          <a:solidFill>
            <a:srgbClr val="F2B544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zh-CN" sz="1100" b="1" spc="200" kern="0" dirty="0">
                <a:solidFill>
                  <a:srgbClr val="06202E"/>
                </a:solidFill>
                <a:ea typeface="Noto Sans CJK SC"/>
              </a:rPr>
              <a:t>荟萃分析  ·  蓝色空间</a:t>
            </a:r>
            <a:endParaRPr lang="en-US" sz="1100" dirty="0"/>
          </a:p>
        </p:txBody>
      </p:sp>
      <p:sp>
        <p:nvSpPr>
          <p:cNvPr id="12" name="Text 9"/>
          <p:cNvSpPr txBox="1"/>
          <p:nvPr/>
        </p:nvSpPr>
        <p:spPr>
          <a:xfrm>
            <a:off x="6505956" y="2057400"/>
            <a:ext cx="4860036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4000" b="1" dirty="0">
                <a:solidFill>
                  <a:schemeClr val="accent3"/>
                </a:solidFill>
                <a:latin typeface="Cambria" pitchFamily="34" charset="0"/>
                <a:ea typeface="Noto Serif CJK SC"/>
                <a:cs typeface="Cambria" pitchFamily="34" charset="-120"/>
              </a:rPr>
              <a:t>d = 0.19</a:t>
            </a:r>
            <a:endParaRPr lang="en-US" sz="4000" dirty="0"/>
          </a:p>
        </p:txBody>
      </p:sp>
      <p:sp>
        <p:nvSpPr>
          <p:cNvPr id="13" name="Text 10"/>
          <p:cNvSpPr txBox="1"/>
          <p:nvPr/>
        </p:nvSpPr>
        <p:spPr>
          <a:xfrm>
            <a:off x="6505956" y="2834640"/>
            <a:ext cx="4860036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400" dirty="0">
                <a:solidFill>
                  <a:schemeClr val="bg1"/>
                </a:solidFill>
                <a:ea typeface="Noto Sans CJK SC"/>
              </a:rPr>
              <a:t>接触蓝色空间（海、河、湖）对心理恢复的效果：压力、情绪与幸福感。</a:t>
            </a:r>
            <a:endParaRPr lang="en-US" sz="1400" dirty="0"/>
          </a:p>
        </p:txBody>
      </p:sp>
      <p:sp>
        <p:nvSpPr>
          <p:cNvPr id="14" name="Text 11"/>
          <p:cNvSpPr txBox="1"/>
          <p:nvPr/>
        </p:nvSpPr>
        <p:spPr>
          <a:xfrm>
            <a:off x="6505956" y="3611880"/>
            <a:ext cx="4860036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250" b="1" dirty="0">
                <a:solidFill>
                  <a:schemeClr val="accent3"/>
                </a:solidFill>
                <a:ea typeface="Noto Sans CJK SC"/>
              </a:rPr>
              <a:t>附近蓝色空间更多：d = 0.34。</a:t>
            </a:r>
            <a:endParaRPr lang="en-US" sz="1250" dirty="0"/>
          </a:p>
        </p:txBody>
      </p:sp>
      <p:sp>
        <p:nvSpPr>
          <p:cNvPr id="15" name="Text 12"/>
          <p:cNvSpPr txBox="1"/>
          <p:nvPr/>
        </p:nvSpPr>
        <p:spPr>
          <a:xfrm>
            <a:off x="6505956" y="4023360"/>
            <a:ext cx="4860036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100" i="1" dirty="0">
                <a:solidFill>
                  <a:schemeClr val="accent3"/>
                </a:solidFill>
                <a:ea typeface="Noto Sans CJK SC"/>
              </a:rPr>
              <a:t>Georgiou et al., 2021 · [35]</a:t>
            </a:r>
            <a:endParaRPr lang="en-US" sz="1100" dirty="0"/>
          </a:p>
        </p:txBody>
      </p:sp>
      <p:sp>
        <p:nvSpPr>
          <p:cNvPr id="16" name="lectura"/>
          <p:cNvSpPr/>
          <p:nvPr/>
        </p:nvSpPr>
        <p:spPr>
          <a:xfrm>
            <a:off x="548640" y="4663440"/>
            <a:ext cx="11091672" cy="777240"/>
          </a:xfrm>
          <a:prstGeom prst="roundRect">
            <a:avLst>
              <a:gd name="adj" fmla="val 18824"/>
            </a:avLst>
          </a:prstGeom>
          <a:solidFill>
            <a:srgbClr val="0E3A4A"/>
          </a:solidFill>
          <a:ln w="12700">
            <a:solidFill>
              <a:srgbClr val="0E3A4A"/>
            </a:solidFill>
            <a:prstDash val="solid"/>
          </a:ln>
        </p:spPr>
      </p:sp>
      <p:sp>
        <p:nvSpPr>
          <p:cNvPr id="17" name="Text 14"/>
          <p:cNvSpPr txBox="1"/>
          <p:nvPr/>
        </p:nvSpPr>
        <p:spPr>
          <a:xfrm>
            <a:off x="822960" y="4663440"/>
            <a:ext cx="10543032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1050" b="1" spc="300" kern="0" dirty="0">
                <a:solidFill>
                  <a:srgbClr val="F2B544"/>
                </a:solidFill>
                <a:ea typeface="Noto Sans CJK SC"/>
              </a:rPr>
              <a:t>MDI 解读   </a:t>
            </a:r>
            <a:pPr indent="0" marL="0">
              <a:buNone/>
            </a:pPr>
            <a:r>
              <a:rPr lang="zh-CN" sz="1400" i="1" dirty="0">
                <a:solidFill>
                  <a:srgbClr val="F8F5EF"/>
                </a:solidFill>
                <a:latin typeface="Cambria" pitchFamily="34" charset="0"/>
                <a:ea typeface="Noto Serif CJK SC"/>
                <a:cs typeface="Cambria" pitchFamily="34" charset="-120"/>
              </a:rPr>
              <a:t>潜水把证据与幸福感相关联的两件事结合在一起：在水中的时间和经过训练的注意。</a:t>
            </a:r>
            <a:endParaRPr lang="en-US" sz="1050" dirty="0"/>
          </a:p>
        </p:txBody>
      </p:sp>
      <p:sp>
        <p:nvSpPr>
          <p:cNvPr id="18" name="fuente"/>
          <p:cNvSpPr/>
          <p:nvPr/>
        </p:nvSpPr>
        <p:spPr>
          <a:xfrm>
            <a:off x="548640" y="5669280"/>
            <a:ext cx="11091672" cy="384048"/>
          </a:xfrm>
          <a:prstGeom prst="roundRect">
            <a:avLst>
              <a:gd name="adj" fmla="val 38095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</p:spPr>
      </p:sp>
      <p:sp>
        <p:nvSpPr>
          <p:cNvPr id="19" name="Text 16"/>
          <p:cNvSpPr txBox="1"/>
          <p:nvPr/>
        </p:nvSpPr>
        <p:spPr>
          <a:xfrm>
            <a:off x="749808" y="5669280"/>
            <a:ext cx="1068933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zh-CN" sz="950" b="1" spc="200" kern="0" dirty="0">
                <a:solidFill>
                  <a:srgbClr val="0F6472"/>
                </a:solidFill>
                <a:ea typeface="Noto Sans CJK SC"/>
              </a:rPr>
              <a:t>来源   </a:t>
            </a:r>
            <a:pPr indent="0" marL="0">
              <a:buNone/>
            </a:pPr>
            <a:r>
              <a:rPr lang="zh-CN" sz="1050" b="1" dirty="0">
                <a:solidFill>
                  <a:srgbClr val="5A6B70"/>
                </a:solidFill>
                <a:ea typeface="Noto Sans CJK SC"/>
              </a:rPr>
              <a:t>[34] </a:t>
            </a:r>
            <a:pPr indent="0" marL="0">
              <a:buNone/>
            </a:pPr>
            <a:r>
              <a:rPr lang="zh-CN" sz="1050" u="sng" dirty="0">
                <a:solidFill>
                  <a:srgbClr val="0F6472"/>
                </a:solidFill>
                <a:ea typeface="Noto Sans CJK SC"/>
                <a:hlinkClick r:id="rId1" invalidUrl="" action="" tgtFrame="" tooltip="Spending at least 120 minutes a week in nature is associated with good health and wellbeing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White et al., 2019 · Scientific Reports</a:t>
            </a:r>
            <a:pPr indent="0" marL="0">
              <a:buNone/>
            </a:pPr>
            <a:r>
              <a:rPr lang="zh-CN" sz="1050" dirty="0">
                <a:solidFill>
                  <a:srgbClr val="5A6B70"/>
                </a:solidFill>
                <a:ea typeface="Noto Sans CJK SC"/>
              </a:rPr>
              <a:t>   ·   </a:t>
            </a:r>
            <a:pPr indent="0" marL="0">
              <a:buNone/>
            </a:pPr>
            <a:r>
              <a:rPr lang="zh-CN" sz="1050" b="1" dirty="0">
                <a:solidFill>
                  <a:srgbClr val="5A6B70"/>
                </a:solidFill>
                <a:ea typeface="Noto Sans CJK SC"/>
              </a:rPr>
              <a:t>[35] </a:t>
            </a:r>
            <a:pPr indent="0" marL="0">
              <a:buNone/>
            </a:pPr>
            <a:r>
              <a:rPr lang="zh-CN" sz="1050" u="sng" dirty="0">
                <a:solidFill>
                  <a:srgbClr val="0F6472"/>
                </a:solidFill>
                <a:ea typeface="Noto Sans CJK SC"/>
                <a:hlinkClick r:id="rId2" invalidUrl="" action="" tgtFrame="" tooltip="Mechanisms of impact of blue spaces on human health: a systematic literature review and meta-analysi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Georgiou et al., 2021 · IJERPH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zh-CN">
                <a:ea typeface="Noto Sans CJK SC"/>
              </a:rPr>
              <a:t>20</a:t>
            </a:fld>
            <a:endParaRPr lang="en-US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3200" b="1" dirty="0">
                <a:solidFill>
                  <a:schemeClr val="tx1"/>
                </a:solidFill>
                <a:ea typeface="Noto Sans CJK SC"/>
              </a:rPr>
              <a:t>从数据到实践</a:t>
            </a:r>
            <a:endParaRPr lang="en-US" sz="3200" dirty="0"/>
          </a:p>
        </p:txBody>
      </p:sp>
      <p:sp>
        <p:nvSpPr>
          <p:cNvPr id="4" name="chip"/>
          <p:cNvSpPr txBox="1"/>
          <p:nvPr/>
        </p:nvSpPr>
        <p:spPr>
          <a:xfrm>
            <a:off x="548640" y="1298448"/>
            <a:ext cx="3566160" cy="347472"/>
          </a:xfrm>
          <a:prstGeom prst="roundRect">
            <a:avLst>
              <a:gd name="adj" fmla="val 50000"/>
            </a:avLst>
          </a:prstGeom>
          <a:solidFill>
            <a:srgbClr val="0F6472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zh-CN" sz="1100" b="1" spc="200" kern="0" dirty="0">
                <a:solidFill>
                  <a:srgbClr val="FFFFFF"/>
                </a:solidFill>
                <a:ea typeface="Noto Sans CJK SC"/>
              </a:rPr>
              <a:t>MDI 解读  ·  工作假设</a:t>
            </a:r>
            <a:endParaRPr lang="en-US" sz="1100" dirty="0"/>
          </a:p>
        </p:txBody>
      </p:sp>
      <p:graphicFrame>
        <p:nvGraphicFramePr>
          <p:cNvPr id="22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737360"/>
          <a:ext cx="11091672" cy="914400"/>
        </p:xfrm>
        <a:graphic>
          <a:graphicData uri="http://schemas.openxmlformats.org/drawingml/2006/table">
            <a:tbl>
              <a:tblPr/>
              <a:tblGrid>
                <a:gridCol w="3657600"/>
                <a:gridCol w="3429000"/>
                <a:gridCol w="3639312"/>
              </a:tblGrid>
              <a:tr h="32918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CN" sz="11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Noto Sans CJK SC"/>
                          <a:cs typeface="Calibri" pitchFamily="34" charset="-120"/>
                        </a:rPr>
                        <a:t>哪里出了问题（数据）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02E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CN" sz="11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Noto Sans CJK SC"/>
                          <a:cs typeface="Calibri" pitchFamily="34" charset="-120"/>
                        </a:rPr>
                        <a:t>正念训练什么（数据）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02E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CN" sz="11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Noto Sans CJK SC"/>
                          <a:cs typeface="Calibri" pitchFamily="34" charset="-120"/>
                        </a:rPr>
                        <a:t>MDI 如何实践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02E"/>
                    </a:solidFill>
                  </a:tcPr>
                </a:tc>
              </a:tr>
              <a:tr h="60350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CN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SC"/>
                          <a:cs typeface="Calibri" pitchFamily="34" charset="-120"/>
                        </a:rPr>
                        <a:t>紧急上升：1992–2003年 [1] 及荷兰海军治疗的事故 [7] 中最常见的失能因素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CN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SC"/>
                          <a:cs typeface="Calibri" pitchFamily="34" charset="-120"/>
                        </a:rPr>
                        <a:t>压力后心率和呼吸恢复更快 [25]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CN" sz="1050" b="1" dirty="0">
                          <a:solidFill>
                            <a:srgbClr val="0F6472"/>
                          </a:solidFill>
                          <a:latin typeface="Calibri" pitchFamily="34" charset="0"/>
                          <a:ea typeface="Noto Sans CJK SC"/>
                          <a:cs typeface="Calibri" pitchFamily="34" charset="-120"/>
                        </a:rPr>
                        <a:t>停下、思考，并按你的潜水机构培训行动；潜伴拥有中止权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30352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CN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SC"/>
                          <a:cs typeface="Calibri" pitchFamily="34" charset="-120"/>
                        </a:rPr>
                        <a:t>心脏与年龄：至少四分之一的死亡与心脏有关 [9]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CN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SC"/>
                          <a:cs typeface="Calibri" pitchFamily="34" charset="-120"/>
                        </a:rPr>
                        <a:t>身体觉察：更早察觉紧张、疲劳或寒冷 [17]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CN" sz="1050" b="1" dirty="0">
                          <a:solidFill>
                            <a:srgbClr val="0F6472"/>
                          </a:solidFill>
                          <a:latin typeface="Calibri" pitchFamily="34" charset="0"/>
                          <a:ea typeface="Noto Sans CJK SC"/>
                          <a:cs typeface="Calibri" pitchFamily="34" charset="-120"/>
                        </a:rPr>
                        <a:t>准备度扫描（绿 · 黄 · 红）；推迟也可以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30352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CN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SC"/>
                          <a:cs typeface="Calibri" pitchFamily="34" charset="-120"/>
                        </a:rPr>
                        <a:t>恐慌：24%至37%经历过，事前焦虑可预测 [10] [11]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CN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SC"/>
                          <a:cs typeface="Calibri" pitchFamily="34" charset="-120"/>
                        </a:rPr>
                        <a:t>焦虑减少，效果与一线药物相当 [18]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CN" sz="1050" b="1" dirty="0">
                          <a:solidFill>
                            <a:srgbClr val="0F6472"/>
                          </a:solidFill>
                          <a:latin typeface="Calibri" pitchFamily="34" charset="0"/>
                          <a:ea typeface="Noto Sans CJK SC"/>
                          <a:cs typeface="Calibri" pitchFamily="34" charset="-120"/>
                        </a:rPr>
                        <a:t>入水前的 ARRIVE：“接纳”自己的状态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30352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CN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SC"/>
                          <a:cs typeface="Calibri" pitchFamily="34" charset="-120"/>
                        </a:rPr>
                        <a:t>隧道视野；焦虑时水下处理变慢 [13] [14]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CN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SC"/>
                          <a:cs typeface="Calibri" pitchFamily="34" charset="-120"/>
                        </a:rPr>
                        <a:t>持续注意与工作记忆更好，压力下亦然 [21] [23]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CN" sz="1050" b="1" dirty="0">
                          <a:solidFill>
                            <a:srgbClr val="0F6472"/>
                          </a:solidFill>
                          <a:latin typeface="Calibri" pitchFamily="34" charset="0"/>
                          <a:ea typeface="Noto Sans CJK SC"/>
                          <a:cs typeface="Calibri" pitchFamily="34" charset="-120"/>
                        </a:rPr>
                        <a:t>每次潜水只有一个焦点，目光保持开阔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30352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CN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SC"/>
                          <a:cs typeface="Calibri" pitchFamily="34" charset="-120"/>
                        </a:rPr>
                        <a:t>75%的非医疗原因死亡中存在违规 [8]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CN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SC"/>
                          <a:cs typeface="Calibri" pitchFamily="34" charset="-120"/>
                        </a:rPr>
                        <a:t>走神更少，更专注于任务 [24]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CN" sz="1050" b="1" dirty="0">
                          <a:solidFill>
                            <a:srgbClr val="0F6472"/>
                          </a:solidFill>
                          <a:latin typeface="Calibri" pitchFamily="34" charset="0"/>
                          <a:ea typeface="Noto Sans CJK SC"/>
                          <a:cs typeface="Calibri" pitchFamily="34" charset="-120"/>
                        </a:rPr>
                        <a:t>「核实」：与潜伴确认计划、手势和返回路线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7548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CN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SC"/>
                          <a:cs typeface="Calibri" pitchFamily="34" charset="-120"/>
                        </a:rPr>
                        <a:t>上升时屏气可能导致栓塞 [15]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CN" sz="1050" i="1" dirty="0">
                          <a:solidFill>
                            <a:srgbClr val="5A6B70"/>
                          </a:solidFill>
                          <a:latin typeface="Calibri" pitchFamily="34" charset="0"/>
                          <a:ea typeface="Noto Sans CJK SC"/>
                          <a:cs typeface="Calibri" pitchFamily="34" charset="-120"/>
                        </a:rPr>
                        <a:t>不训练呼吸：只是观察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CN" sz="1050" b="1" dirty="0">
                          <a:solidFill>
                            <a:srgbClr val="0F6472"/>
                          </a:solidFill>
                          <a:latin typeface="Calibri" pitchFamily="34" charset="0"/>
                          <a:ea typeface="Noto Sans CJK SC"/>
                          <a:cs typeface="Calibri" pitchFamily="34" charset="-120"/>
                        </a:rPr>
                        <a:t>保持平常、连续的呼吸；TRES 只是观察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6" name="Text 2"/>
          <p:cNvSpPr txBox="1"/>
          <p:nvPr/>
        </p:nvSpPr>
        <p:spPr>
          <a:xfrm>
            <a:off x="548640" y="5669280"/>
            <a:ext cx="1109167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100" i="1" dirty="0">
                <a:solidFill>
                  <a:schemeClr val="tx2"/>
                </a:solidFill>
                <a:ea typeface="Noto Sans CJK SC"/>
              </a:rPr>
              <a:t>方括号中的数字对应文末的来源列表。</a:t>
            </a:r>
            <a:endParaRPr lang="en-US" sz="11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zh-CN">
                <a:ea typeface="Noto Sans CJK SC"/>
              </a:rPr>
              <a:t>21</a:t>
            </a:fld>
            <a:endParaRPr lang="en-US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3200" b="1" dirty="0">
                <a:solidFill>
                  <a:schemeClr val="bg1"/>
                </a:solidFill>
                <a:ea typeface="Noto Sans CJK SC"/>
              </a:rPr>
              <a:t>我们还不知道什么，以及如何测量</a:t>
            </a:r>
            <a:endParaRPr lang="en-US" sz="3200" dirty="0"/>
          </a:p>
        </p:txBody>
      </p:sp>
      <p:sp>
        <p:nvSpPr>
          <p:cNvPr id="4" name="dot"/>
          <p:cNvSpPr/>
          <p:nvPr/>
        </p:nvSpPr>
        <p:spPr>
          <a:xfrm>
            <a:off x="548640" y="1508760"/>
            <a:ext cx="457200" cy="4572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5" name="Text 2"/>
          <p:cNvSpPr txBox="1"/>
          <p:nvPr/>
        </p:nvSpPr>
        <p:spPr>
          <a:xfrm>
            <a:off x="548640" y="1508760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zh-CN" sz="1500" b="1" dirty="0">
                <a:solidFill>
                  <a:schemeClr val="bg1"/>
                </a:solidFill>
                <a:latin typeface="Cambria" pitchFamily="34" charset="0"/>
                <a:ea typeface="Noto Serif CJK SC"/>
                <a:cs typeface="Cambria" pitchFamily="34" charset="-120"/>
              </a:rPr>
              <a:t>1</a:t>
            </a:r>
            <a:endParaRPr lang="en-US" sz="1500" dirty="0"/>
          </a:p>
        </p:txBody>
      </p:sp>
      <p:sp>
        <p:nvSpPr>
          <p:cNvPr id="6" name="Text 3"/>
          <p:cNvSpPr txBox="1"/>
          <p:nvPr/>
        </p:nvSpPr>
        <p:spPr>
          <a:xfrm>
            <a:off x="1234440" y="1463040"/>
            <a:ext cx="60350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500" dirty="0">
                <a:solidFill>
                  <a:schemeClr val="bg1"/>
                </a:solidFill>
                <a:ea typeface="Noto Sans CJK SC"/>
              </a:rPr>
              <a:t>目前还没有大型试验测量正念对潜水事故的影响。</a:t>
            </a:r>
            <a:endParaRPr lang="en-US" sz="1500" dirty="0"/>
          </a:p>
        </p:txBody>
      </p:sp>
      <p:sp>
        <p:nvSpPr>
          <p:cNvPr id="7" name="dot"/>
          <p:cNvSpPr/>
          <p:nvPr/>
        </p:nvSpPr>
        <p:spPr>
          <a:xfrm>
            <a:off x="548640" y="2496312"/>
            <a:ext cx="457200" cy="4572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8" name="Text 5"/>
          <p:cNvSpPr txBox="1"/>
          <p:nvPr/>
        </p:nvSpPr>
        <p:spPr>
          <a:xfrm>
            <a:off x="548640" y="2496312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zh-CN" sz="1500" b="1" dirty="0">
                <a:solidFill>
                  <a:schemeClr val="bg1"/>
                </a:solidFill>
                <a:latin typeface="Cambria" pitchFamily="34" charset="0"/>
                <a:ea typeface="Noto Serif CJK SC"/>
                <a:cs typeface="Cambria" pitchFamily="34" charset="-120"/>
              </a:rPr>
              <a:t>2</a:t>
            </a:r>
            <a:endParaRPr lang="en-US" sz="1500" dirty="0"/>
          </a:p>
        </p:txBody>
      </p:sp>
      <p:sp>
        <p:nvSpPr>
          <p:cNvPr id="9" name="Text 6"/>
          <p:cNvSpPr txBox="1"/>
          <p:nvPr/>
        </p:nvSpPr>
        <p:spPr>
          <a:xfrm>
            <a:off x="1234440" y="2450592"/>
            <a:ext cx="60350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500" dirty="0">
                <a:solidFill>
                  <a:schemeClr val="bg1"/>
                </a:solidFill>
                <a:ea typeface="Noto Sans CJK SC"/>
              </a:rPr>
              <a:t>以潜水员为对象的研究规模小，往往非随机，参与者为自愿报名。</a:t>
            </a:r>
            <a:endParaRPr lang="en-US" sz="1500" dirty="0"/>
          </a:p>
        </p:txBody>
      </p:sp>
      <p:sp>
        <p:nvSpPr>
          <p:cNvPr id="10" name="dot"/>
          <p:cNvSpPr/>
          <p:nvPr/>
        </p:nvSpPr>
        <p:spPr>
          <a:xfrm>
            <a:off x="548640" y="3483864"/>
            <a:ext cx="457200" cy="4572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1" name="Text 8"/>
          <p:cNvSpPr txBox="1"/>
          <p:nvPr/>
        </p:nvSpPr>
        <p:spPr>
          <a:xfrm>
            <a:off x="548640" y="3483864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zh-CN" sz="1500" b="1" dirty="0">
                <a:solidFill>
                  <a:schemeClr val="bg1"/>
                </a:solidFill>
                <a:latin typeface="Cambria" pitchFamily="34" charset="0"/>
                <a:ea typeface="Noto Serif CJK SC"/>
                <a:cs typeface="Cambria" pitchFamily="34" charset="-120"/>
              </a:rPr>
              <a:t>3</a:t>
            </a:r>
            <a:endParaRPr lang="en-US" sz="1500" dirty="0"/>
          </a:p>
        </p:txBody>
      </p:sp>
      <p:sp>
        <p:nvSpPr>
          <p:cNvPr id="12" name="Text 9"/>
          <p:cNvSpPr txBox="1"/>
          <p:nvPr/>
        </p:nvSpPr>
        <p:spPr>
          <a:xfrm>
            <a:off x="1234440" y="3438144"/>
            <a:ext cx="60350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500" dirty="0">
                <a:solidFill>
                  <a:schemeClr val="bg1"/>
                </a:solidFill>
                <a:ea typeface="Noto Sans CJK SC"/>
              </a:rPr>
              <a:t>正念不能取代你的潜水机构培训、潜水计划、装备或医学适潜性：它是在其之上的补充。</a:t>
            </a:r>
            <a:endParaRPr lang="en-US" sz="1500" dirty="0"/>
          </a:p>
        </p:txBody>
      </p:sp>
      <p:sp>
        <p:nvSpPr>
          <p:cNvPr id="13" name="dot"/>
          <p:cNvSpPr/>
          <p:nvPr/>
        </p:nvSpPr>
        <p:spPr>
          <a:xfrm>
            <a:off x="548640" y="4471416"/>
            <a:ext cx="457200" cy="4572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4" name="Text 11"/>
          <p:cNvSpPr txBox="1"/>
          <p:nvPr/>
        </p:nvSpPr>
        <p:spPr>
          <a:xfrm>
            <a:off x="548640" y="4471416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zh-CN" sz="1500" b="1" dirty="0">
                <a:solidFill>
                  <a:schemeClr val="bg1"/>
                </a:solidFill>
                <a:latin typeface="Cambria" pitchFamily="34" charset="0"/>
                <a:ea typeface="Noto Serif CJK SC"/>
                <a:cs typeface="Cambria" pitchFamily="34" charset="-120"/>
              </a:rPr>
              <a:t>4</a:t>
            </a:r>
            <a:endParaRPr lang="en-US" sz="1500" dirty="0"/>
          </a:p>
        </p:txBody>
      </p:sp>
      <p:sp>
        <p:nvSpPr>
          <p:cNvPr id="15" name="Text 12"/>
          <p:cNvSpPr txBox="1"/>
          <p:nvPr/>
        </p:nvSpPr>
        <p:spPr>
          <a:xfrm>
            <a:off x="1234440" y="4425696"/>
            <a:ext cx="60350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500" dirty="0">
                <a:solidFill>
                  <a:schemeClr val="bg1"/>
                </a:solidFill>
                <a:ea typeface="Noto Sans CJK SC"/>
              </a:rPr>
              <a:t>许多死亡无法还原：2025 年英国报告中，超过一半缺少信息。事故数据并不完美。</a:t>
            </a:r>
            <a:endParaRPr lang="en-US" sz="1500" dirty="0"/>
          </a:p>
        </p:txBody>
      </p:sp>
      <p:sp>
        <p:nvSpPr>
          <p:cNvPr id="16" name="FP20"/>
          <p:cNvSpPr/>
          <p:nvPr/>
        </p:nvSpPr>
        <p:spPr>
          <a:xfrm>
            <a:off x="7498080" y="1417320"/>
            <a:ext cx="4142232" cy="4206240"/>
          </a:xfrm>
          <a:prstGeom prst="roundRect">
            <a:avLst>
              <a:gd name="adj" fmla="val 3532"/>
            </a:avLst>
          </a:prstGeom>
          <a:solidFill>
            <a:schemeClr val="accent2"/>
          </a:solidFill>
          <a:ln w="12700">
            <a:solidFill>
              <a:schemeClr val="accent2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17" name="Text 14"/>
          <p:cNvSpPr txBox="1"/>
          <p:nvPr/>
        </p:nvSpPr>
        <p:spPr>
          <a:xfrm>
            <a:off x="7772400" y="1691640"/>
            <a:ext cx="359359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100" b="1" spc="300" kern="0" dirty="0">
                <a:solidFill>
                  <a:srgbClr val="06202E"/>
                </a:solidFill>
                <a:ea typeface="Noto Sans CJK SC"/>
              </a:rPr>
              <a:t>因此我们进行测量</a:t>
            </a:r>
            <a:endParaRPr lang="en-US" sz="1100" dirty="0"/>
          </a:p>
        </p:txBody>
      </p:sp>
      <p:sp>
        <p:nvSpPr>
          <p:cNvPr id="18" name="Text 15"/>
          <p:cNvSpPr txBox="1"/>
          <p:nvPr/>
        </p:nvSpPr>
        <p:spPr>
          <a:xfrm>
            <a:off x="7772400" y="2057400"/>
            <a:ext cx="359359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2400" b="1" dirty="0">
                <a:solidFill>
                  <a:srgbClr val="FFFFFF"/>
                </a:solidFill>
                <a:latin typeface="Cambria" pitchFamily="34" charset="0"/>
                <a:ea typeface="Noto Serif CJK SC"/>
                <a:cs typeface="Cambria" pitchFamily="34" charset="-120"/>
              </a:rPr>
              <a:t>FP20 · Fundamental Peace</a:t>
            </a:r>
            <a:endParaRPr lang="en-US" sz="2400" dirty="0"/>
          </a:p>
        </p:txBody>
      </p:sp>
      <p:sp>
        <p:nvSpPr>
          <p:cNvPr id="19" name="Text 16"/>
          <p:cNvSpPr txBox="1"/>
          <p:nvPr/>
        </p:nvSpPr>
        <p:spPr>
          <a:xfrm>
            <a:off x="7772400" y="2743200"/>
            <a:ext cx="3593592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400" dirty="0">
                <a:solidFill>
                  <a:srgbClr val="FFFFFF"/>
                </a:solidFill>
                <a:ea typeface="Noto Sans CJK SC"/>
              </a:rPr>
              <a:t>每门课程前后填写的 20 项问卷，附个人编码和可选的研究同意。</a:t>
            </a:r>
            <a:endParaRPr lang="en-US" sz="1400" dirty="0"/>
          </a:p>
        </p:txBody>
      </p:sp>
      <p:sp>
        <p:nvSpPr>
          <p:cNvPr id="20" name="Text 17"/>
          <p:cNvSpPr txBox="1"/>
          <p:nvPr/>
        </p:nvSpPr>
        <p:spPr>
          <a:xfrm>
            <a:off x="7772400" y="3977640"/>
            <a:ext cx="3593592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300" b="1" dirty="0">
                <a:solidFill>
                  <a:srgbClr val="06202E"/>
                </a:solidFill>
                <a:ea typeface="Noto Sans CJK SC"/>
              </a:rPr>
              <a:t>研究与萨拉戈萨大学冥想科学讲席合作进行。</a:t>
            </a:r>
            <a:endParaRPr lang="en-US" sz="1300" dirty="0"/>
          </a:p>
        </p:txBody>
      </p:sp>
      <p:sp>
        <p:nvSpPr>
          <p:cNvPr id="21" name="Text 18"/>
          <p:cNvSpPr txBox="1"/>
          <p:nvPr/>
        </p:nvSpPr>
        <p:spPr>
          <a:xfrm>
            <a:off x="7772400" y="5029200"/>
            <a:ext cx="359359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150" i="1" dirty="0">
                <a:solidFill>
                  <a:srgbClr val="FFFFFF"/>
                </a:solidFill>
                <a:ea typeface="Noto Sans CJK SC"/>
              </a:rPr>
              <a:t>mindfuldivinginstitute.com/learn/profile</a:t>
            </a:r>
            <a:endParaRPr lang="en-US" sz="11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zh-CN">
                <a:ea typeface="Noto Sans CJK SC"/>
              </a:rPr>
              <a:t>22</a:t>
            </a:fld>
            <a:endParaRPr lang="en-US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3200" b="1" dirty="0">
                <a:solidFill>
                  <a:schemeClr val="tx1"/>
                </a:solidFill>
                <a:ea typeface="Noto Sans CJK SC"/>
              </a:rPr>
              <a:t>来源（1/3）</a:t>
            </a:r>
            <a:endParaRPr lang="en-US" sz="3200" dirty="0"/>
          </a:p>
        </p:txBody>
      </p:sp>
      <p:sp>
        <p:nvSpPr>
          <p:cNvPr id="4" name="Text 1"/>
          <p:cNvSpPr txBox="1"/>
          <p:nvPr/>
        </p:nvSpPr>
        <p:spPr>
          <a:xfrm>
            <a:off x="548640" y="1325880"/>
            <a:ext cx="11091672" cy="4526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700"/>
              </a:spcAft>
              <a:buNone/>
            </a:pPr>
            <a:r>
              <a:rPr lang="zh-CN" sz="1150" b="1" dirty="0">
                <a:solidFill>
                  <a:schemeClr val="accent2"/>
                </a:solidFill>
                <a:ea typeface="Noto Sans CJK SC"/>
              </a:rPr>
              <a:t>[1]  </a:t>
            </a:r>
            <a:pPr indent="0" marL="0">
              <a:spcAft>
                <a:spcPts val="700"/>
              </a:spcAft>
              <a:buNone/>
            </a:pPr>
            <a:r>
              <a:rPr lang="zh-CN" sz="1150" dirty="0">
                <a:solidFill>
                  <a:srgbClr val="06202E"/>
                </a:solidFill>
                <a:ea typeface="Noto Sans CJK SC"/>
              </a:rPr>
              <a:t>Denoble PJ, Caruso JL, Dear GdeL, Pieper CF, Vann RD (2008). </a:t>
            </a:r>
            <a:pPr indent="0" marL="0">
              <a:spcAft>
                <a:spcPts val="700"/>
              </a:spcAft>
              <a:buNone/>
            </a:pPr>
            <a:r>
              <a:rPr lang="zh-CN" sz="1150" u="sng" dirty="0">
                <a:solidFill>
                  <a:srgbClr val="0F6472"/>
                </a:solidFill>
                <a:ea typeface="Noto Sans CJK SC"/>
                <a:hlinkClick r:id="rId1" invalidUrl="" action="" tgtFrame="" tooltip="https://pubmed.ncbi.nlm.nih.gov/19175195/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Common causes of open-circuit recreational diving fatalities</a:t>
            </a:r>
            <a:pPr indent="0" marL="0">
              <a:spcAft>
                <a:spcPts val="700"/>
              </a:spcAft>
              <a:buNone/>
            </a:pPr>
            <a:r>
              <a:rPr lang="zh-CN" sz="1150" dirty="0">
                <a:solidFill>
                  <a:srgbClr val="5A6B70"/>
                </a:solidFill>
                <a:ea typeface="Noto Sans CJK SC"/>
              </a:rPr>
              <a:t>. Undersea &amp; Hyperbaric Medicine 35(6):393–406.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zh-CN" sz="1150" b="1" dirty="0">
                <a:solidFill>
                  <a:schemeClr val="accent2"/>
                </a:solidFill>
                <a:ea typeface="Noto Sans CJK SC"/>
              </a:rPr>
              <a:t>[2]  </a:t>
            </a:r>
            <a:pPr indent="0" marL="0">
              <a:spcAft>
                <a:spcPts val="700"/>
              </a:spcAft>
              <a:buNone/>
            </a:pPr>
            <a:r>
              <a:rPr lang="zh-CN" sz="1150" dirty="0">
                <a:solidFill>
                  <a:srgbClr val="06202E"/>
                </a:solidFill>
                <a:ea typeface="Noto Sans CJK SC"/>
              </a:rPr>
              <a:t>Lippmann J, Taylor DM (2020). </a:t>
            </a:r>
            <a:pPr indent="0" marL="0">
              <a:spcAft>
                <a:spcPts val="700"/>
              </a:spcAft>
              <a:buNone/>
            </a:pPr>
            <a:r>
              <a:rPr lang="zh-CN" sz="1150" u="sng" dirty="0">
                <a:solidFill>
                  <a:srgbClr val="0F6472"/>
                </a:solidFill>
                <a:ea typeface="Noto Sans CJK SC"/>
                <a:hlinkClick r:id="rId2" invalidUrl="" action="" tgtFrame="" tooltip="https://doi.org/10.28920/dhm50.3.220-229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Scuba diving fatalities in Australia 2001 to 2013: chain of events</a:t>
            </a:r>
            <a:pPr indent="0" marL="0">
              <a:spcAft>
                <a:spcPts val="700"/>
              </a:spcAft>
              <a:buNone/>
            </a:pPr>
            <a:r>
              <a:rPr lang="zh-CN" sz="1150" dirty="0">
                <a:solidFill>
                  <a:srgbClr val="5A6B70"/>
                </a:solidFill>
                <a:ea typeface="Noto Sans CJK SC"/>
              </a:rPr>
              <a:t>. Diving and Hyperbaric Medicine 50(3):220–229.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zh-CN" sz="1150" b="1" dirty="0">
                <a:solidFill>
                  <a:schemeClr val="accent2"/>
                </a:solidFill>
                <a:ea typeface="Noto Sans CJK SC"/>
              </a:rPr>
              <a:t>[3]  </a:t>
            </a:r>
            <a:pPr indent="0" marL="0">
              <a:spcAft>
                <a:spcPts val="700"/>
              </a:spcAft>
              <a:buNone/>
            </a:pPr>
            <a:r>
              <a:rPr lang="zh-CN" sz="1150" dirty="0">
                <a:solidFill>
                  <a:srgbClr val="06202E"/>
                </a:solidFill>
                <a:ea typeface="Noto Sans CJK SC"/>
              </a:rPr>
              <a:t>Lippmann J, Lawrence C, Davis M (2021). </a:t>
            </a:r>
            <a:pPr indent="0" marL="0">
              <a:spcAft>
                <a:spcPts val="700"/>
              </a:spcAft>
              <a:buNone/>
            </a:pPr>
            <a:r>
              <a:rPr lang="zh-CN" sz="1150" u="sng" dirty="0">
                <a:solidFill>
                  <a:srgbClr val="0F6472"/>
                </a:solidFill>
                <a:ea typeface="Noto Sans CJK SC"/>
                <a:hlinkClick r:id="rId3" invalidUrl="" action="" tgtFrame="" tooltip="https://doi.org/10.28920/dhm51.4.345-354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Scuba diving-related fatalities in New Zealand, 2007 to 2016</a:t>
            </a:r>
            <a:pPr indent="0" marL="0">
              <a:spcAft>
                <a:spcPts val="700"/>
              </a:spcAft>
              <a:buNone/>
            </a:pPr>
            <a:r>
              <a:rPr lang="zh-CN" sz="1150" dirty="0">
                <a:solidFill>
                  <a:srgbClr val="5A6B70"/>
                </a:solidFill>
                <a:ea typeface="Noto Sans CJK SC"/>
              </a:rPr>
              <a:t>. Diving and Hyperbaric Medicine 51(4):345–354.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zh-CN" sz="1150" b="1" dirty="0">
                <a:solidFill>
                  <a:schemeClr val="accent2"/>
                </a:solidFill>
                <a:ea typeface="Noto Sans CJK SC"/>
              </a:rPr>
              <a:t>[4]  </a:t>
            </a:r>
            <a:pPr indent="0" marL="0">
              <a:spcAft>
                <a:spcPts val="700"/>
              </a:spcAft>
              <a:buNone/>
            </a:pPr>
            <a:r>
              <a:rPr lang="zh-CN" sz="1150" dirty="0">
                <a:solidFill>
                  <a:srgbClr val="06202E"/>
                </a:solidFill>
                <a:ea typeface="Noto Sans CJK SC"/>
              </a:rPr>
              <a:t>Lippmann J, Lawrence C, Fock A (2023). </a:t>
            </a:r>
            <a:pPr indent="0" marL="0">
              <a:spcAft>
                <a:spcPts val="700"/>
              </a:spcAft>
              <a:buNone/>
            </a:pPr>
            <a:r>
              <a:rPr lang="zh-CN" sz="1150" u="sng" dirty="0">
                <a:solidFill>
                  <a:srgbClr val="0F6472"/>
                </a:solidFill>
                <a:ea typeface="Noto Sans CJK SC"/>
                <a:hlinkClick r:id="rId4" invalidUrl="" action="" tgtFrame="" tooltip="https://doi.org/10.28920/dhm53.2.76-84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Compressed gas diving fatalities in Australian waters 2014 to 2018</a:t>
            </a:r>
            <a:pPr indent="0" marL="0">
              <a:spcAft>
                <a:spcPts val="700"/>
              </a:spcAft>
              <a:buNone/>
            </a:pPr>
            <a:r>
              <a:rPr lang="zh-CN" sz="1150" dirty="0">
                <a:solidFill>
                  <a:srgbClr val="5A6B70"/>
                </a:solidFill>
                <a:ea typeface="Noto Sans CJK SC"/>
              </a:rPr>
              <a:t>. Diving and Hyperbaric Medicine 53(2):76–84.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zh-CN" sz="1150" b="1" dirty="0">
                <a:solidFill>
                  <a:schemeClr val="accent2"/>
                </a:solidFill>
                <a:ea typeface="Noto Sans CJK SC"/>
              </a:rPr>
              <a:t>[5]  </a:t>
            </a:r>
            <a:pPr indent="0" marL="0">
              <a:spcAft>
                <a:spcPts val="700"/>
              </a:spcAft>
              <a:buNone/>
            </a:pPr>
            <a:r>
              <a:rPr lang="zh-CN" sz="1150" dirty="0">
                <a:solidFill>
                  <a:srgbClr val="06202E"/>
                </a:solidFill>
                <a:ea typeface="Noto Sans CJK SC"/>
              </a:rPr>
              <a:t>Casadesús JM, Aguirre F, Carrera A, Boadas-Vaello P, Serrando MT, Reina F (2019). </a:t>
            </a:r>
            <a:pPr indent="0" marL="0">
              <a:spcAft>
                <a:spcPts val="700"/>
              </a:spcAft>
              <a:buNone/>
            </a:pPr>
            <a:r>
              <a:rPr lang="zh-CN" sz="1150" u="sng" dirty="0">
                <a:solidFill>
                  <a:srgbClr val="0F6472"/>
                </a:solidFill>
                <a:ea typeface="Noto Sans CJK SC"/>
                <a:hlinkClick r:id="rId5" invalidUrl="" action="" tgtFrame="" tooltip="https://doi.org/10.1007/s12024-019-00109-2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Diving-related fatalities: multidisciplinary, experience-based investigation</a:t>
            </a:r>
            <a:pPr indent="0" marL="0">
              <a:spcAft>
                <a:spcPts val="700"/>
              </a:spcAft>
              <a:buNone/>
            </a:pPr>
            <a:r>
              <a:rPr lang="zh-CN" sz="1150" dirty="0">
                <a:solidFill>
                  <a:srgbClr val="5A6B70"/>
                </a:solidFill>
                <a:ea typeface="Noto Sans CJK SC"/>
              </a:rPr>
              <a:t>. Forensic Science, Medicine and Pathology 15(2):224–232.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zh-CN" sz="1150" b="1" dirty="0">
                <a:solidFill>
                  <a:schemeClr val="accent2"/>
                </a:solidFill>
                <a:ea typeface="Noto Sans CJK SC"/>
              </a:rPr>
              <a:t>[6]  </a:t>
            </a:r>
            <a:pPr indent="0" marL="0">
              <a:spcAft>
                <a:spcPts val="700"/>
              </a:spcAft>
              <a:buNone/>
            </a:pPr>
            <a:r>
              <a:rPr lang="zh-CN" sz="1150" dirty="0">
                <a:solidFill>
                  <a:srgbClr val="06202E"/>
                </a:solidFill>
                <a:ea typeface="Noto Sans CJK SC"/>
              </a:rPr>
              <a:t>British Sub-Aqua Club (2026). </a:t>
            </a:r>
            <a:pPr indent="0" marL="0">
              <a:spcAft>
                <a:spcPts val="700"/>
              </a:spcAft>
              <a:buNone/>
            </a:pPr>
            <a:r>
              <a:rPr lang="zh-CN" sz="1150" u="sng" dirty="0">
                <a:solidFill>
                  <a:srgbClr val="0F6472"/>
                </a:solidFill>
                <a:ea typeface="Noto Sans CJK SC"/>
                <a:hlinkClick r:id="rId6" invalidUrl="" action="" tgtFrame="" tooltip="https://www.bsac.com/document/bsac-incident-report-2025/bsac-incident-report-2025.pdf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BSAC Annual Diving Incident Report 2025</a:t>
            </a:r>
            <a:pPr indent="0" marL="0">
              <a:spcAft>
                <a:spcPts val="700"/>
              </a:spcAft>
              <a:buNone/>
            </a:pPr>
            <a:r>
              <a:rPr lang="zh-CN" sz="1150" dirty="0">
                <a:solidFill>
                  <a:srgbClr val="5A6B70"/>
                </a:solidFill>
                <a:ea typeface="Noto Sans CJK SC"/>
              </a:rPr>
              <a:t>。BSAC，英国。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zh-CN" sz="1150" b="1" dirty="0">
                <a:solidFill>
                  <a:schemeClr val="accent2"/>
                </a:solidFill>
                <a:ea typeface="Noto Sans CJK SC"/>
              </a:rPr>
              <a:t>[7]  </a:t>
            </a:r>
            <a:pPr indent="0" marL="0">
              <a:spcAft>
                <a:spcPts val="700"/>
              </a:spcAft>
              <a:buNone/>
            </a:pPr>
            <a:r>
              <a:rPr lang="zh-CN" sz="1150" dirty="0">
                <a:solidFill>
                  <a:srgbClr val="06202E"/>
                </a:solidFill>
                <a:ea typeface="Noto Sans CJK SC"/>
              </a:rPr>
              <a:t>Turner BL, van Ooij PJAM, Wingelaar TT, et al. (2024). </a:t>
            </a:r>
            <a:pPr indent="0" marL="0">
              <a:spcAft>
                <a:spcPts val="700"/>
              </a:spcAft>
              <a:buNone/>
            </a:pPr>
            <a:r>
              <a:rPr lang="zh-CN" sz="1150" u="sng" dirty="0">
                <a:solidFill>
                  <a:srgbClr val="0F6472"/>
                </a:solidFill>
                <a:ea typeface="Noto Sans CJK SC"/>
                <a:hlinkClick r:id="rId7" invalidUrl="" action="" tgtFrame="" tooltip="https://doi.org/10.28920/dhm54.1.39-46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Chain of events analysis in diving accidents treated by the Royal Netherlands Navy 1966–2023</a:t>
            </a:r>
            <a:pPr indent="0" marL="0">
              <a:spcAft>
                <a:spcPts val="700"/>
              </a:spcAft>
              <a:buNone/>
            </a:pPr>
            <a:r>
              <a:rPr lang="zh-CN" sz="1150" dirty="0">
                <a:solidFill>
                  <a:srgbClr val="5A6B70"/>
                </a:solidFill>
                <a:ea typeface="Noto Sans CJK SC"/>
              </a:rPr>
              <a:t>. Diving and Hyperbaric Medicine 54(1):39–46.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zh-CN" sz="1150" b="1" dirty="0">
                <a:solidFill>
                  <a:schemeClr val="accent2"/>
                </a:solidFill>
                <a:ea typeface="Noto Sans CJK SC"/>
              </a:rPr>
              <a:t>[8]  </a:t>
            </a:r>
            <a:pPr indent="0" marL="0">
              <a:spcAft>
                <a:spcPts val="700"/>
              </a:spcAft>
              <a:buNone/>
            </a:pPr>
            <a:r>
              <a:rPr lang="zh-CN" sz="1150" dirty="0">
                <a:solidFill>
                  <a:srgbClr val="06202E"/>
                </a:solidFill>
                <a:ea typeface="Noto Sans CJK SC"/>
              </a:rPr>
              <a:t>Shreeves K, Buzzacott P, Hornsby A, Caney M (2018). </a:t>
            </a:r>
            <a:pPr indent="0" marL="0">
              <a:spcAft>
                <a:spcPts val="700"/>
              </a:spcAft>
              <a:buNone/>
            </a:pPr>
            <a:r>
              <a:rPr lang="zh-CN" sz="1150" u="sng" dirty="0">
                <a:solidFill>
                  <a:srgbClr val="0F6472"/>
                </a:solidFill>
                <a:ea typeface="Noto Sans CJK SC"/>
                <a:hlinkClick r:id="rId8" invalidUrl="" action="" tgtFrame="" tooltip="https://journals.viamedica.pl/international_maritime_health/article/view/58319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Violations of safe diving practices among 122 diver fatalities</a:t>
            </a:r>
            <a:pPr indent="0" marL="0">
              <a:spcAft>
                <a:spcPts val="700"/>
              </a:spcAft>
              <a:buNone/>
            </a:pPr>
            <a:r>
              <a:rPr lang="zh-CN" sz="1150" dirty="0">
                <a:solidFill>
                  <a:srgbClr val="5A6B70"/>
                </a:solidFill>
                <a:ea typeface="Noto Sans CJK SC"/>
              </a:rPr>
              <a:t>. International Maritime Health 69(2).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zh-CN" sz="1150" b="1" dirty="0">
                <a:solidFill>
                  <a:schemeClr val="accent2"/>
                </a:solidFill>
                <a:ea typeface="Noto Sans CJK SC"/>
              </a:rPr>
              <a:t>[9]  </a:t>
            </a:r>
            <a:pPr indent="0" marL="0">
              <a:spcAft>
                <a:spcPts val="700"/>
              </a:spcAft>
              <a:buNone/>
            </a:pPr>
            <a:r>
              <a:rPr lang="zh-CN" sz="1150" dirty="0">
                <a:solidFill>
                  <a:srgbClr val="06202E"/>
                </a:solidFill>
                <a:ea typeface="Noto Sans CJK SC"/>
              </a:rPr>
              <a:t>Lippmann J, Caruso J (2024). </a:t>
            </a:r>
            <a:pPr indent="0" marL="0">
              <a:spcAft>
                <a:spcPts val="700"/>
              </a:spcAft>
              <a:buNone/>
            </a:pPr>
            <a:r>
              <a:rPr lang="zh-CN" sz="1150" u="sng" dirty="0">
                <a:solidFill>
                  <a:srgbClr val="0F6472"/>
                </a:solidFill>
                <a:ea typeface="Noto Sans CJK SC"/>
                <a:hlinkClick r:id="rId9" invalidUrl="" action="" tgtFrame="" tooltip="https://doi.org/10.28920/dhm54.3.217-224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The investigation of diving accidents and fatalities</a:t>
            </a:r>
            <a:pPr indent="0" marL="0">
              <a:spcAft>
                <a:spcPts val="700"/>
              </a:spcAft>
              <a:buNone/>
            </a:pPr>
            <a:r>
              <a:rPr lang="zh-CN" sz="1150" dirty="0">
                <a:solidFill>
                  <a:srgbClr val="5A6B70"/>
                </a:solidFill>
                <a:ea typeface="Noto Sans CJK SC"/>
              </a:rPr>
              <a:t>. Diving and Hyperbaric Medicine 54(3):217–224.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zh-CN" sz="1150" b="1" dirty="0">
                <a:solidFill>
                  <a:schemeClr val="accent2"/>
                </a:solidFill>
                <a:ea typeface="Noto Sans CJK SC"/>
              </a:rPr>
              <a:t>[10]  </a:t>
            </a:r>
            <a:pPr indent="0" marL="0">
              <a:spcAft>
                <a:spcPts val="700"/>
              </a:spcAft>
              <a:buNone/>
            </a:pPr>
            <a:r>
              <a:rPr lang="zh-CN" sz="1150" dirty="0">
                <a:solidFill>
                  <a:srgbClr val="06202E"/>
                </a:solidFill>
                <a:ea typeface="Noto Sans CJK SC"/>
              </a:rPr>
              <a:t>Colvard DF, Colvard LY (2003). </a:t>
            </a:r>
            <a:pPr indent="0" marL="0">
              <a:spcAft>
                <a:spcPts val="700"/>
              </a:spcAft>
              <a:buNone/>
            </a:pPr>
            <a:r>
              <a:rPr lang="zh-CN" sz="1150" u="sng" dirty="0">
                <a:solidFill>
                  <a:srgbClr val="0F6472"/>
                </a:solidFill>
                <a:ea typeface="Noto Sans CJK SC"/>
                <a:hlinkClick r:id="rId10" invalidUrl="" action="" tgtFrame="" tooltip="https://undercurrent.org/UCnow/dive_magazine/2003/PanicRecreational200308.html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一项关于休闲水肺潜水员恐慌的研究（摘要：Panic in Recreational Scuba Divers）</a:t>
            </a:r>
            <a:pPr indent="0" marL="0">
              <a:spcAft>
                <a:spcPts val="700"/>
              </a:spcAft>
              <a:buNone/>
            </a:pPr>
            <a:r>
              <a:rPr lang="zh-CN" sz="1150" dirty="0">
                <a:solidFill>
                  <a:srgbClr val="5A6B70"/>
                </a:solidFill>
                <a:ea typeface="Noto Sans CJK SC"/>
              </a:rPr>
              <a:t>。The Undersea Journal，2003 年冬季刊；摘要见 Undercurrent 29(8)。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zh-CN" sz="1150" b="1" dirty="0">
                <a:solidFill>
                  <a:schemeClr val="accent2"/>
                </a:solidFill>
                <a:ea typeface="Noto Sans CJK SC"/>
              </a:rPr>
              <a:t>[11]  </a:t>
            </a:r>
            <a:pPr indent="0" marL="0">
              <a:spcAft>
                <a:spcPts val="700"/>
              </a:spcAft>
              <a:buNone/>
            </a:pPr>
            <a:r>
              <a:rPr lang="zh-CN" sz="1150" dirty="0">
                <a:solidFill>
                  <a:srgbClr val="06202E"/>
                </a:solidFill>
                <a:ea typeface="Noto Sans CJK SC"/>
              </a:rPr>
              <a:t>Morgan WP, Raglin JS, O'Connor PJ (2004). </a:t>
            </a:r>
            <a:pPr indent="0" marL="0">
              <a:spcAft>
                <a:spcPts val="700"/>
              </a:spcAft>
              <a:buNone/>
            </a:pPr>
            <a:r>
              <a:rPr lang="zh-CN" sz="1150" u="sng" dirty="0">
                <a:solidFill>
                  <a:srgbClr val="0F6472"/>
                </a:solidFill>
                <a:ea typeface="Noto Sans CJK SC"/>
                <a:hlinkClick r:id="rId11" invalidUrl="" action="" tgtFrame="" tooltip="https://doi.org/10.1055/s-2004-815829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Trait anxiety predicts panic behavior in beginning scuba students</a:t>
            </a:r>
            <a:pPr indent="0" marL="0">
              <a:spcAft>
                <a:spcPts val="700"/>
              </a:spcAft>
              <a:buNone/>
            </a:pPr>
            <a:r>
              <a:rPr lang="zh-CN" sz="1150" dirty="0">
                <a:solidFill>
                  <a:srgbClr val="5A6B70"/>
                </a:solidFill>
                <a:ea typeface="Noto Sans CJK SC"/>
              </a:rPr>
              <a:t>. International Journal of Sports Medicine 25(4):314–322.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zh-CN" sz="1150" b="1" dirty="0">
                <a:solidFill>
                  <a:schemeClr val="accent2"/>
                </a:solidFill>
                <a:ea typeface="Noto Sans CJK SC"/>
              </a:rPr>
              <a:t>[12]  </a:t>
            </a:r>
            <a:pPr indent="0" marL="0">
              <a:spcAft>
                <a:spcPts val="700"/>
              </a:spcAft>
              <a:buNone/>
            </a:pPr>
            <a:r>
              <a:rPr lang="zh-CN" sz="1150" dirty="0">
                <a:solidFill>
                  <a:srgbClr val="06202E"/>
                </a:solidFill>
                <a:ea typeface="Noto Sans CJK SC"/>
              </a:rPr>
              <a:t>Morgan WP (1995). </a:t>
            </a:r>
            <a:pPr indent="0" marL="0">
              <a:spcAft>
                <a:spcPts val="700"/>
              </a:spcAft>
              <a:buNone/>
            </a:pPr>
            <a:r>
              <a:rPr lang="zh-CN" sz="1150" u="sng" dirty="0">
                <a:solidFill>
                  <a:srgbClr val="0F6472"/>
                </a:solidFill>
                <a:ea typeface="Noto Sans CJK SC"/>
                <a:hlinkClick r:id="rId12" invalidUrl="" action="" tgtFrame="" tooltip="https://doi.org/10.2165/00007256-199520060-00005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Anxiety and panic in recreational scuba divers</a:t>
            </a:r>
            <a:pPr indent="0" marL="0">
              <a:spcAft>
                <a:spcPts val="700"/>
              </a:spcAft>
              <a:buNone/>
            </a:pPr>
            <a:r>
              <a:rPr lang="zh-CN" sz="1150" dirty="0">
                <a:solidFill>
                  <a:srgbClr val="5A6B70"/>
                </a:solidFill>
                <a:ea typeface="Noto Sans CJK SC"/>
              </a:rPr>
              <a:t>. Sports Medicine 20(6):398–421.</a:t>
            </a:r>
            <a:endParaRPr lang="en-US" sz="1150" dirty="0"/>
          </a:p>
        </p:txBody>
      </p:sp>
      <p:sp>
        <p:nvSpPr>
          <p:cNvPr id="5" name="Text 2"/>
          <p:cNvSpPr txBox="1"/>
          <p:nvPr/>
        </p:nvSpPr>
        <p:spPr>
          <a:xfrm>
            <a:off x="548640" y="5897880"/>
            <a:ext cx="1109167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050" i="1" dirty="0">
                <a:solidFill>
                  <a:schemeClr val="tx2"/>
                </a:solidFill>
                <a:ea typeface="Noto Sans CJK SC"/>
              </a:rPr>
              <a:t>链接至 DOI、PubMed 或原始出版物。访问于 2026 年 11 月 8 日。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zh-CN">
                <a:ea typeface="Noto Sans CJK SC"/>
              </a:rPr>
              <a:t>23</a:t>
            </a:fld>
            <a:endParaRPr lang="en-US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3200" b="1" dirty="0">
                <a:solidFill>
                  <a:schemeClr val="tx1"/>
                </a:solidFill>
                <a:ea typeface="Noto Sans CJK SC"/>
              </a:rPr>
              <a:t>来源（2/3）</a:t>
            </a:r>
            <a:endParaRPr lang="en-US" sz="3200" dirty="0"/>
          </a:p>
        </p:txBody>
      </p:sp>
      <p:sp>
        <p:nvSpPr>
          <p:cNvPr id="4" name="Text 1"/>
          <p:cNvSpPr txBox="1"/>
          <p:nvPr/>
        </p:nvSpPr>
        <p:spPr>
          <a:xfrm>
            <a:off x="548640" y="1325880"/>
            <a:ext cx="11091672" cy="4526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700"/>
              </a:spcAft>
              <a:buNone/>
            </a:pPr>
            <a:r>
              <a:rPr lang="zh-CN" sz="1150" b="1" dirty="0">
                <a:solidFill>
                  <a:schemeClr val="accent2"/>
                </a:solidFill>
                <a:ea typeface="Noto Sans CJK SC"/>
              </a:rPr>
              <a:t>[13]  </a:t>
            </a:r>
            <a:pPr indent="0" marL="0">
              <a:spcAft>
                <a:spcPts val="700"/>
              </a:spcAft>
              <a:buNone/>
            </a:pPr>
            <a:r>
              <a:rPr lang="zh-CN" sz="1150" dirty="0">
                <a:solidFill>
                  <a:srgbClr val="06202E"/>
                </a:solidFill>
                <a:ea typeface="Noto Sans CJK SC"/>
              </a:rPr>
              <a:t>Weltman G, Egstrom GH (1966). </a:t>
            </a:r>
            <a:pPr indent="0" marL="0">
              <a:spcAft>
                <a:spcPts val="700"/>
              </a:spcAft>
              <a:buNone/>
            </a:pPr>
            <a:r>
              <a:rPr lang="zh-CN" sz="1150" u="sng" dirty="0">
                <a:solidFill>
                  <a:srgbClr val="0F6472"/>
                </a:solidFill>
                <a:ea typeface="Noto Sans CJK SC"/>
                <a:hlinkClick r:id="rId1" invalidUrl="" action="" tgtFrame="" tooltip="https://doi.org/10.1177/001872086600800604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Perceptual narrowing in novice divers</a:t>
            </a:r>
            <a:pPr indent="0" marL="0">
              <a:spcAft>
                <a:spcPts val="700"/>
              </a:spcAft>
              <a:buNone/>
            </a:pPr>
            <a:r>
              <a:rPr lang="zh-CN" sz="1150" dirty="0">
                <a:solidFill>
                  <a:srgbClr val="5A6B70"/>
                </a:solidFill>
                <a:ea typeface="Noto Sans CJK SC"/>
              </a:rPr>
              <a:t>. Human Factors 8(6):499–506.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zh-CN" sz="1150" b="1" dirty="0">
                <a:solidFill>
                  <a:schemeClr val="accent2"/>
                </a:solidFill>
                <a:ea typeface="Noto Sans CJK SC"/>
              </a:rPr>
              <a:t>[14]  </a:t>
            </a:r>
            <a:pPr indent="0" marL="0">
              <a:spcAft>
                <a:spcPts val="700"/>
              </a:spcAft>
              <a:buNone/>
            </a:pPr>
            <a:r>
              <a:rPr lang="zh-CN" sz="1150" dirty="0">
                <a:solidFill>
                  <a:srgbClr val="06202E"/>
                </a:solidFill>
                <a:ea typeface="Noto Sans CJK SC"/>
              </a:rPr>
              <a:t>Tsai FH, Wu WL, Liang JM, Hsu HT, Chen TY (2020). </a:t>
            </a:r>
            <a:pPr indent="0" marL="0">
              <a:spcAft>
                <a:spcPts val="700"/>
              </a:spcAft>
              <a:buNone/>
            </a:pPr>
            <a:r>
              <a:rPr lang="zh-CN" sz="1150" u="sng" dirty="0">
                <a:solidFill>
                  <a:srgbClr val="0F6472"/>
                </a:solidFill>
                <a:ea typeface="Noto Sans CJK SC"/>
                <a:hlinkClick r:id="rId2" invalidUrl="" action="" tgtFrame="" tooltip="https://doi.org/10.28920/dhm50.2.130-134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Anxiety impact on scuba performance and underwater cognitive processing ability</a:t>
            </a:r>
            <a:pPr indent="0" marL="0">
              <a:spcAft>
                <a:spcPts val="700"/>
              </a:spcAft>
              <a:buNone/>
            </a:pPr>
            <a:r>
              <a:rPr lang="zh-CN" sz="1150" dirty="0">
                <a:solidFill>
                  <a:srgbClr val="5A6B70"/>
                </a:solidFill>
                <a:ea typeface="Noto Sans CJK SC"/>
              </a:rPr>
              <a:t>. Diving and Hyperbaric Medicine 50(2):130–134.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zh-CN" sz="1150" b="1" dirty="0">
                <a:solidFill>
                  <a:schemeClr val="accent2"/>
                </a:solidFill>
                <a:ea typeface="Noto Sans CJK SC"/>
              </a:rPr>
              <a:t>[15]  </a:t>
            </a:r>
            <a:pPr indent="0" marL="0">
              <a:spcAft>
                <a:spcPts val="700"/>
              </a:spcAft>
              <a:buNone/>
            </a:pPr>
            <a:r>
              <a:rPr lang="zh-CN" sz="1150" dirty="0">
                <a:solidFill>
                  <a:srgbClr val="06202E"/>
                </a:solidFill>
                <a:ea typeface="Noto Sans CJK SC"/>
              </a:rPr>
              <a:t>Gessert J (2021). </a:t>
            </a:r>
            <a:pPr indent="0" marL="0">
              <a:spcAft>
                <a:spcPts val="700"/>
              </a:spcAft>
              <a:buNone/>
            </a:pPr>
            <a:r>
              <a:rPr lang="zh-CN" sz="1150" u="sng" dirty="0">
                <a:solidFill>
                  <a:srgbClr val="0F6472"/>
                </a:solidFill>
                <a:ea typeface="Noto Sans CJK SC"/>
                <a:hlinkClick r:id="rId3" invalidUrl="" action="" tgtFrame="" tooltip="https://world.dan.org/?p=18868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Shallow-water arterial gas embolisms</a:t>
            </a:r>
            <a:pPr indent="0" marL="0">
              <a:spcAft>
                <a:spcPts val="700"/>
              </a:spcAft>
              <a:buNone/>
            </a:pPr>
            <a:r>
              <a:rPr lang="zh-CN" sz="1150" dirty="0">
                <a:solidFill>
                  <a:srgbClr val="5A6B70"/>
                </a:solidFill>
                <a:ea typeface="Noto Sans CJK SC"/>
              </a:rPr>
              <a:t>. Alert Diver, Divers Alert Network.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zh-CN" sz="1150" b="1" dirty="0">
                <a:solidFill>
                  <a:schemeClr val="accent2"/>
                </a:solidFill>
                <a:ea typeface="Noto Sans CJK SC"/>
              </a:rPr>
              <a:t>[16]  </a:t>
            </a:r>
            <a:pPr indent="0" marL="0">
              <a:spcAft>
                <a:spcPts val="700"/>
              </a:spcAft>
              <a:buNone/>
            </a:pPr>
            <a:r>
              <a:rPr lang="zh-CN" sz="1150" dirty="0">
                <a:solidFill>
                  <a:srgbClr val="06202E"/>
                </a:solidFill>
                <a:ea typeface="Noto Sans CJK SC"/>
              </a:rPr>
              <a:t>Bishop SR, Lau M, Shapiro S, et al. (2004). </a:t>
            </a:r>
            <a:pPr indent="0" marL="0">
              <a:spcAft>
                <a:spcPts val="700"/>
              </a:spcAft>
              <a:buNone/>
            </a:pPr>
            <a:r>
              <a:rPr lang="zh-CN" sz="1150" u="sng" dirty="0">
                <a:solidFill>
                  <a:srgbClr val="0F6472"/>
                </a:solidFill>
                <a:ea typeface="Noto Sans CJK SC"/>
                <a:hlinkClick r:id="rId4" invalidUrl="" action="" tgtFrame="" tooltip="https://doi.org/10.1093/clipsy.bph077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Mindfulness: a proposed operational definition</a:t>
            </a:r>
            <a:pPr indent="0" marL="0">
              <a:spcAft>
                <a:spcPts val="700"/>
              </a:spcAft>
              <a:buNone/>
            </a:pPr>
            <a:r>
              <a:rPr lang="zh-CN" sz="1150" dirty="0">
                <a:solidFill>
                  <a:srgbClr val="5A6B70"/>
                </a:solidFill>
                <a:ea typeface="Noto Sans CJK SC"/>
              </a:rPr>
              <a:t>. Clinical Psychology: Science and Practice 11(3):230–241.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zh-CN" sz="1150" b="1" dirty="0">
                <a:solidFill>
                  <a:schemeClr val="accent2"/>
                </a:solidFill>
                <a:ea typeface="Noto Sans CJK SC"/>
              </a:rPr>
              <a:t>[17]  </a:t>
            </a:r>
            <a:pPr indent="0" marL="0">
              <a:spcAft>
                <a:spcPts val="700"/>
              </a:spcAft>
              <a:buNone/>
            </a:pPr>
            <a:r>
              <a:rPr lang="zh-CN" sz="1150" dirty="0">
                <a:solidFill>
                  <a:srgbClr val="06202E"/>
                </a:solidFill>
                <a:ea typeface="Noto Sans CJK SC"/>
              </a:rPr>
              <a:t>Hölzel BK, Lazar SW, Gard T, et al. (2011). </a:t>
            </a:r>
            <a:pPr indent="0" marL="0">
              <a:spcAft>
                <a:spcPts val="700"/>
              </a:spcAft>
              <a:buNone/>
            </a:pPr>
            <a:r>
              <a:rPr lang="zh-CN" sz="1150" u="sng" dirty="0">
                <a:solidFill>
                  <a:srgbClr val="0F6472"/>
                </a:solidFill>
                <a:ea typeface="Noto Sans CJK SC"/>
                <a:hlinkClick r:id="rId5" invalidUrl="" action="" tgtFrame="" tooltip="https://pubmed.ncbi.nlm.nih.gov/26168376/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How does mindfulness meditation work? Proposing mechanisms of action from a conceptual and neural perspective</a:t>
            </a:r>
            <a:pPr indent="0" marL="0">
              <a:spcAft>
                <a:spcPts val="700"/>
              </a:spcAft>
              <a:buNone/>
            </a:pPr>
            <a:r>
              <a:rPr lang="zh-CN" sz="1150" dirty="0">
                <a:solidFill>
                  <a:srgbClr val="5A6B70"/>
                </a:solidFill>
                <a:ea typeface="Noto Sans CJK SC"/>
              </a:rPr>
              <a:t>. Perspectives on Psychological Science 6(6):537–559.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zh-CN" sz="1150" b="1" dirty="0">
                <a:solidFill>
                  <a:schemeClr val="accent2"/>
                </a:solidFill>
                <a:ea typeface="Noto Sans CJK SC"/>
              </a:rPr>
              <a:t>[18]  </a:t>
            </a:r>
            <a:pPr indent="0" marL="0">
              <a:spcAft>
                <a:spcPts val="700"/>
              </a:spcAft>
              <a:buNone/>
            </a:pPr>
            <a:r>
              <a:rPr lang="zh-CN" sz="1150" dirty="0">
                <a:solidFill>
                  <a:srgbClr val="06202E"/>
                </a:solidFill>
                <a:ea typeface="Noto Sans CJK SC"/>
              </a:rPr>
              <a:t>Hoge EA, Bui E, Mete M, Dutton MA, Baker AW, Simon NM (2023). </a:t>
            </a:r>
            <a:pPr indent="0" marL="0">
              <a:spcAft>
                <a:spcPts val="700"/>
              </a:spcAft>
              <a:buNone/>
            </a:pPr>
            <a:r>
              <a:rPr lang="zh-CN" sz="1150" u="sng" dirty="0">
                <a:solidFill>
                  <a:srgbClr val="0F6472"/>
                </a:solidFill>
                <a:ea typeface="Noto Sans CJK SC"/>
                <a:hlinkClick r:id="rId6" invalidUrl="" action="" tgtFrame="" tooltip="https://doi.org/10.1001/jamapsychiatry.2022.3679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Mindfulness-based stress reduction vs escitalopram for the treatment of adults with anxiety disorders: a randomized clinical trial</a:t>
            </a:r>
            <a:pPr indent="0" marL="0">
              <a:spcAft>
                <a:spcPts val="700"/>
              </a:spcAft>
              <a:buNone/>
            </a:pPr>
            <a:r>
              <a:rPr lang="zh-CN" sz="1150" dirty="0">
                <a:solidFill>
                  <a:srgbClr val="5A6B70"/>
                </a:solidFill>
                <a:ea typeface="Noto Sans CJK SC"/>
              </a:rPr>
              <a:t>. JAMA Psychiatry 80(1):13–21.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zh-CN" sz="1150" b="1" dirty="0">
                <a:solidFill>
                  <a:schemeClr val="accent2"/>
                </a:solidFill>
                <a:ea typeface="Noto Sans CJK SC"/>
              </a:rPr>
              <a:t>[19]  </a:t>
            </a:r>
            <a:pPr indent="0" marL="0">
              <a:spcAft>
                <a:spcPts val="700"/>
              </a:spcAft>
              <a:buNone/>
            </a:pPr>
            <a:r>
              <a:rPr lang="zh-CN" sz="1150" dirty="0">
                <a:solidFill>
                  <a:srgbClr val="06202E"/>
                </a:solidFill>
                <a:ea typeface="Noto Sans CJK SC"/>
              </a:rPr>
              <a:t>Galante J, Friedrich C, Dawson AF, et al. (2021). </a:t>
            </a:r>
            <a:pPr indent="0" marL="0">
              <a:spcAft>
                <a:spcPts val="700"/>
              </a:spcAft>
              <a:buNone/>
            </a:pPr>
            <a:r>
              <a:rPr lang="zh-CN" sz="1150" u="sng" dirty="0">
                <a:solidFill>
                  <a:srgbClr val="0F6472"/>
                </a:solidFill>
                <a:ea typeface="Noto Sans CJK SC"/>
                <a:hlinkClick r:id="rId7" invalidUrl="" action="" tgtFrame="" tooltip="https://doi.org/10.1371/journal.pmed.1003481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Mindfulness-based programmes for mental health promotion in adults in nonclinical settings: a systematic review and meta-analysis of randomised controlled trials</a:t>
            </a:r>
            <a:pPr indent="0" marL="0">
              <a:spcAft>
                <a:spcPts val="700"/>
              </a:spcAft>
              <a:buNone/>
            </a:pPr>
            <a:r>
              <a:rPr lang="zh-CN" sz="1150" dirty="0">
                <a:solidFill>
                  <a:srgbClr val="5A6B70"/>
                </a:solidFill>
                <a:ea typeface="Noto Sans CJK SC"/>
              </a:rPr>
              <a:t>. PLoS Medicine 18(1):e1003481.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zh-CN" sz="1150" b="1" dirty="0">
                <a:solidFill>
                  <a:schemeClr val="accent2"/>
                </a:solidFill>
                <a:ea typeface="Noto Sans CJK SC"/>
              </a:rPr>
              <a:t>[20]  </a:t>
            </a:r>
            <a:pPr indent="0" marL="0">
              <a:spcAft>
                <a:spcPts val="700"/>
              </a:spcAft>
              <a:buNone/>
            </a:pPr>
            <a:r>
              <a:rPr lang="zh-CN" sz="1150" dirty="0">
                <a:solidFill>
                  <a:srgbClr val="06202E"/>
                </a:solidFill>
                <a:ea typeface="Noto Sans CJK SC"/>
              </a:rPr>
              <a:t>Goldberg SB, Riordan KM, Sun S, Davidson RJ (2022). </a:t>
            </a:r>
            <a:pPr indent="0" marL="0">
              <a:spcAft>
                <a:spcPts val="700"/>
              </a:spcAft>
              <a:buNone/>
            </a:pPr>
            <a:r>
              <a:rPr lang="zh-CN" sz="1150" u="sng" dirty="0">
                <a:solidFill>
                  <a:srgbClr val="0F6472"/>
                </a:solidFill>
                <a:ea typeface="Noto Sans CJK SC"/>
                <a:hlinkClick r:id="rId8" invalidUrl="" action="" tgtFrame="" tooltip="https://doi.org/10.1177/1745691620968771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The empirical status of mindfulness-based interventions: a systematic review of 44 meta-analyses of randomized controlled trials</a:t>
            </a:r>
            <a:pPr indent="0" marL="0">
              <a:spcAft>
                <a:spcPts val="700"/>
              </a:spcAft>
              <a:buNone/>
            </a:pPr>
            <a:r>
              <a:rPr lang="zh-CN" sz="1150" dirty="0">
                <a:solidFill>
                  <a:srgbClr val="5A6B70"/>
                </a:solidFill>
                <a:ea typeface="Noto Sans CJK SC"/>
              </a:rPr>
              <a:t>. Perspectives on Psychological Science 17(1):108–130.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zh-CN" sz="1150" b="1" dirty="0">
                <a:solidFill>
                  <a:schemeClr val="accent2"/>
                </a:solidFill>
                <a:ea typeface="Noto Sans CJK SC"/>
              </a:rPr>
              <a:t>[21]  </a:t>
            </a:r>
            <a:pPr indent="0" marL="0">
              <a:spcAft>
                <a:spcPts val="700"/>
              </a:spcAft>
              <a:buNone/>
            </a:pPr>
            <a:r>
              <a:rPr lang="zh-CN" sz="1150" dirty="0">
                <a:solidFill>
                  <a:srgbClr val="06202E"/>
                </a:solidFill>
                <a:ea typeface="Noto Sans CJK SC"/>
              </a:rPr>
              <a:t>Zainal NH, Newman MG (2024). </a:t>
            </a:r>
            <a:pPr indent="0" marL="0">
              <a:spcAft>
                <a:spcPts val="700"/>
              </a:spcAft>
              <a:buNone/>
            </a:pPr>
            <a:r>
              <a:rPr lang="zh-CN" sz="1150" u="sng" dirty="0">
                <a:solidFill>
                  <a:srgbClr val="0F6472"/>
                </a:solidFill>
                <a:ea typeface="Noto Sans CJK SC"/>
                <a:hlinkClick r:id="rId9" invalidUrl="" action="" tgtFrame="" tooltip="https://doi.org/10.1080/17437199.2023.2248222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Mindfulness enhances cognitive functioning: a meta-analysis of 111 randomized controlled trials</a:t>
            </a:r>
            <a:pPr indent="0" marL="0">
              <a:spcAft>
                <a:spcPts val="700"/>
              </a:spcAft>
              <a:buNone/>
            </a:pPr>
            <a:r>
              <a:rPr lang="zh-CN" sz="1150" dirty="0">
                <a:solidFill>
                  <a:srgbClr val="5A6B70"/>
                </a:solidFill>
                <a:ea typeface="Noto Sans CJK SC"/>
              </a:rPr>
              <a:t>. Health Psychology Review 18(2):369–395.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zh-CN" sz="1150" b="1" dirty="0">
                <a:solidFill>
                  <a:schemeClr val="accent2"/>
                </a:solidFill>
                <a:ea typeface="Noto Sans CJK SC"/>
              </a:rPr>
              <a:t>[22]  </a:t>
            </a:r>
            <a:pPr indent="0" marL="0">
              <a:spcAft>
                <a:spcPts val="700"/>
              </a:spcAft>
              <a:buNone/>
            </a:pPr>
            <a:r>
              <a:rPr lang="zh-CN" sz="1150" dirty="0">
                <a:solidFill>
                  <a:srgbClr val="06202E"/>
                </a:solidFill>
                <a:ea typeface="Noto Sans CJK SC"/>
              </a:rPr>
              <a:t>Jha AP, Stanley EA, Kiyonaga A, Wong L, Gelfand L (2010). </a:t>
            </a:r>
            <a:pPr indent="0" marL="0">
              <a:spcAft>
                <a:spcPts val="700"/>
              </a:spcAft>
              <a:buNone/>
            </a:pPr>
            <a:r>
              <a:rPr lang="zh-CN" sz="1150" u="sng" dirty="0">
                <a:solidFill>
                  <a:srgbClr val="0F6472"/>
                </a:solidFill>
                <a:ea typeface="Noto Sans CJK SC"/>
                <a:hlinkClick r:id="rId10" invalidUrl="" action="" tgtFrame="" tooltip="https://pubmed.ncbi.nlm.nih.gov/20141302/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Examining the protective effects of mindfulness training on working memory capacity and affective experience</a:t>
            </a:r>
            <a:pPr indent="0" marL="0">
              <a:spcAft>
                <a:spcPts val="700"/>
              </a:spcAft>
              <a:buNone/>
            </a:pPr>
            <a:r>
              <a:rPr lang="zh-CN" sz="1150" dirty="0">
                <a:solidFill>
                  <a:srgbClr val="5A6B70"/>
                </a:solidFill>
                <a:ea typeface="Noto Sans CJK SC"/>
              </a:rPr>
              <a:t>. Emotion 10(1):54–64.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zh-CN" sz="1150" b="1" dirty="0">
                <a:solidFill>
                  <a:schemeClr val="accent2"/>
                </a:solidFill>
                <a:ea typeface="Noto Sans CJK SC"/>
              </a:rPr>
              <a:t>[23]  </a:t>
            </a:r>
            <a:pPr indent="0" marL="0">
              <a:spcAft>
                <a:spcPts val="700"/>
              </a:spcAft>
              <a:buNone/>
            </a:pPr>
            <a:r>
              <a:rPr lang="zh-CN" sz="1150" dirty="0">
                <a:solidFill>
                  <a:srgbClr val="06202E"/>
                </a:solidFill>
                <a:ea typeface="Noto Sans CJK SC"/>
              </a:rPr>
              <a:t>Jha AP, Zanesco AP, Denkova E, Rooks J, Morrison AB, Stanley EA (2020). </a:t>
            </a:r>
            <a:pPr indent="0" marL="0">
              <a:spcAft>
                <a:spcPts val="700"/>
              </a:spcAft>
              <a:buNone/>
            </a:pPr>
            <a:r>
              <a:rPr lang="zh-CN" sz="1150" u="sng" dirty="0">
                <a:solidFill>
                  <a:srgbClr val="0F6472"/>
                </a:solidFill>
                <a:ea typeface="Noto Sans CJK SC"/>
                <a:hlinkClick r:id="rId11" invalidUrl="" action="" tgtFrame="" tooltip="https://doi.org/10.1007/s10608-020-10076-6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Comparing mindfulness and positivity trainings in high-demand cohorts</a:t>
            </a:r>
            <a:pPr indent="0" marL="0">
              <a:spcAft>
                <a:spcPts val="700"/>
              </a:spcAft>
              <a:buNone/>
            </a:pPr>
            <a:r>
              <a:rPr lang="zh-CN" sz="1150" dirty="0">
                <a:solidFill>
                  <a:srgbClr val="5A6B70"/>
                </a:solidFill>
                <a:ea typeface="Noto Sans CJK SC"/>
              </a:rPr>
              <a:t>. Cognitive Therapy and Research 44(2):311–326.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zh-CN" sz="1150" b="1" dirty="0">
                <a:solidFill>
                  <a:schemeClr val="accent2"/>
                </a:solidFill>
                <a:ea typeface="Noto Sans CJK SC"/>
              </a:rPr>
              <a:t>[24]  </a:t>
            </a:r>
            <a:pPr indent="0" marL="0">
              <a:spcAft>
                <a:spcPts val="700"/>
              </a:spcAft>
              <a:buNone/>
            </a:pPr>
            <a:r>
              <a:rPr lang="zh-CN" sz="1150" dirty="0">
                <a:solidFill>
                  <a:srgbClr val="06202E"/>
                </a:solidFill>
                <a:ea typeface="Noto Sans CJK SC"/>
              </a:rPr>
              <a:t>Killingsworth MA, Gilbert DT (2010). </a:t>
            </a:r>
            <a:pPr indent="0" marL="0">
              <a:spcAft>
                <a:spcPts val="700"/>
              </a:spcAft>
              <a:buNone/>
            </a:pPr>
            <a:r>
              <a:rPr lang="zh-CN" sz="1150" u="sng" dirty="0">
                <a:solidFill>
                  <a:srgbClr val="0F6472"/>
                </a:solidFill>
                <a:ea typeface="Noto Sans CJK SC"/>
                <a:hlinkClick r:id="rId12" invalidUrl="" action="" tgtFrame="" tooltip="https://doi.org/10.1126/science.1192439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 wandering mind is an unhappy mind</a:t>
            </a:r>
            <a:pPr indent="0" marL="0">
              <a:spcAft>
                <a:spcPts val="700"/>
              </a:spcAft>
              <a:buNone/>
            </a:pPr>
            <a:r>
              <a:rPr lang="zh-CN" sz="1150" dirty="0">
                <a:solidFill>
                  <a:srgbClr val="5A6B70"/>
                </a:solidFill>
                <a:ea typeface="Noto Sans CJK SC"/>
              </a:rPr>
              <a:t>. Science 330:932.</a:t>
            </a:r>
            <a:endParaRPr lang="en-US" sz="1150" dirty="0"/>
          </a:p>
        </p:txBody>
      </p:sp>
      <p:sp>
        <p:nvSpPr>
          <p:cNvPr id="5" name="Text 2"/>
          <p:cNvSpPr txBox="1"/>
          <p:nvPr/>
        </p:nvSpPr>
        <p:spPr>
          <a:xfrm>
            <a:off x="548640" y="5897880"/>
            <a:ext cx="1109167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050" i="1" dirty="0">
                <a:solidFill>
                  <a:schemeClr val="tx2"/>
                </a:solidFill>
                <a:ea typeface="Noto Sans CJK SC"/>
              </a:rPr>
              <a:t>链接至 DOI、PubMed 或原始出版物。访问于 2026 年 11 月 8 日。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zh-CN">
                <a:ea typeface="Noto Sans CJK SC"/>
              </a:rPr>
              <a:t>24</a:t>
            </a:fld>
            <a:endParaRPr lang="en-US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CN" sz="3200" b="1" dirty="0">
                <a:solidFill>
                  <a:schemeClr val="tx1"/>
                </a:solidFill>
                <a:ea typeface="Noto Sans CJK SC"/>
              </a:rPr>
              <a:t>来源（3/3）</a:t>
            </a:r>
            <a:endParaRPr lang="en-US" sz="3200" dirty="0"/>
          </a:p>
        </p:txBody>
      </p:sp>
      <p:sp>
        <p:nvSpPr>
          <p:cNvPr id="4" name="Text 1"/>
          <p:cNvSpPr txBox="1"/>
          <p:nvPr/>
        </p:nvSpPr>
        <p:spPr>
          <a:xfrm>
            <a:off x="548640" y="1325880"/>
            <a:ext cx="11091672" cy="4526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700"/>
              </a:spcAft>
              <a:buNone/>
            </a:pPr>
            <a:r>
              <a:rPr lang="zh-CN" sz="1150" b="1" dirty="0">
                <a:solidFill>
                  <a:schemeClr val="accent2"/>
                </a:solidFill>
                <a:ea typeface="Noto Sans CJK SC"/>
              </a:rPr>
              <a:t>[25]  </a:t>
            </a:r>
            <a:pPr indent="0" marL="0">
              <a:spcAft>
                <a:spcPts val="700"/>
              </a:spcAft>
              <a:buNone/>
            </a:pPr>
            <a:r>
              <a:rPr lang="zh-CN" sz="1150" dirty="0">
                <a:solidFill>
                  <a:srgbClr val="06202E"/>
                </a:solidFill>
                <a:ea typeface="Noto Sans CJK SC"/>
              </a:rPr>
              <a:t>Johnson DC, Thom NJ, Stanley EA, et al. (2014). </a:t>
            </a:r>
            <a:pPr indent="0" marL="0">
              <a:spcAft>
                <a:spcPts val="700"/>
              </a:spcAft>
              <a:buNone/>
            </a:pPr>
            <a:r>
              <a:rPr lang="zh-CN" sz="1150" u="sng" dirty="0">
                <a:solidFill>
                  <a:srgbClr val="0F6472"/>
                </a:solidFill>
                <a:ea typeface="Noto Sans CJK SC"/>
                <a:hlinkClick r:id="rId1" invalidUrl="" action="" tgtFrame="" tooltip="https://pubmed.ncbi.nlm.nih.gov/24832476/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Modifying resilience mechanisms in at-risk individuals: a controlled study of mindfulness training in Marines preparing for deployment</a:t>
            </a:r>
            <a:pPr indent="0" marL="0">
              <a:spcAft>
                <a:spcPts val="700"/>
              </a:spcAft>
              <a:buNone/>
            </a:pPr>
            <a:r>
              <a:rPr lang="zh-CN" sz="1150" dirty="0">
                <a:solidFill>
                  <a:srgbClr val="5A6B70"/>
                </a:solidFill>
                <a:ea typeface="Noto Sans CJK SC"/>
              </a:rPr>
              <a:t>. American Journal of Psychiatry 171(8).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zh-CN" sz="1150" b="1" dirty="0">
                <a:solidFill>
                  <a:schemeClr val="accent2"/>
                </a:solidFill>
                <a:ea typeface="Noto Sans CJK SC"/>
              </a:rPr>
              <a:t>[26]  </a:t>
            </a:r>
            <a:pPr indent="0" marL="0">
              <a:spcAft>
                <a:spcPts val="700"/>
              </a:spcAft>
              <a:buNone/>
            </a:pPr>
            <a:r>
              <a:rPr lang="zh-CN" sz="1150" dirty="0">
                <a:solidFill>
                  <a:srgbClr val="06202E"/>
                </a:solidFill>
                <a:ea typeface="Noto Sans CJK SC"/>
              </a:rPr>
              <a:t>Pascoe MC, Thompson DR, Jenkins ZM, Ski CF (2017). </a:t>
            </a:r>
            <a:pPr indent="0" marL="0">
              <a:spcAft>
                <a:spcPts val="700"/>
              </a:spcAft>
              <a:buNone/>
            </a:pPr>
            <a:r>
              <a:rPr lang="zh-CN" sz="1150" u="sng" dirty="0">
                <a:solidFill>
                  <a:srgbClr val="0F6472"/>
                </a:solidFill>
                <a:ea typeface="Noto Sans CJK SC"/>
                <a:hlinkClick r:id="rId2" invalidUrl="" action="" tgtFrame="" tooltip="https://doi.org/10.1016/j.jpsychires.2017.08.004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Mindfulness mediates the physiological markers of stress: systematic review and meta-analysis</a:t>
            </a:r>
            <a:pPr indent="0" marL="0">
              <a:spcAft>
                <a:spcPts val="700"/>
              </a:spcAft>
              <a:buNone/>
            </a:pPr>
            <a:r>
              <a:rPr lang="zh-CN" sz="1150" dirty="0">
                <a:solidFill>
                  <a:srgbClr val="5A6B70"/>
                </a:solidFill>
                <a:ea typeface="Noto Sans CJK SC"/>
              </a:rPr>
              <a:t>. Journal of Psychiatric Research 95:156–178.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zh-CN" sz="1150" b="1" dirty="0">
                <a:solidFill>
                  <a:schemeClr val="accent2"/>
                </a:solidFill>
                <a:ea typeface="Noto Sans CJK SC"/>
              </a:rPr>
              <a:t>[27]  </a:t>
            </a:r>
            <a:pPr indent="0" marL="0">
              <a:spcAft>
                <a:spcPts val="700"/>
              </a:spcAft>
              <a:buNone/>
            </a:pPr>
            <a:r>
              <a:rPr lang="zh-CN" sz="1150" dirty="0">
                <a:solidFill>
                  <a:srgbClr val="06202E"/>
                </a:solidFill>
                <a:ea typeface="Noto Sans CJK SC"/>
              </a:rPr>
              <a:t>Bühlmayer L, Birrer D, Röthlin P, Faude O, Donath L (2017). </a:t>
            </a:r>
            <a:pPr indent="0" marL="0">
              <a:spcAft>
                <a:spcPts val="700"/>
              </a:spcAft>
              <a:buNone/>
            </a:pPr>
            <a:r>
              <a:rPr lang="zh-CN" sz="1150" u="sng" dirty="0">
                <a:solidFill>
                  <a:srgbClr val="0F6472"/>
                </a:solidFill>
                <a:ea typeface="Noto Sans CJK SC"/>
                <a:hlinkClick r:id="rId3" invalidUrl="" action="" tgtFrame="" tooltip="https://doi.org/10.1007/s40279-017-0752-9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Effects of mindfulness practice on performance-relevant parameters and performance outcomes in sports: a meta-analytical review</a:t>
            </a:r>
            <a:pPr indent="0" marL="0">
              <a:spcAft>
                <a:spcPts val="700"/>
              </a:spcAft>
              <a:buNone/>
            </a:pPr>
            <a:r>
              <a:rPr lang="zh-CN" sz="1150" dirty="0">
                <a:solidFill>
                  <a:srgbClr val="5A6B70"/>
                </a:solidFill>
                <a:ea typeface="Noto Sans CJK SC"/>
              </a:rPr>
              <a:t>. Sports Medicine.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zh-CN" sz="1150" b="1" dirty="0">
                <a:solidFill>
                  <a:schemeClr val="accent2"/>
                </a:solidFill>
                <a:ea typeface="Noto Sans CJK SC"/>
              </a:rPr>
              <a:t>[28]  </a:t>
            </a:r>
            <a:pPr indent="0" marL="0">
              <a:spcAft>
                <a:spcPts val="700"/>
              </a:spcAft>
              <a:buNone/>
            </a:pPr>
            <a:r>
              <a:rPr lang="zh-CN" sz="1150" dirty="0">
                <a:solidFill>
                  <a:srgbClr val="06202E"/>
                </a:solidFill>
                <a:ea typeface="Noto Sans CJK SC"/>
              </a:rPr>
              <a:t>Du S, Ning Z (2024). </a:t>
            </a:r>
            <a:pPr indent="0" marL="0">
              <a:spcAft>
                <a:spcPts val="700"/>
              </a:spcAft>
              <a:buNone/>
            </a:pPr>
            <a:r>
              <a:rPr lang="zh-CN" sz="1150" u="sng" dirty="0">
                <a:solidFill>
                  <a:srgbClr val="0F6472"/>
                </a:solidFill>
                <a:ea typeface="Noto Sans CJK SC"/>
                <a:hlinkClick r:id="rId4" invalidUrl="" action="" tgtFrame="" tooltip="https://doi.org/10.3389/fpsyg.2024.1449886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Exploring mindfulness interventions across cultures: a comparative meta-analysis of mindfulness interventions for athletes in Western and Eastern contexts</a:t>
            </a:r>
            <a:pPr indent="0" marL="0">
              <a:spcAft>
                <a:spcPts val="700"/>
              </a:spcAft>
              <a:buNone/>
            </a:pPr>
            <a:r>
              <a:rPr lang="zh-CN" sz="1150" dirty="0">
                <a:solidFill>
                  <a:srgbClr val="5A6B70"/>
                </a:solidFill>
                <a:ea typeface="Noto Sans CJK SC"/>
              </a:rPr>
              <a:t>. Frontiers in Psychology 15:1449886.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zh-CN" sz="1150" b="1" dirty="0">
                <a:solidFill>
                  <a:schemeClr val="accent2"/>
                </a:solidFill>
                <a:ea typeface="Noto Sans CJK SC"/>
              </a:rPr>
              <a:t>[29]  </a:t>
            </a:r>
            <a:pPr indent="0" marL="0">
              <a:spcAft>
                <a:spcPts val="700"/>
              </a:spcAft>
              <a:buNone/>
            </a:pPr>
            <a:r>
              <a:rPr lang="zh-CN" sz="1150" dirty="0">
                <a:solidFill>
                  <a:srgbClr val="06202E"/>
                </a:solidFill>
                <a:ea typeface="Noto Sans CJK SC"/>
              </a:rPr>
              <a:t>Beneton F, Michoud G, Coulange M, et al. (2017). </a:t>
            </a:r>
            <a:pPr indent="0" marL="0">
              <a:spcAft>
                <a:spcPts val="700"/>
              </a:spcAft>
              <a:buNone/>
            </a:pPr>
            <a:r>
              <a:rPr lang="zh-CN" sz="1150" u="sng" dirty="0">
                <a:solidFill>
                  <a:srgbClr val="0F6472"/>
                </a:solidFill>
                <a:ea typeface="Noto Sans CJK SC"/>
                <a:hlinkClick r:id="rId5" invalidUrl="" action="" tgtFrame="" tooltip="https://doi.org/10.3389/fpsyg.2017.02193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Recreational diving practice for stress management: an exploratory trial</a:t>
            </a:r>
            <a:pPr indent="0" marL="0">
              <a:spcAft>
                <a:spcPts val="700"/>
              </a:spcAft>
              <a:buNone/>
            </a:pPr>
            <a:r>
              <a:rPr lang="zh-CN" sz="1150" dirty="0">
                <a:solidFill>
                  <a:srgbClr val="5A6B70"/>
                </a:solidFill>
                <a:ea typeface="Noto Sans CJK SC"/>
              </a:rPr>
              <a:t>. Frontiers in Psychology 8:2193.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zh-CN" sz="1150" b="1" dirty="0">
                <a:solidFill>
                  <a:schemeClr val="accent2"/>
                </a:solidFill>
                <a:ea typeface="Noto Sans CJK SC"/>
              </a:rPr>
              <a:t>[30]  </a:t>
            </a:r>
            <a:pPr indent="0" marL="0">
              <a:spcAft>
                <a:spcPts val="700"/>
              </a:spcAft>
              <a:buNone/>
            </a:pPr>
            <a:r>
              <a:rPr lang="zh-CN" sz="1150" dirty="0">
                <a:solidFill>
                  <a:srgbClr val="06202E"/>
                </a:solidFill>
                <a:ea typeface="Noto Sans CJK SC"/>
              </a:rPr>
              <a:t>Gibert L, Coulange M, Reynier JC, et al. (2022). </a:t>
            </a:r>
            <a:pPr indent="0" marL="0">
              <a:spcAft>
                <a:spcPts val="700"/>
              </a:spcAft>
              <a:buNone/>
            </a:pPr>
            <a:r>
              <a:rPr lang="zh-CN" sz="1150" u="sng" dirty="0">
                <a:solidFill>
                  <a:srgbClr val="0F6472"/>
                </a:solidFill>
                <a:ea typeface="Noto Sans CJK SC"/>
                <a:hlinkClick r:id="rId6" invalidUrl="" action="" tgtFrame="" tooltip="https://doi.org/10.1080/20008198.2022.2031590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Comparing meditative scuba diving versus multisport activities to improve PTSD symptoms: a pilot, randomized controlled clinical trial</a:t>
            </a:r>
            <a:pPr indent="0" marL="0">
              <a:spcAft>
                <a:spcPts val="700"/>
              </a:spcAft>
              <a:buNone/>
            </a:pPr>
            <a:r>
              <a:rPr lang="zh-CN" sz="1150" dirty="0">
                <a:solidFill>
                  <a:srgbClr val="5A6B70"/>
                </a:solidFill>
                <a:ea typeface="Noto Sans CJK SC"/>
              </a:rPr>
              <a:t>. European Journal of Psychotraumatology 13(1):2031590.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zh-CN" sz="1150" b="1" dirty="0">
                <a:solidFill>
                  <a:schemeClr val="accent2"/>
                </a:solidFill>
                <a:ea typeface="Noto Sans CJK SC"/>
              </a:rPr>
              <a:t>[31]  </a:t>
            </a:r>
            <a:pPr indent="0" marL="0">
              <a:spcAft>
                <a:spcPts val="700"/>
              </a:spcAft>
              <a:buNone/>
            </a:pPr>
            <a:r>
              <a:rPr lang="zh-CN" sz="1150" dirty="0">
                <a:solidFill>
                  <a:srgbClr val="06202E"/>
                </a:solidFill>
                <a:ea typeface="Noto Sans CJK SC"/>
              </a:rPr>
              <a:t>Griffiths K, Markarian T, Meurice V, et al. (2026). </a:t>
            </a:r>
            <a:pPr indent="0" marL="0">
              <a:spcAft>
                <a:spcPts val="700"/>
              </a:spcAft>
              <a:buNone/>
            </a:pPr>
            <a:r>
              <a:rPr lang="zh-CN" sz="1150" u="sng" dirty="0">
                <a:solidFill>
                  <a:srgbClr val="0F6472"/>
                </a:solidFill>
                <a:ea typeface="Noto Sans CJK SC"/>
                <a:hlinkClick r:id="rId7" invalidUrl="" action="" tgtFrame="" tooltip="https://doi.org/10.1371/journal.pone.0345784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Efficacy of a combined diving and mindfulness program on emotional eating in adults with obesity: randomised controlled trial with standard care</a:t>
            </a:r>
            <a:pPr indent="0" marL="0">
              <a:spcAft>
                <a:spcPts val="700"/>
              </a:spcAft>
              <a:buNone/>
            </a:pPr>
            <a:r>
              <a:rPr lang="zh-CN" sz="1150" dirty="0">
                <a:solidFill>
                  <a:srgbClr val="5A6B70"/>
                </a:solidFill>
                <a:ea typeface="Noto Sans CJK SC"/>
              </a:rPr>
              <a:t>. PLoS One 21(3):e0345784.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zh-CN" sz="1150" b="1" dirty="0">
                <a:solidFill>
                  <a:schemeClr val="accent2"/>
                </a:solidFill>
                <a:ea typeface="Noto Sans CJK SC"/>
              </a:rPr>
              <a:t>[32]  </a:t>
            </a:r>
            <a:pPr indent="0" marL="0">
              <a:spcAft>
                <a:spcPts val="700"/>
              </a:spcAft>
              <a:buNone/>
            </a:pPr>
            <a:r>
              <a:rPr lang="zh-CN" sz="1150" dirty="0">
                <a:solidFill>
                  <a:srgbClr val="06202E"/>
                </a:solidFill>
                <a:ea typeface="Noto Sans CJK SC"/>
              </a:rPr>
              <a:t>Zec M, Antičević V, Lušić Kalcina L, Valić Z, Božić J (2022). </a:t>
            </a:r>
            <a:pPr indent="0" marL="0">
              <a:spcAft>
                <a:spcPts val="700"/>
              </a:spcAft>
              <a:buNone/>
            </a:pPr>
            <a:r>
              <a:rPr lang="zh-CN" sz="1150" u="sng" dirty="0">
                <a:solidFill>
                  <a:srgbClr val="0F6472"/>
                </a:solidFill>
                <a:ea typeface="Noto Sans CJK SC"/>
                <a:hlinkClick r:id="rId8" invalidUrl="" action="" tgtFrame="" tooltip="https://doi.org/10.1007/s12144-022-02900-x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Psychophysiological stress response in SCUBA divers: the contribution of negative automatic thoughts and negative emotions</a:t>
            </a:r>
            <a:pPr indent="0" marL="0">
              <a:spcAft>
                <a:spcPts val="700"/>
              </a:spcAft>
              <a:buNone/>
            </a:pPr>
            <a:r>
              <a:rPr lang="zh-CN" sz="1150" dirty="0">
                <a:solidFill>
                  <a:srgbClr val="5A6B70"/>
                </a:solidFill>
                <a:ea typeface="Noto Sans CJK SC"/>
              </a:rPr>
              <a:t>. Current Psychology 42(23):16751–16765.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zh-CN" sz="1150" b="1" dirty="0">
                <a:solidFill>
                  <a:schemeClr val="accent2"/>
                </a:solidFill>
                <a:ea typeface="Noto Sans CJK SC"/>
              </a:rPr>
              <a:t>[33]  </a:t>
            </a:r>
            <a:pPr indent="0" marL="0">
              <a:spcAft>
                <a:spcPts val="700"/>
              </a:spcAft>
              <a:buNone/>
            </a:pPr>
            <a:r>
              <a:rPr lang="zh-CN" sz="1150" dirty="0">
                <a:solidFill>
                  <a:srgbClr val="06202E"/>
                </a:solidFill>
                <a:ea typeface="Noto Sans CJK SC"/>
              </a:rPr>
              <a:t>Carreño A, Gascon M, Vert C, Lloret J (2020). </a:t>
            </a:r>
            <a:pPr indent="0" marL="0">
              <a:spcAft>
                <a:spcPts val="700"/>
              </a:spcAft>
              <a:buNone/>
            </a:pPr>
            <a:r>
              <a:rPr lang="zh-CN" sz="1150" u="sng" dirty="0">
                <a:solidFill>
                  <a:srgbClr val="0F6472"/>
                </a:solidFill>
                <a:ea typeface="Noto Sans CJK SC"/>
                <a:hlinkClick r:id="rId9" invalidUrl="" action="" tgtFrame="" tooltip="https://doi.org/10.3390/ijerph17197238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The beneficial effects of short-term exposure to scuba diving on human mental health</a:t>
            </a:r>
            <a:pPr indent="0" marL="0">
              <a:spcAft>
                <a:spcPts val="700"/>
              </a:spcAft>
              <a:buNone/>
            </a:pPr>
            <a:r>
              <a:rPr lang="zh-CN" sz="1150" dirty="0">
                <a:solidFill>
                  <a:srgbClr val="5A6B70"/>
                </a:solidFill>
                <a:ea typeface="Noto Sans CJK SC"/>
              </a:rPr>
              <a:t>. Int J Environmental Research and Public Health 17(19):7238.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zh-CN" sz="1150" b="1" dirty="0">
                <a:solidFill>
                  <a:schemeClr val="accent2"/>
                </a:solidFill>
                <a:ea typeface="Noto Sans CJK SC"/>
              </a:rPr>
              <a:t>[34]  </a:t>
            </a:r>
            <a:pPr indent="0" marL="0">
              <a:spcAft>
                <a:spcPts val="700"/>
              </a:spcAft>
              <a:buNone/>
            </a:pPr>
            <a:r>
              <a:rPr lang="zh-CN" sz="1150" dirty="0">
                <a:solidFill>
                  <a:srgbClr val="06202E"/>
                </a:solidFill>
                <a:ea typeface="Noto Sans CJK SC"/>
              </a:rPr>
              <a:t>White MP, Alcock I, Grellier J, et al. (2019). </a:t>
            </a:r>
            <a:pPr indent="0" marL="0">
              <a:spcAft>
                <a:spcPts val="700"/>
              </a:spcAft>
              <a:buNone/>
            </a:pPr>
            <a:r>
              <a:rPr lang="zh-CN" sz="1150" u="sng" dirty="0">
                <a:solidFill>
                  <a:srgbClr val="0F6472"/>
                </a:solidFill>
                <a:ea typeface="Noto Sans CJK SC"/>
                <a:hlinkClick r:id="rId10" invalidUrl="" action="" tgtFrame="" tooltip="https://pubmed.ncbi.nlm.nih.gov/31197192/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Spending at least 120 minutes a week in nature is associated with good health and wellbeing</a:t>
            </a:r>
            <a:pPr indent="0" marL="0">
              <a:spcAft>
                <a:spcPts val="700"/>
              </a:spcAft>
              <a:buNone/>
            </a:pPr>
            <a:r>
              <a:rPr lang="zh-CN" sz="1150" dirty="0">
                <a:solidFill>
                  <a:srgbClr val="5A6B70"/>
                </a:solidFill>
                <a:ea typeface="Noto Sans CJK SC"/>
              </a:rPr>
              <a:t>. Scientific Reports 9.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zh-CN" sz="1150" b="1" dirty="0">
                <a:solidFill>
                  <a:schemeClr val="accent2"/>
                </a:solidFill>
                <a:ea typeface="Noto Sans CJK SC"/>
              </a:rPr>
              <a:t>[35]  </a:t>
            </a:r>
            <a:pPr indent="0" marL="0">
              <a:spcAft>
                <a:spcPts val="700"/>
              </a:spcAft>
              <a:buNone/>
            </a:pPr>
            <a:r>
              <a:rPr lang="zh-CN" sz="1150" dirty="0">
                <a:solidFill>
                  <a:srgbClr val="06202E"/>
                </a:solidFill>
                <a:ea typeface="Noto Sans CJK SC"/>
              </a:rPr>
              <a:t>Georgiou M, Morison G, Smith N, Tieges Z, Chastin S (2021). </a:t>
            </a:r>
            <a:pPr indent="0" marL="0">
              <a:spcAft>
                <a:spcPts val="700"/>
              </a:spcAft>
              <a:buNone/>
            </a:pPr>
            <a:r>
              <a:rPr lang="zh-CN" sz="1150" u="sng" dirty="0">
                <a:solidFill>
                  <a:srgbClr val="0F6472"/>
                </a:solidFill>
                <a:ea typeface="Noto Sans CJK SC"/>
                <a:hlinkClick r:id="rId11" invalidUrl="" action="" tgtFrame="" tooltip="https://doi.org/10.3390/ijerph18052486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Mechanisms of impact of blue spaces on human health: a systematic literature review and meta-analysis</a:t>
            </a:r>
            <a:pPr indent="0" marL="0">
              <a:spcAft>
                <a:spcPts val="700"/>
              </a:spcAft>
              <a:buNone/>
            </a:pPr>
            <a:r>
              <a:rPr lang="zh-CN" sz="1150" dirty="0">
                <a:solidFill>
                  <a:srgbClr val="5A6B70"/>
                </a:solidFill>
                <a:ea typeface="Noto Sans CJK SC"/>
              </a:rPr>
              <a:t>. Int J Environmental Research and Public Health 18(5):2486.</a:t>
            </a:r>
            <a:endParaRPr lang="en-US" sz="1150" dirty="0"/>
          </a:p>
        </p:txBody>
      </p:sp>
      <p:sp>
        <p:nvSpPr>
          <p:cNvPr id="5" name="Text 2"/>
          <p:cNvSpPr txBox="1"/>
          <p:nvPr/>
        </p:nvSpPr>
        <p:spPr>
          <a:xfrm>
            <a:off x="548640" y="5897880"/>
            <a:ext cx="1109167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CN" sz="1050" i="1" dirty="0">
                <a:solidFill>
                  <a:schemeClr val="tx2"/>
                </a:solidFill>
                <a:ea typeface="Noto Sans CJK SC"/>
              </a:rPr>
              <a:t>链接至 DOI、PubMed 或原始出版物。访问于 2026 年 11 月 8 日。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zh-CN">
                <a:ea typeface="Noto Sans CJK SC"/>
              </a:rPr>
              <a:t>25</a:t>
            </a:fld>
            <a:endParaRPr lang="en-US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40680" y="640080"/>
            <a:ext cx="1298448" cy="2240280"/>
          </a:xfrm>
          <a:prstGeom prst="rect">
            <a:avLst/>
          </a:prstGeom>
        </p:spPr>
      </p:pic>
      <p:sp>
        <p:nvSpPr>
          <p:cNvPr id="4" name="Text 0"/>
          <p:cNvSpPr txBox="1"/>
          <p:nvPr/>
        </p:nvSpPr>
        <p:spPr>
          <a:xfrm>
            <a:off x="548640" y="2971800"/>
            <a:ext cx="11091672" cy="1645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zh-CN" sz="4600" b="1" dirty="0">
                <a:solidFill>
                  <a:schemeClr val="bg1"/>
                </a:solidFill>
                <a:latin typeface="Cambria" pitchFamily="34" charset="0"/>
                <a:ea typeface="Noto Serif CJK SC"/>
                <a:cs typeface="Cambria" pitchFamily="34" charset="-120"/>
              </a:rPr>
              <a:t>平静可以训练。</a:t>
            </a:r>
            <a:endParaRPr lang="en-US" sz="4600" dirty="0"/>
          </a:p>
          <a:p>
            <a:pPr algn="ctr" indent="0" marL="0">
              <a:buNone/>
            </a:pPr>
            <a:r>
              <a:rPr lang="zh-CN" sz="4600" b="1" dirty="0">
                <a:solidFill>
                  <a:schemeClr val="accent3"/>
                </a:solidFill>
                <a:latin typeface="Cambria" pitchFamily="34" charset="0"/>
                <a:ea typeface="Noto Serif CJK SC"/>
                <a:cs typeface="Cambria" pitchFamily="34" charset="-120"/>
              </a:rPr>
              <a:t>临在也可以。</a:t>
            </a:r>
            <a:endParaRPr lang="en-US" sz="4600" dirty="0"/>
          </a:p>
        </p:txBody>
      </p:sp>
      <p:sp>
        <p:nvSpPr>
          <p:cNvPr id="5" name="Text 1"/>
          <p:cNvSpPr txBox="1"/>
          <p:nvPr/>
        </p:nvSpPr>
        <p:spPr>
          <a:xfrm>
            <a:off x="548640" y="4709160"/>
            <a:ext cx="11091672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zh-CN" sz="1800" i="1" dirty="0">
                <a:solidFill>
                  <a:schemeClr val="bg1"/>
                </a:solidFill>
                <a:latin typeface="Cambria" pitchFamily="34" charset="0"/>
                <a:ea typeface="Noto Serif CJK SC"/>
                <a:cs typeface="Cambria" pitchFamily="34" charset="-120"/>
              </a:rPr>
              <a:t>Mindful Diving™ 是对你潜水机构培训的补充，而不是替代。</a:t>
            </a:r>
            <a:endParaRPr lang="en-US" sz="1800" dirty="0"/>
          </a:p>
        </p:txBody>
      </p:sp>
      <p:sp>
        <p:nvSpPr>
          <p:cNvPr id="6" name="Text 2"/>
          <p:cNvSpPr txBox="1"/>
          <p:nvPr/>
        </p:nvSpPr>
        <p:spPr>
          <a:xfrm>
            <a:off x="548640" y="5623560"/>
            <a:ext cx="1109167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zh-CN" sz="1200" dirty="0">
                <a:solidFill>
                  <a:schemeClr val="accent3"/>
                </a:solidFill>
                <a:ea typeface="Noto Sans CJK SC"/>
              </a:rPr>
              <a:t>Luis Miguel Gallardo  ·  mindfuldivinginstitute.com  ·  hello@mindfuldiving.org  ·  @mindfuldivinginstitute</a:t>
            </a:r>
            <a:endParaRPr lang="en-US" sz="1200" dirty="0"/>
          </a:p>
        </p:txBody>
      </p:sp>
      <p:sp>
        <p:nvSpPr>
          <p:cNvPr id="7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zh-CN">
                <a:ea typeface="Noto Sans CJK SC"/>
              </a:rPr>
              <a:t>26</a:t>
            </a:fld>
            <a:endParaRPr 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indful Diving Institute">
  <a:themeElements>
    <a:clrScheme name="Mindful Diving Institute">
      <a:dk1>
        <a:srgbClr val="06202E"/>
      </a:dk1>
      <a:lt1>
        <a:srgbClr val="F8F5EF"/>
      </a:lt1>
      <a:dk2>
        <a:srgbClr val="0E3A4A"/>
      </a:dk2>
      <a:lt2>
        <a:srgbClr val="8FCFC4"/>
      </a:lt2>
      <a:accent1>
        <a:srgbClr val="0F6472"/>
      </a:accent1>
      <a:accent2>
        <a:srgbClr val="E7674A"/>
      </a:accent2>
      <a:accent3>
        <a:srgbClr val="8FCFC4"/>
      </a:accent3>
      <a:accent4>
        <a:srgbClr val="5A6B70"/>
      </a:accent4>
      <a:accent5>
        <a:srgbClr val="F2B544"/>
      </a:accent5>
      <a:accent6>
        <a:srgbClr val="2E9E6B"/>
      </a:accent6>
      <a:hlink>
        <a:srgbClr val="0F6472"/>
      </a:hlink>
      <a:folHlink>
        <a:srgbClr val="5A6B70"/>
      </a:folHlink>
    </a:clrScheme>
    <a:fontScheme name="Mindful Diving Institute">
      <a:majorFont>
        <a:latin typeface="Cambria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26</Slides>
  <Notes>26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9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</vt:vector>
  </TitlesOfParts>
  <Company>Mindful Diving Institute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为什么临在就是安全 — 证据资料：正念与潜水</dc:title>
  <dc:subject>将正念与潜水安全联系起来的研究、荟萃分析和事故报告（DAN、BSAC、澳大利亚、新西兰、西班牙）。更新第 2 版。</dc:subject>
  <dc:creator>Luis Miguel Gallardo</dc:creator>
  <cp:lastModifiedBy>Luis Miguel Gallardo</cp:lastModifiedBy>
  <cp:revision>1</cp:revision>
  <dcterms:created xsi:type="dcterms:W3CDTF">2026-11-08T08:17:20Z</dcterms:created>
  <dcterms:modified xsi:type="dcterms:W3CDTF">2026-11-08T08:17:20Z</dcterms:modified>
</cp:coreProperties>
</file>