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notesMasterIdLst>
    <p:notesMasterId r:id="rId2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zh-TW">
                <a:ea typeface="Noto Sans CJK TC"/>
              </a:rPr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>
                <a:ea typeface="Noto Sans CJK TC"/>
              </a:rPr>
              <a:t>Click to edit Master text styles</a:t>
            </a:r>
          </a:p>
          <a:p>
            <a:pPr lvl="1"/>
            <a:r>
              <a:rPr lang="zh-TW">
                <a:ea typeface="Noto Sans CJK TC"/>
              </a:rPr>
              <a:t>Second level</a:t>
            </a:r>
          </a:p>
          <a:p>
            <a:pPr lvl="2"/>
            <a:r>
              <a:rPr lang="zh-TW">
                <a:ea typeface="Noto Sans CJK TC"/>
              </a:rPr>
              <a:t>Third level</a:t>
            </a:r>
          </a:p>
          <a:p>
            <a:pPr lvl="3"/>
            <a:r>
              <a:rPr lang="zh-TW">
                <a:ea typeface="Noto Sans CJK TC"/>
              </a:rPr>
              <a:t>Fourth level</a:t>
            </a:r>
          </a:p>
          <a:p>
            <a:pPr lvl="4"/>
            <a:r>
              <a:rPr lang="zh-TW">
                <a:ea typeface="Noto Sans CJK TC"/>
              </a:rP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zh-TW">
                <a:ea typeface="Noto Sans CJK TC"/>
              </a:r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一份面向專業人士的資料。核心資訊：我們不販賣平靜，我們提供數據。每張投影片底部都附有來源連結，完整列表在最後。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說明四類證據以及這種做法的誠實之處：我們把數據和假設分開。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先看問題，用真實的事故數據。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Denoble 等把每例死亡分為四個步驟。數據來自 1992–2003 年，但它仍是已發表的最大規模分步分析（947 例死亡），也是後來所有研究使用的模型。下一張投影片展示此後發生了哪些變化。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同樣的事件鏈模型，四個國家 2001 至 2025 年的數據。要點：上升和氣體仍在鏈條中，但潛水員帶入水中的因素如今分量重得多：年齡、心臟和體能。各研究的百分比不能完全比較（國家、時期和標準不同）。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96% 的動脈氣體栓塞涉及緊急上升（Denoble 2008）。之後沒有研究重複這一確切數字，我們如實說明。但 2024 年的數據指向同一方向：在荷蘭皇家海軍 1966 至 2023 年間處理的 288 起事故中，上升是最常見的致殘因素（52%），栓塞是最致命的損傷。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Shreeves 等 2018。規則大家都知道；出錯的是在當下執行它們。臨在正是在這裡發揮作用。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這是近期數據中最明顯的變化。這是醫學適潛性的問題，不是正念的問題：Mindful Diving 不能取代它。臨在所增加的，是在下水前對自身狀態的誠實。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Colvard（12,087 名潛水員）是已發表的最大規模恐慌調查；我們沒有找到更新的同等規模調查。Morgan 是經典參考：他本人說過，放鬆和冥想對焦慮的潛水員尚無一致的結果，並呼籲開展研究。這正是我們希望通過測量來幫助填補的空白。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Weltman 和 Egstrom（1966）是經典實驗；Tsai 等（2020）對其進行了更新：焦慮越高，水下的資訊處理越慢。潛水員的周邊就是他的潛伴、儀表和周圍環境。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為什麼 MDI 準則排除屏氣和節律呼吸：上升時屏住呼吸，即使在很淺的水中也可能導致栓塞。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現在是另一半：正念改變了什麼，有測量為證。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Bishop 等的操作性定義和 Hölzel 等的四種機制。「在水下」各行是 MDI 的轉譯，不是這些研究的結果。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2021–2023 年的三項證據：JAMA Psychiatry 上的一項隨機試驗、針對無診斷人群的最大規模統合分析，以及對 44 項統合分析的綜述。與 Morgan 的聯繫：事先的焦慮可預測恐慌，而正念能持續降低焦慮。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Zainal 和 Newman 2024：關於正念與認知的最大規模統合分析（111 項試驗）。Jha：在長期壓力下的軍人中，正念能保護工作記憶和注意力（2010 年和 2020 年）。Killingsworth：心智幾乎一半時間在遊離。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Johnson 2014：受過訓練的海軍陸戰隊員反應略強，恢復更快。Pascoe 2017（45 項研究）：冥想可降低皮質醇、血壓和心率。對潛水員而言：我們不是要麻痺警報，而是要更快回到能夠思考的狀態。呼吸恢復是測量到的結果，不是一種技巧。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Bühlmayer 2017 以及 Du 和 Ning 2024。浮力是一項精準技能；這就是為什麼教練們如此重視這一點。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潛水相關的證據：誠實而審慎。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要誠實：樣本小，設計有待改進。但方向是一致的。2026 年新進展：首個已發表的結合潛水與正念的隨機試驗（Griffiths，PLoS One），63 名成年人，無潛水事故。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White 2019 測量的是一般自然（綠色與藍色）。Georgiou 2021 聚焦藍色空間。觀察性研究：是關聯，不是因果。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這張表就是 MDI 的論點：每項練習都回應一種有記錄的失誤，並以測量到的效果為依據。這是一個工作假設，我們正在測量它。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以謙遜和行動收尾：每門課程前後進行 FP20。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完整來源列表。標題即連結：在演示中點擊標題即可打開來源。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完整來源列表。標題即連結：在演示中點擊標題即可打開來源。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完整來源列表。標題即連結：在演示中點擊標題即可打開來源。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dirty="0">
                <a:ea typeface="Noto Sans CJK TC"/>
              </a:rPr>
              <a:t>謝謝。完整資料和來源都在資料頁面上。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zh-TW">
                <a:ea typeface="Noto Sans CJK TC"/>
              </a:r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image" Target="../media/DARK-image-2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png"/><Relationship Id="rId2" Type="http://schemas.openxmlformats.org/officeDocument/2006/relationships/image" Target="../media/DEEP-image-2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image" Target="../media/LIGHT-image-2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image" Target="../media/P_DESCENT-image-2.jpe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image" Target="../media/P_DOLPHINS-image-2.jpe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7-1.png"/><Relationship Id="rId2" Type="http://schemas.openxmlformats.org/officeDocument/2006/relationships/image" Target="../media/P_REEF-image-2.jpe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png"/><Relationship Id="rId2" Type="http://schemas.openxmlformats.org/officeDocument/2006/relationships/image" Target="../media/P_GODRAYS-image-2.jpe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9-1.png"/><Relationship Id="rId2" Type="http://schemas.openxmlformats.org/officeDocument/2006/relationships/image" Target="../media/P_TURTLE-image-2.jpe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0-1.png"/><Relationship Id="rId2" Type="http://schemas.openxmlformats.org/officeDocument/2006/relationships/image" Target="../media/P_COUPLE-image-2.jpe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1-1.png"/><Relationship Id="rId2" Type="http://schemas.openxmlformats.org/officeDocument/2006/relationships/image" Target="../media/P_CABO-image-2.jpeg"/><Relationship Id="rId3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2-1.png"/><Relationship Id="rId2" Type="http://schemas.openxmlformats.org/officeDocument/2006/relationships/image" Target="../media/P_RESERVA-image-2.jpeg"/><Relationship Id="rId3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3-1.png"/><Relationship Id="rId2" Type="http://schemas.openxmlformats.org/officeDocument/2006/relationships/image" Target="../media/P_OK-image-2.jpeg"/><Relationship Id="rId3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image" Target="../media/COVER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00" dirty="0">
                <a:solidFill>
                  <a:schemeClr val="accent3"/>
                </a:solidFill>
                <a:ea typeface="Noto Sans CJK TC"/>
              </a:rPr>
              <a:t>Mindful Diving™  ·  證據資料：正念與潛水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1002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E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00" dirty="0">
                <a:solidFill>
                  <a:schemeClr val="accent3"/>
                </a:solidFill>
                <a:ea typeface="Noto Sans CJK TC"/>
              </a:rPr>
              <a:t>Mindful Diving™  ·  證據資料：正念與潛水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00" dirty="0">
                <a:solidFill>
                  <a:schemeClr val="tx2"/>
                </a:solidFill>
                <a:ea typeface="Noto Sans CJK TC"/>
              </a:rPr>
              <a:t>Mindful Diving™  ·  證據資料：正念與潛水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tx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ESC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00" dirty="0">
                <a:solidFill>
                  <a:schemeClr val="accent3"/>
                </a:solidFill>
                <a:ea typeface="Noto Sans CJK TC"/>
              </a:rPr>
              <a:t>Mindful Diving™  ·  證據資料：正念與潛水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OLPHIN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00" dirty="0">
                <a:solidFill>
                  <a:schemeClr val="accent3"/>
                </a:solidFill>
                <a:ea typeface="Noto Sans CJK TC"/>
              </a:rPr>
              <a:t>Mindful Diving™  ·  證據資料：正念與潛水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EF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00" dirty="0">
                <a:solidFill>
                  <a:schemeClr val="accent3"/>
                </a:solidFill>
                <a:ea typeface="Noto Sans CJK TC"/>
              </a:rPr>
              <a:t>Mindful Diving™  ·  證據資料：正念與潛水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GODRAY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00" dirty="0">
                <a:solidFill>
                  <a:schemeClr val="accent3"/>
                </a:solidFill>
                <a:ea typeface="Noto Sans CJK TC"/>
              </a:rPr>
              <a:t>Mindful Diving™  ·  證據資料：正念與潛水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1008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TUR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00" dirty="0">
                <a:solidFill>
                  <a:schemeClr val="accent3"/>
                </a:solidFill>
                <a:ea typeface="Noto Sans CJK TC"/>
              </a:rPr>
              <a:t>Mindful Diving™  ·  證據資料：正念與潛水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1009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OUP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00" dirty="0">
                <a:solidFill>
                  <a:schemeClr val="accent3"/>
                </a:solidFill>
                <a:ea typeface="Noto Sans CJK TC"/>
              </a:rPr>
              <a:t>Mindful Diving™  ·  證據資料：正念與潛水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1010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AB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00" dirty="0">
                <a:solidFill>
                  <a:schemeClr val="accent3"/>
                </a:solidFill>
                <a:ea typeface="Noto Sans CJK TC"/>
              </a:rPr>
              <a:t>Mindful Diving™  ·  證據資料：正念與潛水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1011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SERV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00" dirty="0">
                <a:solidFill>
                  <a:schemeClr val="accent3"/>
                </a:solidFill>
                <a:ea typeface="Noto Sans CJK TC"/>
              </a:rPr>
              <a:t>Mindful Diving™  ·  證據資料：正念與潛水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1012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O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00" dirty="0">
                <a:solidFill>
                  <a:schemeClr val="accent3"/>
                </a:solidFill>
                <a:ea typeface="Noto Sans CJK TC"/>
              </a:rPr>
              <a:t>Mindful Diving™  ·  證據資料：正念與潛水  ·  第二版，2026年11月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1013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1.png"/><Relationship Id="rId3" Type="http://schemas.openxmlformats.org/officeDocument/2006/relationships/slideLayout" Target="../slideLayouts/slideLayout14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28920/dhm50.3.220-229" TargetMode="External"/><Relationship Id="rId2" Type="http://schemas.openxmlformats.org/officeDocument/2006/relationships/hyperlink" Target="https://doi.org/10.28920/dhm51.4.345-354" TargetMode="External"/><Relationship Id="rId3" Type="http://schemas.openxmlformats.org/officeDocument/2006/relationships/hyperlink" Target="https://doi.org/10.28920/dhm53.2.76-84" TargetMode="External"/><Relationship Id="rId4" Type="http://schemas.openxmlformats.org/officeDocument/2006/relationships/hyperlink" Target="https://doi.org/10.1007/s12024-019-00109-2" TargetMode="External"/><Relationship Id="rId5" Type="http://schemas.openxmlformats.org/officeDocument/2006/relationships/hyperlink" Target="https://www.bsac.com/document/bsac-incident-report-2025/bsac-incident-report-2025.pdf" TargetMode="External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hyperlink" Target="https://doi.org/10.28920/dhm54.1.39-46" TargetMode="External"/><Relationship Id="rId3" Type="http://schemas.openxmlformats.org/officeDocument/2006/relationships/slideLayout" Target="../slideLayouts/slideLayout8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hyperlink" Target="https://journals.viamedica.pl/international_maritime_health/article/view/58319" TargetMode="External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28920/dhm54.3.217-224" TargetMode="External"/><Relationship Id="rId2" Type="http://schemas.openxmlformats.org/officeDocument/2006/relationships/hyperlink" Target="https://doi.org/10.28920/dhm51.4.345-354" TargetMode="External"/><Relationship Id="rId3" Type="http://schemas.openxmlformats.org/officeDocument/2006/relationships/hyperlink" Target="https://doi.org/10.28920/dhm53.2.76-84" TargetMode="External"/><Relationship Id="rId4" Type="http://schemas.openxmlformats.org/officeDocument/2006/relationships/hyperlink" Target="https://www.bsac.com/document/bsac-incident-report-2025/bsac-incident-report-2025.pdf" TargetMode="External"/><Relationship Id="rId5" Type="http://schemas.openxmlformats.org/officeDocument/2006/relationships/slideLayout" Target="../slideLayouts/slideLayout3.xml"/><Relationship Id="rId6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hyperlink" Target="https://undercurrent.org/UCnow/dive_magazine/2003/PanicRecreational200308.html" TargetMode="External"/><Relationship Id="rId2" Type="http://schemas.openxmlformats.org/officeDocument/2006/relationships/hyperlink" Target="https://doi.org/10.1055/s-2004-815829" TargetMode="External"/><Relationship Id="rId3" Type="http://schemas.openxmlformats.org/officeDocument/2006/relationships/hyperlink" Target="https://www.bsac.com/document/bsac-incident-report-2025/bsac-incident-report-2025.pdf" TargetMode="External"/><Relationship Id="rId4" Type="http://schemas.openxmlformats.org/officeDocument/2006/relationships/hyperlink" Target="https://doi.org/10.2165/00007256-199520060-00005" TargetMode="External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177/001872086600800604" TargetMode="External"/><Relationship Id="rId2" Type="http://schemas.openxmlformats.org/officeDocument/2006/relationships/hyperlink" Target="https://doi.org/10.28920/dhm50.2.130-134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hyperlink" Target="https://world.dan.org/?p=18868" TargetMode="External"/><Relationship Id="rId1" Type="http://schemas.openxmlformats.org/officeDocument/2006/relationships/image" Target="../media/image-11-1.png"/><Relationship Id="rId2" Type="http://schemas.openxmlformats.org/officeDocument/2006/relationships/image" Target="../media/image-11-1.png"/><Relationship Id="rId3" Type="http://schemas.openxmlformats.org/officeDocument/2006/relationships/image" Target="../media/image-11-1.png"/><Relationship Id="rId4" Type="http://schemas.openxmlformats.org/officeDocument/2006/relationships/image" Target="../media/image-11-1.png"/><Relationship Id="rId6" Type="http://schemas.openxmlformats.org/officeDocument/2006/relationships/slideLayout" Target="../slideLayouts/slideLayout3.xml"/><Relationship Id="rId7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93/clipsy.bph077" TargetMode="External"/><Relationship Id="rId2" Type="http://schemas.openxmlformats.org/officeDocument/2006/relationships/hyperlink" Target="https://pubmed.ncbi.nlm.nih.gov/26168376/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01/jamapsychiatry.2022.3679" TargetMode="External"/><Relationship Id="rId2" Type="http://schemas.openxmlformats.org/officeDocument/2006/relationships/hyperlink" Target="https://doi.org/10.1371/journal.pmed.1003481" TargetMode="External"/><Relationship Id="rId3" Type="http://schemas.openxmlformats.org/officeDocument/2006/relationships/hyperlink" Target="https://doi.org/10.1177/1745691620968771" TargetMode="External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80/17437199.2023.2248222" TargetMode="External"/><Relationship Id="rId2" Type="http://schemas.openxmlformats.org/officeDocument/2006/relationships/hyperlink" Target="https://pubmed.ncbi.nlm.nih.gov/20141302/" TargetMode="External"/><Relationship Id="rId3" Type="http://schemas.openxmlformats.org/officeDocument/2006/relationships/hyperlink" Target="https://doi.org/10.1007/s10608-020-10076-6" TargetMode="External"/><Relationship Id="rId4" Type="http://schemas.openxmlformats.org/officeDocument/2006/relationships/hyperlink" Target="https://doi.org/10.1126/science.1192439" TargetMode="External"/><Relationship Id="rId5" Type="http://schemas.openxmlformats.org/officeDocument/2006/relationships/slideLayout" Target="../slideLayouts/slideLayout4.xml"/><Relationship Id="rId6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24832476/" TargetMode="External"/><Relationship Id="rId2" Type="http://schemas.openxmlformats.org/officeDocument/2006/relationships/hyperlink" Target="https://doi.org/10.1016/j.jpsychires.2017.08.004" TargetMode="External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07/s40279-017-0752-9" TargetMode="External"/><Relationship Id="rId2" Type="http://schemas.openxmlformats.org/officeDocument/2006/relationships/hyperlink" Target="https://doi.org/10.3389/fpsyg.2024.1449886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3389/fpsyg.2017.02193" TargetMode="External"/><Relationship Id="rId2" Type="http://schemas.openxmlformats.org/officeDocument/2006/relationships/hyperlink" Target="https://doi.org/10.1080/20008198.2022.2031590" TargetMode="External"/><Relationship Id="rId3" Type="http://schemas.openxmlformats.org/officeDocument/2006/relationships/hyperlink" Target="https://doi.org/10.1371/journal.pone.0345784" TargetMode="External"/><Relationship Id="rId4" Type="http://schemas.openxmlformats.org/officeDocument/2006/relationships/hyperlink" Target="https://doi.org/10.1007/s12144-022-02900-x" TargetMode="External"/><Relationship Id="rId5" Type="http://schemas.openxmlformats.org/officeDocument/2006/relationships/hyperlink" Target="https://doi.org/10.3390/ijerph17197238" TargetMode="External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31197192/" TargetMode="External"/><Relationship Id="rId2" Type="http://schemas.openxmlformats.org/officeDocument/2006/relationships/hyperlink" Target="https://doi.org/10.3390/ijerph18052486" TargetMode="Externa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hyperlink" Target="https://doi.org/10.28920/dhm50.3.220-229" TargetMode="External"/><Relationship Id="rId3" Type="http://schemas.openxmlformats.org/officeDocument/2006/relationships/hyperlink" Target="https://doi.org/10.28920/dhm51.4.345-354" TargetMode="External"/><Relationship Id="rId4" Type="http://schemas.openxmlformats.org/officeDocument/2006/relationships/hyperlink" Target="https://doi.org/10.28920/dhm53.2.76-84" TargetMode="External"/><Relationship Id="rId5" Type="http://schemas.openxmlformats.org/officeDocument/2006/relationships/hyperlink" Target="https://doi.org/10.1007/s12024-019-00109-2" TargetMode="External"/><Relationship Id="rId6" Type="http://schemas.openxmlformats.org/officeDocument/2006/relationships/hyperlink" Target="https://www.bsac.com/document/bsac-incident-report-2025/bsac-incident-report-2025.pdf" TargetMode="External"/><Relationship Id="rId7" Type="http://schemas.openxmlformats.org/officeDocument/2006/relationships/hyperlink" Target="https://doi.org/10.28920/dhm54.1.39-46" TargetMode="External"/><Relationship Id="rId8" Type="http://schemas.openxmlformats.org/officeDocument/2006/relationships/hyperlink" Target="https://journals.viamedica.pl/international_maritime_health/article/view/58319" TargetMode="External"/><Relationship Id="rId9" Type="http://schemas.openxmlformats.org/officeDocument/2006/relationships/hyperlink" Target="https://doi.org/10.28920/dhm54.3.217-224" TargetMode="External"/><Relationship Id="rId10" Type="http://schemas.openxmlformats.org/officeDocument/2006/relationships/hyperlink" Target="https://undercurrent.org/UCnow/dive_magazine/2003/PanicRecreational200308.html" TargetMode="External"/><Relationship Id="rId11" Type="http://schemas.openxmlformats.org/officeDocument/2006/relationships/hyperlink" Target="https://doi.org/10.1055/s-2004-815829" TargetMode="External"/><Relationship Id="rId12" Type="http://schemas.openxmlformats.org/officeDocument/2006/relationships/hyperlink" Target="https://doi.org/10.2165/00007256-199520060-00005" TargetMode="External"/><Relationship Id="rId13" Type="http://schemas.openxmlformats.org/officeDocument/2006/relationships/slideLayout" Target="../slideLayouts/slideLayout4.xml"/><Relationship Id="rId1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177/001872086600800604" TargetMode="External"/><Relationship Id="rId2" Type="http://schemas.openxmlformats.org/officeDocument/2006/relationships/hyperlink" Target="https://doi.org/10.28920/dhm50.2.130-134" TargetMode="External"/><Relationship Id="rId3" Type="http://schemas.openxmlformats.org/officeDocument/2006/relationships/hyperlink" Target="https://world.dan.org/?p=18868" TargetMode="External"/><Relationship Id="rId4" Type="http://schemas.openxmlformats.org/officeDocument/2006/relationships/hyperlink" Target="https://doi.org/10.1093/clipsy.bph077" TargetMode="External"/><Relationship Id="rId5" Type="http://schemas.openxmlformats.org/officeDocument/2006/relationships/hyperlink" Target="https://pubmed.ncbi.nlm.nih.gov/26168376/" TargetMode="External"/><Relationship Id="rId6" Type="http://schemas.openxmlformats.org/officeDocument/2006/relationships/hyperlink" Target="https://doi.org/10.1001/jamapsychiatry.2022.3679" TargetMode="External"/><Relationship Id="rId7" Type="http://schemas.openxmlformats.org/officeDocument/2006/relationships/hyperlink" Target="https://doi.org/10.1371/journal.pmed.1003481" TargetMode="External"/><Relationship Id="rId8" Type="http://schemas.openxmlformats.org/officeDocument/2006/relationships/hyperlink" Target="https://doi.org/10.1177/1745691620968771" TargetMode="External"/><Relationship Id="rId9" Type="http://schemas.openxmlformats.org/officeDocument/2006/relationships/hyperlink" Target="https://doi.org/10.1080/17437199.2023.2248222" TargetMode="External"/><Relationship Id="rId10" Type="http://schemas.openxmlformats.org/officeDocument/2006/relationships/hyperlink" Target="https://pubmed.ncbi.nlm.nih.gov/20141302/" TargetMode="External"/><Relationship Id="rId11" Type="http://schemas.openxmlformats.org/officeDocument/2006/relationships/hyperlink" Target="https://doi.org/10.1007/s10608-020-10076-6" TargetMode="External"/><Relationship Id="rId12" Type="http://schemas.openxmlformats.org/officeDocument/2006/relationships/hyperlink" Target="https://doi.org/10.1126/science.1192439" TargetMode="External"/><Relationship Id="rId13" Type="http://schemas.openxmlformats.org/officeDocument/2006/relationships/slideLayout" Target="../slideLayouts/slideLayout4.xml"/><Relationship Id="rId1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24832476/" TargetMode="External"/><Relationship Id="rId2" Type="http://schemas.openxmlformats.org/officeDocument/2006/relationships/hyperlink" Target="https://doi.org/10.1016/j.jpsychires.2017.08.004" TargetMode="External"/><Relationship Id="rId3" Type="http://schemas.openxmlformats.org/officeDocument/2006/relationships/hyperlink" Target="https://doi.org/10.1007/s40279-017-0752-9" TargetMode="External"/><Relationship Id="rId4" Type="http://schemas.openxmlformats.org/officeDocument/2006/relationships/hyperlink" Target="https://doi.org/10.3389/fpsyg.2024.1449886" TargetMode="External"/><Relationship Id="rId5" Type="http://schemas.openxmlformats.org/officeDocument/2006/relationships/hyperlink" Target="https://doi.org/10.3389/fpsyg.2017.02193" TargetMode="External"/><Relationship Id="rId6" Type="http://schemas.openxmlformats.org/officeDocument/2006/relationships/hyperlink" Target="https://doi.org/10.1080/20008198.2022.2031590" TargetMode="External"/><Relationship Id="rId7" Type="http://schemas.openxmlformats.org/officeDocument/2006/relationships/hyperlink" Target="https://doi.org/10.1371/journal.pone.0345784" TargetMode="External"/><Relationship Id="rId8" Type="http://schemas.openxmlformats.org/officeDocument/2006/relationships/hyperlink" Target="https://doi.org/10.1007/s12144-022-02900-x" TargetMode="External"/><Relationship Id="rId9" Type="http://schemas.openxmlformats.org/officeDocument/2006/relationships/hyperlink" Target="https://doi.org/10.3390/ijerph17197238" TargetMode="External"/><Relationship Id="rId10" Type="http://schemas.openxmlformats.org/officeDocument/2006/relationships/hyperlink" Target="https://pubmed.ncbi.nlm.nih.gov/31197192/" TargetMode="External"/><Relationship Id="rId11" Type="http://schemas.openxmlformats.org/officeDocument/2006/relationships/hyperlink" Target="https://doi.org/10.3390/ijerph18052486" TargetMode="External"/><Relationship Id="rId12" Type="http://schemas.openxmlformats.org/officeDocument/2006/relationships/slideLayout" Target="../slideLayouts/slideLayout4.xml"/><Relationship Id="rId13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6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9640" y="868680"/>
            <a:ext cx="2926080" cy="5047488"/>
          </a:xfrm>
          <a:prstGeom prst="rect">
            <a:avLst/>
          </a:prstGeom>
        </p:spPr>
      </p:pic>
      <p:pic>
        <p:nvPicPr>
          <p:cNvPr id="3" name="Image 1" descr="/home/claude/mdi/assets/logo3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411480"/>
            <a:ext cx="502920" cy="86868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1234440" y="50292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200" b="1" spc="400" kern="0" dirty="0">
                <a:solidFill>
                  <a:schemeClr val="accent3"/>
                </a:solidFill>
                <a:ea typeface="Noto Sans CJK TC"/>
              </a:rPr>
              <a:t>MINDFUL DIVING INSTITUTE  ·  證據資料</a:t>
            </a:r>
            <a:endParaRPr lang="en-US" sz="1200" dirty="0"/>
          </a:p>
        </p:txBody>
      </p:sp>
      <p:sp>
        <p:nvSpPr>
          <p:cNvPr id="5" name="Text 1"/>
          <p:cNvSpPr txBox="1"/>
          <p:nvPr/>
        </p:nvSpPr>
        <p:spPr>
          <a:xfrm>
            <a:off x="1234440" y="82296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00" spc="300" kern="0" dirty="0">
                <a:solidFill>
                  <a:schemeClr val="accent3"/>
                </a:solidFill>
                <a:ea typeface="Noto Sans CJK TC"/>
              </a:rPr>
              <a:t>致潛水專業人士  ·  第二版  ·  2026年11月</a:t>
            </a:r>
            <a:endParaRPr lang="en-US" sz="1000" dirty="0"/>
          </a:p>
        </p:txBody>
      </p:sp>
      <p:sp>
        <p:nvSpPr>
          <p:cNvPr id="6" name="Text 2"/>
          <p:cNvSpPr txBox="1"/>
          <p:nvPr/>
        </p:nvSpPr>
        <p:spPr>
          <a:xfrm>
            <a:off x="548640" y="173736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600" b="1" spc="500" kern="0" dirty="0">
                <a:solidFill>
                  <a:schemeClr val="accent2"/>
                </a:solidFill>
                <a:ea typeface="Noto Sans CJK TC"/>
              </a:rPr>
              <a:t>正念與潛水</a:t>
            </a:r>
            <a:endParaRPr lang="en-US" sz="1600" dirty="0"/>
          </a:p>
        </p:txBody>
      </p:sp>
      <p:sp>
        <p:nvSpPr>
          <p:cNvPr id="7" name="Text 3"/>
          <p:cNvSpPr txBox="1"/>
          <p:nvPr/>
        </p:nvSpPr>
        <p:spPr>
          <a:xfrm>
            <a:off x="548640" y="2194560"/>
            <a:ext cx="786384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zh-TW" sz="52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為什麼臨在</a:t>
            </a:r>
            <a:endParaRPr lang="en-US" sz="5200" dirty="0"/>
          </a:p>
          <a:p>
            <a:pPr indent="0" marL="0">
              <a:lnSpc>
                <a:spcPct val="95000"/>
              </a:lnSpc>
              <a:buNone/>
            </a:pPr>
            <a:r>
              <a:rPr lang="zh-TW" sz="5200" b="1" i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就是安全</a:t>
            </a:r>
            <a:endParaRPr lang="en-US" sz="5200" dirty="0"/>
          </a:p>
        </p:txBody>
      </p:sp>
      <p:sp>
        <p:nvSpPr>
          <p:cNvPr id="8" name="chip"/>
          <p:cNvSpPr txBox="1"/>
          <p:nvPr/>
        </p:nvSpPr>
        <p:spPr>
          <a:xfrm>
            <a:off x="548640" y="4754880"/>
            <a:ext cx="5760720" cy="3474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chemeClr val="bg1"/>
                </a:solidFill>
                <a:ea typeface="Noto Sans CJK TC"/>
              </a:rPr>
              <a:t>35個連結來源  ·  事故資料截至2025年</a:t>
            </a:r>
            <a:endParaRPr lang="en-US" sz="1100" dirty="0"/>
          </a:p>
        </p:txBody>
      </p:sp>
      <p:sp>
        <p:nvSpPr>
          <p:cNvPr id="9" name="Text 5"/>
          <p:cNvSpPr txBox="1"/>
          <p:nvPr/>
        </p:nvSpPr>
        <p:spPr>
          <a:xfrm>
            <a:off x="548640" y="5303520"/>
            <a:ext cx="7863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400" dirty="0">
                <a:solidFill>
                  <a:schemeClr val="accent3"/>
                </a:solidFill>
                <a:ea typeface="Noto Sans CJK TC"/>
              </a:rPr>
              <a:t>來自四大洲的事故分析，以及關於注意力、焦慮和壓力的最新研究告訴我們什麼。每個數據都有出處。 · Luis Miguel Gallardo · Mindful Diving Institute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tx1"/>
                </a:solidFill>
                <a:ea typeface="Noto Sans CJK TC"/>
              </a:rPr>
              <a:t>如何閱讀這份資料</a:t>
            </a:r>
            <a:endParaRPr lang="en-US" sz="3200" dirty="0"/>
          </a:p>
        </p:txBody>
      </p:sp>
      <p:sp>
        <p:nvSpPr>
          <p:cNvPr id="4" name="事故數據"/>
          <p:cNvSpPr/>
          <p:nvPr/>
        </p:nvSpPr>
        <p:spPr>
          <a:xfrm>
            <a:off x="548640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chip"/>
          <p:cNvSpPr txBox="1"/>
          <p:nvPr/>
        </p:nvSpPr>
        <p:spPr>
          <a:xfrm>
            <a:off x="749808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FFFFFF"/>
                </a:solidFill>
                <a:ea typeface="Noto Sans CJK TC"/>
              </a:rPr>
              <a:t>事故數據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749808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55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真實事故的分析</a:t>
            </a:r>
            <a:endParaRPr lang="en-US" sz="1550" dirty="0"/>
          </a:p>
        </p:txBody>
      </p:sp>
      <p:sp>
        <p:nvSpPr>
          <p:cNvPr id="7" name="Text 4"/>
          <p:cNvSpPr txBox="1"/>
          <p:nvPr/>
        </p:nvSpPr>
        <p:spPr>
          <a:xfrm>
            <a:off x="749808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dirty="0">
                <a:solidFill>
                  <a:schemeClr val="tx2"/>
                </a:solidFill>
                <a:ea typeface="Noto Sans CJK TC"/>
              </a:rPr>
              <a:t>它們描述哪裡出錯、按什麼順序出錯。它們不檢驗解決方案。</a:t>
            </a:r>
            <a:endParaRPr lang="en-US" sz="1250" dirty="0"/>
          </a:p>
        </p:txBody>
      </p:sp>
      <p:sp>
        <p:nvSpPr>
          <p:cNvPr id="8" name="強證據"/>
          <p:cNvSpPr/>
          <p:nvPr/>
        </p:nvSpPr>
        <p:spPr>
          <a:xfrm>
            <a:off x="3367278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9" name="chip"/>
          <p:cNvSpPr txBox="1"/>
          <p:nvPr/>
        </p:nvSpPr>
        <p:spPr>
          <a:xfrm>
            <a:off x="3568446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FFFFFF"/>
                </a:solidFill>
                <a:ea typeface="Noto Sans CJK TC"/>
              </a:rPr>
              <a:t>強證據</a:t>
            </a:r>
            <a:endParaRPr lang="en-US" sz="1100" dirty="0"/>
          </a:p>
        </p:txBody>
      </p:sp>
      <p:sp>
        <p:nvSpPr>
          <p:cNvPr id="10" name="Text 7"/>
          <p:cNvSpPr txBox="1"/>
          <p:nvPr/>
        </p:nvSpPr>
        <p:spPr>
          <a:xfrm>
            <a:off x="3568446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55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統合分析與大型試驗</a:t>
            </a:r>
            <a:endParaRPr lang="en-US" sz="1550" dirty="0"/>
          </a:p>
        </p:txBody>
      </p:sp>
      <p:sp>
        <p:nvSpPr>
          <p:cNvPr id="11" name="Text 8"/>
          <p:cNvSpPr txBox="1"/>
          <p:nvPr/>
        </p:nvSpPr>
        <p:spPr>
          <a:xfrm>
            <a:off x="3568446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dirty="0">
                <a:solidFill>
                  <a:schemeClr val="tx2"/>
                </a:solidFill>
                <a:ea typeface="Noto Sans CJK TC"/>
              </a:rPr>
              <a:t>在許多研究和許多人身上重複出現的結果。</a:t>
            </a:r>
            <a:endParaRPr lang="en-US" sz="1250" dirty="0"/>
          </a:p>
        </p:txBody>
      </p:sp>
      <p:sp>
        <p:nvSpPr>
          <p:cNvPr id="12" name="中等證據"/>
          <p:cNvSpPr/>
          <p:nvPr/>
        </p:nvSpPr>
        <p:spPr>
          <a:xfrm>
            <a:off x="6185916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3" name="chip"/>
          <p:cNvSpPr txBox="1"/>
          <p:nvPr/>
        </p:nvSpPr>
        <p:spPr>
          <a:xfrm>
            <a:off x="6387084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06202E"/>
                </a:solidFill>
                <a:ea typeface="Noto Sans CJK TC"/>
              </a:rPr>
              <a:t>中等證據</a:t>
            </a:r>
            <a:endParaRPr lang="en-US" sz="1100" dirty="0"/>
          </a:p>
        </p:txBody>
      </p:sp>
      <p:sp>
        <p:nvSpPr>
          <p:cNvPr id="14" name="Text 11"/>
          <p:cNvSpPr txBox="1"/>
          <p:nvPr/>
        </p:nvSpPr>
        <p:spPr>
          <a:xfrm>
            <a:off x="6387084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55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小型試驗或大型觀察性研究</a:t>
            </a:r>
            <a:endParaRPr lang="en-US" sz="1550" dirty="0"/>
          </a:p>
        </p:txBody>
      </p:sp>
      <p:sp>
        <p:nvSpPr>
          <p:cNvPr id="15" name="Text 12"/>
          <p:cNvSpPr txBox="1"/>
          <p:nvPr/>
        </p:nvSpPr>
        <p:spPr>
          <a:xfrm>
            <a:off x="6387084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dirty="0">
                <a:solidFill>
                  <a:schemeClr val="tx2"/>
                </a:solidFill>
                <a:ea typeface="Noto Sans CJK TC"/>
              </a:rPr>
              <a:t>信號不錯，但受規模或設計所限。</a:t>
            </a:r>
            <a:endParaRPr lang="en-US" sz="1250" dirty="0"/>
          </a:p>
        </p:txBody>
      </p:sp>
      <p:sp>
        <p:nvSpPr>
          <p:cNvPr id="16" name="初步證據"/>
          <p:cNvSpPr/>
          <p:nvPr/>
        </p:nvSpPr>
        <p:spPr>
          <a:xfrm>
            <a:off x="9004554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chip"/>
          <p:cNvSpPr txBox="1"/>
          <p:nvPr/>
        </p:nvSpPr>
        <p:spPr>
          <a:xfrm>
            <a:off x="9205722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E7674A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FFFFFF"/>
                </a:solidFill>
                <a:ea typeface="Noto Sans CJK TC"/>
              </a:rPr>
              <a:t>初步證據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9205722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55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試點與探索性研究</a:t>
            </a:r>
            <a:endParaRPr lang="en-US" sz="1550" dirty="0"/>
          </a:p>
        </p:txBody>
      </p:sp>
      <p:sp>
        <p:nvSpPr>
          <p:cNvPr id="19" name="Text 16"/>
          <p:cNvSpPr txBox="1"/>
          <p:nvPr/>
        </p:nvSpPr>
        <p:spPr>
          <a:xfrm>
            <a:off x="9205722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dirty="0">
                <a:solidFill>
                  <a:schemeClr val="tx2"/>
                </a:solidFill>
                <a:ea typeface="Noto Sans CJK TC"/>
              </a:rPr>
              <a:t>有希望的信號，仍需證實。</a:t>
            </a:r>
            <a:endParaRPr lang="en-US" sz="1250" dirty="0"/>
          </a:p>
        </p:txBody>
      </p:sp>
      <p:sp>
        <p:nvSpPr>
          <p:cNvPr id="20" name="honestidad"/>
          <p:cNvSpPr/>
          <p:nvPr/>
        </p:nvSpPr>
        <p:spPr>
          <a:xfrm>
            <a:off x="548640" y="3886200"/>
            <a:ext cx="11091672" cy="1965960"/>
          </a:xfrm>
          <a:prstGeom prst="roundRect">
            <a:avLst>
              <a:gd name="adj" fmla="val 7442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1" name="Text 18"/>
          <p:cNvSpPr txBox="1"/>
          <p:nvPr/>
        </p:nvSpPr>
        <p:spPr>
          <a:xfrm>
            <a:off x="868680" y="4069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00" b="1" spc="300" kern="0" dirty="0">
                <a:solidFill>
                  <a:schemeClr val="accent2"/>
                </a:solidFill>
                <a:ea typeface="Noto Sans CJK TC"/>
              </a:rPr>
              <a:t>我們不主張的</a:t>
            </a:r>
            <a:endParaRPr lang="en-US" sz="1100" dirty="0"/>
          </a:p>
        </p:txBody>
      </p:sp>
      <p:sp>
        <p:nvSpPr>
          <p:cNvPr id="22" name="Text 19"/>
          <p:cNvSpPr txBox="1"/>
          <p:nvPr/>
        </p:nvSpPr>
        <p:spPr>
          <a:xfrm>
            <a:off x="868680" y="4370832"/>
            <a:ext cx="1045159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8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目前還沒有大型試驗證明正念能減少潛水事故。</a:t>
            </a:r>
            <a:endParaRPr lang="en-US" sz="1800" dirty="0"/>
          </a:p>
        </p:txBody>
      </p:sp>
      <p:sp>
        <p:nvSpPr>
          <p:cNvPr id="23" name="Text 20"/>
          <p:cNvSpPr txBox="1"/>
          <p:nvPr/>
        </p:nvSpPr>
        <p:spPr>
          <a:xfrm>
            <a:off x="868680" y="5074920"/>
            <a:ext cx="1045159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50" dirty="0">
                <a:solidFill>
                  <a:schemeClr val="accent3"/>
                </a:solidFill>
                <a:ea typeface="Noto Sans CJK TC"/>
              </a:rPr>
              <a:t>關於事故如何發生，有可靠的數據；關於正念訓練什麼，有可靠的證據。這份資料把兩者連起來，並用「MDI 解讀」標明數據在哪裡結束、我們的工作假設從哪裡開始。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00" b="1" spc="500" kern="0" dirty="0">
                <a:solidFill>
                  <a:schemeClr val="accent2"/>
                </a:solidFill>
                <a:ea typeface="Noto Sans CJK TC"/>
              </a:rPr>
              <a:t>第一部分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50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水下哪裡會出錯</a:t>
            </a:r>
            <a:endParaRPr lang="en-US" sz="5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2000" i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事故分析告訴我們什麼：從 DAN 的經典研究到 2025 年的報告；以及關於恐慌的研究顯示了什麼。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tx1"/>
                </a:solidFill>
                <a:ea typeface="Noto Sans CJK TC"/>
              </a:rPr>
              <a:t>致命事故的鏈條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FFFFFF"/>
                </a:solidFill>
                <a:ea typeface="Noto Sans CJK TC"/>
              </a:rPr>
              <a:t>經典研究  ·  n = 947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3657600" y="1298448"/>
            <a:ext cx="79827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dirty="0">
                <a:solidFill>
                  <a:schemeClr val="tx2"/>
                </a:solidFill>
                <a:ea typeface="Noto Sans CJK TC"/>
              </a:rPr>
              <a:t>開放式迴路休閒潛水死亡，1992–2003年。至今仍是已發表的最大逐步分析；近期研究沿用同一模型。</a:t>
            </a:r>
            <a:endParaRPr lang="en-US" sz="1300" dirty="0"/>
          </a:p>
        </p:txBody>
      </p:sp>
      <p:sp>
        <p:nvSpPr>
          <p:cNvPr id="6" name="paso 1"/>
          <p:cNvSpPr/>
          <p:nvPr/>
        </p:nvSpPr>
        <p:spPr>
          <a:xfrm>
            <a:off x="54864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7" name="dot"/>
          <p:cNvSpPr/>
          <p:nvPr/>
        </p:nvSpPr>
        <p:spPr>
          <a:xfrm>
            <a:off x="74980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74980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6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9" name="Text 6"/>
          <p:cNvSpPr txBox="1"/>
          <p:nvPr/>
        </p:nvSpPr>
        <p:spPr>
          <a:xfrm>
            <a:off x="132588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150" b="1" spc="100" kern="0" dirty="0">
                <a:solidFill>
                  <a:schemeClr val="accent1"/>
                </a:solidFill>
                <a:ea typeface="Noto Sans CJK TC"/>
              </a:rPr>
              <a:t>觸發因素</a:t>
            </a:r>
            <a:endParaRPr lang="en-US" sz="1150" dirty="0"/>
          </a:p>
        </p:txBody>
      </p:sp>
      <p:sp>
        <p:nvSpPr>
          <p:cNvPr id="10" name="Text 7"/>
          <p:cNvSpPr txBox="1"/>
          <p:nvPr/>
        </p:nvSpPr>
        <p:spPr>
          <a:xfrm>
            <a:off x="74980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i="1" dirty="0">
                <a:solidFill>
                  <a:schemeClr val="tx2"/>
                </a:solidFill>
                <a:ea typeface="Noto Sans CJK TC"/>
              </a:rPr>
              <a:t>問題從何開始</a:t>
            </a:r>
            <a:endParaRPr lang="en-US" sz="1250" dirty="0"/>
          </a:p>
        </p:txBody>
      </p:sp>
      <p:sp>
        <p:nvSpPr>
          <p:cNvPr id="11" name="Text 8"/>
          <p:cNvSpPr txBox="1"/>
          <p:nvPr/>
        </p:nvSpPr>
        <p:spPr>
          <a:xfrm>
            <a:off x="74980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60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41%</a:t>
            </a:r>
            <a:endParaRPr lang="en-US" sz="2600" dirty="0"/>
          </a:p>
        </p:txBody>
      </p:sp>
      <p:sp>
        <p:nvSpPr>
          <p:cNvPr id="12" name="Text 9"/>
          <p:cNvSpPr txBox="1"/>
          <p:nvPr/>
        </p:nvSpPr>
        <p:spPr>
          <a:xfrm>
            <a:off x="178308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dirty="0">
                <a:solidFill>
                  <a:schemeClr val="tx1"/>
                </a:solidFill>
                <a:ea typeface="Noto Sans CJK TC"/>
              </a:rPr>
              <a:t>氣體不足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74980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60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20%</a:t>
            </a:r>
            <a:endParaRPr lang="en-US" sz="2600" dirty="0"/>
          </a:p>
        </p:txBody>
      </p:sp>
      <p:sp>
        <p:nvSpPr>
          <p:cNvPr id="14" name="Text 11"/>
          <p:cNvSpPr txBox="1"/>
          <p:nvPr/>
        </p:nvSpPr>
        <p:spPr>
          <a:xfrm>
            <a:off x="178308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dirty="0">
                <a:solidFill>
                  <a:schemeClr val="tx1"/>
                </a:solidFill>
                <a:ea typeface="Noto Sans CJK TC"/>
              </a:rPr>
              <a:t>纏繞／受困</a:t>
            </a:r>
            <a:endParaRPr lang="en-US" sz="1300" dirty="0"/>
          </a:p>
        </p:txBody>
      </p:sp>
      <p:sp>
        <p:nvSpPr>
          <p:cNvPr id="15" name="Text 12"/>
          <p:cNvSpPr txBox="1"/>
          <p:nvPr/>
        </p:nvSpPr>
        <p:spPr>
          <a:xfrm>
            <a:off x="74980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60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15%</a:t>
            </a:r>
            <a:endParaRPr lang="en-US" sz="2600" dirty="0"/>
          </a:p>
        </p:txBody>
      </p:sp>
      <p:sp>
        <p:nvSpPr>
          <p:cNvPr id="16" name="Text 13"/>
          <p:cNvSpPr txBox="1"/>
          <p:nvPr/>
        </p:nvSpPr>
        <p:spPr>
          <a:xfrm>
            <a:off x="178308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dirty="0">
                <a:solidFill>
                  <a:schemeClr val="tx1"/>
                </a:solidFill>
                <a:ea typeface="Noto Sans CJK TC"/>
              </a:rPr>
              <a:t>裝備問題</a:t>
            </a:r>
            <a:endParaRPr lang="en-US" sz="1300" dirty="0"/>
          </a:p>
        </p:txBody>
      </p:sp>
      <p:sp>
        <p:nvSpPr>
          <p:cNvPr id="17" name="Shape 14"/>
          <p:cNvSpPr/>
          <p:nvPr/>
        </p:nvSpPr>
        <p:spPr>
          <a:xfrm>
            <a:off x="314782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18" name="paso 2"/>
          <p:cNvSpPr/>
          <p:nvPr/>
        </p:nvSpPr>
        <p:spPr>
          <a:xfrm>
            <a:off x="339471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9" name="dot"/>
          <p:cNvSpPr/>
          <p:nvPr/>
        </p:nvSpPr>
        <p:spPr>
          <a:xfrm>
            <a:off x="3595878" y="2075688"/>
            <a:ext cx="457200" cy="4572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20" name="Text 17"/>
          <p:cNvSpPr txBox="1"/>
          <p:nvPr/>
        </p:nvSpPr>
        <p:spPr>
          <a:xfrm>
            <a:off x="359587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6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21" name="Text 18"/>
          <p:cNvSpPr txBox="1"/>
          <p:nvPr/>
        </p:nvSpPr>
        <p:spPr>
          <a:xfrm>
            <a:off x="417195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150" b="1" spc="100" kern="0" dirty="0">
                <a:solidFill>
                  <a:schemeClr val="accent3"/>
                </a:solidFill>
                <a:ea typeface="Noto Sans CJK TC"/>
              </a:rPr>
              <a:t>致殘因素</a:t>
            </a:r>
            <a:endParaRPr lang="en-US" sz="1150" dirty="0"/>
          </a:p>
        </p:txBody>
      </p:sp>
      <p:sp>
        <p:nvSpPr>
          <p:cNvPr id="22" name="Text 19"/>
          <p:cNvSpPr txBox="1"/>
          <p:nvPr/>
        </p:nvSpPr>
        <p:spPr>
          <a:xfrm>
            <a:off x="359587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i="1" dirty="0">
                <a:solidFill>
                  <a:schemeClr val="accent3"/>
                </a:solidFill>
                <a:ea typeface="Noto Sans CJK TC"/>
              </a:rPr>
              <a:t>是什麼讓它變得危險</a:t>
            </a:r>
            <a:endParaRPr lang="en-US" sz="1250" dirty="0"/>
          </a:p>
        </p:txBody>
      </p:sp>
      <p:sp>
        <p:nvSpPr>
          <p:cNvPr id="23" name="Text 20"/>
          <p:cNvSpPr txBox="1"/>
          <p:nvPr/>
        </p:nvSpPr>
        <p:spPr>
          <a:xfrm>
            <a:off x="359587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600" b="1" dirty="0">
                <a:solidFill>
                  <a:schemeClr val="accent2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55%</a:t>
            </a:r>
            <a:endParaRPr lang="en-US" sz="2600" dirty="0"/>
          </a:p>
        </p:txBody>
      </p:sp>
      <p:sp>
        <p:nvSpPr>
          <p:cNvPr id="24" name="Text 21"/>
          <p:cNvSpPr txBox="1"/>
          <p:nvPr/>
        </p:nvSpPr>
        <p:spPr>
          <a:xfrm>
            <a:off x="462915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b="1" dirty="0">
                <a:solidFill>
                  <a:schemeClr val="bg1"/>
                </a:solidFill>
                <a:ea typeface="Noto Sans CJK TC"/>
              </a:rPr>
              <a:t>緊急上升</a:t>
            </a:r>
            <a:endParaRPr lang="en-US" sz="1300" dirty="0"/>
          </a:p>
        </p:txBody>
      </p:sp>
      <p:sp>
        <p:nvSpPr>
          <p:cNvPr id="25" name="Text 22"/>
          <p:cNvSpPr txBox="1"/>
          <p:nvPr/>
        </p:nvSpPr>
        <p:spPr>
          <a:xfrm>
            <a:off x="359587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6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27%</a:t>
            </a:r>
            <a:endParaRPr lang="en-US" sz="2600" dirty="0"/>
          </a:p>
        </p:txBody>
      </p:sp>
      <p:sp>
        <p:nvSpPr>
          <p:cNvPr id="26" name="Text 23"/>
          <p:cNvSpPr txBox="1"/>
          <p:nvPr/>
        </p:nvSpPr>
        <p:spPr>
          <a:xfrm>
            <a:off x="462915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dirty="0">
                <a:solidFill>
                  <a:schemeClr val="bg1"/>
                </a:solidFill>
                <a:ea typeface="Noto Sans CJK TC"/>
              </a:rPr>
              <a:t>氣體不足</a:t>
            </a:r>
            <a:endParaRPr lang="en-US" sz="1300" dirty="0"/>
          </a:p>
        </p:txBody>
      </p:sp>
      <p:sp>
        <p:nvSpPr>
          <p:cNvPr id="27" name="Text 24"/>
          <p:cNvSpPr txBox="1"/>
          <p:nvPr/>
        </p:nvSpPr>
        <p:spPr>
          <a:xfrm>
            <a:off x="359587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6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13%</a:t>
            </a:r>
            <a:endParaRPr lang="en-US" sz="2600" dirty="0"/>
          </a:p>
        </p:txBody>
      </p:sp>
      <p:sp>
        <p:nvSpPr>
          <p:cNvPr id="28" name="Text 25"/>
          <p:cNvSpPr txBox="1"/>
          <p:nvPr/>
        </p:nvSpPr>
        <p:spPr>
          <a:xfrm>
            <a:off x="462915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dirty="0">
                <a:solidFill>
                  <a:schemeClr val="bg1"/>
                </a:solidFill>
                <a:ea typeface="Noto Sans CJK TC"/>
              </a:rPr>
              <a:t>浮力問題</a:t>
            </a:r>
            <a:endParaRPr lang="en-US" sz="1300" dirty="0"/>
          </a:p>
        </p:txBody>
      </p:sp>
      <p:sp>
        <p:nvSpPr>
          <p:cNvPr id="29" name="Shape 26"/>
          <p:cNvSpPr/>
          <p:nvPr/>
        </p:nvSpPr>
        <p:spPr>
          <a:xfrm>
            <a:off x="599389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30" name="paso 3"/>
          <p:cNvSpPr/>
          <p:nvPr/>
        </p:nvSpPr>
        <p:spPr>
          <a:xfrm>
            <a:off x="624078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31" name="dot"/>
          <p:cNvSpPr/>
          <p:nvPr/>
        </p:nvSpPr>
        <p:spPr>
          <a:xfrm>
            <a:off x="644194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32" name="Text 29"/>
          <p:cNvSpPr txBox="1"/>
          <p:nvPr/>
        </p:nvSpPr>
        <p:spPr>
          <a:xfrm>
            <a:off x="644194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6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33" name="Text 30"/>
          <p:cNvSpPr txBox="1"/>
          <p:nvPr/>
        </p:nvSpPr>
        <p:spPr>
          <a:xfrm>
            <a:off x="701802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150" b="1" spc="100" kern="0" dirty="0">
                <a:solidFill>
                  <a:schemeClr val="accent1"/>
                </a:solidFill>
                <a:ea typeface="Noto Sans CJK TC"/>
              </a:rPr>
              <a:t>致殘傷害</a:t>
            </a:r>
            <a:endParaRPr lang="en-US" sz="1150" dirty="0"/>
          </a:p>
        </p:txBody>
      </p:sp>
      <p:sp>
        <p:nvSpPr>
          <p:cNvPr id="34" name="Text 31"/>
          <p:cNvSpPr txBox="1"/>
          <p:nvPr/>
        </p:nvSpPr>
        <p:spPr>
          <a:xfrm>
            <a:off x="644194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i="1" dirty="0">
                <a:solidFill>
                  <a:schemeClr val="tx2"/>
                </a:solidFill>
                <a:ea typeface="Noto Sans CJK TC"/>
              </a:rPr>
              <a:t>是什麼讓潛水員失去行動能力</a:t>
            </a:r>
            <a:endParaRPr lang="en-US" sz="1250" dirty="0"/>
          </a:p>
        </p:txBody>
      </p:sp>
      <p:sp>
        <p:nvSpPr>
          <p:cNvPr id="35" name="Text 32"/>
          <p:cNvSpPr txBox="1"/>
          <p:nvPr/>
        </p:nvSpPr>
        <p:spPr>
          <a:xfrm>
            <a:off x="644194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60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33%</a:t>
            </a:r>
            <a:endParaRPr lang="en-US" sz="2600" dirty="0"/>
          </a:p>
        </p:txBody>
      </p:sp>
      <p:sp>
        <p:nvSpPr>
          <p:cNvPr id="36" name="Text 33"/>
          <p:cNvSpPr txBox="1"/>
          <p:nvPr/>
        </p:nvSpPr>
        <p:spPr>
          <a:xfrm>
            <a:off x="747522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dirty="0">
                <a:solidFill>
                  <a:schemeClr val="tx1"/>
                </a:solidFill>
                <a:ea typeface="Noto Sans CJK TC"/>
              </a:rPr>
              <a:t>窒息</a:t>
            </a:r>
            <a:endParaRPr lang="en-US" sz="1300" dirty="0"/>
          </a:p>
        </p:txBody>
      </p:sp>
      <p:sp>
        <p:nvSpPr>
          <p:cNvPr id="37" name="Text 34"/>
          <p:cNvSpPr txBox="1"/>
          <p:nvPr/>
        </p:nvSpPr>
        <p:spPr>
          <a:xfrm>
            <a:off x="644194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60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29%</a:t>
            </a:r>
            <a:endParaRPr lang="en-US" sz="2600" dirty="0"/>
          </a:p>
        </p:txBody>
      </p:sp>
      <p:sp>
        <p:nvSpPr>
          <p:cNvPr id="38" name="Text 35"/>
          <p:cNvSpPr txBox="1"/>
          <p:nvPr/>
        </p:nvSpPr>
        <p:spPr>
          <a:xfrm>
            <a:off x="747522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dirty="0">
                <a:solidFill>
                  <a:schemeClr val="tx1"/>
                </a:solidFill>
                <a:ea typeface="Noto Sans CJK TC"/>
              </a:rPr>
              <a:t>動脈氣體栓塞</a:t>
            </a:r>
            <a:endParaRPr lang="en-US" sz="1300" dirty="0"/>
          </a:p>
        </p:txBody>
      </p:sp>
      <p:sp>
        <p:nvSpPr>
          <p:cNvPr id="39" name="Text 36"/>
          <p:cNvSpPr txBox="1"/>
          <p:nvPr/>
        </p:nvSpPr>
        <p:spPr>
          <a:xfrm>
            <a:off x="644194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60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26%</a:t>
            </a:r>
            <a:endParaRPr lang="en-US" sz="2600" dirty="0"/>
          </a:p>
        </p:txBody>
      </p:sp>
      <p:sp>
        <p:nvSpPr>
          <p:cNvPr id="40" name="Text 37"/>
          <p:cNvSpPr txBox="1"/>
          <p:nvPr/>
        </p:nvSpPr>
        <p:spPr>
          <a:xfrm>
            <a:off x="747522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dirty="0">
                <a:solidFill>
                  <a:schemeClr val="tx1"/>
                </a:solidFill>
                <a:ea typeface="Noto Sans CJK TC"/>
              </a:rPr>
              <a:t>心臟事件</a:t>
            </a:r>
            <a:endParaRPr lang="en-US" sz="1300" dirty="0"/>
          </a:p>
        </p:txBody>
      </p:sp>
      <p:sp>
        <p:nvSpPr>
          <p:cNvPr id="41" name="Shape 38"/>
          <p:cNvSpPr/>
          <p:nvPr/>
        </p:nvSpPr>
        <p:spPr>
          <a:xfrm>
            <a:off x="883996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42" name="paso 4"/>
          <p:cNvSpPr/>
          <p:nvPr/>
        </p:nvSpPr>
        <p:spPr>
          <a:xfrm>
            <a:off x="908685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43" name="dot"/>
          <p:cNvSpPr/>
          <p:nvPr/>
        </p:nvSpPr>
        <p:spPr>
          <a:xfrm>
            <a:off x="928801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4" name="Text 41"/>
          <p:cNvSpPr txBox="1"/>
          <p:nvPr/>
        </p:nvSpPr>
        <p:spPr>
          <a:xfrm>
            <a:off x="928801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6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45" name="Text 42"/>
          <p:cNvSpPr txBox="1"/>
          <p:nvPr/>
        </p:nvSpPr>
        <p:spPr>
          <a:xfrm>
            <a:off x="986409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150" b="1" spc="100" kern="0" dirty="0">
                <a:solidFill>
                  <a:schemeClr val="accent1"/>
                </a:solidFill>
                <a:ea typeface="Noto Sans CJK TC"/>
              </a:rPr>
              <a:t>死亡原因</a:t>
            </a:r>
            <a:endParaRPr lang="en-US" sz="1150" dirty="0"/>
          </a:p>
        </p:txBody>
      </p:sp>
      <p:sp>
        <p:nvSpPr>
          <p:cNvPr id="46" name="Text 43"/>
          <p:cNvSpPr txBox="1"/>
          <p:nvPr/>
        </p:nvSpPr>
        <p:spPr>
          <a:xfrm>
            <a:off x="928801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i="1" dirty="0">
                <a:solidFill>
                  <a:schemeClr val="tx2"/>
                </a:solidFill>
                <a:ea typeface="Noto Sans CJK TC"/>
              </a:rPr>
              <a:t>最終記錄的死因</a:t>
            </a:r>
            <a:endParaRPr lang="en-US" sz="1250" dirty="0"/>
          </a:p>
        </p:txBody>
      </p:sp>
      <p:sp>
        <p:nvSpPr>
          <p:cNvPr id="47" name="Text 44"/>
          <p:cNvSpPr txBox="1"/>
          <p:nvPr/>
        </p:nvSpPr>
        <p:spPr>
          <a:xfrm>
            <a:off x="928801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60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70%</a:t>
            </a:r>
            <a:endParaRPr lang="en-US" sz="2600" dirty="0"/>
          </a:p>
        </p:txBody>
      </p:sp>
      <p:sp>
        <p:nvSpPr>
          <p:cNvPr id="48" name="Text 45"/>
          <p:cNvSpPr txBox="1"/>
          <p:nvPr/>
        </p:nvSpPr>
        <p:spPr>
          <a:xfrm>
            <a:off x="1032129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dirty="0">
                <a:solidFill>
                  <a:schemeClr val="tx1"/>
                </a:solidFill>
                <a:ea typeface="Noto Sans CJK TC"/>
              </a:rPr>
              <a:t>溺水</a:t>
            </a:r>
            <a:endParaRPr lang="en-US" sz="1300" dirty="0"/>
          </a:p>
        </p:txBody>
      </p:sp>
      <p:sp>
        <p:nvSpPr>
          <p:cNvPr id="49" name="Text 46"/>
          <p:cNvSpPr txBox="1"/>
          <p:nvPr/>
        </p:nvSpPr>
        <p:spPr>
          <a:xfrm>
            <a:off x="928801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60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14%</a:t>
            </a:r>
            <a:endParaRPr lang="en-US" sz="2600" dirty="0"/>
          </a:p>
        </p:txBody>
      </p:sp>
      <p:sp>
        <p:nvSpPr>
          <p:cNvPr id="50" name="Text 47"/>
          <p:cNvSpPr txBox="1"/>
          <p:nvPr/>
        </p:nvSpPr>
        <p:spPr>
          <a:xfrm>
            <a:off x="1032129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dirty="0">
                <a:solidFill>
                  <a:schemeClr val="tx1"/>
                </a:solidFill>
                <a:ea typeface="Noto Sans CJK TC"/>
              </a:rPr>
              <a:t>動脈氣體栓塞</a:t>
            </a:r>
            <a:endParaRPr lang="en-US" sz="1300" dirty="0"/>
          </a:p>
        </p:txBody>
      </p:sp>
      <p:sp>
        <p:nvSpPr>
          <p:cNvPr id="51" name="Text 48"/>
          <p:cNvSpPr txBox="1"/>
          <p:nvPr/>
        </p:nvSpPr>
        <p:spPr>
          <a:xfrm>
            <a:off x="928801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60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13%</a:t>
            </a:r>
            <a:endParaRPr lang="en-US" sz="2600" dirty="0"/>
          </a:p>
        </p:txBody>
      </p:sp>
      <p:sp>
        <p:nvSpPr>
          <p:cNvPr id="52" name="Text 49"/>
          <p:cNvSpPr txBox="1"/>
          <p:nvPr/>
        </p:nvSpPr>
        <p:spPr>
          <a:xfrm>
            <a:off x="1032129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dirty="0">
                <a:solidFill>
                  <a:schemeClr val="tx1"/>
                </a:solidFill>
                <a:ea typeface="Noto Sans CJK TC"/>
              </a:rPr>
              <a:t>心臟事件</a:t>
            </a:r>
            <a:endParaRPr lang="en-US" sz="1300" dirty="0"/>
          </a:p>
        </p:txBody>
      </p:sp>
      <p:sp>
        <p:nvSpPr>
          <p:cNvPr id="53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54" name="Text 51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[1]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Common causes of open-circuit recreational diving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Denoble et al., 2008 · Undersea &amp; Hyperbaric Medicine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tx1"/>
                </a:solidFill>
                <a:ea typeface="Noto Sans CJK TC"/>
              </a:rPr>
              <a:t>有什麼變化：最新分析</a:t>
            </a:r>
            <a:endParaRPr lang="en-US" sz="3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298448"/>
          <a:ext cx="11091672" cy="914400"/>
        </p:xfrm>
        <a:graphic>
          <a:graphicData uri="http://schemas.openxmlformats.org/drawingml/2006/table">
            <a:tbl>
              <a:tblPr/>
              <a:tblGrid>
                <a:gridCol w="2514600"/>
                <a:gridCol w="1417320"/>
                <a:gridCol w="2423160"/>
                <a:gridCol w="2514600"/>
                <a:gridCol w="1856232"/>
              </a:tblGrid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研究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時期 · 死亡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誘因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是什麼讓它變得危險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潛水員特徵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Denoble 等 · 美國和加拿大 [1]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1992–2003 · 947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氣體不足 41%，被纏住 20%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緊急上升 55%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i="1" dirty="0">
                          <a:solidFill>
                            <a:srgbClr val="5A6B70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比較基準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Lippmann 和 Taylor · 澳洲 [2]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2001–2013 · 126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環境 54%，體力消耗 18%，氣體 12%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醫療問題 38%，上升 17%，浮力 14%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平均年齡44歲；47%與既往健康有關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Lippmann 等 · 紐西蘭 [3]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2007–2016 · 48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氣體 35%，環境 35%，體力消耗 17%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以醫療（心臟）為主；氣體耗盡上升後發生栓塞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平均年齡47歲；77%有醫療風險因素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Lippmann 等 · 澳洲 [4]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2014–2018 · 42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以環境和體力消耗為主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以醫療（心臟）為主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平均年齡49.7歲（大6歲）；54%肥胖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Casadesús 等 · 西班牙赫羅納 [5]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2009–2018 · 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體力消耗、恐慌、浮力、迷失方向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快速上升、心臟事件、恐慌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以50至69歲男性為主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BSAC · 英國 [6]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2025 · 9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超過一半資訊不足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1例確診浸水性肺水腫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平均年齡55歲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lectura"/>
          <p:cNvSpPr/>
          <p:nvPr/>
        </p:nvSpPr>
        <p:spPr>
          <a:xfrm>
            <a:off x="548640" y="5074920"/>
            <a:ext cx="11091672" cy="530352"/>
          </a:xfrm>
          <a:prstGeom prst="roundRect">
            <a:avLst>
              <a:gd name="adj" fmla="val 2758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6" name="Text 2"/>
          <p:cNvSpPr txBox="1"/>
          <p:nvPr/>
        </p:nvSpPr>
        <p:spPr>
          <a:xfrm>
            <a:off x="822960" y="5074920"/>
            <a:ext cx="1054303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50" b="1" spc="300" kern="0" dirty="0">
                <a:solidFill>
                  <a:srgbClr val="F2B544"/>
                </a:solidFill>
                <a:ea typeface="Noto Sans CJK TC"/>
              </a:rPr>
              <a:t>MDI 解讀   </a:t>
            </a:r>
            <a:pPr indent="0" marL="0">
              <a:buNone/>
            </a:pPr>
            <a:r>
              <a:rPr lang="zh-TW" sz="1400" i="1" dirty="0">
                <a:solidFill>
                  <a:srgbClr val="F8F5EF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特徵在變化：年齡更大、心臟問題更多。上升和氣體仍在鏈條中，但潛水員帶入水中的東西如今同樣重要。</a:t>
            </a:r>
            <a:endParaRPr lang="en-US" sz="1050" dirty="0"/>
          </a:p>
        </p:txBody>
      </p:sp>
      <p:sp>
        <p:nvSpPr>
          <p:cNvPr id="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8" name="Text 4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[2]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Scuba diving fatalities in Australia 2001 to 2013: chain of even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和 Taylor, 2020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[3]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2" invalidUrl="" action="" tgtFrame="" tooltip="Scuba diving-related fatalities in New Zealand, 2007 to 201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2021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[4]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3" invalidUrl="" action="" tgtFrame="" tooltip="Compressed gas diving fatalities in Australian waters 2014 to 201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2023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[5]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4" invalidUrl="" action="" tgtFrame="" tooltip="Diving-related fatalities: multidisciplinary, experience-based investigation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Casadesús et al., 2019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[6]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5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2025年事故報告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548640" y="86868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zh-TW" sz="1300" b="1" spc="500" kern="0" dirty="0">
                <a:solidFill>
                  <a:schemeClr val="accent2"/>
                </a:solidFill>
                <a:ea typeface="Noto Sans CJK TC"/>
              </a:rPr>
              <a:t>改變討論的數據</a:t>
            </a:r>
            <a:endParaRPr lang="en-US" sz="1300" dirty="0"/>
          </a:p>
        </p:txBody>
      </p:sp>
      <p:sp>
        <p:nvSpPr>
          <p:cNvPr id="4" name="Text 1"/>
          <p:cNvSpPr txBox="1"/>
          <p:nvPr/>
        </p:nvSpPr>
        <p:spPr>
          <a:xfrm>
            <a:off x="822960" y="1234440"/>
            <a:ext cx="10543032" cy="1965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36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96%的動脈氣體栓塞</a:t>
            </a:r>
            <a:endParaRPr lang="en-US" sz="3600" dirty="0"/>
          </a:p>
          <a:p>
            <a:pPr algn="ctr" indent="0" marL="0">
              <a:buNone/>
            </a:pPr>
            <a:r>
              <a:rPr lang="zh-TW" sz="36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都伴隨</a:t>
            </a:r>
            <a:endParaRPr lang="en-US" sz="3600" dirty="0"/>
          </a:p>
          <a:p>
            <a:pPr algn="ctr" indent="0" marL="0">
              <a:buNone/>
            </a:pPr>
            <a:r>
              <a:rPr lang="zh-TW" sz="3600" b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緊急上升。</a:t>
            </a:r>
            <a:endParaRPr lang="en-US" sz="3600" dirty="0"/>
          </a:p>
        </p:txBody>
      </p:sp>
      <p:sp>
        <p:nvSpPr>
          <p:cNvPr id="5" name="Text 2"/>
          <p:cNvSpPr txBox="1"/>
          <p:nvPr/>
        </p:nvSpPr>
        <p:spPr>
          <a:xfrm>
            <a:off x="1280160" y="3200400"/>
            <a:ext cx="962863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zh-TW" sz="1200" i="1" dirty="0">
                <a:solidFill>
                  <a:schemeClr val="accent3"/>
                </a:solidFill>
                <a:ea typeface="Noto Sans CJK TC"/>
              </a:rPr>
              <a:t>Denoble 等, 2008 · 947例死亡，1992–2003年。此後沒有研究重複得出這一確切數字。</a:t>
            </a:r>
            <a:endParaRPr lang="en-US" sz="1200" dirty="0"/>
          </a:p>
        </p:txBody>
      </p:sp>
      <p:sp>
        <p:nvSpPr>
          <p:cNvPr id="6" name="dato 2024"/>
          <p:cNvSpPr/>
          <p:nvPr/>
        </p:nvSpPr>
        <p:spPr>
          <a:xfrm>
            <a:off x="1280160" y="3611880"/>
            <a:ext cx="9628632" cy="777240"/>
          </a:xfrm>
          <a:prstGeom prst="roundRect">
            <a:avLst>
              <a:gd name="adj" fmla="val 18824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1508760" y="3611880"/>
            <a:ext cx="91714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50" b="1" dirty="0">
                <a:solidFill>
                  <a:srgbClr val="F2B544"/>
                </a:solidFill>
                <a:ea typeface="Noto Sans CJK TC"/>
              </a:rPr>
              <a:t>2024  ·  </a:t>
            </a:r>
            <a:pPr indent="0" marL="0">
              <a:buNone/>
            </a:pPr>
            <a:r>
              <a:rPr lang="zh-TW" sz="1350" dirty="0">
                <a:solidFill>
                  <a:schemeClr val="bg1"/>
                </a:solidFill>
                <a:ea typeface="Noto Sans CJK TC"/>
              </a:rPr>
              <a:t>在荷蘭海軍治療的288起事故（1966–2023年）中，上升是最常見的失能因素（52%），主要是上升過快，而栓塞是最致命的損傷。</a:t>
            </a:r>
            <a:endParaRPr lang="en-US" sz="1350" dirty="0"/>
          </a:p>
        </p:txBody>
      </p:sp>
      <p:sp>
        <p:nvSpPr>
          <p:cNvPr id="8" name="lectura"/>
          <p:cNvSpPr/>
          <p:nvPr/>
        </p:nvSpPr>
        <p:spPr>
          <a:xfrm>
            <a:off x="1280160" y="4553712"/>
            <a:ext cx="9628632" cy="868680"/>
          </a:xfrm>
          <a:prstGeom prst="roundRect">
            <a:avLst>
              <a:gd name="adj" fmla="val 16842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1554480" y="4553712"/>
            <a:ext cx="907999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50" b="1" spc="300" kern="0" dirty="0">
                <a:solidFill>
                  <a:srgbClr val="F2B544"/>
                </a:solidFill>
                <a:ea typeface="Noto Sans CJK TC"/>
              </a:rPr>
              <a:t>MDI 解讀   </a:t>
            </a:r>
            <a:pPr indent="0" marL="0">
              <a:buNone/>
            </a:pPr>
            <a:r>
              <a:rPr lang="zh-TW" sz="1400" i="1" dirty="0">
                <a:solidFill>
                  <a:srgbClr val="F8F5EF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把問題變成傷害的，往往是反應。在刺激與回應之間有一個空間，而這個空間可以訓練。</a:t>
            </a:r>
            <a:endParaRPr lang="en-US" sz="1050" dirty="0"/>
          </a:p>
        </p:txBody>
      </p:sp>
      <p:sp>
        <p:nvSpPr>
          <p:cNvPr id="10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[1]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Common causes of open-circuit recreational diving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Denoble et al., 2008 · Undersea &amp; Hyperbaric Medicine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[7]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2" invalidUrl="" action="" tgtFrame="" tooltip="Chain of events analysis in diving accidents treated by the Royal Netherlands Navy 1966–2023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Turner et al., 2024 · Diving and Hyperbaric Medicine</a:t>
            </a:r>
            <a:endParaRPr lang="en-US" sz="1050" dirty="0"/>
          </a:p>
        </p:txBody>
      </p:sp>
      <p:sp>
        <p:nvSpPr>
          <p:cNvPr id="1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tx1"/>
                </a:solidFill>
                <a:ea typeface="Noto Sans CJK TC"/>
              </a:rPr>
              <a:t>知道還不夠：關鍵是當下的行為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FFFFFF"/>
                </a:solidFill>
                <a:ea typeface="Noto Sans CJK TC"/>
              </a:rPr>
              <a:t>事故數據  ·  n = 122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3657600" y="1298448"/>
            <a:ext cx="79827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300" dirty="0">
                <a:solidFill>
                  <a:schemeClr val="tx2"/>
                </a:solidFill>
                <a:ea typeface="Noto Sans CJK TC"/>
              </a:rPr>
              <a:t>北美和加勒比地區非培訓潛水員死亡：公認的安全做法是否被違反？</a:t>
            </a:r>
            <a:endParaRPr lang="en-US" sz="1300" dirty="0"/>
          </a:p>
        </p:txBody>
      </p:sp>
      <p:sp>
        <p:nvSpPr>
          <p:cNvPr id="6" name="dato 45%"/>
          <p:cNvSpPr/>
          <p:nvPr/>
        </p:nvSpPr>
        <p:spPr>
          <a:xfrm>
            <a:off x="548640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7" name="Text 4"/>
          <p:cNvSpPr txBox="1"/>
          <p:nvPr/>
        </p:nvSpPr>
        <p:spPr>
          <a:xfrm>
            <a:off x="822960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4400" b="1" dirty="0">
                <a:solidFill>
                  <a:schemeClr val="accent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45%</a:t>
            </a:r>
            <a:endParaRPr lang="en-US" sz="44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400" dirty="0">
                <a:solidFill>
                  <a:schemeClr val="tx1"/>
                </a:solidFill>
                <a:ea typeface="Noto Sans CJK TC"/>
              </a:rPr>
              <a:t>的死亡案例中，至少有一項違反安全潛水做法。</a:t>
            </a:r>
            <a:endParaRPr lang="en-US" sz="1400" dirty="0"/>
          </a:p>
        </p:txBody>
      </p:sp>
      <p:sp>
        <p:nvSpPr>
          <p:cNvPr id="9" name="dato 75%"/>
          <p:cNvSpPr/>
          <p:nvPr/>
        </p:nvSpPr>
        <p:spPr>
          <a:xfrm>
            <a:off x="4322064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Text 7"/>
          <p:cNvSpPr txBox="1"/>
          <p:nvPr/>
        </p:nvSpPr>
        <p:spPr>
          <a:xfrm>
            <a:off x="4596384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4400" b="1" dirty="0">
                <a:solidFill>
                  <a:schemeClr val="accent2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75%</a:t>
            </a:r>
            <a:endParaRPr lang="en-US" sz="4400" dirty="0"/>
          </a:p>
        </p:txBody>
      </p:sp>
      <p:sp>
        <p:nvSpPr>
          <p:cNvPr id="11" name="Text 8"/>
          <p:cNvSpPr txBox="1"/>
          <p:nvPr/>
        </p:nvSpPr>
        <p:spPr>
          <a:xfrm>
            <a:off x="4596384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400" dirty="0">
                <a:solidFill>
                  <a:schemeClr val="tx1"/>
                </a:solidFill>
                <a:ea typeface="Noto Sans CJK TC"/>
              </a:rPr>
              <a:t>的無醫學原因死亡涉及違規，而有醫學原因的死亡為 23%。</a:t>
            </a:r>
            <a:endParaRPr lang="en-US" sz="1400" dirty="0"/>
          </a:p>
        </p:txBody>
      </p:sp>
      <p:sp>
        <p:nvSpPr>
          <p:cNvPr id="12" name="dato ×7.3"/>
          <p:cNvSpPr/>
          <p:nvPr/>
        </p:nvSpPr>
        <p:spPr>
          <a:xfrm>
            <a:off x="8095488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3" name="Text 10"/>
          <p:cNvSpPr txBox="1"/>
          <p:nvPr/>
        </p:nvSpPr>
        <p:spPr>
          <a:xfrm>
            <a:off x="8369808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4400" b="1" dirty="0">
                <a:solidFill>
                  <a:schemeClr val="accent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×7.3</a:t>
            </a:r>
            <a:endParaRPr lang="en-US" sz="4400" dirty="0"/>
          </a:p>
        </p:txBody>
      </p:sp>
      <p:sp>
        <p:nvSpPr>
          <p:cNvPr id="14" name="Text 11"/>
          <p:cNvSpPr txBox="1"/>
          <p:nvPr/>
        </p:nvSpPr>
        <p:spPr>
          <a:xfrm>
            <a:off x="8369808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400" dirty="0">
                <a:solidFill>
                  <a:schemeClr val="tx1"/>
                </a:solidFill>
                <a:ea typeface="Noto Sans CJK TC"/>
              </a:rPr>
              <a:t>無醫學原因死亡中發生違規的機率更高（95% 信賴區間：2.3–23.2）。</a:t>
            </a:r>
            <a:endParaRPr lang="en-US" sz="1400" dirty="0"/>
          </a:p>
        </p:txBody>
      </p:sp>
      <p:sp>
        <p:nvSpPr>
          <p:cNvPr id="15" name="lectura"/>
          <p:cNvSpPr/>
          <p:nvPr/>
        </p:nvSpPr>
        <p:spPr>
          <a:xfrm>
            <a:off x="548640" y="4343400"/>
            <a:ext cx="11091672" cy="1097280"/>
          </a:xfrm>
          <a:prstGeom prst="roundRect">
            <a:avLst>
              <a:gd name="adj" fmla="val 13333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822960" y="4343400"/>
            <a:ext cx="105430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50" b="1" spc="300" kern="0" dirty="0">
                <a:solidFill>
                  <a:srgbClr val="F2B544"/>
                </a:solidFill>
                <a:ea typeface="Noto Sans CJK TC"/>
              </a:rPr>
              <a:t>MDI 解讀   </a:t>
            </a:r>
            <a:pPr indent="0" marL="0">
              <a:buNone/>
            </a:pPr>
            <a:r>
              <a:rPr lang="zh-TW" sz="1400" i="1" dirty="0">
                <a:solidFill>
                  <a:srgbClr val="F8F5EF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規則在課程中學會；在當下執行，或者不執行。臨在是你所知道的與你在水下所做的之間的橋樑。</a:t>
            </a:r>
            <a:endParaRPr lang="en-US" sz="10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[8]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Violations of safe diving practices among 122 diver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Shreeves et al., 2018 · International Maritime Health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bg1"/>
                </a:solidFill>
                <a:ea typeface="Noto Sans CJK TC"/>
              </a:rPr>
              <a:t>新的前線：心臟、年齡與體能</a:t>
            </a:r>
            <a:endParaRPr lang="en-US" sz="3200" dirty="0"/>
          </a:p>
        </p:txBody>
      </p:sp>
      <p:sp>
        <p:nvSpPr>
          <p:cNvPr id="4" name="≥ 四分之一"/>
          <p:cNvSpPr/>
          <p:nvPr/>
        </p:nvSpPr>
        <p:spPr>
          <a:xfrm>
            <a:off x="54864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77724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400" b="1" dirty="0">
                <a:solidFill>
                  <a:schemeClr val="accent2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≥ 四分之一</a:t>
            </a:r>
            <a:endParaRPr lang="en-US" sz="24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dirty="0">
                <a:solidFill>
                  <a:schemeClr val="bg1"/>
                </a:solidFill>
                <a:ea typeface="Noto Sans CJK TC"/>
              </a:rPr>
              <a:t>的潛水死亡與心臟有關。潛水員中的心血管疾病似乎在增加。</a:t>
            </a:r>
            <a:endParaRPr lang="en-US" sz="1250" dirty="0"/>
          </a:p>
        </p:txBody>
      </p:sp>
      <p:sp>
        <p:nvSpPr>
          <p:cNvPr id="7" name="Text 4"/>
          <p:cNvSpPr txBox="1"/>
          <p:nvPr/>
        </p:nvSpPr>
        <p:spPr>
          <a:xfrm>
            <a:off x="77724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000" i="1" dirty="0">
                <a:solidFill>
                  <a:schemeClr val="accent3"/>
                </a:solidFill>
                <a:ea typeface="Noto Sans CJK TC"/>
              </a:rPr>
              <a:t>[9] Lippmann 和 Caruso, 2024</a:t>
            </a:r>
            <a:endParaRPr lang="en-US" sz="1000" dirty="0"/>
          </a:p>
        </p:txBody>
      </p:sp>
      <p:sp>
        <p:nvSpPr>
          <p:cNvPr id="8" name="77%"/>
          <p:cNvSpPr/>
          <p:nvPr/>
        </p:nvSpPr>
        <p:spPr>
          <a:xfrm>
            <a:off x="337185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360045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77%</a:t>
            </a:r>
            <a:endParaRPr lang="en-US" sz="3200" dirty="0"/>
          </a:p>
        </p:txBody>
      </p:sp>
      <p:sp>
        <p:nvSpPr>
          <p:cNvPr id="10" name="Text 7"/>
          <p:cNvSpPr txBox="1"/>
          <p:nvPr/>
        </p:nvSpPr>
        <p:spPr>
          <a:xfrm>
            <a:off x="360045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dirty="0">
                <a:solidFill>
                  <a:schemeClr val="bg1"/>
                </a:solidFill>
                <a:ea typeface="Noto Sans CJK TC"/>
              </a:rPr>
              <a:t>的紐西蘭死者（2007–2016年）有醫療風險因素，主要是缺血性心臟病。</a:t>
            </a:r>
            <a:endParaRPr lang="en-US" sz="1250" dirty="0"/>
          </a:p>
        </p:txBody>
      </p:sp>
      <p:sp>
        <p:nvSpPr>
          <p:cNvPr id="11" name="Text 8"/>
          <p:cNvSpPr txBox="1"/>
          <p:nvPr/>
        </p:nvSpPr>
        <p:spPr>
          <a:xfrm>
            <a:off x="360045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000" i="1" dirty="0">
                <a:solidFill>
                  <a:schemeClr val="accent3"/>
                </a:solidFill>
                <a:ea typeface="Noto Sans CJK TC"/>
              </a:rPr>
              <a:t>[3] Lippmann et al., 2021</a:t>
            </a:r>
            <a:endParaRPr lang="en-US" sz="1000" dirty="0"/>
          </a:p>
        </p:txBody>
      </p:sp>
      <p:sp>
        <p:nvSpPr>
          <p:cNvPr id="12" name="54%"/>
          <p:cNvSpPr/>
          <p:nvPr/>
        </p:nvSpPr>
        <p:spPr>
          <a:xfrm>
            <a:off x="619506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10"/>
          <p:cNvSpPr txBox="1"/>
          <p:nvPr/>
        </p:nvSpPr>
        <p:spPr>
          <a:xfrm>
            <a:off x="642366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54%</a:t>
            </a:r>
            <a:endParaRPr lang="en-US" sz="3200" dirty="0"/>
          </a:p>
        </p:txBody>
      </p:sp>
      <p:sp>
        <p:nvSpPr>
          <p:cNvPr id="14" name="Text 11"/>
          <p:cNvSpPr txBox="1"/>
          <p:nvPr/>
        </p:nvSpPr>
        <p:spPr>
          <a:xfrm>
            <a:off x="642366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dirty="0">
                <a:solidFill>
                  <a:schemeClr val="bg1"/>
                </a:solidFill>
                <a:ea typeface="Noto Sans CJK TC"/>
              </a:rPr>
              <a:t>的澳洲死者（2014–2018年）肥胖；所有已確認的心臟性死亡都有既往疾病。</a:t>
            </a:r>
            <a:endParaRPr lang="en-US" sz="1250" dirty="0"/>
          </a:p>
        </p:txBody>
      </p:sp>
      <p:sp>
        <p:nvSpPr>
          <p:cNvPr id="15" name="Text 12"/>
          <p:cNvSpPr txBox="1"/>
          <p:nvPr/>
        </p:nvSpPr>
        <p:spPr>
          <a:xfrm>
            <a:off x="642366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000" i="1" dirty="0">
                <a:solidFill>
                  <a:schemeClr val="accent3"/>
                </a:solidFill>
                <a:ea typeface="Noto Sans CJK TC"/>
              </a:rPr>
              <a:t>[4] Lippmann et al., 2023</a:t>
            </a:r>
            <a:endParaRPr lang="en-US" sz="1000" dirty="0"/>
          </a:p>
        </p:txBody>
      </p:sp>
      <p:sp>
        <p:nvSpPr>
          <p:cNvPr id="16" name="55歲"/>
          <p:cNvSpPr/>
          <p:nvPr/>
        </p:nvSpPr>
        <p:spPr>
          <a:xfrm>
            <a:off x="901827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924687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55歲</a:t>
            </a:r>
            <a:endParaRPr lang="en-US" sz="3200" dirty="0"/>
          </a:p>
        </p:txBody>
      </p:sp>
      <p:sp>
        <p:nvSpPr>
          <p:cNvPr id="18" name="Text 15"/>
          <p:cNvSpPr txBox="1"/>
          <p:nvPr/>
        </p:nvSpPr>
        <p:spPr>
          <a:xfrm>
            <a:off x="924687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dirty="0">
                <a:solidFill>
                  <a:schemeClr val="bg1"/>
                </a:solidFill>
                <a:ea typeface="Noto Sans CJK TC"/>
              </a:rPr>
              <a:t>是2025年英國潛水死者的平均年齡。</a:t>
            </a:r>
            <a:endParaRPr lang="en-US" sz="1250" dirty="0"/>
          </a:p>
        </p:txBody>
      </p:sp>
      <p:sp>
        <p:nvSpPr>
          <p:cNvPr id="19" name="Text 16"/>
          <p:cNvSpPr txBox="1"/>
          <p:nvPr/>
        </p:nvSpPr>
        <p:spPr>
          <a:xfrm>
            <a:off x="924687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000" i="1" dirty="0">
                <a:solidFill>
                  <a:schemeClr val="accent3"/>
                </a:solidFill>
                <a:ea typeface="Noto Sans CJK TC"/>
              </a:rPr>
              <a:t>[6] BSAC, 2026</a:t>
            </a:r>
            <a:endParaRPr lang="en-US" sz="1000" dirty="0"/>
          </a:p>
        </p:txBody>
      </p:sp>
      <p:sp>
        <p:nvSpPr>
          <p:cNvPr id="20" name="lectura"/>
          <p:cNvSpPr/>
          <p:nvPr/>
        </p:nvSpPr>
        <p:spPr>
          <a:xfrm>
            <a:off x="548640" y="4343400"/>
            <a:ext cx="11091672" cy="1097280"/>
          </a:xfrm>
          <a:prstGeom prst="roundRect">
            <a:avLst>
              <a:gd name="adj" fmla="val 13333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21" name="Text 18"/>
          <p:cNvSpPr txBox="1"/>
          <p:nvPr/>
        </p:nvSpPr>
        <p:spPr>
          <a:xfrm>
            <a:off x="822960" y="4343400"/>
            <a:ext cx="105430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50" b="1" spc="300" kern="0" dirty="0">
                <a:solidFill>
                  <a:srgbClr val="F2B544"/>
                </a:solidFill>
                <a:ea typeface="Noto Sans CJK TC"/>
              </a:rPr>
              <a:t>MDI 解讀   </a:t>
            </a:r>
            <a:pPr indent="0" marL="0">
              <a:buNone/>
            </a:pPr>
            <a:r>
              <a:rPr lang="zh-TW" sz="1400" i="1" dirty="0">
                <a:solidFill>
                  <a:srgbClr val="F8F5EF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臨在也是對自己身體的誠實。入水前的準備度掃描（綠 · 黃 · 紅）讓人更容易說出「今天是黃色」。延後也可以。它不取代醫學適潛性，而是補充它。</a:t>
            </a:r>
            <a:endParaRPr lang="en-US" sz="105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[9]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The investigation of diving accidents and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和 Caruso, 2024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[3]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2" invalidUrl="" action="" tgtFrame="" tooltip="Scuba diving-related fatalities in New Zealand, 2007 to 201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2021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[4]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3" invalidUrl="" action="" tgtFrame="" tooltip="Compressed gas diving fatalities in Australian waters 2014 to 201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2023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[6]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4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2025年事故報告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bg1"/>
                </a:solidFill>
                <a:ea typeface="Noto Sans CJK TC"/>
              </a:rPr>
              <a:t>恐慌：常見、危險、可預測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46304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000" b="1" dirty="0">
                <a:solidFill>
                  <a:schemeClr val="accent2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24–37%</a:t>
            </a:r>
            <a:endParaRPr lang="en-US" sz="3000" dirty="0"/>
          </a:p>
        </p:txBody>
      </p:sp>
      <p:sp>
        <p:nvSpPr>
          <p:cNvPr id="5" name="Text 2"/>
          <p:cNvSpPr txBox="1"/>
          <p:nvPr/>
        </p:nvSpPr>
        <p:spPr>
          <a:xfrm>
            <a:off x="2423160" y="1481328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700" b="1" dirty="0">
                <a:solidFill>
                  <a:schemeClr val="bg1"/>
                </a:solidFill>
                <a:ea typeface="Noto Sans CJK TC"/>
              </a:rPr>
              <a:t>四人中就有一人經歷過</a:t>
            </a:r>
            <a:endParaRPr lang="en-US" sz="1700" dirty="0"/>
          </a:p>
        </p:txBody>
      </p:sp>
      <p:sp>
        <p:nvSpPr>
          <p:cNvPr id="6" name="Text 3"/>
          <p:cNvSpPr txBox="1"/>
          <p:nvPr/>
        </p:nvSpPr>
        <p:spPr>
          <a:xfrm>
            <a:off x="2423160" y="1847088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00" dirty="0">
                <a:solidFill>
                  <a:schemeClr val="accent3"/>
                </a:solidFill>
                <a:ea typeface="Noto Sans CJK TC"/>
              </a:rPr>
              <a:t>在已發表的最大規模調查（12,087名潛水員）中，24%的男性和37%的女性在潛水時經歷過恐慌。15%在第一次恐慌時快速或失控上升。</a:t>
            </a:r>
            <a:endParaRPr lang="en-US" sz="1300" dirty="0"/>
          </a:p>
        </p:txBody>
      </p:sp>
      <p:sp>
        <p:nvSpPr>
          <p:cNvPr id="7" name="Text 4"/>
          <p:cNvSpPr txBox="1"/>
          <p:nvPr/>
        </p:nvSpPr>
        <p:spPr>
          <a:xfrm>
            <a:off x="548640" y="2807208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4000" b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83%</a:t>
            </a:r>
            <a:endParaRPr lang="en-US" sz="4000" dirty="0"/>
          </a:p>
        </p:txBody>
      </p:sp>
      <p:sp>
        <p:nvSpPr>
          <p:cNvPr id="8" name="Text 5"/>
          <p:cNvSpPr txBox="1"/>
          <p:nvPr/>
        </p:nvSpPr>
        <p:spPr>
          <a:xfrm>
            <a:off x="2423160" y="2825496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700" b="1" dirty="0">
                <a:solidFill>
                  <a:schemeClr val="bg1"/>
                </a:solidFill>
                <a:ea typeface="Noto Sans CJK TC"/>
              </a:rPr>
              <a:t>事先的焦慮可以預測它</a:t>
            </a:r>
            <a:endParaRPr lang="en-US" sz="1700" dirty="0"/>
          </a:p>
        </p:txBody>
      </p:sp>
      <p:sp>
        <p:nvSpPr>
          <p:cNvPr id="9" name="Text 6"/>
          <p:cNvSpPr txBox="1"/>
          <p:nvPr/>
        </p:nvSpPr>
        <p:spPr>
          <a:xfrm>
            <a:off x="2423160" y="3191256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00" dirty="0">
                <a:solidFill>
                  <a:schemeClr val="accent3"/>
                </a:solidFill>
                <a:ea typeface="Noto Sans CJK TC"/>
              </a:rPr>
              <a:t>課程前測量特質焦慮，在 42 名學員中準確預測了 35 人是否會出現恐慌行為；11 人發生過兩次或更多。</a:t>
            </a:r>
            <a:endParaRPr lang="en-US" sz="1300" dirty="0"/>
          </a:p>
        </p:txBody>
      </p:sp>
      <p:sp>
        <p:nvSpPr>
          <p:cNvPr id="10" name="Text 7"/>
          <p:cNvSpPr txBox="1"/>
          <p:nvPr/>
        </p:nvSpPr>
        <p:spPr>
          <a:xfrm>
            <a:off x="548640" y="4151376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4000" b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2025</a:t>
            </a:r>
            <a:endParaRPr lang="en-US" sz="4000" dirty="0"/>
          </a:p>
        </p:txBody>
      </p:sp>
      <p:sp>
        <p:nvSpPr>
          <p:cNvPr id="11" name="Text 8"/>
          <p:cNvSpPr txBox="1"/>
          <p:nvPr/>
        </p:nvSpPr>
        <p:spPr>
          <a:xfrm>
            <a:off x="2423160" y="4169664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700" b="1" dirty="0">
                <a:solidFill>
                  <a:schemeClr val="bg1"/>
                </a:solidFill>
                <a:ea typeface="Noto Sans CJK TC"/>
              </a:rPr>
              <a:t>仍出現在報告中</a:t>
            </a:r>
            <a:endParaRPr lang="en-US" sz="1700" dirty="0"/>
          </a:p>
        </p:txBody>
      </p:sp>
      <p:sp>
        <p:nvSpPr>
          <p:cNvPr id="12" name="Text 9"/>
          <p:cNvSpPr txBox="1"/>
          <p:nvPr/>
        </p:nvSpPr>
        <p:spPr>
          <a:xfrm>
            <a:off x="2423160" y="4535424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00" dirty="0">
                <a:solidFill>
                  <a:schemeClr val="accent3"/>
                </a:solidFill>
                <a:ea typeface="Noto Sans CJK TC"/>
              </a:rPr>
              <a:t>2025年英國報告再次記錄了「開始恐慌並衝向水面」的潛水員。</a:t>
            </a:r>
            <a:endParaRPr lang="en-US" sz="1300" dirty="0"/>
          </a:p>
        </p:txBody>
      </p:sp>
      <p:sp>
        <p:nvSpPr>
          <p:cNvPr id="13" name="hueco"/>
          <p:cNvSpPr/>
          <p:nvPr/>
        </p:nvSpPr>
        <p:spPr>
          <a:xfrm>
            <a:off x="7680960" y="1463040"/>
            <a:ext cx="3959352" cy="4023360"/>
          </a:xfrm>
          <a:prstGeom prst="roundRect">
            <a:avLst>
              <a:gd name="adj" fmla="val 3695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7955280" y="1691640"/>
            <a:ext cx="3410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00" b="1" spc="200" kern="0" dirty="0">
                <a:solidFill>
                  <a:srgbClr val="F2B544"/>
                </a:solidFill>
                <a:ea typeface="Noto Sans CJK TC"/>
              </a:rPr>
              <a:t>Morgan 指出的空白</a:t>
            </a:r>
            <a:endParaRPr lang="en-US" sz="1100" dirty="0"/>
          </a:p>
        </p:txBody>
      </p:sp>
      <p:sp>
        <p:nvSpPr>
          <p:cNvPr id="15" name="Text 12"/>
          <p:cNvSpPr txBox="1"/>
          <p:nvPr/>
        </p:nvSpPr>
        <p:spPr>
          <a:xfrm>
            <a:off x="7955280" y="2057400"/>
            <a:ext cx="3410712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9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放鬆、冥想、催眠和意象訓練在焦慮的潛水員身上尚未顯示出一致的效果。</a:t>
            </a:r>
            <a:endParaRPr lang="en-US" sz="1900" dirty="0"/>
          </a:p>
        </p:txBody>
      </p:sp>
      <p:sp>
        <p:nvSpPr>
          <p:cNvPr id="16" name="Text 13"/>
          <p:cNvSpPr txBox="1"/>
          <p:nvPr/>
        </p:nvSpPr>
        <p:spPr>
          <a:xfrm>
            <a:off x="7955280" y="3931920"/>
            <a:ext cx="341071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50" i="1" dirty="0">
                <a:solidFill>
                  <a:schemeClr val="accent3"/>
                </a:solidFill>
                <a:ea typeface="Noto Sans CJK TC"/>
              </a:rPr>
              <a:t>他呼籲對其有效性進行系統研究。這正是 MDI 想幫助填補的空白：所以我們在每次課程中都進行測量。</a:t>
            </a:r>
            <a:endParaRPr lang="en-US" sz="13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[10]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一項關於休閒水肺潛水員恐慌的研究（摘要：Panic in Recreational Scuba Divers）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Colvard 和 Colvard, 2003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[11]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2" invalidUrl="" action="" tgtFrame="" tooltip="Trait anxiety predicts panic behavior in beginning scuba studen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Morgan, Raglin &amp; O'Connor, 2004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[6]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3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2025年事故報告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[12]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4" invalidUrl="" action="" tgtFrame="" tooltip="Anxiety and panic in recreational scuba diver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Morgan, 1995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tx1"/>
                </a:solidFill>
                <a:ea typeface="Noto Sans CJK TC"/>
              </a:rPr>
              <a:t>壓力之下，注意力會變窄</a:t>
            </a:r>
            <a:endParaRPr lang="en-US" sz="3200" dirty="0"/>
          </a:p>
        </p:txBody>
      </p:sp>
      <p:sp>
        <p:nvSpPr>
          <p:cNvPr id="4" name="Shape 1"/>
          <p:cNvSpPr/>
          <p:nvPr/>
        </p:nvSpPr>
        <p:spPr>
          <a:xfrm>
            <a:off x="731520" y="1554480"/>
            <a:ext cx="3749040" cy="3749040"/>
          </a:xfrm>
          <a:prstGeom prst="ellipse">
            <a:avLst/>
          </a:prstGeom>
          <a:solidFill>
            <a:srgbClr val="8FCFC4">
              <a:alpha val="45000"/>
            </a:srgbClr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1828800" y="2651760"/>
            <a:ext cx="1554480" cy="1554480"/>
          </a:xfrm>
          <a:prstGeom prst="ellipse">
            <a:avLst/>
          </a:prstGeom>
          <a:solidFill>
            <a:srgbClr val="E7674A"/>
          </a:solidFill>
          <a:ln w="12700">
            <a:solidFill>
              <a:srgbClr val="E7674A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1828800" y="3154680"/>
            <a:ext cx="1554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300" b="1" dirty="0">
                <a:solidFill>
                  <a:srgbClr val="FFFFFF"/>
                </a:solidFill>
                <a:ea typeface="Noto Sans CJK TC"/>
              </a:rPr>
              <a:t>壓力之下</a:t>
            </a:r>
            <a:endParaRPr lang="en-US" sz="1300" dirty="0"/>
          </a:p>
        </p:txBody>
      </p:sp>
      <p:sp>
        <p:nvSpPr>
          <p:cNvPr id="7" name="Text 4"/>
          <p:cNvSpPr txBox="1"/>
          <p:nvPr/>
        </p:nvSpPr>
        <p:spPr>
          <a:xfrm>
            <a:off x="960120" y="182880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zh-TW" sz="1200" b="1" dirty="0">
                <a:solidFill>
                  <a:srgbClr val="0F6472"/>
                </a:solidFill>
                <a:ea typeface="Noto Sans CJK TC"/>
              </a:rPr>
              <a:t>平靜時的注意範圍</a:t>
            </a:r>
            <a:endParaRPr lang="en-US" sz="1200" dirty="0"/>
          </a:p>
        </p:txBody>
      </p:sp>
      <p:sp>
        <p:nvSpPr>
          <p:cNvPr id="8" name="dot"/>
          <p:cNvSpPr/>
          <p:nvPr/>
        </p:nvSpPr>
        <p:spPr>
          <a:xfrm>
            <a:off x="3840480" y="4297680"/>
            <a:ext cx="292608" cy="292608"/>
          </a:xfrm>
          <a:prstGeom prst="ellipse">
            <a:avLst/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3108960" y="4636008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zh-TW" sz="1100" b="1" dirty="0">
                <a:solidFill>
                  <a:srgbClr val="06202E"/>
                </a:solidFill>
                <a:ea typeface="Noto Sans CJK TC"/>
              </a:rPr>
              <a:t>周邊信號</a:t>
            </a:r>
            <a:endParaRPr lang="en-US" sz="1100" dirty="0"/>
          </a:p>
        </p:txBody>
      </p:sp>
      <p:sp>
        <p:nvSpPr>
          <p:cNvPr id="10" name="chip"/>
          <p:cNvSpPr txBox="1"/>
          <p:nvPr/>
        </p:nvSpPr>
        <p:spPr>
          <a:xfrm>
            <a:off x="4983480" y="1325880"/>
            <a:ext cx="310896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06202E"/>
                </a:solidFill>
                <a:ea typeface="Noto Sans CJK TC"/>
              </a:rPr>
              <a:t>經典實驗  ·  1966</a:t>
            </a:r>
            <a:endParaRPr lang="en-US" sz="1100" dirty="0"/>
          </a:p>
        </p:txBody>
      </p:sp>
      <p:sp>
        <p:nvSpPr>
          <p:cNvPr id="11" name="Text 8"/>
          <p:cNvSpPr txBox="1"/>
          <p:nvPr/>
        </p:nvSpPr>
        <p:spPr>
          <a:xfrm>
            <a:off x="4983480" y="1755648"/>
            <a:ext cx="66568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220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知覺窄化</a:t>
            </a:r>
            <a:endParaRPr lang="en-US" sz="2200" dirty="0"/>
          </a:p>
        </p:txBody>
      </p:sp>
      <p:sp>
        <p:nvSpPr>
          <p:cNvPr id="12" name="Text 9"/>
          <p:cNvSpPr txBox="1"/>
          <p:nvPr/>
        </p:nvSpPr>
        <p:spPr>
          <a:xfrm>
            <a:off x="4983480" y="2286000"/>
            <a:ext cx="665683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50" dirty="0">
                <a:solidFill>
                  <a:schemeClr val="tx2"/>
                </a:solidFill>
                <a:ea typeface="Noto Sans CJK TC"/>
              </a:rPr>
              <a:t>新手潛水員需要在完成中央任務的同時察覺周邊的燈光。在水面上這並無干擾；在水下，一個亞組對周邊燈光的反應慢得多。</a:t>
            </a:r>
            <a:endParaRPr lang="en-US" sz="1350" dirty="0"/>
          </a:p>
        </p:txBody>
      </p:sp>
      <p:sp>
        <p:nvSpPr>
          <p:cNvPr id="13" name="chip"/>
          <p:cNvSpPr txBox="1"/>
          <p:nvPr/>
        </p:nvSpPr>
        <p:spPr>
          <a:xfrm>
            <a:off x="4983480" y="3246120"/>
            <a:ext cx="33832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06202E"/>
                </a:solidFill>
                <a:ea typeface="Noto Sans CJK TC"/>
              </a:rPr>
              <a:t>2020  ·  27 名潛水員  ·  水深 5 米</a:t>
            </a:r>
            <a:endParaRPr lang="en-US" sz="1100" dirty="0"/>
          </a:p>
        </p:txBody>
      </p:sp>
      <p:sp>
        <p:nvSpPr>
          <p:cNvPr id="14" name="Text 11"/>
          <p:cNvSpPr txBox="1"/>
          <p:nvPr/>
        </p:nvSpPr>
        <p:spPr>
          <a:xfrm>
            <a:off x="4983480" y="3639312"/>
            <a:ext cx="66568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50" dirty="0">
                <a:solidFill>
                  <a:schemeClr val="tx2"/>
                </a:solidFill>
                <a:ea typeface="Noto Sans CJK TC"/>
              </a:rPr>
              <a:t>特質焦慮高者在水下更慢：注意力測試（斯特魯普）72.5 秒對 64.4 秒，排除面鏡進水 10.8 秒對 7.1 秒。</a:t>
            </a:r>
            <a:endParaRPr lang="en-US" sz="1350" dirty="0"/>
          </a:p>
        </p:txBody>
      </p:sp>
      <p:sp>
        <p:nvSpPr>
          <p:cNvPr id="15" name="lectura"/>
          <p:cNvSpPr/>
          <p:nvPr/>
        </p:nvSpPr>
        <p:spPr>
          <a:xfrm>
            <a:off x="4983480" y="4572000"/>
            <a:ext cx="6656832" cy="914400"/>
          </a:xfrm>
          <a:prstGeom prst="roundRect">
            <a:avLst>
              <a:gd name="adj" fmla="val 16000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5257800" y="4572000"/>
            <a:ext cx="610819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50" b="1" spc="300" kern="0" dirty="0">
                <a:solidFill>
                  <a:srgbClr val="F2B544"/>
                </a:solidFill>
                <a:ea typeface="Noto Sans CJK TC"/>
              </a:rPr>
              <a:t>MDI 解讀   </a:t>
            </a:r>
            <a:pPr indent="0" marL="0">
              <a:buNone/>
            </a:pPr>
            <a:r>
              <a:rPr lang="zh-TW" sz="1400" i="1" dirty="0">
                <a:solidFill>
                  <a:srgbClr val="F8F5EF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在水下，周邊就是你的潛伴、你的儀表和周圍環境。MDI 訓練寬廣而穩定的注意：一個提示，一個開放的視線。</a:t>
            </a:r>
            <a:endParaRPr lang="en-US" sz="10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[13]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Perceptual narrowing in novice diver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Weltman 和 Egstrom，1966 · Human Factors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[14]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2" invalidUrl="" action="" tgtFrame="" tooltip="Anxiety impact on scuba performance and underwater cognitive processing ability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Tsai et al., 2020 · Diving and Hyperbaric Medicine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bg1"/>
                </a:solidFill>
                <a:ea typeface="Noto Sans CJK TC"/>
              </a:rPr>
              <a:t>持續呼吸是物理，不是風格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41732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4400" b="1" dirty="0">
                <a:solidFill>
                  <a:schemeClr val="accent2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1.5 m</a:t>
            </a:r>
            <a:endParaRPr lang="en-US" sz="4400" dirty="0"/>
          </a:p>
        </p:txBody>
      </p:sp>
      <p:sp>
        <p:nvSpPr>
          <p:cNvPr id="5" name="Text 2"/>
          <p:cNvSpPr txBox="1"/>
          <p:nvPr/>
        </p:nvSpPr>
        <p:spPr>
          <a:xfrm>
            <a:off x="3063240" y="1463040"/>
            <a:ext cx="4206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450" dirty="0">
                <a:solidFill>
                  <a:schemeClr val="bg1"/>
                </a:solidFill>
                <a:ea typeface="Noto Sans CJK TC"/>
              </a:rPr>
              <a:t>在淺水中屏氣上升僅 5 英尺（≈1.5 m），就可能足以造成動脈氣體栓塞。</a:t>
            </a:r>
            <a:endParaRPr lang="en-US" sz="1450" dirty="0"/>
          </a:p>
        </p:txBody>
      </p:sp>
      <p:sp>
        <p:nvSpPr>
          <p:cNvPr id="6" name="Text 3"/>
          <p:cNvSpPr txBox="1"/>
          <p:nvPr/>
        </p:nvSpPr>
        <p:spPr>
          <a:xfrm>
            <a:off x="548640" y="269748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4400" b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≈ ⅓</a:t>
            </a:r>
            <a:endParaRPr lang="en-US" sz="4400" dirty="0"/>
          </a:p>
        </p:txBody>
      </p:sp>
      <p:sp>
        <p:nvSpPr>
          <p:cNvPr id="7" name="Text 4"/>
          <p:cNvSpPr txBox="1"/>
          <p:nvPr/>
        </p:nvSpPr>
        <p:spPr>
          <a:xfrm>
            <a:off x="3063240" y="2743200"/>
            <a:ext cx="4206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450" dirty="0">
                <a:solidFill>
                  <a:schemeClr val="bg1"/>
                </a:solidFill>
                <a:ea typeface="Noto Sans CJK TC"/>
              </a:rPr>
              <a:t>在 3.4 m 處你呼吸的是 1.33 ATA 的氣體：如果在上浮時屏住，它會膨脹約三分之一。</a:t>
            </a:r>
            <a:endParaRPr lang="en-US" sz="1450" dirty="0"/>
          </a:p>
        </p:txBody>
      </p:sp>
      <p:sp>
        <p:nvSpPr>
          <p:cNvPr id="8" name="cita DAN"/>
          <p:cNvSpPr/>
          <p:nvPr/>
        </p:nvSpPr>
        <p:spPr>
          <a:xfrm>
            <a:off x="548640" y="4069080"/>
            <a:ext cx="6400800" cy="1325880"/>
          </a:xfrm>
          <a:prstGeom prst="roundRect">
            <a:avLst>
              <a:gd name="adj" fmla="val 11034"/>
            </a:avLst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822960" y="4160520"/>
            <a:ext cx="5852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000" b="1" i="1" dirty="0">
                <a:solidFill>
                  <a:srgbClr val="06202E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「持續呼吸，尤其是在淺水中。」</a:t>
            </a:r>
            <a:endParaRPr lang="en-US" sz="2000" dirty="0"/>
          </a:p>
        </p:txBody>
      </p:sp>
      <p:sp>
        <p:nvSpPr>
          <p:cNvPr id="10" name="Text 7"/>
          <p:cNvSpPr txBox="1"/>
          <p:nvPr/>
        </p:nvSpPr>
        <p:spPr>
          <a:xfrm>
            <a:off x="822960" y="4892040"/>
            <a:ext cx="5852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DAN 文章的結論</a:t>
            </a:r>
            <a:endParaRPr lang="en-US" sz="1150" dirty="0"/>
          </a:p>
        </p:txBody>
      </p:sp>
      <p:sp>
        <p:nvSpPr>
          <p:cNvPr id="11" name="canon"/>
          <p:cNvSpPr/>
          <p:nvPr/>
        </p:nvSpPr>
        <p:spPr>
          <a:xfrm>
            <a:off x="7360920" y="1417320"/>
            <a:ext cx="4279392" cy="3977640"/>
          </a:xfrm>
          <a:prstGeom prst="roundRect">
            <a:avLst>
              <a:gd name="adj" fmla="val 3678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7635240" y="1645920"/>
            <a:ext cx="37307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00" b="1" spc="200" kern="0" dirty="0">
                <a:solidFill>
                  <a:schemeClr val="accent3"/>
                </a:solidFill>
                <a:ea typeface="Noto Sans CJK TC"/>
              </a:rPr>
              <a:t>因此 MDI 準則規定</a:t>
            </a:r>
            <a:endParaRPr lang="en-US" sz="1100" dirty="0"/>
          </a:p>
        </p:txBody>
      </p:sp>
      <p:pic>
        <p:nvPicPr>
          <p:cNvPr id="13" name="Image 0" descr="/home/claude/mdi/assets/ic_check_c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35240" y="2103120"/>
            <a:ext cx="256032" cy="256032"/>
          </a:xfrm>
          <a:prstGeom prst="rect">
            <a:avLst/>
          </a:prstGeom>
        </p:spPr>
      </p:pic>
      <p:sp>
        <p:nvSpPr>
          <p:cNvPr id="14" name="Text 10"/>
          <p:cNvSpPr txBox="1"/>
          <p:nvPr/>
        </p:nvSpPr>
        <p:spPr>
          <a:xfrm>
            <a:off x="8019288" y="205740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50" dirty="0">
                <a:solidFill>
                  <a:schemeClr val="bg1"/>
                </a:solidFill>
                <a:ea typeface="Noto Sans CJK TC"/>
              </a:rPr>
              <a:t>始終保持平常、持續的呼吸。</a:t>
            </a:r>
            <a:endParaRPr lang="en-US" sz="1350" dirty="0"/>
          </a:p>
        </p:txBody>
      </p:sp>
      <p:pic>
        <p:nvPicPr>
          <p:cNvPr id="15" name="Image 1" descr="/home/claude/mdi/assets/ic_check_co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5240" y="2926080"/>
            <a:ext cx="256032" cy="256032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8019288" y="288036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50" dirty="0">
                <a:solidFill>
                  <a:schemeClr val="bg1"/>
                </a:solidFill>
                <a:ea typeface="Noto Sans CJK TC"/>
              </a:rPr>
              <a:t>不屏氣，不做節律呼吸，不延長呼氣。</a:t>
            </a:r>
            <a:endParaRPr lang="en-US" sz="1350" dirty="0"/>
          </a:p>
        </p:txBody>
      </p:sp>
      <p:pic>
        <p:nvPicPr>
          <p:cNvPr id="17" name="Image 2" descr="/home/claude/mdi/assets/ic_check_co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5240" y="3749040"/>
            <a:ext cx="256032" cy="256032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8019288" y="370332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50" dirty="0">
                <a:solidFill>
                  <a:schemeClr val="bg1"/>
                </a:solidFill>
                <a:ea typeface="Noto Sans CJK TC"/>
              </a:rPr>
              <a:t>TRES：在中性浮力並穩定後，三次普通的呼吸，只是觀察。</a:t>
            </a:r>
            <a:endParaRPr lang="en-US" sz="1350" dirty="0"/>
          </a:p>
        </p:txBody>
      </p:sp>
      <p:pic>
        <p:nvPicPr>
          <p:cNvPr id="19" name="Image 3" descr="/home/claude/mdi/assets/ic_check_co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5240" y="4572000"/>
            <a:ext cx="256032" cy="256032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8019288" y="452628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50" dirty="0">
                <a:solidFill>
                  <a:schemeClr val="bg1"/>
                </a:solidFill>
                <a:ea typeface="Noto Sans CJK TC"/>
              </a:rPr>
              <a:t>下潛、上升或關鍵任務階段不添加任何練習。</a:t>
            </a:r>
            <a:endParaRPr lang="en-US" sz="1350" dirty="0"/>
          </a:p>
        </p:txBody>
      </p:sp>
      <p:sp>
        <p:nvSpPr>
          <p:cNvPr id="21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2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[15]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5" invalidUrl="" action="" tgtFrame="" tooltip="Shallow-water arterial gas embolism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Gessert, 2021 · DAN Alert Diver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00" b="1" spc="500" kern="0" dirty="0">
                <a:solidFill>
                  <a:schemeClr val="accent2"/>
                </a:solidFill>
                <a:ea typeface="Noto Sans CJK TC"/>
              </a:rPr>
              <a:t>第二部分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50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正念訓練什麼</a:t>
            </a:r>
            <a:endParaRPr lang="en-US" sz="5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2000" i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研究在水外測量到的：注意力、焦慮和壓力恢復。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tx1"/>
                </a:solidFill>
                <a:ea typeface="Noto Sans CJK TC"/>
              </a:rPr>
              <a:t>正念是什麼：操作性定義</a:t>
            </a:r>
            <a:endParaRPr lang="en-US" sz="3200" dirty="0"/>
          </a:p>
        </p:txBody>
      </p:sp>
      <p:sp>
        <p:nvSpPr>
          <p:cNvPr id="4" name="definición"/>
          <p:cNvSpPr/>
          <p:nvPr/>
        </p:nvSpPr>
        <p:spPr>
          <a:xfrm>
            <a:off x="548640" y="1371600"/>
            <a:ext cx="4663440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Text 2"/>
          <p:cNvSpPr txBox="1"/>
          <p:nvPr/>
        </p:nvSpPr>
        <p:spPr>
          <a:xfrm>
            <a:off x="868680" y="1600200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00" b="1" spc="200" kern="0" dirty="0">
                <a:solidFill>
                  <a:schemeClr val="accent2"/>
                </a:solidFill>
                <a:ea typeface="Noto Sans CJK TC"/>
              </a:rPr>
              <a:t>操作性定義  ·  [16]</a:t>
            </a:r>
            <a:endParaRPr lang="en-US" sz="1100" dirty="0"/>
          </a:p>
        </p:txBody>
      </p:sp>
      <p:sp>
        <p:nvSpPr>
          <p:cNvPr id="6" name="dot"/>
          <p:cNvSpPr/>
          <p:nvPr/>
        </p:nvSpPr>
        <p:spPr>
          <a:xfrm>
            <a:off x="868680" y="210312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868680" y="21031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7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1</a:t>
            </a:r>
            <a:endParaRPr lang="en-US" sz="1700" dirty="0"/>
          </a:p>
        </p:txBody>
      </p:sp>
      <p:sp>
        <p:nvSpPr>
          <p:cNvPr id="8" name="Text 5"/>
          <p:cNvSpPr txBox="1"/>
          <p:nvPr/>
        </p:nvSpPr>
        <p:spPr>
          <a:xfrm>
            <a:off x="1554480" y="2029968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8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自我調節注意力，使其保持在當下的體驗上。</a:t>
            </a:r>
            <a:endParaRPr lang="en-US" sz="1800" dirty="0"/>
          </a:p>
        </p:txBody>
      </p:sp>
      <p:sp>
        <p:nvSpPr>
          <p:cNvPr id="9" name="dot"/>
          <p:cNvSpPr/>
          <p:nvPr/>
        </p:nvSpPr>
        <p:spPr>
          <a:xfrm>
            <a:off x="868680" y="342900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868680" y="3429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7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2</a:t>
            </a:r>
            <a:endParaRPr lang="en-US" sz="1700" dirty="0"/>
          </a:p>
        </p:txBody>
      </p:sp>
      <p:sp>
        <p:nvSpPr>
          <p:cNvPr id="11" name="Text 8"/>
          <p:cNvSpPr txBox="1"/>
          <p:nvPr/>
        </p:nvSpPr>
        <p:spPr>
          <a:xfrm>
            <a:off x="1554480" y="3355848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8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以好奇、開放和接納的態度去做。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868680" y="4709160"/>
            <a:ext cx="4023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00" i="1" dirty="0">
                <a:solidFill>
                  <a:schemeClr val="accent3"/>
                </a:solidFill>
                <a:ea typeface="Noto Sans CJK TC"/>
              </a:rPr>
              <a:t>不是放鬆，也不是清空頭腦：而是經過訓練的注意。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5486400" y="1371600"/>
            <a:ext cx="6153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00" b="1" spc="200" kern="0" dirty="0">
                <a:solidFill>
                  <a:schemeClr val="accent1"/>
                </a:solidFill>
                <a:ea typeface="Noto Sans CJK TC"/>
              </a:rPr>
              <a:t>四種機制  ·  [17]   →   在水中（MDI 轉譯）</a:t>
            </a:r>
            <a:endParaRPr lang="en-US" sz="1100" dirty="0"/>
          </a:p>
        </p:txBody>
      </p:sp>
      <p:sp>
        <p:nvSpPr>
          <p:cNvPr id="14" name="dot"/>
          <p:cNvSpPr/>
          <p:nvPr/>
        </p:nvSpPr>
        <p:spPr>
          <a:xfrm>
            <a:off x="5486400" y="18288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5486400" y="18288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6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16" name="Text 13"/>
          <p:cNvSpPr txBox="1"/>
          <p:nvPr/>
        </p:nvSpPr>
        <p:spPr>
          <a:xfrm>
            <a:off x="6172200" y="17922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600" b="1" dirty="0">
                <a:solidFill>
                  <a:schemeClr val="tx1"/>
                </a:solidFill>
                <a:ea typeface="Noto Sans CJK TC"/>
              </a:rPr>
              <a:t>注意調節</a:t>
            </a:r>
            <a:endParaRPr lang="en-US" sz="1600" dirty="0"/>
          </a:p>
          <a:p>
            <a:pPr indent="0" marL="0">
              <a:buNone/>
            </a:pPr>
            <a:r>
              <a:rPr lang="zh-TW" sz="1350" dirty="0">
                <a:solidFill>
                  <a:schemeClr val="tx2"/>
                </a:solidFill>
                <a:ea typeface="Noto Sans CJK TC"/>
              </a:rPr>
              <a:t>在水下：守住計劃、提示和潛伴。</a:t>
            </a:r>
            <a:endParaRPr lang="en-US" sz="1600" dirty="0"/>
          </a:p>
        </p:txBody>
      </p:sp>
      <p:sp>
        <p:nvSpPr>
          <p:cNvPr id="17" name="dot"/>
          <p:cNvSpPr/>
          <p:nvPr/>
        </p:nvSpPr>
        <p:spPr>
          <a:xfrm>
            <a:off x="5486400" y="27432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5486400" y="2743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6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19" name="Text 16"/>
          <p:cNvSpPr txBox="1"/>
          <p:nvPr/>
        </p:nvSpPr>
        <p:spPr>
          <a:xfrm>
            <a:off x="6172200" y="27066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600" b="1" dirty="0">
                <a:solidFill>
                  <a:schemeClr val="tx1"/>
                </a:solidFill>
                <a:ea typeface="Noto Sans CJK TC"/>
              </a:rPr>
              <a:t>身體覺察</a:t>
            </a:r>
            <a:endParaRPr lang="en-US" sz="1600" dirty="0"/>
          </a:p>
          <a:p>
            <a:pPr indent="0" marL="0">
              <a:buNone/>
            </a:pPr>
            <a:r>
              <a:rPr lang="zh-TW" sz="1350" dirty="0">
                <a:solidFill>
                  <a:schemeClr val="tx2"/>
                </a:solidFill>
                <a:ea typeface="Noto Sans CJK TC"/>
              </a:rPr>
              <a:t>在水下：更早注意到緊張、寒冷或疲勞。</a:t>
            </a:r>
            <a:endParaRPr lang="en-US" sz="1600" dirty="0"/>
          </a:p>
        </p:txBody>
      </p:sp>
      <p:sp>
        <p:nvSpPr>
          <p:cNvPr id="20" name="dot"/>
          <p:cNvSpPr/>
          <p:nvPr/>
        </p:nvSpPr>
        <p:spPr>
          <a:xfrm>
            <a:off x="5486400" y="36576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1" name="Text 18"/>
          <p:cNvSpPr txBox="1"/>
          <p:nvPr/>
        </p:nvSpPr>
        <p:spPr>
          <a:xfrm>
            <a:off x="5486400" y="36576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6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22" name="Text 19"/>
          <p:cNvSpPr txBox="1"/>
          <p:nvPr/>
        </p:nvSpPr>
        <p:spPr>
          <a:xfrm>
            <a:off x="6172200" y="36210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600" b="1" dirty="0">
                <a:solidFill>
                  <a:schemeClr val="tx1"/>
                </a:solidFill>
                <a:ea typeface="Noto Sans CJK TC"/>
              </a:rPr>
              <a:t>情緒調節</a:t>
            </a:r>
            <a:endParaRPr lang="en-US" sz="1600" dirty="0"/>
          </a:p>
          <a:p>
            <a:pPr indent="0" marL="0">
              <a:buNone/>
            </a:pPr>
            <a:r>
              <a:rPr lang="zh-TW" sz="1350" dirty="0">
                <a:solidFill>
                  <a:schemeClr val="tx2"/>
                </a:solidFill>
                <a:ea typeface="Noto Sans CJK TC"/>
              </a:rPr>
              <a:t>在水下：感受到警報，但不服從第一衝動。</a:t>
            </a:r>
            <a:endParaRPr lang="en-US" sz="1600" dirty="0"/>
          </a:p>
        </p:txBody>
      </p:sp>
      <p:sp>
        <p:nvSpPr>
          <p:cNvPr id="23" name="dot"/>
          <p:cNvSpPr/>
          <p:nvPr/>
        </p:nvSpPr>
        <p:spPr>
          <a:xfrm>
            <a:off x="5486400" y="45720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4" name="Text 21"/>
          <p:cNvSpPr txBox="1"/>
          <p:nvPr/>
        </p:nvSpPr>
        <p:spPr>
          <a:xfrm>
            <a:off x="5486400" y="4572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6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25" name="Text 22"/>
          <p:cNvSpPr txBox="1"/>
          <p:nvPr/>
        </p:nvSpPr>
        <p:spPr>
          <a:xfrm>
            <a:off x="6172200" y="45354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600" b="1" dirty="0">
                <a:solidFill>
                  <a:schemeClr val="tx1"/>
                </a:solidFill>
                <a:ea typeface="Noto Sans CJK TC"/>
              </a:rPr>
              <a:t>看待自我的視角轉變</a:t>
            </a:r>
            <a:endParaRPr lang="en-US" sz="1600" dirty="0"/>
          </a:p>
          <a:p>
            <a:pPr indent="0" marL="0">
              <a:buNone/>
            </a:pPr>
            <a:r>
              <a:rPr lang="zh-TW" sz="1350" dirty="0">
                <a:solidFill>
                  <a:schemeClr val="tx2"/>
                </a:solidFill>
                <a:ea typeface="Noto Sans CJK TC"/>
              </a:rPr>
              <a:t>在水下：「我正在感到恐懼」，而不是「我就是恐懼」。</a:t>
            </a:r>
            <a:endParaRPr lang="en-US" sz="1600" dirty="0"/>
          </a:p>
        </p:txBody>
      </p:sp>
      <p:sp>
        <p:nvSpPr>
          <p:cNvPr id="26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7" name="Text 24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[16]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Mindfulness: a proposed operational definition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Bishop et al., 2004 · Clin Psychol Sci Pract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[17]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2" invalidUrl="" action="" tgtFrame="" tooltip="How does mindfulness meditation work? Proposing mechanisms of action from a conceptual and neural perspectiv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Hölzel et al., 2011 · Perspectives on Psychological Science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bg1"/>
                </a:solidFill>
                <a:ea typeface="Noto Sans CJK TC"/>
              </a:rPr>
              <a:t>焦慮與壓力：最有力的證據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603504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FFFFFF"/>
                </a:solidFill>
                <a:ea typeface="Noto Sans CJK TC"/>
              </a:rPr>
              <a:t>有力證據  ·  隨機試驗與統合分析</a:t>
            </a:r>
            <a:endParaRPr lang="en-US" sz="1100" dirty="0"/>
          </a:p>
        </p:txBody>
      </p:sp>
      <p:sp>
        <p:nvSpPr>
          <p:cNvPr id="5" name="HOGE ET AL., 2023  ·  JAMA PSYCHIATRY  ·  [18]"/>
          <p:cNvSpPr/>
          <p:nvPr/>
        </p:nvSpPr>
        <p:spPr>
          <a:xfrm>
            <a:off x="548640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804672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000" b="1" spc="100" kern="0" dirty="0">
                <a:solidFill>
                  <a:schemeClr val="accent3"/>
                </a:solidFill>
                <a:ea typeface="Noto Sans CJK TC"/>
              </a:rPr>
              <a:t>HOGE ET AL., 2023  ·  JAMA PSYCHIATRY  ·  [18]</a:t>
            </a:r>
            <a:endParaRPr lang="en-US" sz="1000" dirty="0"/>
          </a:p>
        </p:txBody>
      </p:sp>
      <p:sp>
        <p:nvSpPr>
          <p:cNvPr id="7" name="Text 4"/>
          <p:cNvSpPr txBox="1"/>
          <p:nvPr/>
        </p:nvSpPr>
        <p:spPr>
          <a:xfrm>
            <a:off x="804672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400" b="1" dirty="0">
                <a:solidFill>
                  <a:schemeClr val="accent2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= 藥物</a:t>
            </a:r>
            <a:endParaRPr lang="en-US" sz="3400" dirty="0"/>
          </a:p>
        </p:txBody>
      </p:sp>
      <p:sp>
        <p:nvSpPr>
          <p:cNvPr id="8" name="Text 5"/>
          <p:cNvSpPr txBox="1"/>
          <p:nvPr/>
        </p:nvSpPr>
        <p:spPr>
          <a:xfrm>
            <a:off x="804672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00" dirty="0">
                <a:solidFill>
                  <a:schemeClr val="bg1"/>
                </a:solidFill>
                <a:ea typeface="Noto Sans CJK TC"/>
              </a:rPr>
              <a:t>276名焦慮症成人隨機分組：8週MBSR與一線藥物艾司西酞普蘭同樣有效。</a:t>
            </a:r>
            <a:endParaRPr lang="en-US" sz="1300" dirty="0"/>
          </a:p>
        </p:txBody>
      </p:sp>
      <p:sp>
        <p:nvSpPr>
          <p:cNvPr id="9" name="Text 6"/>
          <p:cNvSpPr txBox="1"/>
          <p:nvPr/>
        </p:nvSpPr>
        <p:spPr>
          <a:xfrm>
            <a:off x="804672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00" b="1" dirty="0">
                <a:solidFill>
                  <a:schemeClr val="accent3"/>
                </a:solidFill>
                <a:ea typeface="Noto Sans CJK TC"/>
              </a:rPr>
              <a:t>不良反應：MBSR 15%，藥物 79%。</a:t>
            </a:r>
            <a:endParaRPr lang="en-US" sz="1200" dirty="0"/>
          </a:p>
        </p:txBody>
      </p:sp>
      <p:sp>
        <p:nvSpPr>
          <p:cNvPr id="10" name="GALANTE ET AL., 2021  ·  PLOS MEDICINE  ·  [19]"/>
          <p:cNvSpPr/>
          <p:nvPr/>
        </p:nvSpPr>
        <p:spPr>
          <a:xfrm>
            <a:off x="4322064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4578096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000" b="1" spc="100" kern="0" dirty="0">
                <a:solidFill>
                  <a:schemeClr val="accent3"/>
                </a:solidFill>
                <a:ea typeface="Noto Sans CJK TC"/>
              </a:rPr>
              <a:t>GALANTE ET AL., 2021  ·  PLOS MEDICINE  ·  [19]</a:t>
            </a:r>
            <a:endParaRPr lang="en-US" sz="1000" dirty="0"/>
          </a:p>
        </p:txBody>
      </p:sp>
      <p:sp>
        <p:nvSpPr>
          <p:cNvPr id="12" name="Text 9"/>
          <p:cNvSpPr txBox="1"/>
          <p:nvPr/>
        </p:nvSpPr>
        <p:spPr>
          <a:xfrm>
            <a:off x="4578096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400" b="1" dirty="0">
                <a:solidFill>
                  <a:srgbClr val="F2B544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g = 0.56</a:t>
            </a:r>
            <a:endParaRPr lang="en-US" sz="3400" dirty="0"/>
          </a:p>
        </p:txBody>
      </p:sp>
      <p:sp>
        <p:nvSpPr>
          <p:cNvPr id="13" name="Text 10"/>
          <p:cNvSpPr txBox="1"/>
          <p:nvPr/>
        </p:nvSpPr>
        <p:spPr>
          <a:xfrm>
            <a:off x="4578096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00" dirty="0">
                <a:solidFill>
                  <a:schemeClr val="bg1"/>
                </a:solidFill>
                <a:ea typeface="Noto Sans CJK TC"/>
              </a:rPr>
              <a:t>136項試驗、11,605名無診斷成人：焦慮低於無介入（中等效應）。</a:t>
            </a:r>
            <a:endParaRPr lang="en-US" sz="1300" dirty="0"/>
          </a:p>
        </p:txBody>
      </p:sp>
      <p:sp>
        <p:nvSpPr>
          <p:cNvPr id="14" name="Text 11"/>
          <p:cNvSpPr txBox="1"/>
          <p:nvPr/>
        </p:nvSpPr>
        <p:spPr>
          <a:xfrm>
            <a:off x="4578096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00" b="1" dirty="0">
                <a:solidFill>
                  <a:schemeClr val="accent3"/>
                </a:solidFill>
                <a:ea typeface="Noto Sans CJK TC"/>
              </a:rPr>
              <a:t>與非特異性對照活動相比：g = 0.47。</a:t>
            </a:r>
            <a:endParaRPr lang="en-US" sz="1200" dirty="0"/>
          </a:p>
        </p:txBody>
      </p:sp>
      <p:sp>
        <p:nvSpPr>
          <p:cNvPr id="15" name="GOLDBERG ET AL., 2022  ·  [20]"/>
          <p:cNvSpPr/>
          <p:nvPr/>
        </p:nvSpPr>
        <p:spPr>
          <a:xfrm>
            <a:off x="8095488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8351520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000" b="1" spc="100" kern="0" dirty="0">
                <a:solidFill>
                  <a:schemeClr val="accent3"/>
                </a:solidFill>
                <a:ea typeface="Noto Sans CJK TC"/>
              </a:rPr>
              <a:t>GOLDBERG ET AL., 2022  ·  [20]</a:t>
            </a:r>
            <a:endParaRPr lang="en-US" sz="1000" dirty="0"/>
          </a:p>
        </p:txBody>
      </p:sp>
      <p:sp>
        <p:nvSpPr>
          <p:cNvPr id="17" name="Text 14"/>
          <p:cNvSpPr txBox="1"/>
          <p:nvPr/>
        </p:nvSpPr>
        <p:spPr>
          <a:xfrm>
            <a:off x="8351520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600" b="1" dirty="0">
                <a:solidFill>
                  <a:srgbClr val="F2B544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44項統合分析</a:t>
            </a:r>
            <a:endParaRPr lang="en-US" sz="2600" dirty="0"/>
          </a:p>
        </p:txBody>
      </p:sp>
      <p:sp>
        <p:nvSpPr>
          <p:cNvPr id="18" name="Text 15"/>
          <p:cNvSpPr txBox="1"/>
          <p:nvPr/>
        </p:nvSpPr>
        <p:spPr>
          <a:xfrm>
            <a:off x="8351520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00" dirty="0">
                <a:solidFill>
                  <a:schemeClr val="bg1"/>
                </a:solidFill>
                <a:ea typeface="Noto Sans CJK TC"/>
              </a:rPr>
              <a:t>336項試驗、30,483人：幾乎所有比較中都優於無介入，並與有實證依據的治療相當。</a:t>
            </a:r>
            <a:endParaRPr lang="en-US" sz="1300" dirty="0"/>
          </a:p>
        </p:txBody>
      </p:sp>
      <p:sp>
        <p:nvSpPr>
          <p:cNvPr id="19" name="Text 16"/>
          <p:cNvSpPr txBox="1"/>
          <p:nvPr/>
        </p:nvSpPr>
        <p:spPr>
          <a:xfrm>
            <a:off x="8351520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00" b="1" dirty="0">
                <a:solidFill>
                  <a:schemeClr val="accent3"/>
                </a:solidFill>
                <a:ea typeface="Noto Sans CJK TC"/>
              </a:rPr>
              <a:t>迄今最廣泛的綜述之綜述。</a:t>
            </a:r>
            <a:endParaRPr lang="en-US" sz="1200" dirty="0"/>
          </a:p>
        </p:txBody>
      </p:sp>
      <p:sp>
        <p:nvSpPr>
          <p:cNvPr id="20" name="Text 17"/>
          <p:cNvSpPr txBox="1"/>
          <p:nvPr/>
        </p:nvSpPr>
        <p:spPr>
          <a:xfrm>
            <a:off x="548640" y="484632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00" i="1" dirty="0">
                <a:solidFill>
                  <a:schemeClr val="accent3"/>
                </a:solidFill>
                <a:ea typeface="Noto Sans CJK TC"/>
              </a:rPr>
              <a:t>如何理解 g：  ≈ 0.2 小效應   ·   ≈ 0.5 中等   ·   ≈ 0.8 大效應</a:t>
            </a:r>
            <a:endParaRPr lang="en-US" sz="1200" dirty="0"/>
          </a:p>
        </p:txBody>
      </p:sp>
      <p:sp>
        <p:nvSpPr>
          <p:cNvPr id="21" name="Text 18"/>
          <p:cNvSpPr txBox="1"/>
          <p:nvPr/>
        </p:nvSpPr>
        <p:spPr>
          <a:xfrm>
            <a:off x="6035040" y="4773168"/>
            <a:ext cx="560527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zh-TW" sz="1300" b="1" dirty="0">
                <a:solidFill>
                  <a:srgbClr val="F2B544"/>
                </a:solidFill>
                <a:ea typeface="Noto Sans CJK TC"/>
              </a:rPr>
              <a:t>MDI 解讀：如果事先的焦慮能預測恐慌，那麼訓練焦慮就是訓練安全。</a:t>
            </a:r>
            <a:endParaRPr lang="en-US" sz="130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[18]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Mindfulness-based stress reduction vs escitalopram for the treatment of adults with anxiety disorders: a randomized clinical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Hoge et al., 2023 · JAMA Psychiatry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[19]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2" invalidUrl="" action="" tgtFrame="" tooltip="Mindfulness-based programmes for mental health promotion in adults in nonclinical settings: a systematic review and meta-analysis of randomis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Galante et al., 2021 · PLoS Medicine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[20]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3" invalidUrl="" action="" tgtFrame="" tooltip="The empirical status of mindfulness-based interventions: a systematic review of 44 meta-analyses of randomiz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Goldberg et al., 2022 · Perspectives on Psychological Science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tx1"/>
                </a:solidFill>
                <a:ea typeface="Noto Sans CJK TC"/>
              </a:rPr>
              <a:t>壓力下的注意力：保護它是可以訓練的</a:t>
            </a:r>
            <a:endParaRPr lang="en-US" sz="3200" dirty="0"/>
          </a:p>
        </p:txBody>
      </p:sp>
      <p:sp>
        <p:nvSpPr>
          <p:cNvPr id="4" name="更好的注意力，有測量為證"/>
          <p:cNvSpPr/>
          <p:nvPr/>
        </p:nvSpPr>
        <p:spPr>
          <a:xfrm>
            <a:off x="548640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chip"/>
          <p:cNvSpPr txBox="1"/>
          <p:nvPr/>
        </p:nvSpPr>
        <p:spPr>
          <a:xfrm>
            <a:off x="777240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FFFFFF"/>
                </a:solidFill>
                <a:ea typeface="Noto Sans CJK TC"/>
              </a:rPr>
              <a:t>統合分析  ·  111 項試驗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80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更好的注意力，有測量為證</a:t>
            </a:r>
            <a:endParaRPr lang="en-US" sz="1800" dirty="0"/>
          </a:p>
        </p:txBody>
      </p:sp>
      <p:sp>
        <p:nvSpPr>
          <p:cNvPr id="7" name="Text 4"/>
          <p:cNvSpPr txBox="1"/>
          <p:nvPr/>
        </p:nvSpPr>
        <p:spPr>
          <a:xfrm>
            <a:off x="777240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50" b="1" dirty="0">
                <a:solidFill>
                  <a:schemeClr val="accent1"/>
                </a:solidFill>
                <a:ea typeface="Noto Sans CJK TC"/>
              </a:rPr>
              <a:t>Zainal 和 Newman，2024 · [21]</a:t>
            </a:r>
            <a:endParaRPr lang="en-US" sz="1150" dirty="0"/>
          </a:p>
        </p:txBody>
      </p:sp>
      <p:sp>
        <p:nvSpPr>
          <p:cNvPr id="8" name="Text 5"/>
          <p:cNvSpPr txBox="1"/>
          <p:nvPr/>
        </p:nvSpPr>
        <p:spPr>
          <a:xfrm>
            <a:off x="777240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50" dirty="0">
                <a:solidFill>
                  <a:schemeClr val="tx1"/>
                </a:solidFill>
                <a:ea typeface="Noto Sans CJK TC"/>
              </a:rPr>
              <a:t>9,538 人。正念改善了執行注意、持續注意和工作記憶的準確性，與積極對照組相比亦然（g = 0.19 至 0.39）。</a:t>
            </a:r>
            <a:endParaRPr lang="en-US" sz="1350" dirty="0"/>
          </a:p>
        </p:txBody>
      </p:sp>
      <p:sp>
        <p:nvSpPr>
          <p:cNvPr id="9" name="Text 6"/>
          <p:cNvSpPr txBox="1"/>
          <p:nvPr/>
        </p:nvSpPr>
        <p:spPr>
          <a:xfrm>
            <a:off x="777240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00" i="1" dirty="0">
                <a:solidFill>
                  <a:schemeClr val="tx2"/>
                </a:solidFill>
                <a:ea typeface="Noto Sans CJK TC"/>
              </a:rPr>
              <a:t>小到中等、一致的效果</a:t>
            </a:r>
            <a:endParaRPr lang="en-US" sz="1100" dirty="0"/>
          </a:p>
        </p:txBody>
      </p:sp>
      <p:sp>
        <p:nvSpPr>
          <p:cNvPr id="10" name="它在壓力下保護心智"/>
          <p:cNvSpPr/>
          <p:nvPr/>
        </p:nvSpPr>
        <p:spPr>
          <a:xfrm>
            <a:off x="4322064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1" name="chip"/>
          <p:cNvSpPr txBox="1"/>
          <p:nvPr/>
        </p:nvSpPr>
        <p:spPr>
          <a:xfrm>
            <a:off x="4550664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06202E"/>
                </a:solidFill>
                <a:ea typeface="Noto Sans CJK TC"/>
              </a:rPr>
              <a:t>對照試驗</a:t>
            </a:r>
            <a:endParaRPr lang="en-US" sz="1100" dirty="0"/>
          </a:p>
        </p:txBody>
      </p:sp>
      <p:sp>
        <p:nvSpPr>
          <p:cNvPr id="12" name="Text 9"/>
          <p:cNvSpPr txBox="1"/>
          <p:nvPr/>
        </p:nvSpPr>
        <p:spPr>
          <a:xfrm>
            <a:off x="4550664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80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它在壓力下保護心智</a:t>
            </a:r>
            <a:endParaRPr lang="en-US" sz="1800" dirty="0"/>
          </a:p>
        </p:txBody>
      </p:sp>
      <p:sp>
        <p:nvSpPr>
          <p:cNvPr id="13" name="Text 10"/>
          <p:cNvSpPr txBox="1"/>
          <p:nvPr/>
        </p:nvSpPr>
        <p:spPr>
          <a:xfrm>
            <a:off x="4550664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50" b="1" dirty="0">
                <a:solidFill>
                  <a:schemeClr val="accent1"/>
                </a:solidFill>
                <a:ea typeface="Noto Sans CJK TC"/>
              </a:rPr>
              <a:t>Jha 等，2010 和 2020 · [22] [23]</a:t>
            </a:r>
            <a:endParaRPr lang="en-US" sz="1150" dirty="0"/>
          </a:p>
        </p:txBody>
      </p:sp>
      <p:sp>
        <p:nvSpPr>
          <p:cNvPr id="14" name="Text 11"/>
          <p:cNvSpPr txBox="1"/>
          <p:nvPr/>
        </p:nvSpPr>
        <p:spPr>
          <a:xfrm>
            <a:off x="4550664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50" dirty="0">
                <a:solidFill>
                  <a:schemeClr val="tx1"/>
                </a:solidFill>
                <a:ea typeface="Noto Sans CJK TC"/>
              </a:rPr>
              <a:t>處於數週高壓之下的軍人：沒有訓練時，工作記憶和注意力下降。有正念訓練時下降更少，而在 2010 年的研究中，練習最多的人反而有所提高。</a:t>
            </a:r>
            <a:endParaRPr lang="en-US" sz="1350" dirty="0"/>
          </a:p>
        </p:txBody>
      </p:sp>
      <p:sp>
        <p:nvSpPr>
          <p:cNvPr id="15" name="Text 12"/>
          <p:cNvSpPr txBox="1"/>
          <p:nvPr/>
        </p:nvSpPr>
        <p:spPr>
          <a:xfrm>
            <a:off x="4550664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00" i="1" dirty="0">
                <a:solidFill>
                  <a:schemeClr val="tx2"/>
                </a:solidFill>
                <a:ea typeface="Noto Sans CJK TC"/>
              </a:rPr>
              <a:t>48 名和 80 名軍人 · 8 周</a:t>
            </a:r>
            <a:endParaRPr lang="en-US" sz="1100" dirty="0"/>
          </a:p>
        </p:txBody>
      </p:sp>
      <p:sp>
        <p:nvSpPr>
          <p:cNvPr id="16" name="心智幾乎一半時間在遊離"/>
          <p:cNvSpPr/>
          <p:nvPr/>
        </p:nvSpPr>
        <p:spPr>
          <a:xfrm>
            <a:off x="8095488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chip"/>
          <p:cNvSpPr txBox="1"/>
          <p:nvPr/>
        </p:nvSpPr>
        <p:spPr>
          <a:xfrm>
            <a:off x="8324088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5A6B70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FFFFFF"/>
                </a:solidFill>
                <a:ea typeface="Noto Sans CJK TC"/>
              </a:rPr>
              <a:t>經驗取樣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8324088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80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心智幾乎一半時間在遊離</a:t>
            </a:r>
            <a:endParaRPr lang="en-US" sz="1800" dirty="0"/>
          </a:p>
        </p:txBody>
      </p:sp>
      <p:sp>
        <p:nvSpPr>
          <p:cNvPr id="19" name="Text 16"/>
          <p:cNvSpPr txBox="1"/>
          <p:nvPr/>
        </p:nvSpPr>
        <p:spPr>
          <a:xfrm>
            <a:off x="8324088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50" b="1" dirty="0">
                <a:solidFill>
                  <a:schemeClr val="accent1"/>
                </a:solidFill>
                <a:ea typeface="Noto Sans CJK TC"/>
              </a:rPr>
              <a:t>Killingsworth 和 Gilbert，2010 · [24]</a:t>
            </a:r>
            <a:endParaRPr lang="en-US" sz="1150" dirty="0"/>
          </a:p>
        </p:txBody>
      </p:sp>
      <p:sp>
        <p:nvSpPr>
          <p:cNvPr id="20" name="Text 17"/>
          <p:cNvSpPr txBox="1"/>
          <p:nvPr/>
        </p:nvSpPr>
        <p:spPr>
          <a:xfrm>
            <a:off x="8324088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50" dirty="0">
                <a:solidFill>
                  <a:schemeClr val="tx1"/>
                </a:solidFill>
                <a:ea typeface="Noto Sans CJK TC"/>
              </a:rPr>
              <a:t>在 2,250 名成年人中，46.9% 的取樣時刻心思在別處，而走神時人們感覺更差。</a:t>
            </a:r>
            <a:endParaRPr lang="en-US" sz="1350" dirty="0"/>
          </a:p>
        </p:txBody>
      </p:sp>
      <p:sp>
        <p:nvSpPr>
          <p:cNvPr id="21" name="Text 18"/>
          <p:cNvSpPr txBox="1"/>
          <p:nvPr/>
        </p:nvSpPr>
        <p:spPr>
          <a:xfrm>
            <a:off x="8324088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00" i="1" dirty="0">
                <a:solidFill>
                  <a:schemeClr val="tx2"/>
                </a:solidFill>
                <a:ea typeface="Noto Sans CJK TC"/>
              </a:rPr>
              <a:t>在日常生活中通過手機採集的樣本</a:t>
            </a:r>
            <a:endParaRPr lang="en-US" sz="110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[21]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Mindfulness enhances cognitive functioning: a meta-analysis of 111 randomiz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Zainal 和 Newman，2024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[22]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2" invalidUrl="" action="" tgtFrame="" tooltip="Examining the protective effects of mindfulness training on working memory capacity and affective experienc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Jha et al., 2010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[23]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3" invalidUrl="" action="" tgtFrame="" tooltip="Comparing mindfulness and positivity trainings in high-demand cohor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Jha et al., 2020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[24]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4" invalidUrl="" action="" tgtFrame="" tooltip="A wandering mind is an unhappy mind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Killingsworth 和 Gilbert，2010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bg1"/>
                </a:solidFill>
                <a:ea typeface="Noto Sans CJK TC"/>
              </a:rPr>
              <a:t>它不關掉警報：它加快回歸</a:t>
            </a:r>
            <a:endParaRPr lang="en-US" sz="3200" dirty="0"/>
          </a:p>
        </p:txBody>
      </p:sp>
      <p:sp>
        <p:nvSpPr>
          <p:cNvPr id="4" name="marines"/>
          <p:cNvSpPr/>
          <p:nvPr/>
        </p:nvSpPr>
        <p:spPr>
          <a:xfrm>
            <a:off x="548640" y="1371600"/>
            <a:ext cx="6446520" cy="4114800"/>
          </a:xfrm>
          <a:prstGeom prst="roundRect">
            <a:avLst>
              <a:gd name="adj" fmla="val 3556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chip"/>
          <p:cNvSpPr txBox="1"/>
          <p:nvPr/>
        </p:nvSpPr>
        <p:spPr>
          <a:xfrm>
            <a:off x="822960" y="1600200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06202E"/>
                </a:solidFill>
                <a:ea typeface="Noto Sans CJK TC"/>
              </a:rPr>
              <a:t>對照試驗  ·  n = 281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822960" y="2057400"/>
            <a:ext cx="58978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400" dirty="0">
                <a:solidFill>
                  <a:schemeClr val="bg1"/>
                </a:solidFill>
                <a:ea typeface="Noto Sans CJK TC"/>
              </a:rPr>
              <a:t>海軍陸戰隊員：在高壓力的戰鬥訓練前進行 8 周正念（20 小時）。與對照組相比：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822960" y="2834640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200" b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d = 0.43</a:t>
            </a:r>
            <a:endParaRPr lang="en-US" sz="2200" dirty="0"/>
          </a:p>
        </p:txBody>
      </p:sp>
      <p:sp>
        <p:nvSpPr>
          <p:cNvPr id="8" name="Text 5"/>
          <p:cNvSpPr txBox="1"/>
          <p:nvPr/>
        </p:nvSpPr>
        <p:spPr>
          <a:xfrm>
            <a:off x="2606040" y="2834640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400" dirty="0">
                <a:solidFill>
                  <a:schemeClr val="bg1"/>
                </a:solidFill>
                <a:ea typeface="Noto Sans CJK TC"/>
              </a:rPr>
              <a:t>反應略強（心率）</a:t>
            </a:r>
            <a:endParaRPr lang="en-US" sz="1400" dirty="0"/>
          </a:p>
        </p:txBody>
      </p:sp>
      <p:sp>
        <p:nvSpPr>
          <p:cNvPr id="9" name="Text 6"/>
          <p:cNvSpPr txBox="1"/>
          <p:nvPr/>
        </p:nvSpPr>
        <p:spPr>
          <a:xfrm>
            <a:off x="822960" y="3456432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200" b="1" dirty="0">
                <a:solidFill>
                  <a:srgbClr val="F2B544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d = 0.67</a:t>
            </a:r>
            <a:endParaRPr lang="en-US" sz="2200" dirty="0"/>
          </a:p>
        </p:txBody>
      </p:sp>
      <p:sp>
        <p:nvSpPr>
          <p:cNvPr id="10" name="Text 7"/>
          <p:cNvSpPr txBox="1"/>
          <p:nvPr/>
        </p:nvSpPr>
        <p:spPr>
          <a:xfrm>
            <a:off x="2606040" y="3456432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400" dirty="0">
                <a:solidFill>
                  <a:schemeClr val="bg1"/>
                </a:solidFill>
                <a:ea typeface="Noto Sans CJK TC"/>
              </a:rPr>
              <a:t>心率恢復更快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822960" y="4078224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2200" b="1" dirty="0">
                <a:solidFill>
                  <a:srgbClr val="F2B544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d = 0.93</a:t>
            </a:r>
            <a:endParaRPr lang="en-US" sz="2200" dirty="0"/>
          </a:p>
        </p:txBody>
      </p:sp>
      <p:sp>
        <p:nvSpPr>
          <p:cNvPr id="12" name="Text 9"/>
          <p:cNvSpPr txBox="1"/>
          <p:nvPr/>
        </p:nvSpPr>
        <p:spPr>
          <a:xfrm>
            <a:off x="2606040" y="4078224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400" dirty="0">
                <a:solidFill>
                  <a:schemeClr val="bg1"/>
                </a:solidFill>
                <a:ea typeface="Noto Sans CJK TC"/>
              </a:rPr>
              <a:t>呼吸頻率恢復更快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822960" y="4709160"/>
            <a:ext cx="5897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00" i="1" dirty="0">
                <a:solidFill>
                  <a:schemeClr val="accent3"/>
                </a:solidFill>
                <a:ea typeface="Noto Sans CJK TC"/>
              </a:rPr>
              <a:t>他們右側島葉和前扣帶回的激活也更低。這是測量到的結果，不是一種技巧：在水下，保持平常、持續的呼吸。</a:t>
            </a:r>
            <a:endParaRPr lang="en-US" sz="1200" dirty="0"/>
          </a:p>
        </p:txBody>
      </p:sp>
      <p:sp>
        <p:nvSpPr>
          <p:cNvPr id="14" name="amígdala"/>
          <p:cNvSpPr/>
          <p:nvPr/>
        </p:nvSpPr>
        <p:spPr>
          <a:xfrm>
            <a:off x="7269480" y="1371600"/>
            <a:ext cx="4370832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chip"/>
          <p:cNvSpPr txBox="1"/>
          <p:nvPr/>
        </p:nvSpPr>
        <p:spPr>
          <a:xfrm>
            <a:off x="7543800" y="1600200"/>
            <a:ext cx="283464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FFFFFF"/>
                </a:solidFill>
                <a:ea typeface="Noto Sans CJK TC"/>
              </a:rPr>
              <a:t>統合分析  ·  45 項研究</a:t>
            </a:r>
            <a:endParaRPr lang="en-US" sz="1100" dirty="0"/>
          </a:p>
        </p:txBody>
      </p:sp>
      <p:sp>
        <p:nvSpPr>
          <p:cNvPr id="16" name="Text 13"/>
          <p:cNvSpPr txBox="1"/>
          <p:nvPr/>
        </p:nvSpPr>
        <p:spPr>
          <a:xfrm>
            <a:off x="7543800" y="2057400"/>
            <a:ext cx="382219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20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身體也能察覺</a:t>
            </a:r>
            <a:endParaRPr lang="en-US" sz="2000" dirty="0"/>
          </a:p>
        </p:txBody>
      </p:sp>
      <p:sp>
        <p:nvSpPr>
          <p:cNvPr id="17" name="Text 14"/>
          <p:cNvSpPr txBox="1"/>
          <p:nvPr/>
        </p:nvSpPr>
        <p:spPr>
          <a:xfrm>
            <a:off x="7543800" y="2606040"/>
            <a:ext cx="3822192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50" dirty="0">
                <a:solidFill>
                  <a:schemeClr val="accent3"/>
                </a:solidFill>
                <a:ea typeface="Noto Sans CJK TC"/>
              </a:rPr>
              <a:t>總體而言，冥想練習降低了壓力的生理指標：皮質醇、收縮壓、心率和 C 反應蛋白，在差異很大的人群中均如此。</a:t>
            </a:r>
            <a:endParaRPr lang="en-US" sz="1350" dirty="0"/>
          </a:p>
        </p:txBody>
      </p:sp>
      <p:sp>
        <p:nvSpPr>
          <p:cNvPr id="18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[25]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Modifying resilience mechanisms in at-risk individuals: a controlled study of mindfulness training in Marines preparing for deployment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Johnson et al., 2014 · American Journal of Psychiatry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[26]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2" invalidUrl="" action="" tgtFrame="" tooltip="Mindfulness mediates the physiological markers of stress: systematic review and meta-analysi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Pascoe et al., 2017 · Journal of Psychiatric Research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tx1"/>
                </a:solidFill>
                <a:ea typeface="Noto Sans CJK TC"/>
              </a:rPr>
              <a:t>精準運動：更好的表現，不只是平靜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371600"/>
            <a:ext cx="42062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06202E"/>
                </a:solidFill>
                <a:ea typeface="Noto Sans CJK TC"/>
              </a:rPr>
              <a:t>兩項統合分析  ·  2017 與 2024</a:t>
            </a:r>
            <a:endParaRPr lang="en-US" sz="1100" dirty="0"/>
          </a:p>
        </p:txBody>
      </p:sp>
      <p:sp>
        <p:nvSpPr>
          <p:cNvPr id="5" name="精準運動（2017）"/>
          <p:cNvSpPr/>
          <p:nvPr/>
        </p:nvSpPr>
        <p:spPr>
          <a:xfrm>
            <a:off x="548640" y="1920240"/>
            <a:ext cx="6309360" cy="1600200"/>
          </a:xfrm>
          <a:prstGeom prst="roundRect">
            <a:avLst>
              <a:gd name="adj" fmla="val 914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6" name="Text 3"/>
          <p:cNvSpPr txBox="1"/>
          <p:nvPr/>
        </p:nvSpPr>
        <p:spPr>
          <a:xfrm>
            <a:off x="822960" y="233172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4200" b="1" dirty="0">
                <a:solidFill>
                  <a:schemeClr val="accent2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1.35</a:t>
            </a:r>
            <a:endParaRPr lang="en-US" sz="4200" dirty="0"/>
          </a:p>
        </p:txBody>
      </p:sp>
      <p:sp>
        <p:nvSpPr>
          <p:cNvPr id="7" name="Text 4"/>
          <p:cNvSpPr txBox="1"/>
          <p:nvPr/>
        </p:nvSpPr>
        <p:spPr>
          <a:xfrm>
            <a:off x="2606040" y="2121408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65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精準運動（2017）</a:t>
            </a:r>
            <a:endParaRPr lang="en-US" sz="1650" dirty="0"/>
          </a:p>
        </p:txBody>
      </p:sp>
      <p:sp>
        <p:nvSpPr>
          <p:cNvPr id="8" name="Text 5"/>
          <p:cNvSpPr txBox="1"/>
          <p:nvPr/>
        </p:nvSpPr>
        <p:spPr>
          <a:xfrm>
            <a:off x="2606040" y="2560320"/>
            <a:ext cx="4023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dirty="0">
                <a:solidFill>
                  <a:schemeClr val="tx2"/>
                </a:solidFill>
                <a:ea typeface="Noto Sans CJK TC"/>
              </a:rPr>
              <a:t>射擊和飛鏢：9 項試驗，290 名運動員。研究間差異大（I² = 82%）。</a:t>
            </a:r>
            <a:endParaRPr lang="en-US" sz="1250" dirty="0"/>
          </a:p>
        </p:txBody>
      </p:sp>
      <p:sp>
        <p:nvSpPr>
          <p:cNvPr id="9" name="運動表現（2024）"/>
          <p:cNvSpPr/>
          <p:nvPr/>
        </p:nvSpPr>
        <p:spPr>
          <a:xfrm>
            <a:off x="548640" y="3703320"/>
            <a:ext cx="6309360" cy="1600200"/>
          </a:xfrm>
          <a:prstGeom prst="roundRect">
            <a:avLst>
              <a:gd name="adj" fmla="val 914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Text 7"/>
          <p:cNvSpPr txBox="1"/>
          <p:nvPr/>
        </p:nvSpPr>
        <p:spPr>
          <a:xfrm>
            <a:off x="822960" y="411480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4200" b="1" dirty="0">
                <a:solidFill>
                  <a:schemeClr val="accent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0.55</a:t>
            </a:r>
            <a:endParaRPr lang="en-US" sz="4200" dirty="0"/>
          </a:p>
        </p:txBody>
      </p:sp>
      <p:sp>
        <p:nvSpPr>
          <p:cNvPr id="11" name="Text 8"/>
          <p:cNvSpPr txBox="1"/>
          <p:nvPr/>
        </p:nvSpPr>
        <p:spPr>
          <a:xfrm>
            <a:off x="2606040" y="3904488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650" b="1" dirty="0">
                <a:solidFill>
                  <a:schemeClr val="tx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運動表現（2024）</a:t>
            </a:r>
            <a:endParaRPr lang="en-US" sz="1650" dirty="0"/>
          </a:p>
        </p:txBody>
      </p:sp>
      <p:sp>
        <p:nvSpPr>
          <p:cNvPr id="12" name="Text 9"/>
          <p:cNvSpPr txBox="1"/>
          <p:nvPr/>
        </p:nvSpPr>
        <p:spPr>
          <a:xfrm>
            <a:off x="2606040" y="4343400"/>
            <a:ext cx="4023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dirty="0">
                <a:solidFill>
                  <a:schemeClr val="tx2"/>
                </a:solidFill>
                <a:ea typeface="Noto Sans CJK TC"/>
              </a:rPr>
              <a:t>18 項研究、922 名運動員：正念-接納方法提升了表現（g = 0.55）。</a:t>
            </a:r>
            <a:endParaRPr lang="en-US" sz="1250" dirty="0"/>
          </a:p>
        </p:txBody>
      </p:sp>
      <p:sp>
        <p:nvSpPr>
          <p:cNvPr id="13" name="lectura"/>
          <p:cNvSpPr/>
          <p:nvPr/>
        </p:nvSpPr>
        <p:spPr>
          <a:xfrm>
            <a:off x="7132320" y="1371600"/>
            <a:ext cx="4507992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4" name="Text 11"/>
          <p:cNvSpPr txBox="1"/>
          <p:nvPr/>
        </p:nvSpPr>
        <p:spPr>
          <a:xfrm>
            <a:off x="7406640" y="1645920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00" b="1" spc="300" kern="0" dirty="0">
                <a:solidFill>
                  <a:srgbClr val="F2B544"/>
                </a:solidFill>
                <a:ea typeface="Noto Sans CJK TC"/>
              </a:rPr>
              <a:t>MDI 解讀</a:t>
            </a:r>
            <a:endParaRPr lang="en-US" sz="1100" dirty="0"/>
          </a:p>
        </p:txBody>
      </p:sp>
      <p:sp>
        <p:nvSpPr>
          <p:cNvPr id="15" name="Text 12"/>
          <p:cNvSpPr txBox="1"/>
          <p:nvPr/>
        </p:nvSpPr>
        <p:spPr>
          <a:xfrm>
            <a:off x="7406640" y="2011680"/>
            <a:ext cx="39319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22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浮力控制是一項精準運動。</a:t>
            </a:r>
            <a:endParaRPr lang="en-US" sz="2200" dirty="0"/>
          </a:p>
        </p:txBody>
      </p:sp>
      <p:sp>
        <p:nvSpPr>
          <p:cNvPr id="16" name="Text 13"/>
          <p:cNvSpPr txBox="1"/>
          <p:nvPr/>
        </p:nvSpPr>
        <p:spPr>
          <a:xfrm>
            <a:off x="7406640" y="3246120"/>
            <a:ext cx="393192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400" dirty="0">
                <a:solidFill>
                  <a:schemeClr val="accent3"/>
                </a:solidFill>
                <a:ea typeface="Noto Sans CJK TC"/>
              </a:rPr>
              <a:t>微小調整、穩定的注意、不著急。正是在這類任務上，正念已在其他運動中顯示出效果。結果有希望，但並非定論。</a:t>
            </a:r>
            <a:endParaRPr lang="en-US" sz="140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[27]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Effects of mindfulness practice on performance-relevant parameters and performance outcomes in sports: a meta-analytical review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Bühlmayer et al., 2017 · Sports Medicine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[28]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2" invalidUrl="" action="" tgtFrame="" tooltip="Exploring mindfulness interventions across cultures: a comparative meta-analysis of mindfulness interventions for athletes in Western and Eastern contex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Du 和 Ning，2024 · Frontiers in Psychology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00" b="1" spc="500" kern="0" dirty="0">
                <a:solidFill>
                  <a:schemeClr val="accent2"/>
                </a:solidFill>
                <a:ea typeface="Noto Sans CJK TC"/>
              </a:rPr>
              <a:t>第三部分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50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潛水與心智</a:t>
            </a:r>
            <a:endParaRPr lang="en-US" sz="5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2000" i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已在潛水員身上測量過的：小型而有希望的研究。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tx1"/>
                </a:solidFill>
                <a:ea typeface="Noto Sans CJK TC"/>
              </a:rPr>
              <a:t>以潛水員為對象的研究：信號，以及一項 2026 年的試驗</a:t>
            </a:r>
            <a:endParaRPr lang="en-US" sz="3200" dirty="0"/>
          </a:p>
        </p:txBody>
      </p:sp>
      <p:graphicFrame>
        <p:nvGraphicFramePr>
          <p:cNvPr id="2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371600"/>
          <a:ext cx="11091672" cy="914400"/>
        </p:xfrm>
        <a:graphic>
          <a:graphicData uri="http://schemas.openxmlformats.org/drawingml/2006/table">
            <a:tbl>
              <a:tblPr/>
              <a:tblGrid>
                <a:gridCol w="2148840"/>
                <a:gridCol w="3246120"/>
                <a:gridCol w="4160520"/>
                <a:gridCol w="1170432"/>
              </a:tblGrid>
              <a:tr h="34747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研究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設計與樣本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結果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級別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Beneton 等，2017 [29]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1 周水肺課程（37 人）對比多項運動課程（30 人）。非隨機。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潛水員的感知壓力下降，一個月後仍較低；正念得分上升。組間差異不顯著。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zh-TW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初步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Gibert et al., 2022 [30]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隨機試點：冥想式潛水（10 次）對比多項運動。34 名患 PTSD 的成年人。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一個月時，潛水組的侵入性記憶更少（−5.1 對 −2.2）。其他差異不顯著，且未持續到 3 個月。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zh-TW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初步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Griffiths et al., 2026 [31]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法國的隨機試驗：結合正念練習的潛水（10 次）對比常規照護。63 名肥胖成年人。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情緒性進食減少（−0.82 對 −0.27），感知壓力降低，生活品質提高。無潛水事故。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zh-TW" sz="100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中等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544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Zec et al., 2022 [32]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29 名潛水員（休閒與軍事），下潛至 30 m。唾液皮質醇和問卷。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事先的負面情緒可預測下潛前的皮質醇。休閒潛水員的皮質醇高於軍事潛水員。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zh-TW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初步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Carreño et al., 2020 [33]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克魯斯角的 176 名潛水員對比 70 名海灘遊客。活動前後測量。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兩組情緒都有改善；調整後，潛水與待在海灘之間無顯著差異。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zh-TW" sz="100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中等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544"/>
                    </a:solidFill>
                  </a:tcPr>
                </a:tc>
              </a:tr>
            </a:tbl>
          </a:graphicData>
        </a:graphic>
      </p:graphicFrame>
      <p:sp>
        <p:nvSpPr>
          <p:cNvPr id="5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6" name="Text 2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[29]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Recreational diving practice for stress management: an exploratory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Beneton et al., 2017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[30]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2" invalidUrl="" action="" tgtFrame="" tooltip="Comparing meditative scuba diving versus multisport activities to improve PTSD symptoms: a pilot, randomized controlled clinical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Gibert et al., 2022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[31]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3" invalidUrl="" action="" tgtFrame="" tooltip="Efficacy of a combined diving and mindfulness program on emotional eating in adults with obesity: randomised controlled trial with standard car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Griffiths et al., 2026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[32]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4" invalidUrl="" action="" tgtFrame="" tooltip="Psychophysiological stress response in SCUBA divers: the contribution of negative automatic thoughts and negative emotion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Zec et al., 2022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[33]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5" invalidUrl="" action="" tgtFrame="" tooltip="The beneficial effects of short-term exposure to scuba diving on human mental health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Carreño et al., 2020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bg1"/>
                </a:solidFill>
                <a:ea typeface="Noto Sans CJK TC"/>
              </a:rPr>
              <a:t>水也很重要</a:t>
            </a:r>
            <a:endParaRPr lang="en-US" sz="3200" dirty="0"/>
          </a:p>
        </p:txBody>
      </p:sp>
      <p:sp>
        <p:nvSpPr>
          <p:cNvPr id="4" name="White et al., 2019 · [34]"/>
          <p:cNvSpPr/>
          <p:nvPr/>
        </p:nvSpPr>
        <p:spPr>
          <a:xfrm>
            <a:off x="548640" y="1371600"/>
            <a:ext cx="5408676" cy="3108960"/>
          </a:xfrm>
          <a:prstGeom prst="roundRect">
            <a:avLst>
              <a:gd name="adj" fmla="val 4706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chip"/>
          <p:cNvSpPr txBox="1"/>
          <p:nvPr/>
        </p:nvSpPr>
        <p:spPr>
          <a:xfrm>
            <a:off x="822960" y="1600200"/>
            <a:ext cx="32918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06202E"/>
                </a:solidFill>
                <a:ea typeface="Noto Sans CJK TC"/>
              </a:rPr>
              <a:t>觀察性研究  ·  n = 19,806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822960" y="2057400"/>
            <a:ext cx="4860036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4000" b="1" dirty="0">
                <a:solidFill>
                  <a:schemeClr val="accent2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×1.59</a:t>
            </a:r>
            <a:endParaRPr lang="en-US" sz="4000" dirty="0"/>
          </a:p>
        </p:txBody>
      </p:sp>
      <p:sp>
        <p:nvSpPr>
          <p:cNvPr id="7" name="Text 4"/>
          <p:cNvSpPr txBox="1"/>
          <p:nvPr/>
        </p:nvSpPr>
        <p:spPr>
          <a:xfrm>
            <a:off x="822960" y="2834640"/>
            <a:ext cx="4860036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400" dirty="0">
                <a:solidFill>
                  <a:schemeClr val="bg1"/>
                </a:solidFill>
                <a:ea typeface="Noto Sans CJK TC"/>
              </a:rPr>
              <a:t>每週在自然中待 120–179 分鐘的人，健康良好的機率高於完全不去的人。</a:t>
            </a:r>
            <a:endParaRPr lang="en-US" sz="14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3611880"/>
            <a:ext cx="486003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b="1" dirty="0">
                <a:solidFill>
                  <a:schemeClr val="accent3"/>
                </a:solidFill>
                <a:ea typeface="Noto Sans CJK TC"/>
              </a:rPr>
              <a:t>高幸福感：×1.23。益處在 200 到 300 分鐘之間趨於平穩。</a:t>
            </a:r>
            <a:endParaRPr lang="en-US" sz="1250" dirty="0"/>
          </a:p>
        </p:txBody>
      </p:sp>
      <p:sp>
        <p:nvSpPr>
          <p:cNvPr id="9" name="Text 6"/>
          <p:cNvSpPr txBox="1"/>
          <p:nvPr/>
        </p:nvSpPr>
        <p:spPr>
          <a:xfrm>
            <a:off x="822960" y="4023360"/>
            <a:ext cx="486003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00" i="1" dirty="0">
                <a:solidFill>
                  <a:schemeClr val="accent3"/>
                </a:solidFill>
                <a:ea typeface="Noto Sans CJK TC"/>
              </a:rPr>
              <a:t>White et al., 2019 · [34]</a:t>
            </a:r>
            <a:endParaRPr lang="en-US" sz="1100" dirty="0"/>
          </a:p>
        </p:txBody>
      </p:sp>
      <p:sp>
        <p:nvSpPr>
          <p:cNvPr id="10" name="Georgiou et al., 2021 · [35]"/>
          <p:cNvSpPr/>
          <p:nvPr/>
        </p:nvSpPr>
        <p:spPr>
          <a:xfrm>
            <a:off x="6231636" y="1371600"/>
            <a:ext cx="5408676" cy="3108960"/>
          </a:xfrm>
          <a:prstGeom prst="roundRect">
            <a:avLst>
              <a:gd name="adj" fmla="val 4706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chip"/>
          <p:cNvSpPr txBox="1"/>
          <p:nvPr/>
        </p:nvSpPr>
        <p:spPr>
          <a:xfrm>
            <a:off x="6505956" y="1600200"/>
            <a:ext cx="32918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06202E"/>
                </a:solidFill>
                <a:ea typeface="Noto Sans CJK TC"/>
              </a:rPr>
              <a:t>統合分析  ·  藍色空間</a:t>
            </a:r>
            <a:endParaRPr lang="en-US" sz="1100" dirty="0"/>
          </a:p>
        </p:txBody>
      </p:sp>
      <p:sp>
        <p:nvSpPr>
          <p:cNvPr id="12" name="Text 9"/>
          <p:cNvSpPr txBox="1"/>
          <p:nvPr/>
        </p:nvSpPr>
        <p:spPr>
          <a:xfrm>
            <a:off x="6505956" y="2057400"/>
            <a:ext cx="4860036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4000" b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d = 0.19</a:t>
            </a:r>
            <a:endParaRPr lang="en-US" sz="4000" dirty="0"/>
          </a:p>
        </p:txBody>
      </p:sp>
      <p:sp>
        <p:nvSpPr>
          <p:cNvPr id="13" name="Text 10"/>
          <p:cNvSpPr txBox="1"/>
          <p:nvPr/>
        </p:nvSpPr>
        <p:spPr>
          <a:xfrm>
            <a:off x="6505956" y="2834640"/>
            <a:ext cx="4860036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400" dirty="0">
                <a:solidFill>
                  <a:schemeClr val="bg1"/>
                </a:solidFill>
                <a:ea typeface="Noto Sans CJK TC"/>
              </a:rPr>
              <a:t>接觸藍色空間（海、河、湖）對心理恢復的效果：壓力、情緒與幸福感。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6505956" y="3611880"/>
            <a:ext cx="486003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250" b="1" dirty="0">
                <a:solidFill>
                  <a:schemeClr val="accent3"/>
                </a:solidFill>
                <a:ea typeface="Noto Sans CJK TC"/>
              </a:rPr>
              <a:t>附近藍色空間更多：d = 0.34。</a:t>
            </a:r>
            <a:endParaRPr lang="en-US" sz="1250" dirty="0"/>
          </a:p>
        </p:txBody>
      </p:sp>
      <p:sp>
        <p:nvSpPr>
          <p:cNvPr id="15" name="Text 12"/>
          <p:cNvSpPr txBox="1"/>
          <p:nvPr/>
        </p:nvSpPr>
        <p:spPr>
          <a:xfrm>
            <a:off x="6505956" y="4023360"/>
            <a:ext cx="486003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00" i="1" dirty="0">
                <a:solidFill>
                  <a:schemeClr val="accent3"/>
                </a:solidFill>
                <a:ea typeface="Noto Sans CJK TC"/>
              </a:rPr>
              <a:t>Georgiou et al., 2021 · [35]</a:t>
            </a:r>
            <a:endParaRPr lang="en-US" sz="1100" dirty="0"/>
          </a:p>
        </p:txBody>
      </p:sp>
      <p:sp>
        <p:nvSpPr>
          <p:cNvPr id="16" name="lectura"/>
          <p:cNvSpPr/>
          <p:nvPr/>
        </p:nvSpPr>
        <p:spPr>
          <a:xfrm>
            <a:off x="548640" y="4663440"/>
            <a:ext cx="11091672" cy="777240"/>
          </a:xfrm>
          <a:prstGeom prst="roundRect">
            <a:avLst>
              <a:gd name="adj" fmla="val 18824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822960" y="4663440"/>
            <a:ext cx="105430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1050" b="1" spc="300" kern="0" dirty="0">
                <a:solidFill>
                  <a:srgbClr val="F2B544"/>
                </a:solidFill>
                <a:ea typeface="Noto Sans CJK TC"/>
              </a:rPr>
              <a:t>MDI 解讀   </a:t>
            </a:r>
            <a:pPr indent="0" marL="0">
              <a:buNone/>
            </a:pPr>
            <a:r>
              <a:rPr lang="zh-TW" sz="1400" i="1" dirty="0">
                <a:solidFill>
                  <a:srgbClr val="F8F5EF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潛水把證據與幸福感相關聯的兩件事結合在一起：在水中的時間和經過訓練的注意。</a:t>
            </a:r>
            <a:endParaRPr lang="en-US" sz="1050" dirty="0"/>
          </a:p>
        </p:txBody>
      </p:sp>
      <p:sp>
        <p:nvSpPr>
          <p:cNvPr id="18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zh-TW" sz="950" b="1" spc="200" kern="0" dirty="0">
                <a:solidFill>
                  <a:srgbClr val="0F6472"/>
                </a:solidFill>
                <a:ea typeface="Noto Sans CJK TC"/>
              </a:rPr>
              <a:t>來源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[34]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1" invalidUrl="" action="" tgtFrame="" tooltip="Spending at least 120 minutes a week in nature is associated with good health and wellbeing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White et al., 2019 · Scientific Reports</a:t>
            </a:r>
            <a:pPr indent="0" marL="0">
              <a:buNone/>
            </a:pPr>
            <a:r>
              <a:rPr lang="zh-TW" sz="1050" dirty="0">
                <a:solidFill>
                  <a:srgbClr val="5A6B70"/>
                </a:solidFill>
                <a:ea typeface="Noto Sans CJK TC"/>
              </a:rPr>
              <a:t>   ·   </a:t>
            </a:r>
            <a:pPr indent="0" marL="0">
              <a:buNone/>
            </a:pPr>
            <a:r>
              <a:rPr lang="zh-TW" sz="1050" b="1" dirty="0">
                <a:solidFill>
                  <a:srgbClr val="5A6B70"/>
                </a:solidFill>
                <a:ea typeface="Noto Sans CJK TC"/>
              </a:rPr>
              <a:t>[35] </a:t>
            </a:r>
            <a:pPr indent="0" marL="0">
              <a:buNone/>
            </a:pPr>
            <a:r>
              <a:rPr lang="zh-TW" sz="1050" u="sng" dirty="0">
                <a:solidFill>
                  <a:srgbClr val="0F6472"/>
                </a:solidFill>
                <a:ea typeface="Noto Sans CJK TC"/>
                <a:hlinkClick r:id="rId2" invalidUrl="" action="" tgtFrame="" tooltip="Mechanisms of impact of blue spaces on human health: a systematic literature review and meta-analysi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Georgiou et al., 2021 · IJERPH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tx1"/>
                </a:solidFill>
                <a:ea typeface="Noto Sans CJK TC"/>
              </a:rPr>
              <a:t>從數據到實踐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356616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100" b="1" spc="200" kern="0" dirty="0">
                <a:solidFill>
                  <a:srgbClr val="FFFFFF"/>
                </a:solidFill>
                <a:ea typeface="Noto Sans CJK TC"/>
              </a:rPr>
              <a:t>MDI 解讀  ·  工作假設</a:t>
            </a:r>
            <a:endParaRPr lang="en-US" sz="1100" dirty="0"/>
          </a:p>
        </p:txBody>
      </p:sp>
      <p:graphicFrame>
        <p:nvGraphicFramePr>
          <p:cNvPr id="2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737360"/>
          <a:ext cx="11091672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3429000"/>
                <a:gridCol w="3639312"/>
              </a:tblGrid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哪裡出了問題（數據）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正念訓練什麼（數據）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MDI 如何實踐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緊急上升：1992–2003年 [1] 及荷蘭海軍治療的事故 [7] 中最常見的失能因素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壓力後心率和呼吸恢復更快 [25]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停下、思考，並按你的潛水機構訓練行動；潛伴擁有中止權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心臟與年齡：至少四分之一的死亡與心臟有關 [9]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身體覺察：更早察覺緊張、疲勞或寒冷 [17]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準備度掃描（綠 · 黃 · 紅）；延後也可以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恐慌：24%至37%經歷過，事前焦慮可預測 [10] [11]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焦慮減少，效果與一線藥物相當 [18]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入水前的 ARRIVE：「接納」自己的狀態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隧道視野；焦慮時水下處理變慢 [13] [14]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持續注意與工作記憶更好，壓力下亦然 [21] [23]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每次潛水只有一個焦點，目光保持開闊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75%的非醫療原因死亡中存在違規 [8]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走神更少，更專注於任務 [24]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「核實」：與潛伴確認計畫、手勢和返回路線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上升時屏氣可能導致栓塞 [15]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i="1" dirty="0">
                          <a:solidFill>
                            <a:srgbClr val="5A6B70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不訓練呼吸：只是觀察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zh-TW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Noto Sans CJK TC"/>
                          <a:cs typeface="Calibri" pitchFamily="34" charset="-120"/>
                        </a:rPr>
                        <a:t>保持平常、連續的呼吸；TRES 只是觀察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Text 2"/>
          <p:cNvSpPr txBox="1"/>
          <p:nvPr/>
        </p:nvSpPr>
        <p:spPr>
          <a:xfrm>
            <a:off x="548640" y="56692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00" i="1" dirty="0">
                <a:solidFill>
                  <a:schemeClr val="tx2"/>
                </a:solidFill>
                <a:ea typeface="Noto Sans CJK TC"/>
              </a:rPr>
              <a:t>方括號中的數字對應文末的來源列表。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bg1"/>
                </a:solidFill>
                <a:ea typeface="Noto Sans CJK TC"/>
              </a:rPr>
              <a:t>我們還不知道什麼，以及如何測量</a:t>
            </a:r>
            <a:endParaRPr lang="en-US" sz="3200" dirty="0"/>
          </a:p>
        </p:txBody>
      </p:sp>
      <p:sp>
        <p:nvSpPr>
          <p:cNvPr id="4" name="dot"/>
          <p:cNvSpPr/>
          <p:nvPr/>
        </p:nvSpPr>
        <p:spPr>
          <a:xfrm>
            <a:off x="548640" y="1508760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548640" y="15087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5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1</a:t>
            </a:r>
            <a:endParaRPr lang="en-US" sz="1500" dirty="0"/>
          </a:p>
        </p:txBody>
      </p:sp>
      <p:sp>
        <p:nvSpPr>
          <p:cNvPr id="6" name="Text 3"/>
          <p:cNvSpPr txBox="1"/>
          <p:nvPr/>
        </p:nvSpPr>
        <p:spPr>
          <a:xfrm>
            <a:off x="1234440" y="1463040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500" dirty="0">
                <a:solidFill>
                  <a:schemeClr val="bg1"/>
                </a:solidFill>
                <a:ea typeface="Noto Sans CJK TC"/>
              </a:rPr>
              <a:t>目前還沒有大型試驗測量正念對潛水事故的影響。</a:t>
            </a:r>
            <a:endParaRPr lang="en-US" sz="1500" dirty="0"/>
          </a:p>
        </p:txBody>
      </p:sp>
      <p:sp>
        <p:nvSpPr>
          <p:cNvPr id="7" name="dot"/>
          <p:cNvSpPr/>
          <p:nvPr/>
        </p:nvSpPr>
        <p:spPr>
          <a:xfrm>
            <a:off x="548640" y="2496312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548640" y="24963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5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2</a:t>
            </a:r>
            <a:endParaRPr lang="en-US" sz="1500" dirty="0"/>
          </a:p>
        </p:txBody>
      </p:sp>
      <p:sp>
        <p:nvSpPr>
          <p:cNvPr id="9" name="Text 6"/>
          <p:cNvSpPr txBox="1"/>
          <p:nvPr/>
        </p:nvSpPr>
        <p:spPr>
          <a:xfrm>
            <a:off x="1234440" y="2450592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500" dirty="0">
                <a:solidFill>
                  <a:schemeClr val="bg1"/>
                </a:solidFill>
                <a:ea typeface="Noto Sans CJK TC"/>
              </a:rPr>
              <a:t>以潛水員為對象的研究規模小，往往非隨機，參與者為自願報名。</a:t>
            </a:r>
            <a:endParaRPr lang="en-US" sz="1500" dirty="0"/>
          </a:p>
        </p:txBody>
      </p:sp>
      <p:sp>
        <p:nvSpPr>
          <p:cNvPr id="10" name="dot"/>
          <p:cNvSpPr/>
          <p:nvPr/>
        </p:nvSpPr>
        <p:spPr>
          <a:xfrm>
            <a:off x="548640" y="3483864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548640" y="348386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5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3</a:t>
            </a:r>
            <a:endParaRPr lang="en-US" sz="1500" dirty="0"/>
          </a:p>
        </p:txBody>
      </p:sp>
      <p:sp>
        <p:nvSpPr>
          <p:cNvPr id="12" name="Text 9"/>
          <p:cNvSpPr txBox="1"/>
          <p:nvPr/>
        </p:nvSpPr>
        <p:spPr>
          <a:xfrm>
            <a:off x="1234440" y="3438144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500" dirty="0">
                <a:solidFill>
                  <a:schemeClr val="bg1"/>
                </a:solidFill>
                <a:ea typeface="Noto Sans CJK TC"/>
              </a:rPr>
              <a:t>正念不能取代你的潛水機構培訓、潛水計劃、裝備或醫學適潛性：它是在其之上的補充。</a:t>
            </a:r>
            <a:endParaRPr lang="en-US" sz="1500" dirty="0"/>
          </a:p>
        </p:txBody>
      </p:sp>
      <p:sp>
        <p:nvSpPr>
          <p:cNvPr id="13" name="dot"/>
          <p:cNvSpPr/>
          <p:nvPr/>
        </p:nvSpPr>
        <p:spPr>
          <a:xfrm>
            <a:off x="548640" y="4471416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548640" y="44714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15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4</a:t>
            </a:r>
            <a:endParaRPr lang="en-US" sz="1500" dirty="0"/>
          </a:p>
        </p:txBody>
      </p:sp>
      <p:sp>
        <p:nvSpPr>
          <p:cNvPr id="15" name="Text 12"/>
          <p:cNvSpPr txBox="1"/>
          <p:nvPr/>
        </p:nvSpPr>
        <p:spPr>
          <a:xfrm>
            <a:off x="1234440" y="4425696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500" dirty="0">
                <a:solidFill>
                  <a:schemeClr val="bg1"/>
                </a:solidFill>
                <a:ea typeface="Noto Sans CJK TC"/>
              </a:rPr>
              <a:t>許多死亡無法還原：2025 年英國報告中，超過一半缺少資訊。事故數據並不完美。</a:t>
            </a:r>
            <a:endParaRPr lang="en-US" sz="1500" dirty="0"/>
          </a:p>
        </p:txBody>
      </p:sp>
      <p:sp>
        <p:nvSpPr>
          <p:cNvPr id="16" name="FP20"/>
          <p:cNvSpPr/>
          <p:nvPr/>
        </p:nvSpPr>
        <p:spPr>
          <a:xfrm>
            <a:off x="7498080" y="1417320"/>
            <a:ext cx="4142232" cy="4206240"/>
          </a:xfrm>
          <a:prstGeom prst="roundRect">
            <a:avLst>
              <a:gd name="adj" fmla="val 3532"/>
            </a:avLst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Text 14"/>
          <p:cNvSpPr txBox="1"/>
          <p:nvPr/>
        </p:nvSpPr>
        <p:spPr>
          <a:xfrm>
            <a:off x="7772400" y="1691640"/>
            <a:ext cx="359359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00" b="1" spc="300" kern="0" dirty="0">
                <a:solidFill>
                  <a:srgbClr val="06202E"/>
                </a:solidFill>
                <a:ea typeface="Noto Sans CJK TC"/>
              </a:rPr>
              <a:t>因此我們進行測量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7772400" y="2057400"/>
            <a:ext cx="35935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2400" b="1" dirty="0">
                <a:solidFill>
                  <a:srgbClr val="FFFFFF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FP20 · Fundamental Peace</a:t>
            </a:r>
            <a:endParaRPr lang="en-US" sz="2400" dirty="0"/>
          </a:p>
        </p:txBody>
      </p:sp>
      <p:sp>
        <p:nvSpPr>
          <p:cNvPr id="19" name="Text 16"/>
          <p:cNvSpPr txBox="1"/>
          <p:nvPr/>
        </p:nvSpPr>
        <p:spPr>
          <a:xfrm>
            <a:off x="7772400" y="2743200"/>
            <a:ext cx="3593592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400" dirty="0">
                <a:solidFill>
                  <a:srgbClr val="FFFFFF"/>
                </a:solidFill>
                <a:ea typeface="Noto Sans CJK TC"/>
              </a:rPr>
              <a:t>每門課程前後填寫的 20 項問卷，附個人編碼和可選的研究同意。</a:t>
            </a:r>
            <a:endParaRPr lang="en-US" sz="1400" dirty="0"/>
          </a:p>
        </p:txBody>
      </p:sp>
      <p:sp>
        <p:nvSpPr>
          <p:cNvPr id="20" name="Text 17"/>
          <p:cNvSpPr txBox="1"/>
          <p:nvPr/>
        </p:nvSpPr>
        <p:spPr>
          <a:xfrm>
            <a:off x="7772400" y="3977640"/>
            <a:ext cx="359359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300" b="1" dirty="0">
                <a:solidFill>
                  <a:srgbClr val="06202E"/>
                </a:solidFill>
                <a:ea typeface="Noto Sans CJK TC"/>
              </a:rPr>
              <a:t>研究與薩拉戈薩大學冥想科學講席合作進行。</a:t>
            </a:r>
            <a:endParaRPr lang="en-US" sz="1300" dirty="0"/>
          </a:p>
        </p:txBody>
      </p:sp>
      <p:sp>
        <p:nvSpPr>
          <p:cNvPr id="21" name="Text 18"/>
          <p:cNvSpPr txBox="1"/>
          <p:nvPr/>
        </p:nvSpPr>
        <p:spPr>
          <a:xfrm>
            <a:off x="7772400" y="5029200"/>
            <a:ext cx="35935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150" i="1" dirty="0">
                <a:solidFill>
                  <a:srgbClr val="FFFFFF"/>
                </a:solidFill>
                <a:ea typeface="Noto Sans CJK TC"/>
              </a:rPr>
              <a:t>mindfuldivinginstitute.com/learn/profile</a:t>
            </a:r>
            <a:endParaRPr lang="en-US" sz="11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tx1"/>
                </a:solidFill>
                <a:ea typeface="Noto Sans CJK TC"/>
              </a:rPr>
              <a:t>來源（1/3）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[1]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Denoble PJ, Caruso JL, Dear GdeL, Pieper CF, Vann RD (2008).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1" invalidUrl="" action="" tgtFrame="" tooltip="https://pubmed.ncbi.nlm.nih.gov/19175195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Common causes of open-circuit recreational diving fatalities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Undersea &amp; Hyperbaric Medicine 35(6):393–406.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[2]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Lippmann J, Taylor DM (2020).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2" invalidUrl="" action="" tgtFrame="" tooltip="https://doi.org/10.28920/dhm50.3.220-22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Scuba diving fatalities in Australia 2001 to 2013: chain of events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Diving and Hyperbaric Medicine 50(3):220–229.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[3]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Lippmann J, Lawrence C, Davis M (2021).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3" invalidUrl="" action="" tgtFrame="" tooltip="https://doi.org/10.28920/dhm51.4.345-35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Scuba diving-related fatalities in New Zealand, 2007 to 2016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Diving and Hyperbaric Medicine 51(4):345–354.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[4]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Lippmann J, Lawrence C, Fock A (2023).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4" invalidUrl="" action="" tgtFrame="" tooltip="https://doi.org/10.28920/dhm53.2.76-8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Compressed gas diving fatalities in Australian waters 2014 to 2018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Diving and Hyperbaric Medicine 53(2):76–84.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[5]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Casadesús JM, Aguirre F, Carrera A, Boadas-Vaello P, Serrando MT, Reina F (2019).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5" invalidUrl="" action="" tgtFrame="" tooltip="https://doi.org/10.1007/s12024-019-00109-2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Diving-related fatalities: multidisciplinary, experience-based investigation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Forensic Science, Medicine and Pathology 15(2):224–232.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[6]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British Sub-Aqua Club (2026).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6" invalidUrl="" action="" tgtFrame="" tooltip="https://www.bsac.com/document/bsac-incident-report-2025/bsac-incident-report-2025.pdf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Annual Diving Incident Report 2025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。BSAC，英國。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[7]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Turner BL, van Ooij PJAM, Wingelaar TT, et al. (2024).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7" invalidUrl="" action="" tgtFrame="" tooltip="https://doi.org/10.28920/dhm54.1.39-4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Chain of events analysis in diving accidents treated by the Royal Netherlands Navy 1966–2023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Diving and Hyperbaric Medicine 54(1):39–46.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[8]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Shreeves K, Buzzacott P, Hornsby A, Caney M (2018).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8" invalidUrl="" action="" tgtFrame="" tooltip="https://journals.viamedica.pl/international_maritime_health/article/view/5831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Violations of safe diving practices among 122 diver fatalities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International Maritime Health 69(2).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[9]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Lippmann J, Caruso J (2024).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9" invalidUrl="" action="" tgtFrame="" tooltip="https://doi.org/10.28920/dhm54.3.217-22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investigation of diving accidents and fatalities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Diving and Hyperbaric Medicine 54(3):217–224.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[10]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Colvard DF, Colvard LY (2003).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10" invalidUrl="" action="" tgtFrame="" tooltip="https://undercurrent.org/UCnow/dive_magazine/2003/PanicRecreational200308.htm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一項關於休閒水肺潛水員恐慌的研究（摘要：Panic in Recreational Scuba Divers）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。The Undersea Journal，2003 年冬季刊；摘要見 Undercurrent 29(8)。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[11]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Morgan WP, Raglin JS, O'Connor PJ (2004).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11" invalidUrl="" action="" tgtFrame="" tooltip="https://doi.org/10.1055/s-2004-81582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Trait anxiety predicts panic behavior in beginning scuba students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International Journal of Sports Medicine 25(4):314–322.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[12]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Morgan WP (1995).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12" invalidUrl="" action="" tgtFrame="" tooltip="https://doi.org/10.2165/00007256-199520060-0000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Anxiety and panic in recreational scuba divers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Sports Medicine 20(6):398–421.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050" i="1" dirty="0">
                <a:solidFill>
                  <a:schemeClr val="tx2"/>
                </a:solidFill>
                <a:ea typeface="Noto Sans CJK TC"/>
              </a:rPr>
              <a:t>連結至 DOI、PubMed 或原始出版物。訪問於 2026 年 11 月 8 日。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tx1"/>
                </a:solidFill>
                <a:ea typeface="Noto Sans CJK TC"/>
              </a:rPr>
              <a:t>來源（2/3）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[13]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Weltman G, Egstrom GH (1966).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1" invalidUrl="" action="" tgtFrame="" tooltip="https://doi.org/10.1177/00187208660080060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Perceptual narrowing in novice divers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Human Factors 8(6):499–506.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[14]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Tsai FH, Wu WL, Liang JM, Hsu HT, Chen TY (2020).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2" invalidUrl="" action="" tgtFrame="" tooltip="https://doi.org/10.28920/dhm50.2.130-13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Anxiety impact on scuba performance and underwater cognitive processing ability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Diving and Hyperbaric Medicine 50(2):130–134.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[15]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Gessert J (2021).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3" invalidUrl="" action="" tgtFrame="" tooltip="https://world.dan.org/?p=1886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Shallow-water arterial gas embolisms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Alert Diver, Divers Alert Network.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[16]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Bishop SR, Lau M, Shapiro S, et al. (2004).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4" invalidUrl="" action="" tgtFrame="" tooltip="https://doi.org/10.1093/clipsy.bph077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Mindfulness: a proposed operational definition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Clinical Psychology: Science and Practice 11(3):230–241.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[17]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Hölzel BK, Lazar SW, Gard T, et al. (2011).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5" invalidUrl="" action="" tgtFrame="" tooltip="https://pubmed.ncbi.nlm.nih.gov/26168376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does mindfulness meditation work? Proposing mechanisms of action from a conceptual and neural perspective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Perspectives on Psychological Science 6(6):537–559.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[18]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Hoge EA, Bui E, Mete M, Dutton MA, Baker AW, Simon NM (2023).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6" invalidUrl="" action="" tgtFrame="" tooltip="https://doi.org/10.1001/jamapsychiatry.2022.367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Mindfulness-based stress reduction vs escitalopram for the treatment of adults with anxiety disorders: a randomized clinical trial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JAMA Psychiatry 80(1):13–21.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[19]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Galante J, Friedrich C, Dawson AF, et al. (2021).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7" invalidUrl="" action="" tgtFrame="" tooltip="https://doi.org/10.1371/journal.pmed.1003481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Mindfulness-based programmes for mental health promotion in adults in nonclinical settings: a systematic review and meta-analysis of randomised controlled trials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PLoS Medicine 18(1):e1003481.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[20]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Goldberg SB, Riordan KM, Sun S, Davidson RJ (2022).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8" invalidUrl="" action="" tgtFrame="" tooltip="https://doi.org/10.1177/1745691620968771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empirical status of mindfulness-based interventions: a systematic review of 44 meta-analyses of randomized controlled trials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Perspectives on Psychological Science 17(1):108–130.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[21]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Zainal NH, Newman MG (2024).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9" invalidUrl="" action="" tgtFrame="" tooltip="https://doi.org/10.1080/17437199.2023.2248222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 enhances cognitive functioning: a meta-analysis of 111 randomized controlled trials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Health Psychology Review 18(2):369–395.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[22]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Jha AP, Stanley EA, Kiyonaga A, Wong L, Gelfand L (2010).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10" invalidUrl="" action="" tgtFrame="" tooltip="https://pubmed.ncbi.nlm.nih.gov/20141302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Examining the protective effects of mindfulness training on working memory capacity and affective experience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Emotion 10(1):54–64.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[23]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Jha AP, Zanesco AP, Denkova E, Rooks J, Morrison AB, Stanley EA (2020).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11" invalidUrl="" action="" tgtFrame="" tooltip="https://doi.org/10.1007/s10608-020-10076-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Comparing mindfulness and positivity trainings in high-demand cohorts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Cognitive Therapy and Research 44(2):311–326.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[24]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Killingsworth MA, Gilbert DT (2010).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12" invalidUrl="" action="" tgtFrame="" tooltip="https://doi.org/10.1126/science.119243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 wandering mind is an unhappy mind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Science 330:932.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050" i="1" dirty="0">
                <a:solidFill>
                  <a:schemeClr val="tx2"/>
                </a:solidFill>
                <a:ea typeface="Noto Sans CJK TC"/>
              </a:rPr>
              <a:t>連結至 DOI、PubMed 或原始出版物。訪問於 2026 年 11 月 8 日。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zh-TW" sz="3200" b="1" dirty="0">
                <a:solidFill>
                  <a:schemeClr val="tx1"/>
                </a:solidFill>
                <a:ea typeface="Noto Sans CJK TC"/>
              </a:rPr>
              <a:t>來源（3/3）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[25]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Johnson DC, Thom NJ, Stanley EA, et al. (2014).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1" invalidUrl="" action="" tgtFrame="" tooltip="https://pubmed.ncbi.nlm.nih.gov/24832476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Modifying resilience mechanisms in at-risk individuals: a controlled study of mindfulness training in Marines preparing for deployment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American Journal of Psychiatry 171(8).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[26]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Pascoe MC, Thompson DR, Jenkins ZM, Ski CF (2017).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2" invalidUrl="" action="" tgtFrame="" tooltip="https://doi.org/10.1016/j.jpsychires.2017.08.00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 mediates the physiological markers of stress: systematic review and meta-analysis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Journal of Psychiatric Research 95:156–178.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[27]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Bühlmayer L, Birrer D, Röthlin P, Faude O, Donath L (2017).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3" invalidUrl="" action="" tgtFrame="" tooltip="https://doi.org/10.1007/s40279-017-0752-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Effects of mindfulness practice on performance-relevant parameters and performance outcomes in sports: a meta-analytical review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Sports Medicine.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[28]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Du S, Ning Z (2024).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4" invalidUrl="" action="" tgtFrame="" tooltip="https://doi.org/10.3389/fpsyg.2024.144988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Exploring mindfulness interventions across cultures: a comparative meta-analysis of mindfulness interventions for athletes in Western and Eastern contexts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Frontiers in Psychology 15:1449886.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[29]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Beneton F, Michoud G, Coulange M, et al. (2017).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5" invalidUrl="" action="" tgtFrame="" tooltip="https://doi.org/10.3389/fpsyg.2017.02193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Recreational diving practice for stress management: an exploratory trial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Frontiers in Psychology 8:2193.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[30]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Gibert L, Coulange M, Reynier JC, et al. (2022).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6" invalidUrl="" action="" tgtFrame="" tooltip="https://doi.org/10.1080/20008198.2022.2031590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Comparing meditative scuba diving versus multisport activities to improve PTSD symptoms: a pilot, randomized controlled clinical trial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European Journal of Psychotraumatology 13(1):2031590.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[31]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Griffiths K, Markarian T, Meurice V, et al. (2026).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7" invalidUrl="" action="" tgtFrame="" tooltip="https://doi.org/10.1371/journal.pone.034578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Efficacy of a combined diving and mindfulness program on emotional eating in adults with obesity: randomised controlled trial with standard care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PLoS One 21(3):e0345784.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[32]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Zec M, Antičević V, Lušić Kalcina L, Valić Z, Božić J (2022).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8" invalidUrl="" action="" tgtFrame="" tooltip="https://doi.org/10.1007/s12144-022-02900-x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Psychophysiological stress response in SCUBA divers: the contribution of negative automatic thoughts and negative emotions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Current Psychology 42(23):16751–16765.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[33]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Carreño A, Gascon M, Vert C, Lloret J (2020).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9" invalidUrl="" action="" tgtFrame="" tooltip="https://doi.org/10.3390/ijerph1719723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beneficial effects of short-term exposure to scuba diving on human mental health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Int J Environmental Research and Public Health 17(19):7238.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[34]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White MP, Alcock I, Grellier J, et al. (2019).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10" invalidUrl="" action="" tgtFrame="" tooltip="https://pubmed.ncbi.nlm.nih.gov/31197192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Spending at least 120 minutes a week in nature is associated with good health and wellbeing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Scientific Reports 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zh-TW" sz="1150" b="1" dirty="0">
                <a:solidFill>
                  <a:schemeClr val="accent2"/>
                </a:solidFill>
                <a:ea typeface="Noto Sans CJK TC"/>
              </a:rPr>
              <a:t>[35]  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06202E"/>
                </a:solidFill>
                <a:ea typeface="Noto Sans CJK TC"/>
              </a:rPr>
              <a:t>Georgiou M, Morison G, Smith N, Tieges Z, Chastin S (2021). </a:t>
            </a:r>
            <a:pPr indent="0" marL="0">
              <a:spcAft>
                <a:spcPts val="700"/>
              </a:spcAft>
              <a:buNone/>
            </a:pPr>
            <a:r>
              <a:rPr lang="zh-TW" sz="1150" u="sng" dirty="0">
                <a:solidFill>
                  <a:srgbClr val="0F6472"/>
                </a:solidFill>
                <a:ea typeface="Noto Sans CJK TC"/>
                <a:hlinkClick r:id="rId11" invalidUrl="" action="" tgtFrame="" tooltip="https://doi.org/10.3390/ijerph1805248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Mechanisms of impact of blue spaces on human health: a systematic literature review and meta-analysis</a:t>
            </a:r>
            <a:pPr indent="0" marL="0">
              <a:spcAft>
                <a:spcPts val="700"/>
              </a:spcAft>
              <a:buNone/>
            </a:pPr>
            <a:r>
              <a:rPr lang="zh-TW" sz="1150" dirty="0">
                <a:solidFill>
                  <a:srgbClr val="5A6B70"/>
                </a:solidFill>
                <a:ea typeface="Noto Sans CJK TC"/>
              </a:rPr>
              <a:t>. Int J Environmental Research and Public Health 18(5):2486.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zh-TW" sz="1050" i="1" dirty="0">
                <a:solidFill>
                  <a:schemeClr val="tx2"/>
                </a:solidFill>
                <a:ea typeface="Noto Sans CJK TC"/>
              </a:rPr>
              <a:t>連結至 DOI、PubMed 或原始出版物。訪問於 2026 年 11 月 8 日。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0680" y="640080"/>
            <a:ext cx="1298448" cy="224028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548640" y="2971800"/>
            <a:ext cx="11091672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zh-TW" sz="4600" b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平靜可以訓練。</a:t>
            </a:r>
            <a:endParaRPr lang="en-US" sz="4600" dirty="0"/>
          </a:p>
          <a:p>
            <a:pPr algn="ctr" indent="0" marL="0">
              <a:buNone/>
            </a:pPr>
            <a:r>
              <a:rPr lang="zh-TW" sz="4600" b="1" dirty="0">
                <a:solidFill>
                  <a:schemeClr val="accent3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臨在也可以。</a:t>
            </a:r>
            <a:endParaRPr lang="en-US" sz="4600" dirty="0"/>
          </a:p>
        </p:txBody>
      </p:sp>
      <p:sp>
        <p:nvSpPr>
          <p:cNvPr id="5" name="Text 1"/>
          <p:cNvSpPr txBox="1"/>
          <p:nvPr/>
        </p:nvSpPr>
        <p:spPr>
          <a:xfrm>
            <a:off x="548640" y="470916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zh-TW" sz="1800" i="1" dirty="0">
                <a:solidFill>
                  <a:schemeClr val="bg1"/>
                </a:solidFill>
                <a:latin typeface="Cambria" pitchFamily="34" charset="0"/>
                <a:ea typeface="Noto Serif CJK TC"/>
                <a:cs typeface="Cambria" pitchFamily="34" charset="-120"/>
              </a:rPr>
              <a:t>Mindful Diving™ 是對你潛水機構培訓的補充，而不是替代。</a:t>
            </a:r>
            <a:endParaRPr lang="en-US" sz="1800" dirty="0"/>
          </a:p>
        </p:txBody>
      </p:sp>
      <p:sp>
        <p:nvSpPr>
          <p:cNvPr id="6" name="Text 2"/>
          <p:cNvSpPr txBox="1"/>
          <p:nvPr/>
        </p:nvSpPr>
        <p:spPr>
          <a:xfrm>
            <a:off x="548640" y="562356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zh-TW" sz="1200" dirty="0">
                <a:solidFill>
                  <a:schemeClr val="accent3"/>
                </a:solidFill>
                <a:ea typeface="Noto Sans CJK TC"/>
              </a:rPr>
              <a:t>Luis Miguel Gallardo  ·  mindfuldivinginstitute.com  ·  hello@mindfuldiving.org  ·  @mindfuldivinginstitute</a:t>
            </a:r>
            <a:endParaRPr lang="en-US" sz="12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zh-TW">
                <a:ea typeface="Noto Sans CJK TC"/>
              </a:rPr>
              <a:t>26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dful Diving Institute">
  <a:themeElements>
    <a:clrScheme name="Mindful Diving Institute">
      <a:dk1>
        <a:srgbClr val="06202E"/>
      </a:dk1>
      <a:lt1>
        <a:srgbClr val="F8F5EF"/>
      </a:lt1>
      <a:dk2>
        <a:srgbClr val="0E3A4A"/>
      </a:dk2>
      <a:lt2>
        <a:srgbClr val="8FCFC4"/>
      </a:lt2>
      <a:accent1>
        <a:srgbClr val="0F6472"/>
      </a:accent1>
      <a:accent2>
        <a:srgbClr val="E7674A"/>
      </a:accent2>
      <a:accent3>
        <a:srgbClr val="8FCFC4"/>
      </a:accent3>
      <a:accent4>
        <a:srgbClr val="5A6B70"/>
      </a:accent4>
      <a:accent5>
        <a:srgbClr val="F2B544"/>
      </a:accent5>
      <a:accent6>
        <a:srgbClr val="2E9E6B"/>
      </a:accent6>
      <a:hlink>
        <a:srgbClr val="0F6472"/>
      </a:hlink>
      <a:folHlink>
        <a:srgbClr val="5A6B70"/>
      </a:folHlink>
    </a:clrScheme>
    <a:fontScheme name="Mindful Diving Institute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Mindful Diving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為什麼臨在就是安全 — 證據資料：正念與潛水</dc:title>
  <dc:subject>將正念與潛水安全聯繫起來的研究、統合分析和事故報告（DAN、BSAC、澳洲、紐西蘭、西班牙）。更新第 2 版。</dc:subject>
  <dc:creator>Luis Miguel Gallardo</dc:creator>
  <cp:lastModifiedBy>Luis Miguel Gallardo</cp:lastModifiedBy>
  <cp:revision>1</cp:revision>
  <dcterms:created xsi:type="dcterms:W3CDTF">2026-11-08T08:17:25Z</dcterms:created>
  <dcterms:modified xsi:type="dcterms:W3CDTF">2026-11-08T08:17:25Z</dcterms:modified>
</cp:coreProperties>
</file>